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4"/>
  </p:sldMasterIdLst>
  <p:notesMasterIdLst>
    <p:notesMasterId r:id="rId52"/>
  </p:notesMasterIdLst>
  <p:sldIdLst>
    <p:sldId id="256" r:id="rId5"/>
    <p:sldId id="257" r:id="rId6"/>
    <p:sldId id="312" r:id="rId7"/>
    <p:sldId id="336" r:id="rId8"/>
    <p:sldId id="260" r:id="rId9"/>
    <p:sldId id="313" r:id="rId10"/>
    <p:sldId id="310" r:id="rId11"/>
    <p:sldId id="269" r:id="rId12"/>
    <p:sldId id="270" r:id="rId13"/>
    <p:sldId id="271" r:id="rId14"/>
    <p:sldId id="272" r:id="rId15"/>
    <p:sldId id="314" r:id="rId16"/>
    <p:sldId id="337" r:id="rId17"/>
    <p:sldId id="290" r:id="rId18"/>
    <p:sldId id="338" r:id="rId19"/>
    <p:sldId id="328" r:id="rId20"/>
    <p:sldId id="329" r:id="rId21"/>
    <p:sldId id="330" r:id="rId22"/>
    <p:sldId id="331" r:id="rId23"/>
    <p:sldId id="335" r:id="rId24"/>
    <p:sldId id="332" r:id="rId25"/>
    <p:sldId id="340" r:id="rId26"/>
    <p:sldId id="334" r:id="rId27"/>
    <p:sldId id="333" r:id="rId28"/>
    <p:sldId id="341" r:id="rId29"/>
    <p:sldId id="315" r:id="rId30"/>
    <p:sldId id="316" r:id="rId31"/>
    <p:sldId id="324" r:id="rId32"/>
    <p:sldId id="291" r:id="rId33"/>
    <p:sldId id="318" r:id="rId34"/>
    <p:sldId id="319" r:id="rId35"/>
    <p:sldId id="320" r:id="rId36"/>
    <p:sldId id="321" r:id="rId37"/>
    <p:sldId id="322" r:id="rId38"/>
    <p:sldId id="297" r:id="rId39"/>
    <p:sldId id="325" r:id="rId40"/>
    <p:sldId id="299" r:id="rId41"/>
    <p:sldId id="300" r:id="rId42"/>
    <p:sldId id="301" r:id="rId43"/>
    <p:sldId id="311" r:id="rId44"/>
    <p:sldId id="323" r:id="rId45"/>
    <p:sldId id="296" r:id="rId46"/>
    <p:sldId id="302" r:id="rId47"/>
    <p:sldId id="303" r:id="rId48"/>
    <p:sldId id="307" r:id="rId49"/>
    <p:sldId id="308" r:id="rId50"/>
    <p:sldId id="342" r:id="rId51"/>
  </p:sldIdLst>
  <p:sldSz cx="9601200" cy="7315200"/>
  <p:notesSz cx="68580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1pPr>
    <a:lvl2pPr marL="482600" indent="-25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2pPr>
    <a:lvl3pPr marL="965200" indent="-50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3pPr>
    <a:lvl4pPr marL="1449388" indent="-77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4pPr>
    <a:lvl5pPr marL="1931988" indent="-103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0" autoAdjust="0"/>
    <p:restoredTop sz="92615" autoAdjust="0"/>
  </p:normalViewPr>
  <p:slideViewPr>
    <p:cSldViewPr>
      <p:cViewPr varScale="1">
        <p:scale>
          <a:sx n="91" d="100"/>
          <a:sy n="91" d="100"/>
        </p:scale>
        <p:origin x="438" y="90"/>
      </p:cViewPr>
      <p:guideLst>
        <p:guide orient="horz" pos="2304"/>
        <p:guide pos="3024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10A4D-3F5E-4135-8A9F-CAF8BD86538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6407FD-1023-4207-8A6F-8D6782650E11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Planning</a:t>
          </a:r>
        </a:p>
      </dgm:t>
    </dgm:pt>
    <dgm:pt modelId="{7B6FAAAB-269F-4CC4-8442-29D9B5032544}" type="parTrans" cxnId="{861D5ABE-FC74-4203-BA70-713D604D7945}">
      <dgm:prSet/>
      <dgm:spPr/>
      <dgm:t>
        <a:bodyPr/>
        <a:lstStyle/>
        <a:p>
          <a:endParaRPr lang="en-US"/>
        </a:p>
      </dgm:t>
    </dgm:pt>
    <dgm:pt modelId="{5E05B78C-094A-4509-9654-09D2F26F3FFD}" type="sibTrans" cxnId="{861D5ABE-FC74-4203-BA70-713D604D7945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C80A8738-ACA8-4E35-A7C5-DA04AA9E614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Analysis</a:t>
          </a:r>
        </a:p>
      </dgm:t>
    </dgm:pt>
    <dgm:pt modelId="{118471EF-ADB4-4EEF-BD87-24A1F28669BF}" type="parTrans" cxnId="{8D42E35A-4FD1-474D-A81F-5FE06D8AAA22}">
      <dgm:prSet/>
      <dgm:spPr/>
      <dgm:t>
        <a:bodyPr/>
        <a:lstStyle/>
        <a:p>
          <a:endParaRPr lang="en-US"/>
        </a:p>
      </dgm:t>
    </dgm:pt>
    <dgm:pt modelId="{6BAC6641-6F16-42C7-9628-222D46D6B99E}" type="sibTrans" cxnId="{8D42E35A-4FD1-474D-A81F-5FE06D8AAA22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8B338C84-75DE-490B-B7BD-E14CF644700D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Design</a:t>
          </a:r>
        </a:p>
      </dgm:t>
    </dgm:pt>
    <dgm:pt modelId="{AF723A37-A4F6-46ED-B77D-4EC8872C222B}" type="parTrans" cxnId="{75E66621-FE1B-4784-91DA-B57E1A272B49}">
      <dgm:prSet/>
      <dgm:spPr/>
      <dgm:t>
        <a:bodyPr/>
        <a:lstStyle/>
        <a:p>
          <a:endParaRPr lang="en-US"/>
        </a:p>
      </dgm:t>
    </dgm:pt>
    <dgm:pt modelId="{CC63CE4D-9440-4F4D-8A92-796B92B85288}" type="sibTrans" cxnId="{75E66621-FE1B-4784-91DA-B57E1A272B49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26B28433-06D5-4A6C-A5BD-D422E2368D1C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Implementation</a:t>
          </a:r>
        </a:p>
      </dgm:t>
    </dgm:pt>
    <dgm:pt modelId="{DB385FBD-7474-4D3F-A1AF-5C3AC297BBB2}" type="parTrans" cxnId="{18DCA477-07DC-4F6D-8F4E-3E0A81C9A54E}">
      <dgm:prSet/>
      <dgm:spPr/>
      <dgm:t>
        <a:bodyPr/>
        <a:lstStyle/>
        <a:p>
          <a:endParaRPr lang="en-US"/>
        </a:p>
      </dgm:t>
    </dgm:pt>
    <dgm:pt modelId="{B1E169FA-2675-4029-A163-F457E76F545E}" type="sibTrans" cxnId="{18DCA477-07DC-4F6D-8F4E-3E0A81C9A54E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0A3A9FBE-F7C6-41D0-A2A8-F50B183ED97D}" type="pres">
      <dgm:prSet presAssocID="{98110A4D-3F5E-4135-8A9F-CAF8BD86538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6E3A91-2E2F-4ED9-A28A-3DA97D5742E3}" type="pres">
      <dgm:prSet presAssocID="{746407FD-1023-4207-8A6F-8D6782650E11}" presName="node" presStyleLbl="node1" presStyleIdx="0" presStyleCnt="4" custScaleX="14624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1A1E44-0CA3-47B4-B36D-323702FD4456}" type="pres">
      <dgm:prSet presAssocID="{746407FD-1023-4207-8A6F-8D6782650E11}" presName="spNode" presStyleCnt="0"/>
      <dgm:spPr/>
    </dgm:pt>
    <dgm:pt modelId="{47F33915-6B3B-401C-B50F-B22A754E2EF7}" type="pres">
      <dgm:prSet presAssocID="{5E05B78C-094A-4509-9654-09D2F26F3FFD}" presName="sibTrans" presStyleLbl="sibTrans1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8358C13-D8CC-4AD2-A7BF-1189D1A964E3}" type="pres">
      <dgm:prSet presAssocID="{C80A8738-ACA8-4E35-A7C5-DA04AA9E6147}" presName="node" presStyleLbl="node1" presStyleIdx="1" presStyleCnt="4" custScaleX="15061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773DDB-9EA6-40D0-908C-5A4C420FC715}" type="pres">
      <dgm:prSet presAssocID="{C80A8738-ACA8-4E35-A7C5-DA04AA9E6147}" presName="spNode" presStyleCnt="0"/>
      <dgm:spPr/>
    </dgm:pt>
    <dgm:pt modelId="{396D247C-7331-400F-88B3-FB5C75DEFBD2}" type="pres">
      <dgm:prSet presAssocID="{6BAC6641-6F16-42C7-9628-222D46D6B99E}" presName="sibTrans" presStyleLbl="sibTrans1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5B85177-67DC-46B9-9178-4FD74108A018}" type="pres">
      <dgm:prSet presAssocID="{8B338C84-75DE-490B-B7BD-E14CF644700D}" presName="node" presStyleLbl="node1" presStyleIdx="2" presStyleCnt="4" custScaleX="13682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D7A730-924C-49C3-A7BA-CD89FCBCE1AC}" type="pres">
      <dgm:prSet presAssocID="{8B338C84-75DE-490B-B7BD-E14CF644700D}" presName="spNode" presStyleCnt="0"/>
      <dgm:spPr/>
    </dgm:pt>
    <dgm:pt modelId="{D2CA6A8E-22C6-4F9F-B88D-7C12E5956E50}" type="pres">
      <dgm:prSet presAssocID="{CC63CE4D-9440-4F4D-8A92-796B92B85288}" presName="sibTrans" presStyleLbl="sibTrans1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80DDDCB-B12F-428D-A586-90FD6F79F55C}" type="pres">
      <dgm:prSet presAssocID="{26B28433-06D5-4A6C-A5BD-D422E2368D1C}" presName="node" presStyleLbl="node1" presStyleIdx="3" presStyleCnt="4" custScaleX="16043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501DD9-B23B-4A6C-B19F-BEDC210774CB}" type="pres">
      <dgm:prSet presAssocID="{26B28433-06D5-4A6C-A5BD-D422E2368D1C}" presName="spNode" presStyleCnt="0"/>
      <dgm:spPr/>
    </dgm:pt>
    <dgm:pt modelId="{498F4E31-E423-4928-A28F-F71BD81A544F}" type="pres">
      <dgm:prSet presAssocID="{B1E169FA-2675-4029-A163-F457E76F545E}" presName="sibTrans" presStyleLbl="sibTrans1D1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861D5ABE-FC74-4203-BA70-713D604D7945}" srcId="{98110A4D-3F5E-4135-8A9F-CAF8BD865382}" destId="{746407FD-1023-4207-8A6F-8D6782650E11}" srcOrd="0" destOrd="0" parTransId="{7B6FAAAB-269F-4CC4-8442-29D9B5032544}" sibTransId="{5E05B78C-094A-4509-9654-09D2F26F3FFD}"/>
    <dgm:cxn modelId="{ADB2BCE8-A53F-46F0-9609-48CDB82434BB}" type="presOf" srcId="{98110A4D-3F5E-4135-8A9F-CAF8BD865382}" destId="{0A3A9FBE-F7C6-41D0-A2A8-F50B183ED97D}" srcOrd="0" destOrd="0" presId="urn:microsoft.com/office/officeart/2005/8/layout/cycle5"/>
    <dgm:cxn modelId="{CE756406-7804-433D-B416-18D5799B68A6}" type="presOf" srcId="{C80A8738-ACA8-4E35-A7C5-DA04AA9E6147}" destId="{28358C13-D8CC-4AD2-A7BF-1189D1A964E3}" srcOrd="0" destOrd="0" presId="urn:microsoft.com/office/officeart/2005/8/layout/cycle5"/>
    <dgm:cxn modelId="{766E4DBE-B8BF-435E-8D3E-0618344D4377}" type="presOf" srcId="{746407FD-1023-4207-8A6F-8D6782650E11}" destId="{256E3A91-2E2F-4ED9-A28A-3DA97D5742E3}" srcOrd="0" destOrd="0" presId="urn:microsoft.com/office/officeart/2005/8/layout/cycle5"/>
    <dgm:cxn modelId="{18DCA477-07DC-4F6D-8F4E-3E0A81C9A54E}" srcId="{98110A4D-3F5E-4135-8A9F-CAF8BD865382}" destId="{26B28433-06D5-4A6C-A5BD-D422E2368D1C}" srcOrd="3" destOrd="0" parTransId="{DB385FBD-7474-4D3F-A1AF-5C3AC297BBB2}" sibTransId="{B1E169FA-2675-4029-A163-F457E76F545E}"/>
    <dgm:cxn modelId="{F9E60B1E-04AB-435D-B8FD-87122CF6790D}" type="presOf" srcId="{26B28433-06D5-4A6C-A5BD-D422E2368D1C}" destId="{780DDDCB-B12F-428D-A586-90FD6F79F55C}" srcOrd="0" destOrd="0" presId="urn:microsoft.com/office/officeart/2005/8/layout/cycle5"/>
    <dgm:cxn modelId="{8D42E35A-4FD1-474D-A81F-5FE06D8AAA22}" srcId="{98110A4D-3F5E-4135-8A9F-CAF8BD865382}" destId="{C80A8738-ACA8-4E35-A7C5-DA04AA9E6147}" srcOrd="1" destOrd="0" parTransId="{118471EF-ADB4-4EEF-BD87-24A1F28669BF}" sibTransId="{6BAC6641-6F16-42C7-9628-222D46D6B99E}"/>
    <dgm:cxn modelId="{A634B42D-3F1B-49F8-A5A8-2039AE53DEDD}" type="presOf" srcId="{B1E169FA-2675-4029-A163-F457E76F545E}" destId="{498F4E31-E423-4928-A28F-F71BD81A544F}" srcOrd="0" destOrd="0" presId="urn:microsoft.com/office/officeart/2005/8/layout/cycle5"/>
    <dgm:cxn modelId="{75E66621-FE1B-4784-91DA-B57E1A272B49}" srcId="{98110A4D-3F5E-4135-8A9F-CAF8BD865382}" destId="{8B338C84-75DE-490B-B7BD-E14CF644700D}" srcOrd="2" destOrd="0" parTransId="{AF723A37-A4F6-46ED-B77D-4EC8872C222B}" sibTransId="{CC63CE4D-9440-4F4D-8A92-796B92B85288}"/>
    <dgm:cxn modelId="{81E7C030-B8BF-468D-8AFE-D9F026BA75F2}" type="presOf" srcId="{5E05B78C-094A-4509-9654-09D2F26F3FFD}" destId="{47F33915-6B3B-401C-B50F-B22A754E2EF7}" srcOrd="0" destOrd="0" presId="urn:microsoft.com/office/officeart/2005/8/layout/cycle5"/>
    <dgm:cxn modelId="{5D09CF4D-BFC3-493A-841B-8214A415BC71}" type="presOf" srcId="{CC63CE4D-9440-4F4D-8A92-796B92B85288}" destId="{D2CA6A8E-22C6-4F9F-B88D-7C12E5956E50}" srcOrd="0" destOrd="0" presId="urn:microsoft.com/office/officeart/2005/8/layout/cycle5"/>
    <dgm:cxn modelId="{E6FEB5E6-A3BE-480C-BECC-D34620DD8DC6}" type="presOf" srcId="{6BAC6641-6F16-42C7-9628-222D46D6B99E}" destId="{396D247C-7331-400F-88B3-FB5C75DEFBD2}" srcOrd="0" destOrd="0" presId="urn:microsoft.com/office/officeart/2005/8/layout/cycle5"/>
    <dgm:cxn modelId="{8CDA9DAB-068B-4358-869D-C85656F4BE97}" type="presOf" srcId="{8B338C84-75DE-490B-B7BD-E14CF644700D}" destId="{E5B85177-67DC-46B9-9178-4FD74108A018}" srcOrd="0" destOrd="0" presId="urn:microsoft.com/office/officeart/2005/8/layout/cycle5"/>
    <dgm:cxn modelId="{797E3ECB-15CA-4A5C-A73D-64C5AF7BE140}" type="presParOf" srcId="{0A3A9FBE-F7C6-41D0-A2A8-F50B183ED97D}" destId="{256E3A91-2E2F-4ED9-A28A-3DA97D5742E3}" srcOrd="0" destOrd="0" presId="urn:microsoft.com/office/officeart/2005/8/layout/cycle5"/>
    <dgm:cxn modelId="{A4FA3A59-73B5-4724-A40A-DE3DCD4137FB}" type="presParOf" srcId="{0A3A9FBE-F7C6-41D0-A2A8-F50B183ED97D}" destId="{8B1A1E44-0CA3-47B4-B36D-323702FD4456}" srcOrd="1" destOrd="0" presId="urn:microsoft.com/office/officeart/2005/8/layout/cycle5"/>
    <dgm:cxn modelId="{ED477524-961D-4827-B138-932EB9E42C40}" type="presParOf" srcId="{0A3A9FBE-F7C6-41D0-A2A8-F50B183ED97D}" destId="{47F33915-6B3B-401C-B50F-B22A754E2EF7}" srcOrd="2" destOrd="0" presId="urn:microsoft.com/office/officeart/2005/8/layout/cycle5"/>
    <dgm:cxn modelId="{E80896D6-6421-4585-88C2-1F2F96362222}" type="presParOf" srcId="{0A3A9FBE-F7C6-41D0-A2A8-F50B183ED97D}" destId="{28358C13-D8CC-4AD2-A7BF-1189D1A964E3}" srcOrd="3" destOrd="0" presId="urn:microsoft.com/office/officeart/2005/8/layout/cycle5"/>
    <dgm:cxn modelId="{5ECB4F9A-067E-4B9F-8A7E-1007ED474594}" type="presParOf" srcId="{0A3A9FBE-F7C6-41D0-A2A8-F50B183ED97D}" destId="{7A773DDB-9EA6-40D0-908C-5A4C420FC715}" srcOrd="4" destOrd="0" presId="urn:microsoft.com/office/officeart/2005/8/layout/cycle5"/>
    <dgm:cxn modelId="{6B5894B1-76B9-4EEA-A046-09DFBD2927C2}" type="presParOf" srcId="{0A3A9FBE-F7C6-41D0-A2A8-F50B183ED97D}" destId="{396D247C-7331-400F-88B3-FB5C75DEFBD2}" srcOrd="5" destOrd="0" presId="urn:microsoft.com/office/officeart/2005/8/layout/cycle5"/>
    <dgm:cxn modelId="{75C74462-E235-447A-8774-E21EAA89003E}" type="presParOf" srcId="{0A3A9FBE-F7C6-41D0-A2A8-F50B183ED97D}" destId="{E5B85177-67DC-46B9-9178-4FD74108A018}" srcOrd="6" destOrd="0" presId="urn:microsoft.com/office/officeart/2005/8/layout/cycle5"/>
    <dgm:cxn modelId="{98A0867B-A087-49D0-88A4-D71351926560}" type="presParOf" srcId="{0A3A9FBE-F7C6-41D0-A2A8-F50B183ED97D}" destId="{35D7A730-924C-49C3-A7BA-CD89FCBCE1AC}" srcOrd="7" destOrd="0" presId="urn:microsoft.com/office/officeart/2005/8/layout/cycle5"/>
    <dgm:cxn modelId="{25740292-D563-4797-AC90-4DE8D528C488}" type="presParOf" srcId="{0A3A9FBE-F7C6-41D0-A2A8-F50B183ED97D}" destId="{D2CA6A8E-22C6-4F9F-B88D-7C12E5956E50}" srcOrd="8" destOrd="0" presId="urn:microsoft.com/office/officeart/2005/8/layout/cycle5"/>
    <dgm:cxn modelId="{506D22AB-F42E-48E6-B6F8-F1B1304A1D1C}" type="presParOf" srcId="{0A3A9FBE-F7C6-41D0-A2A8-F50B183ED97D}" destId="{780DDDCB-B12F-428D-A586-90FD6F79F55C}" srcOrd="9" destOrd="0" presId="urn:microsoft.com/office/officeart/2005/8/layout/cycle5"/>
    <dgm:cxn modelId="{FE6F5AC0-9F28-48D3-9288-730328E85BC5}" type="presParOf" srcId="{0A3A9FBE-F7C6-41D0-A2A8-F50B183ED97D}" destId="{27501DD9-B23B-4A6C-B19F-BEDC210774CB}" srcOrd="10" destOrd="0" presId="urn:microsoft.com/office/officeart/2005/8/layout/cycle5"/>
    <dgm:cxn modelId="{76B74490-9B6A-4231-84F4-A7037E8D50BD}" type="presParOf" srcId="{0A3A9FBE-F7C6-41D0-A2A8-F50B183ED97D}" destId="{498F4E31-E423-4928-A28F-F71BD81A544F}" srcOrd="11" destOrd="0" presId="urn:microsoft.com/office/officeart/2005/8/layout/cycle5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E3A91-2E2F-4ED9-A28A-3DA97D5742E3}">
      <dsp:nvSpPr>
        <dsp:cNvPr id="0" name=""/>
        <dsp:cNvSpPr/>
      </dsp:nvSpPr>
      <dsp:spPr>
        <a:xfrm>
          <a:off x="3052279" y="1853"/>
          <a:ext cx="2421039" cy="10760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Planning</a:t>
          </a:r>
        </a:p>
      </dsp:txBody>
      <dsp:txXfrm>
        <a:off x="3104808" y="54382"/>
        <a:ext cx="2315981" cy="971003"/>
      </dsp:txXfrm>
    </dsp:sp>
    <dsp:sp modelId="{47F33915-6B3B-401C-B50F-B22A754E2EF7}">
      <dsp:nvSpPr>
        <dsp:cNvPr id="0" name=""/>
        <dsp:cNvSpPr/>
      </dsp:nvSpPr>
      <dsp:spPr>
        <a:xfrm>
          <a:off x="2486203" y="539884"/>
          <a:ext cx="3553191" cy="3553191"/>
        </a:xfrm>
        <a:custGeom>
          <a:avLst/>
          <a:gdLst/>
          <a:ahLst/>
          <a:cxnLst/>
          <a:rect l="0" t="0" r="0" b="0"/>
          <a:pathLst>
            <a:path>
              <a:moveTo>
                <a:pt x="3112730" y="605683"/>
              </a:moveTo>
              <a:arcTo wR="1776595" hR="1776595" stAng="19126232" swAng="1066877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58C13-D8CC-4AD2-A7BF-1189D1A964E3}">
      <dsp:nvSpPr>
        <dsp:cNvPr id="0" name=""/>
        <dsp:cNvSpPr/>
      </dsp:nvSpPr>
      <dsp:spPr>
        <a:xfrm>
          <a:off x="4792661" y="1778449"/>
          <a:ext cx="2493466" cy="10760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Analysis</a:t>
          </a:r>
        </a:p>
      </dsp:txBody>
      <dsp:txXfrm>
        <a:off x="4845190" y="1830978"/>
        <a:ext cx="2388408" cy="971003"/>
      </dsp:txXfrm>
    </dsp:sp>
    <dsp:sp modelId="{396D247C-7331-400F-88B3-FB5C75DEFBD2}">
      <dsp:nvSpPr>
        <dsp:cNvPr id="0" name=""/>
        <dsp:cNvSpPr/>
      </dsp:nvSpPr>
      <dsp:spPr>
        <a:xfrm>
          <a:off x="2486203" y="539884"/>
          <a:ext cx="3553191" cy="3553191"/>
        </a:xfrm>
        <a:custGeom>
          <a:avLst/>
          <a:gdLst/>
          <a:ahLst/>
          <a:cxnLst/>
          <a:rect l="0" t="0" r="0" b="0"/>
          <a:pathLst>
            <a:path>
              <a:moveTo>
                <a:pt x="3398420" y="2501839"/>
              </a:moveTo>
              <a:arcTo wR="1776595" hR="1776595" stAng="1445587" swAng="1190320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85177-67DC-46B9-9178-4FD74108A018}">
      <dsp:nvSpPr>
        <dsp:cNvPr id="0" name=""/>
        <dsp:cNvSpPr/>
      </dsp:nvSpPr>
      <dsp:spPr>
        <a:xfrm>
          <a:off x="3130269" y="3555045"/>
          <a:ext cx="2265060" cy="10760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Design</a:t>
          </a:r>
        </a:p>
      </dsp:txBody>
      <dsp:txXfrm>
        <a:off x="3182798" y="3607574"/>
        <a:ext cx="2160002" cy="971003"/>
      </dsp:txXfrm>
    </dsp:sp>
    <dsp:sp modelId="{D2CA6A8E-22C6-4F9F-B88D-7C12E5956E50}">
      <dsp:nvSpPr>
        <dsp:cNvPr id="0" name=""/>
        <dsp:cNvSpPr/>
      </dsp:nvSpPr>
      <dsp:spPr>
        <a:xfrm>
          <a:off x="2486203" y="539884"/>
          <a:ext cx="3553191" cy="3553191"/>
        </a:xfrm>
        <a:custGeom>
          <a:avLst/>
          <a:gdLst/>
          <a:ahLst/>
          <a:cxnLst/>
          <a:rect l="0" t="0" r="0" b="0"/>
          <a:pathLst>
            <a:path>
              <a:moveTo>
                <a:pt x="497151" y="3009200"/>
              </a:moveTo>
              <a:arcTo wR="1776595" hR="1776595" stAng="8164093" swAng="1190320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DDDCB-B12F-428D-A586-90FD6F79F55C}">
      <dsp:nvSpPr>
        <dsp:cNvPr id="0" name=""/>
        <dsp:cNvSpPr/>
      </dsp:nvSpPr>
      <dsp:spPr>
        <a:xfrm>
          <a:off x="1158260" y="1778449"/>
          <a:ext cx="2655885" cy="10760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Implementation</a:t>
          </a:r>
        </a:p>
      </dsp:txBody>
      <dsp:txXfrm>
        <a:off x="1210789" y="1830978"/>
        <a:ext cx="2550827" cy="971003"/>
      </dsp:txXfrm>
    </dsp:sp>
    <dsp:sp modelId="{498F4E31-E423-4928-A28F-F71BD81A544F}">
      <dsp:nvSpPr>
        <dsp:cNvPr id="0" name=""/>
        <dsp:cNvSpPr/>
      </dsp:nvSpPr>
      <dsp:spPr>
        <a:xfrm>
          <a:off x="2486203" y="539884"/>
          <a:ext cx="3553191" cy="3553191"/>
        </a:xfrm>
        <a:custGeom>
          <a:avLst/>
          <a:gdLst/>
          <a:ahLst/>
          <a:cxnLst/>
          <a:rect l="0" t="0" r="0" b="0"/>
          <a:pathLst>
            <a:path>
              <a:moveTo>
                <a:pt x="146710" y="1069653"/>
              </a:moveTo>
              <a:arcTo wR="1776595" hR="1776595" stAng="12206891" swAng="1066877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FC3CF9-6B93-4ABB-8E72-A8093B805B9F}" type="datetime1">
              <a:rPr lang="es-ES" altLang="en-US"/>
              <a:pPr/>
              <a:t>05/09/2019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6913"/>
            <a:ext cx="45751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BECA398-1778-4FB9-ABE1-140DE88935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30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pitchFamily="-107" charset="-128"/>
        <a:cs typeface="ＭＳ Ｐゴシック" pitchFamily="-107" charset="-128"/>
      </a:defRPr>
    </a:lvl1pPr>
    <a:lvl2pPr marL="4826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652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4493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9319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416531" algn="l" defTabSz="9666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99837" algn="l" defTabSz="9666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83143" algn="l" defTabSz="9666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66449" algn="l" defTabSz="9666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6F8B16-5AF6-4961-88E0-1A5542324C21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362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0FD92D-047E-4AB0-B29F-E008BEEC3449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90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126C3E2-AFE7-46E4-9585-CDBBAA01B46D}" type="slidenum">
              <a:rPr lang="en-US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03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26C3E2-AFE7-46E4-9585-CDBBAA01B46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5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126C3E2-AFE7-46E4-9585-CDBBAA01B46D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96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126C3E2-AFE7-46E4-9585-CDBBAA01B46D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51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CA398-1778-4FB9-ABE1-140DE8893596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5519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126C3E2-AFE7-46E4-9585-CDBBAA01B46D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78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CA398-1778-4FB9-ABE1-140DE8893596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533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126C3E2-AFE7-46E4-9585-CDBBAA01B46D}" type="slidenum">
              <a:rPr lang="en-US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9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CA398-1778-4FB9-ABE1-140DE8893596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66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D0D9C23-8670-4187-BD16-38B4ACF3009E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02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126C3E2-AFE7-46E4-9585-CDBBAA01B46D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50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80" dirty="0"/>
              <a:t>Waterfall : </a:t>
            </a:r>
            <a:r>
              <a:rPr lang="ko-KR" altLang="en-US" sz="880" dirty="0"/>
              <a:t>자동차</a:t>
            </a:r>
            <a:r>
              <a:rPr lang="en-US" altLang="ko-KR" sz="880" dirty="0"/>
              <a:t> </a:t>
            </a:r>
            <a:r>
              <a:rPr lang="ko-KR" altLang="en-US" sz="880" dirty="0"/>
              <a:t>만든 후 실내등이 </a:t>
            </a:r>
            <a:r>
              <a:rPr lang="ko-KR" altLang="en-US" sz="880" dirty="0" err="1"/>
              <a:t>않켜지면</a:t>
            </a:r>
            <a:endParaRPr lang="en-US" altLang="ko-KR" sz="880" dirty="0"/>
          </a:p>
          <a:p>
            <a:r>
              <a:rPr lang="en-US" altLang="ko-KR" sz="880" dirty="0"/>
              <a:t>Parallel</a:t>
            </a:r>
            <a:r>
              <a:rPr lang="en-US" altLang="ko-KR" sz="880" baseline="0" dirty="0"/>
              <a:t> development : general design -&gt; </a:t>
            </a:r>
            <a:r>
              <a:rPr lang="ko-KR" altLang="en-US" sz="880" baseline="0" dirty="0"/>
              <a:t>여러 개의 </a:t>
            </a:r>
            <a:r>
              <a:rPr lang="en-US" altLang="ko-KR" sz="880" baseline="0" dirty="0"/>
              <a:t>design </a:t>
            </a:r>
            <a:r>
              <a:rPr lang="ko-KR" altLang="en-US" sz="880" baseline="0" dirty="0"/>
              <a:t>구현</a:t>
            </a:r>
            <a:endParaRPr lang="en-US" altLang="ko-KR" sz="880" baseline="0" dirty="0"/>
          </a:p>
          <a:p>
            <a:r>
              <a:rPr lang="en-US" altLang="ko-KR" sz="880" baseline="0" dirty="0"/>
              <a:t>-</a:t>
            </a:r>
            <a:r>
              <a:rPr lang="en-US" altLang="ko-KR" sz="880" baseline="0" dirty="0">
                <a:sym typeface="Wingdings" panose="05000000000000000000" pitchFamily="2" charset="2"/>
              </a:rPr>
              <a:t> </a:t>
            </a:r>
            <a:r>
              <a:rPr lang="ko-KR" altLang="en-US" sz="880" baseline="0" dirty="0">
                <a:sym typeface="Wingdings" panose="05000000000000000000" pitchFamily="2" charset="2"/>
              </a:rPr>
              <a:t>한 곳에서의 설계 결정이 다른 곳에 영향을 준다</a:t>
            </a:r>
            <a:r>
              <a:rPr lang="en-US" altLang="ko-KR" sz="880" baseline="0" dirty="0">
                <a:sym typeface="Wingdings" panose="05000000000000000000" pitchFamily="2" charset="2"/>
              </a:rPr>
              <a:t>. </a:t>
            </a:r>
            <a:r>
              <a:rPr lang="ko-KR" altLang="en-US" sz="880" baseline="0" dirty="0">
                <a:sym typeface="Wingdings" panose="05000000000000000000" pitchFamily="2" charset="2"/>
              </a:rPr>
              <a:t>프로젝트 끝에서  </a:t>
            </a:r>
            <a:r>
              <a:rPr lang="en-US" altLang="ko-KR" sz="880" baseline="0" dirty="0" err="1">
                <a:sym typeface="Wingdings" panose="05000000000000000000" pitchFamily="2" charset="2"/>
              </a:rPr>
              <a:t>integratio</a:t>
            </a:r>
            <a:r>
              <a:rPr lang="ko-KR" altLang="en-US" sz="880" baseline="0" dirty="0">
                <a:sym typeface="Wingdings" panose="05000000000000000000" pitchFamily="2" charset="2"/>
              </a:rPr>
              <a:t>이 무지 힘들다</a:t>
            </a:r>
            <a:r>
              <a:rPr lang="en-US" altLang="ko-KR" sz="880" baseline="0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880" baseline="0" dirty="0">
                <a:sym typeface="Wingdings" panose="05000000000000000000" pitchFamily="2" charset="2"/>
              </a:rPr>
              <a:t>Rad (</a:t>
            </a:r>
            <a:r>
              <a:rPr lang="ko-KR" altLang="en-US" sz="880" baseline="0" dirty="0" err="1">
                <a:sym typeface="Wingdings" panose="05000000000000000000" pitchFamily="2" charset="2"/>
              </a:rPr>
              <a:t>프로토</a:t>
            </a:r>
            <a:r>
              <a:rPr lang="en-US" altLang="ko-KR" sz="880" baseline="0" dirty="0">
                <a:sym typeface="Wingdings" panose="05000000000000000000" pitchFamily="2" charset="2"/>
              </a:rPr>
              <a:t> </a:t>
            </a:r>
            <a:r>
              <a:rPr lang="ko-KR" altLang="en-US" sz="880" baseline="0" dirty="0">
                <a:sym typeface="Wingdings" panose="05000000000000000000" pitchFamily="2" charset="2"/>
              </a:rPr>
              <a:t>타입 제공</a:t>
            </a:r>
            <a:r>
              <a:rPr lang="en-US" altLang="ko-KR" sz="880" baseline="0" dirty="0">
                <a:sym typeface="Wingdings" panose="05000000000000000000" pitchFamily="2" charset="2"/>
              </a:rPr>
              <a:t>) – managing user </a:t>
            </a:r>
            <a:r>
              <a:rPr lang="en-US" altLang="ko-KR" sz="880" baseline="0" dirty="0" err="1">
                <a:sym typeface="Wingdings" panose="05000000000000000000" pitchFamily="2" charset="2"/>
              </a:rPr>
              <a:t>expection</a:t>
            </a:r>
            <a:endParaRPr lang="en-US" altLang="ko-KR" sz="880" baseline="0" dirty="0">
              <a:sym typeface="Wingdings" panose="05000000000000000000" pitchFamily="2" charset="2"/>
            </a:endParaRPr>
          </a:p>
          <a:p>
            <a:r>
              <a:rPr lang="en-US" altLang="ko-KR" sz="880" baseline="0" dirty="0">
                <a:sym typeface="Wingdings" panose="05000000000000000000" pitchFamily="2" charset="2"/>
              </a:rPr>
              <a:t>Rad1 phased development : </a:t>
            </a:r>
            <a:r>
              <a:rPr lang="ko-KR" altLang="en-US" sz="880" baseline="0" dirty="0">
                <a:sym typeface="Wingdings" panose="05000000000000000000" pitchFamily="2" charset="2"/>
              </a:rPr>
              <a:t>차수를 나누어 개발을 진행</a:t>
            </a:r>
            <a:r>
              <a:rPr lang="en-US" altLang="ko-KR" sz="880" baseline="0" dirty="0">
                <a:sym typeface="Wingdings" panose="05000000000000000000" pitchFamily="2" charset="2"/>
              </a:rPr>
              <a:t>(</a:t>
            </a:r>
            <a:r>
              <a:rPr lang="ko-KR" altLang="en-US" sz="880" baseline="0" dirty="0">
                <a:sym typeface="Wingdings" panose="05000000000000000000" pitchFamily="2" charset="2"/>
              </a:rPr>
              <a:t>시스템</a:t>
            </a:r>
            <a:r>
              <a:rPr lang="en-US" altLang="ko-KR" sz="880" baseline="0" dirty="0">
                <a:sym typeface="Wingdings" panose="05000000000000000000" pitchFamily="2" charset="2"/>
              </a:rPr>
              <a:t> </a:t>
            </a:r>
            <a:r>
              <a:rPr lang="ko-KR" altLang="en-US" sz="880" baseline="0" dirty="0">
                <a:sym typeface="Wingdings" panose="05000000000000000000" pitchFamily="2" charset="2"/>
              </a:rPr>
              <a:t>버전</a:t>
            </a:r>
            <a:r>
              <a:rPr lang="en-US" altLang="ko-KR" sz="880" baseline="0" dirty="0">
                <a:sym typeface="Wingdings" panose="05000000000000000000" pitchFamily="2" charset="2"/>
              </a:rPr>
              <a:t>1, 1.1, 1.2, …. 2.0, ….)</a:t>
            </a:r>
          </a:p>
          <a:p>
            <a:r>
              <a:rPr lang="ko-KR" altLang="en-US" sz="880" baseline="0" dirty="0">
                <a:sym typeface="Wingdings" panose="05000000000000000000" pitchFamily="2" charset="2"/>
              </a:rPr>
              <a:t>사용자가 미완성된 시스템을 이용 업무를 진행한다</a:t>
            </a:r>
            <a:r>
              <a:rPr lang="en-US" altLang="ko-KR" sz="880" baseline="0" dirty="0">
                <a:sym typeface="Wingdings" panose="05000000000000000000" pitchFamily="2" charset="2"/>
              </a:rPr>
              <a:t>. </a:t>
            </a:r>
            <a:r>
              <a:rPr lang="ko-KR" altLang="en-US" sz="880" baseline="0" dirty="0">
                <a:sym typeface="Wingdings" panose="05000000000000000000" pitchFamily="2" charset="2"/>
              </a:rPr>
              <a:t>따라서 가장 중용한 기능을 먼저 구현해야 한다</a:t>
            </a:r>
            <a:r>
              <a:rPr lang="en-US" altLang="ko-KR" sz="880" baseline="0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880" baseline="0" dirty="0">
                <a:sym typeface="Wingdings" panose="05000000000000000000" pitchFamily="2" charset="2"/>
              </a:rPr>
              <a:t>Rad2 prototyping :  - </a:t>
            </a:r>
            <a:r>
              <a:rPr lang="ko-KR" altLang="en-US" sz="880" baseline="0" dirty="0">
                <a:sym typeface="Wingdings" panose="05000000000000000000" pitchFamily="2" charset="2"/>
              </a:rPr>
              <a:t>가장</a:t>
            </a:r>
            <a:r>
              <a:rPr lang="en-US" altLang="ko-KR" sz="880" baseline="0" dirty="0">
                <a:sym typeface="Wingdings" panose="05000000000000000000" pitchFamily="2" charset="2"/>
              </a:rPr>
              <a:t> </a:t>
            </a:r>
            <a:r>
              <a:rPr lang="ko-KR" altLang="en-US" sz="880" baseline="0" dirty="0">
                <a:sym typeface="Wingdings" panose="05000000000000000000" pitchFamily="2" charset="2"/>
              </a:rPr>
              <a:t>기본 적인 문제가 나중에 발견될 수 있다</a:t>
            </a:r>
            <a:r>
              <a:rPr lang="en-US" altLang="ko-KR" sz="880" baseline="0" dirty="0">
                <a:sym typeface="Wingdings" panose="05000000000000000000" pitchFamily="2" charset="2"/>
              </a:rPr>
              <a:t>. – </a:t>
            </a:r>
            <a:r>
              <a:rPr lang="ko-KR" altLang="en-US" sz="880" baseline="0" dirty="0">
                <a:sym typeface="Wingdings" panose="05000000000000000000" pitchFamily="2" charset="2"/>
              </a:rPr>
              <a:t>자동차를 만들고 </a:t>
            </a:r>
            <a:r>
              <a:rPr lang="en-US" altLang="ko-KR" sz="880" baseline="0" dirty="0">
                <a:sym typeface="Wingdings" panose="05000000000000000000" pitchFamily="2" charset="2"/>
              </a:rPr>
              <a:t>10,000km</a:t>
            </a:r>
            <a:r>
              <a:rPr lang="ko-KR" altLang="en-US" sz="880" baseline="0" dirty="0">
                <a:sym typeface="Wingdings" panose="05000000000000000000" pitchFamily="2" charset="2"/>
              </a:rPr>
              <a:t>뛰고 난 후 엔진오일을 갈려고 했더니 엔진 전체를 </a:t>
            </a:r>
            <a:r>
              <a:rPr lang="ko-KR" altLang="en-US" sz="880" baseline="0" dirty="0" err="1">
                <a:sym typeface="Wingdings" panose="05000000000000000000" pitchFamily="2" charset="2"/>
              </a:rPr>
              <a:t>들어내어야</a:t>
            </a:r>
            <a:r>
              <a:rPr lang="ko-KR" altLang="en-US" sz="880" baseline="0" dirty="0">
                <a:sym typeface="Wingdings" panose="05000000000000000000" pitchFamily="2" charset="2"/>
              </a:rPr>
              <a:t> 한다</a:t>
            </a:r>
            <a:r>
              <a:rPr lang="en-US" altLang="ko-KR" sz="880" baseline="0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880" baseline="0" dirty="0">
                <a:sym typeface="Wingdings" panose="05000000000000000000" pitchFamily="2" charset="2"/>
              </a:rPr>
              <a:t>Rad 3 throwaway – </a:t>
            </a:r>
            <a:r>
              <a:rPr lang="ko-KR" altLang="en-US" sz="880" baseline="0" dirty="0">
                <a:sym typeface="Wingdings" panose="05000000000000000000" pitchFamily="2" charset="2"/>
              </a:rPr>
              <a:t>분석과 </a:t>
            </a:r>
            <a:r>
              <a:rPr lang="ko-KR" altLang="en-US" sz="880" baseline="0" dirty="0" err="1">
                <a:sym typeface="Wingdings" panose="05000000000000000000" pitchFamily="2" charset="2"/>
              </a:rPr>
              <a:t>설계단계가</a:t>
            </a:r>
            <a:r>
              <a:rPr lang="ko-KR" altLang="en-US" sz="880" baseline="0" dirty="0">
                <a:sym typeface="Wingdings" panose="05000000000000000000" pitchFamily="2" charset="2"/>
              </a:rPr>
              <a:t>  끝날 때 까지 설계 프로토타입을 만들고 계속반복해서 완성이 되면 버린다</a:t>
            </a:r>
            <a:r>
              <a:rPr lang="en-US" altLang="ko-KR" sz="880" baseline="0" dirty="0"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CA398-1778-4FB9-ABE1-140DE8893596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65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CA398-1778-4FB9-ABE1-140DE8893596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8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1200" dirty="0"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22E0C3C-2480-46EB-837C-C2A0CFCE1EC7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961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아키텍쳐</a:t>
            </a:r>
            <a:r>
              <a:rPr lang="ko-KR" altLang="en-US" dirty="0"/>
              <a:t> 중심 </a:t>
            </a:r>
            <a:r>
              <a:rPr lang="en-US" altLang="ko-KR" dirty="0"/>
              <a:t>: </a:t>
            </a:r>
            <a:r>
              <a:rPr lang="ko-KR" altLang="en-US" dirty="0"/>
              <a:t>물건을 집어와라</a:t>
            </a:r>
            <a:r>
              <a:rPr lang="en-US" altLang="ko-KR" dirty="0"/>
              <a:t>, </a:t>
            </a:r>
            <a:r>
              <a:rPr lang="ko-KR" altLang="en-US" dirty="0"/>
              <a:t>손목이 있고 손가락이 있다</a:t>
            </a:r>
            <a:r>
              <a:rPr lang="en-US" altLang="ko-KR" dirty="0"/>
              <a:t>(</a:t>
            </a:r>
            <a:r>
              <a:rPr lang="ko-KR" altLang="en-US" dirty="0"/>
              <a:t>구조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손목을몇도</a:t>
            </a:r>
            <a:r>
              <a:rPr lang="ko-KR" altLang="en-US" dirty="0"/>
              <a:t> 돌리고 구부리고 손가락을 어떻게 움직이면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CA398-1778-4FB9-ABE1-140DE8893596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728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1</a:t>
            </a:r>
            <a:r>
              <a:rPr lang="ko-KR" altLang="en-US" dirty="0" err="1">
                <a:ea typeface="ＭＳ Ｐゴシック" panose="020B0600070205080204" pitchFamily="34" charset="-128"/>
              </a:rPr>
              <a:t>단계예써는</a:t>
            </a:r>
            <a:r>
              <a:rPr lang="ko-KR" altLang="en-US" dirty="0">
                <a:ea typeface="ＭＳ Ｐゴシック" panose="020B0600070205080204" pitchFamily="34" charset="-128"/>
              </a:rPr>
              <a:t> 어떤  일들을 해야하고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38AF399-FBD6-416F-8713-2003C2CF96FF}" type="slidenum">
              <a:rPr lang="en-US" altLang="en-US"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81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A2F0545-600F-404A-AB75-274544CA47EC}" type="slidenum">
              <a:rPr lang="en-US" altLang="en-US">
                <a:latin typeface="Calibri" panose="020F0502020204030204" pitchFamily="34" charset="0"/>
              </a:rPr>
              <a:pPr eaLnBrk="1" hangingPunct="1"/>
              <a:t>37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13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200"/>
              </a:spcBef>
            </a:pPr>
            <a:endParaRPr lang="en-US" altLang="en-US" sz="500">
              <a:ea typeface="ＭＳ Ｐゴシック" panose="020B0600070205080204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804F0FC-8501-404B-A0C2-AAF5A9C50E74}" type="slidenum">
              <a:rPr lang="en-US" altLang="en-US">
                <a:latin typeface="Calibri" panose="020F0502020204030204" pitchFamily="34" charset="0"/>
              </a:rPr>
              <a:pPr eaLnBrk="1" hangingPunct="1"/>
              <a:t>38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771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21AE263-C8B3-4F1B-AFD8-C8AF445DAE07}" type="slidenum">
              <a:rPr lang="en-US" altLang="en-US">
                <a:latin typeface="Calibri" panose="020F0502020204030204" pitchFamily="34" charset="0"/>
              </a:rPr>
              <a:pPr eaLnBrk="1" hangingPunct="1"/>
              <a:t>39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2131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B5A9DA-EC54-4E37-AE12-421E964129D7}" type="slidenum">
              <a:rPr lang="en-US" altLang="en-US">
                <a:latin typeface="Calibri" panose="020F0502020204030204" pitchFamily="34" charset="0"/>
              </a:rPr>
              <a:pPr eaLnBrk="1" hangingPunct="1"/>
              <a:t>40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>
                <a:ea typeface="ＭＳ Ｐゴシック" panose="020B0600070205080204" pitchFamily="34" charset="-128"/>
              </a:rPr>
              <a:t>분석가의 일은 보람은 있으나</a:t>
            </a:r>
            <a:r>
              <a:rPr lang="en-US" altLang="ko-KR" sz="1200" dirty="0">
                <a:ea typeface="ＭＳ Ｐゴシック" panose="020B0600070205080204" pitchFamily="34" charset="-128"/>
              </a:rPr>
              <a:t>,</a:t>
            </a:r>
            <a:r>
              <a:rPr lang="en-US" altLang="ko-KR" sz="1200" baseline="0" dirty="0">
                <a:ea typeface="ＭＳ Ｐゴシック" panose="020B0600070205080204" pitchFamily="34" charset="-128"/>
              </a:rPr>
              <a:t> challenging</a:t>
            </a:r>
            <a:r>
              <a:rPr lang="ko-KR" altLang="en-US" sz="1200" baseline="0" dirty="0">
                <a:ea typeface="ＭＳ Ｐゴシック" panose="020B0600070205080204" pitchFamily="34" charset="-128"/>
              </a:rPr>
              <a:t>한다</a:t>
            </a:r>
            <a:r>
              <a:rPr lang="en-US" altLang="ko-KR" sz="1200" baseline="0" dirty="0">
                <a:ea typeface="ＭＳ Ｐゴシック" panose="020B0600070205080204" pitchFamily="34" charset="-128"/>
              </a:rPr>
              <a:t>. </a:t>
            </a:r>
            <a:endParaRPr lang="en-US" altLang="en-US" sz="1200" dirty="0"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251F8B0-03F4-412B-B464-C70759313E7F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10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9F9BC98-BA20-4BCB-9440-2810AF693018}" type="slidenum">
              <a:rPr lang="en-US" altLang="en-US">
                <a:latin typeface="Calibri" panose="020F0502020204030204" pitchFamily="34" charset="0"/>
              </a:rPr>
              <a:pPr eaLnBrk="1" hangingPunct="1"/>
              <a:t>42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458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F4C8B06-35E8-4F7F-B8E4-311633ABECE5}" type="slidenum">
              <a:rPr lang="en-US" altLang="en-US">
                <a:latin typeface="Calibri" panose="020F0502020204030204" pitchFamily="34" charset="0"/>
              </a:rPr>
              <a:pPr eaLnBrk="1" hangingPunct="1"/>
              <a:t>44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033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F25F02-6241-42DB-BF13-619F685C4971}" type="slidenum">
              <a:rPr lang="en-US" altLang="en-US">
                <a:latin typeface="Calibri" panose="020F0502020204030204" pitchFamily="34" charset="0"/>
              </a:rPr>
              <a:pPr eaLnBrk="1" hangingPunct="1"/>
              <a:t>45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4377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CA398-1778-4FB9-ABE1-140DE8893596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386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ea typeface="ＭＳ Ｐゴシック" panose="020B0600070205080204" pitchFamily="34" charset="-128"/>
              </a:rPr>
              <a:t>털자 </a:t>
            </a:r>
            <a:r>
              <a:rPr lang="en-US" altLang="ko-KR" dirty="0">
                <a:ea typeface="ＭＳ Ｐゴシック" panose="020B0600070205080204" pitchFamily="34" charset="-128"/>
              </a:rPr>
              <a:t>-&gt; </a:t>
            </a:r>
            <a:r>
              <a:rPr lang="ko-KR" altLang="en-US" dirty="0" smtClean="0">
                <a:ea typeface="ＭＳ Ｐゴシック" panose="020B0600070205080204" pitchFamily="34" charset="-128"/>
              </a:rPr>
              <a:t>털기위해 </a:t>
            </a:r>
            <a:r>
              <a:rPr lang="ko-KR" altLang="en-US" dirty="0">
                <a:ea typeface="ＭＳ Ｐゴシック" panose="020B0600070205080204" pitchFamily="34" charset="-128"/>
              </a:rPr>
              <a:t>분석 </a:t>
            </a:r>
            <a:r>
              <a:rPr lang="en-US" altLang="ko-KR" dirty="0">
                <a:ea typeface="ＭＳ Ｐゴシック" panose="020B0600070205080204" pitchFamily="34" charset="-128"/>
              </a:rPr>
              <a:t>-&gt; </a:t>
            </a:r>
            <a:r>
              <a:rPr lang="ko-KR" altLang="en-US" dirty="0" smtClean="0">
                <a:ea typeface="ＭＳ Ｐゴシック" panose="020B0600070205080204" pitchFamily="34" charset="-128"/>
              </a:rPr>
              <a:t>털기위한 철저한 </a:t>
            </a:r>
            <a:r>
              <a:rPr lang="ko-KR" altLang="en-US" dirty="0">
                <a:ea typeface="ＭＳ Ｐゴシック" panose="020B0600070205080204" pitchFamily="34" charset="-128"/>
              </a:rPr>
              <a:t>계획 </a:t>
            </a:r>
            <a:r>
              <a:rPr lang="en-US" altLang="ko-KR" dirty="0">
                <a:ea typeface="ＭＳ Ｐゴシック" panose="020B0600070205080204" pitchFamily="34" charset="-128"/>
              </a:rPr>
              <a:t>-&gt; </a:t>
            </a:r>
            <a:r>
              <a:rPr lang="ko-KR" altLang="en-US" dirty="0" smtClean="0">
                <a:ea typeface="ＭＳ Ｐゴシック" panose="020B0600070205080204" pitchFamily="34" charset="-128"/>
              </a:rPr>
              <a:t>털기 </a:t>
            </a:r>
            <a:r>
              <a:rPr lang="ko-KR" altLang="en-US" dirty="0">
                <a:ea typeface="ＭＳ Ｐゴシック" panose="020B0600070205080204" pitchFamily="34" charset="-128"/>
              </a:rPr>
              <a:t>수행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6BE6854-E5E7-45C0-BBDF-26BE0010ECD2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07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단계는 스텝으로 이루어진고 순차적으로</a:t>
            </a:r>
            <a:r>
              <a:rPr lang="en-US" altLang="ko-KR" dirty="0"/>
              <a:t>, </a:t>
            </a:r>
            <a:r>
              <a:rPr lang="ko-KR" altLang="en-US" dirty="0"/>
              <a:t>점진적으로</a:t>
            </a:r>
            <a:r>
              <a:rPr lang="en-US" altLang="ko-KR" dirty="0"/>
              <a:t>, </a:t>
            </a:r>
            <a:r>
              <a:rPr lang="ko-KR" altLang="en-US" dirty="0"/>
              <a:t>반복해서 또는 어떠한 패턴에 따라 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CA398-1778-4FB9-ABE1-140DE889359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196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ea typeface="ＭＳ Ｐゴシック" panose="020B0600070205080204" pitchFamily="34" charset="-128"/>
              </a:rPr>
              <a:t>계획 </a:t>
            </a:r>
            <a:r>
              <a:rPr lang="en-US" altLang="ko-KR" dirty="0">
                <a:ea typeface="ＭＳ Ｐゴシック" panose="020B0600070205080204" pitchFamily="34" charset="-128"/>
              </a:rPr>
              <a:t>: </a:t>
            </a:r>
            <a:r>
              <a:rPr lang="ko-KR" altLang="en-US" dirty="0">
                <a:ea typeface="ＭＳ Ｐゴシック" panose="020B0600070205080204" pitchFamily="34" charset="-128"/>
              </a:rPr>
              <a:t>복수를 위해</a:t>
            </a:r>
            <a:r>
              <a:rPr lang="en-US" altLang="ko-KR" dirty="0">
                <a:ea typeface="ＭＳ Ｐゴシック" panose="020B0600070205080204" pitchFamily="34" charset="-128"/>
              </a:rPr>
              <a:t>, </a:t>
            </a:r>
            <a:r>
              <a:rPr lang="ko-KR" altLang="en-US" dirty="0">
                <a:ea typeface="ＭＳ Ｐゴシック" panose="020B0600070205080204" pitchFamily="34" charset="-128"/>
              </a:rPr>
              <a:t>한달만 고생하자</a:t>
            </a:r>
            <a:r>
              <a:rPr lang="en-US" altLang="ko-KR" dirty="0">
                <a:ea typeface="ＭＳ Ｐゴシック" panose="020B0600070205080204" pitchFamily="34" charset="-128"/>
              </a:rPr>
              <a:t>, </a:t>
            </a:r>
            <a:r>
              <a:rPr lang="ko-KR" altLang="en-US" dirty="0">
                <a:ea typeface="ＭＳ Ｐゴシック" panose="020B0600070205080204" pitchFamily="34" charset="-128"/>
              </a:rPr>
              <a:t>보상이 있다</a:t>
            </a:r>
            <a:r>
              <a:rPr lang="en-US" altLang="ko-KR" dirty="0">
                <a:ea typeface="ＭＳ Ｐゴシック" panose="020B0600070205080204" pitchFamily="34" charset="-128"/>
              </a:rPr>
              <a:t>(</a:t>
            </a:r>
            <a:r>
              <a:rPr lang="ko-KR" altLang="en-US" dirty="0">
                <a:ea typeface="ＭＳ Ｐゴシック" panose="020B0600070205080204" pitchFamily="34" charset="-128"/>
              </a:rPr>
              <a:t>빈민구제 등</a:t>
            </a:r>
            <a:r>
              <a:rPr lang="en-US" altLang="ko-KR" dirty="0">
                <a:ea typeface="ＭＳ Ｐゴシック" panose="020B0600070205080204" pitchFamily="34" charset="-128"/>
              </a:rPr>
              <a:t>). </a:t>
            </a:r>
          </a:p>
          <a:p>
            <a:r>
              <a:rPr lang="ko-KR" altLang="en-US" dirty="0">
                <a:ea typeface="ＭＳ Ｐゴシック" panose="020B0600070205080204" pitchFamily="34" charset="-128"/>
              </a:rPr>
              <a:t>분석 </a:t>
            </a:r>
            <a:r>
              <a:rPr lang="en-US" altLang="ko-KR" dirty="0">
                <a:ea typeface="ＭＳ Ｐゴシック" panose="020B0600070205080204" pitchFamily="34" charset="-128"/>
              </a:rPr>
              <a:t>: </a:t>
            </a:r>
            <a:r>
              <a:rPr lang="ko-KR" altLang="en-US" dirty="0" smtClean="0">
                <a:ea typeface="ＭＳ Ｐゴシック" panose="020B0600070205080204" pitchFamily="34" charset="-128"/>
              </a:rPr>
              <a:t>누가 사용하는가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,</a:t>
            </a:r>
            <a:r>
              <a:rPr lang="ko-KR" altLang="en-US" dirty="0" smtClean="0">
                <a:ea typeface="ＭＳ Ｐゴシック" panose="020B0600070205080204" pitchFamily="34" charset="-128"/>
              </a:rPr>
              <a:t> 어떠한 기능을 해야하는가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,</a:t>
            </a:r>
            <a:r>
              <a:rPr lang="ko-KR" altLang="en-US" dirty="0" smtClean="0">
                <a:ea typeface="ＭＳ Ｐゴシック" panose="020B0600070205080204" pitchFamily="34" charset="-128"/>
              </a:rPr>
              <a:t> 어디서 언제 사용하는가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74A1ADA-BD7B-4320-A76E-7A7969D2FF67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32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0A300C8-90B7-4C96-BA61-7E938CD94FE0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76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2EC911-5956-47B2-8DB1-4F8EDB493CB7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956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E0DB123-C693-4EAC-A7B4-86591C4C3AEA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4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5413" y="1381125"/>
            <a:ext cx="6810375" cy="3363913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6661" tIns="48331" rIns="96661" bIns="4833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2113"/>
              </a:spcBef>
              <a:buClr>
                <a:srgbClr val="6FB7D7"/>
              </a:buClr>
              <a:buSzPct val="110000"/>
              <a:buFont typeface="Wingdings 2" panose="05020102010507070707" pitchFamily="18" charset="2"/>
              <a:buNone/>
            </a:pPr>
            <a:endParaRPr lang="en-US" altLang="en-US" sz="340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7" y="1625600"/>
            <a:ext cx="6823066" cy="1839858"/>
          </a:xfrm>
        </p:spPr>
        <p:txBody>
          <a:bodyPr rtlCol="0">
            <a:noAutofit/>
          </a:bodyPr>
          <a:lstStyle>
            <a:lvl1pPr marL="0" indent="0" algn="ctr" defTabSz="966612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900" kern="1200">
                <a:solidFill>
                  <a:schemeClr val="accent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8" y="3518947"/>
            <a:ext cx="6823067" cy="977750"/>
          </a:xfrm>
        </p:spPr>
        <p:txBody>
          <a:bodyPr rtlCol="0">
            <a:normAutofit/>
          </a:bodyPr>
          <a:lstStyle>
            <a:lvl1pPr marL="0" indent="0" algn="ctr" defTabSz="966612" rtl="0" eaLnBrk="1" latinLnBrk="0" hangingPunct="1">
              <a:spcBef>
                <a:spcPts val="317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8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106C898-AA7B-492A-8B4F-A63CD3F3E64E}" type="datetime1">
              <a:rPr lang="en-US" altLang="en-US" smtClean="0"/>
              <a:pPr/>
              <a:t>9/5/2019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8AD97B01-C9B7-4B5D-B6ED-17F42655E1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49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69" y="652663"/>
            <a:ext cx="4283522" cy="1239520"/>
          </a:xfrm>
        </p:spPr>
        <p:txBody>
          <a:bodyPr/>
          <a:lstStyle>
            <a:lvl1pPr algn="ctr">
              <a:defRPr sz="3800" b="0"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69" y="1907046"/>
            <a:ext cx="4283522" cy="3968162"/>
          </a:xfrm>
        </p:spPr>
        <p:txBody>
          <a:bodyPr>
            <a:normAutofit/>
          </a:bodyPr>
          <a:lstStyle>
            <a:lvl1pPr marL="0" indent="0" algn="ctr">
              <a:buNone/>
              <a:defRPr sz="1900">
                <a:latin typeface="Times New Roman"/>
                <a:cs typeface="Times New Roman"/>
              </a:defRPr>
            </a:lvl1pPr>
            <a:lvl2pPr marL="483306" indent="0">
              <a:buNone/>
              <a:defRPr sz="1300"/>
            </a:lvl2pPr>
            <a:lvl3pPr marL="966612" indent="0">
              <a:buNone/>
              <a:defRPr sz="1100"/>
            </a:lvl3pPr>
            <a:lvl4pPr marL="1449918" indent="0">
              <a:buNone/>
              <a:defRPr sz="1000"/>
            </a:lvl4pPr>
            <a:lvl5pPr marL="1933224" indent="0">
              <a:buNone/>
              <a:defRPr sz="1000"/>
            </a:lvl5pPr>
            <a:lvl6pPr marL="2416531" indent="0">
              <a:buNone/>
              <a:defRPr sz="1000"/>
            </a:lvl6pPr>
            <a:lvl7pPr marL="2899837" indent="0">
              <a:buNone/>
              <a:defRPr sz="1000"/>
            </a:lvl7pPr>
            <a:lvl8pPr marL="3383143" indent="0">
              <a:buNone/>
              <a:defRPr sz="1000"/>
            </a:lvl8pPr>
            <a:lvl9pPr marL="386644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345148" y="383352"/>
            <a:ext cx="3840480" cy="5672615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66612" rtl="0" eaLnBrk="1" latinLnBrk="0" hangingPunct="1">
              <a:spcBef>
                <a:spcPts val="2114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83306" indent="0">
              <a:buNone/>
              <a:defRPr sz="3000"/>
            </a:lvl2pPr>
            <a:lvl3pPr marL="966612" indent="0">
              <a:buNone/>
              <a:defRPr sz="2500"/>
            </a:lvl3pPr>
            <a:lvl4pPr marL="1449918" indent="0">
              <a:buNone/>
              <a:defRPr sz="2100"/>
            </a:lvl4pPr>
            <a:lvl5pPr marL="1933224" indent="0">
              <a:buNone/>
              <a:defRPr sz="2100"/>
            </a:lvl5pPr>
            <a:lvl6pPr marL="2416531" indent="0">
              <a:buNone/>
              <a:defRPr sz="2100"/>
            </a:lvl6pPr>
            <a:lvl7pPr marL="2899837" indent="0">
              <a:buNone/>
              <a:defRPr sz="2100"/>
            </a:lvl7pPr>
            <a:lvl8pPr marL="3383143" indent="0">
              <a:buNone/>
              <a:defRPr sz="2100"/>
            </a:lvl8pPr>
            <a:lvl9pPr marL="3866449" indent="0">
              <a:buNone/>
              <a:defRPr sz="21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40EE0290-BD39-414C-9E42-E75983210798}" type="datetime1">
              <a:rPr lang="es-ES" altLang="en-US" smtClean="0"/>
              <a:pPr/>
              <a:t>05/09/2019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9663D999-7CCB-48B0-9FA9-B61832CA31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31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156B461-0E56-4DB4-9DAB-50B90751ECAF}" type="datetime1">
              <a:rPr lang="es-ES" altLang="en-US"/>
              <a:pPr/>
              <a:t>05/09/2019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F92BB70-B263-4C7E-8237-F56AB28CB9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745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38282" y="392854"/>
            <a:ext cx="1600200" cy="5946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738" y="392854"/>
            <a:ext cx="7024212" cy="5946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5C764C7-BAB3-4842-A11A-041C54898EFE}" type="datetime1">
              <a:rPr lang="es-ES" altLang="en-US"/>
              <a:pPr/>
              <a:t>05/09/2019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0B4E4CA-2C78-430F-A1D3-521D089918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7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80269AA-9243-4F84-A4E7-46F66E734155}" type="datetime1">
              <a:rPr lang="es-ES" altLang="en-US"/>
              <a:pPr/>
              <a:t>05/09/2019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D5DD502-CB29-4A75-B7AF-7A2C3F67AB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44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16" y="3576321"/>
            <a:ext cx="8837771" cy="15680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716" y="5089098"/>
            <a:ext cx="8837771" cy="1037516"/>
          </a:xfrm>
        </p:spPr>
        <p:txBody>
          <a:bodyPr>
            <a:normAutofit/>
          </a:bodyPr>
          <a:lstStyle>
            <a:lvl1pPr marL="0" indent="0" algn="ctr">
              <a:spcBef>
                <a:spcPts val="317"/>
              </a:spcBef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8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89529" y="387774"/>
            <a:ext cx="8822142" cy="3025986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400"/>
            </a:lvl1pPr>
            <a:lvl2pPr marL="483306" indent="0">
              <a:buNone/>
              <a:defRPr sz="3000"/>
            </a:lvl2pPr>
            <a:lvl3pPr marL="966612" indent="0">
              <a:buNone/>
              <a:defRPr sz="2500"/>
            </a:lvl3pPr>
            <a:lvl4pPr marL="1449918" indent="0">
              <a:buNone/>
              <a:defRPr sz="2100"/>
            </a:lvl4pPr>
            <a:lvl5pPr marL="1933224" indent="0">
              <a:buNone/>
              <a:defRPr sz="2100"/>
            </a:lvl5pPr>
            <a:lvl6pPr marL="2416531" indent="0">
              <a:buNone/>
              <a:defRPr sz="2100"/>
            </a:lvl6pPr>
            <a:lvl7pPr marL="2899837" indent="0">
              <a:buNone/>
              <a:defRPr sz="2100"/>
            </a:lvl7pPr>
            <a:lvl8pPr marL="3383143" indent="0">
              <a:buNone/>
              <a:defRPr sz="2100"/>
            </a:lvl8pPr>
            <a:lvl9pPr marL="3866449" indent="0">
              <a:buNone/>
              <a:defRPr sz="21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01B155-623C-42F6-B8B1-E3FCA27420D0}" type="datetime1">
              <a:rPr lang="en-US" altLang="en-US"/>
              <a:pPr/>
              <a:t>9/5/2019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89F3304-0373-4293-B727-947BA75096A1}" type="slidenum">
              <a:rPr lang="en-US" altLang="en-US"/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91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39" y="2563354"/>
            <a:ext cx="8459391" cy="1452880"/>
          </a:xfrm>
        </p:spPr>
        <p:txBody>
          <a:bodyPr/>
          <a:lstStyle>
            <a:lvl1pPr algn="ctr">
              <a:defRPr sz="49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739" y="3985073"/>
            <a:ext cx="8459391" cy="1600199"/>
          </a:xfrm>
        </p:spPr>
        <p:txBody>
          <a:bodyPr>
            <a:normAutofit/>
          </a:bodyPr>
          <a:lstStyle>
            <a:lvl1pPr marL="0" indent="0" algn="ctr">
              <a:spcBef>
                <a:spcPts val="317"/>
              </a:spcBef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833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61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9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2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5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8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31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4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1BD01E-B4F5-4331-A16B-C1AF038C30D9}" type="datetime1">
              <a:rPr lang="es-ES" altLang="en-US"/>
              <a:pPr/>
              <a:t>05/09/2019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B8317D8-B9C8-48EE-8322-AD34E49DE4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63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39" y="114748"/>
            <a:ext cx="8444390" cy="14260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739" y="1706881"/>
            <a:ext cx="4032504" cy="4632960"/>
          </a:xfrm>
        </p:spPr>
        <p:txBody>
          <a:bodyPr>
            <a:normAutofit/>
          </a:bodyPr>
          <a:lstStyle>
            <a:lvl1pPr>
              <a:spcBef>
                <a:spcPts val="1691"/>
              </a:spcBef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8625" y="1706881"/>
            <a:ext cx="4032504" cy="4632960"/>
          </a:xfrm>
        </p:spPr>
        <p:txBody>
          <a:bodyPr>
            <a:normAutofit/>
          </a:bodyPr>
          <a:lstStyle>
            <a:lvl1pPr>
              <a:spcBef>
                <a:spcPts val="1691"/>
              </a:spcBef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848AFD3-3B94-4A63-9DED-307AD8D36098}" type="datetime1">
              <a:rPr lang="es-ES" altLang="en-US"/>
              <a:pPr/>
              <a:t>05/09/2019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805A71-B542-40C4-8A70-B2C35D471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96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38" y="114748"/>
            <a:ext cx="8444390" cy="14260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738" y="1550106"/>
            <a:ext cx="4032504" cy="80094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83306" indent="0">
              <a:buNone/>
              <a:defRPr sz="2100" b="1"/>
            </a:lvl2pPr>
            <a:lvl3pPr marL="966612" indent="0">
              <a:buNone/>
              <a:defRPr sz="1900" b="1"/>
            </a:lvl3pPr>
            <a:lvl4pPr marL="1449918" indent="0">
              <a:buNone/>
              <a:defRPr sz="1700" b="1"/>
            </a:lvl4pPr>
            <a:lvl5pPr marL="1933224" indent="0">
              <a:buNone/>
              <a:defRPr sz="1700" b="1"/>
            </a:lvl5pPr>
            <a:lvl6pPr marL="2416531" indent="0">
              <a:buNone/>
              <a:defRPr sz="1700" b="1"/>
            </a:lvl6pPr>
            <a:lvl7pPr marL="2899837" indent="0">
              <a:buNone/>
              <a:defRPr sz="1700" b="1"/>
            </a:lvl7pPr>
            <a:lvl8pPr marL="3383143" indent="0">
              <a:buNone/>
              <a:defRPr sz="1700" b="1"/>
            </a:lvl8pPr>
            <a:lvl9pPr marL="386644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738" y="2503910"/>
            <a:ext cx="4032504" cy="3835931"/>
          </a:xfrm>
        </p:spPr>
        <p:txBody>
          <a:bodyPr>
            <a:normAutofit/>
          </a:bodyPr>
          <a:lstStyle>
            <a:lvl1pPr>
              <a:spcBef>
                <a:spcPts val="1691"/>
              </a:spcBef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8624" y="1550106"/>
            <a:ext cx="4032504" cy="80094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83306" indent="0">
              <a:buNone/>
              <a:defRPr sz="2100" b="1"/>
            </a:lvl2pPr>
            <a:lvl3pPr marL="966612" indent="0">
              <a:buNone/>
              <a:defRPr sz="1900" b="1"/>
            </a:lvl3pPr>
            <a:lvl4pPr marL="1449918" indent="0">
              <a:buNone/>
              <a:defRPr sz="1700" b="1"/>
            </a:lvl4pPr>
            <a:lvl5pPr marL="1933224" indent="0">
              <a:buNone/>
              <a:defRPr sz="1700" b="1"/>
            </a:lvl5pPr>
            <a:lvl6pPr marL="2416531" indent="0">
              <a:buNone/>
              <a:defRPr sz="1700" b="1"/>
            </a:lvl6pPr>
            <a:lvl7pPr marL="2899837" indent="0">
              <a:buNone/>
              <a:defRPr sz="1700" b="1"/>
            </a:lvl7pPr>
            <a:lvl8pPr marL="3383143" indent="0">
              <a:buNone/>
              <a:defRPr sz="1700" b="1"/>
            </a:lvl8pPr>
            <a:lvl9pPr marL="386644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8624" y="2503910"/>
            <a:ext cx="4032504" cy="3835931"/>
          </a:xfrm>
        </p:spPr>
        <p:txBody>
          <a:bodyPr>
            <a:normAutofit/>
          </a:bodyPr>
          <a:lstStyle>
            <a:lvl1pPr>
              <a:spcBef>
                <a:spcPts val="1691"/>
              </a:spcBef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177C41-2ADD-4DFE-B755-C5B22B2EB00A}" type="datetime1">
              <a:rPr lang="es-ES" altLang="en-US"/>
              <a:pPr/>
              <a:t>05/09/2019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4B19973-30FE-4422-AC0C-264EE1A02A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5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EBD7D4-78B4-4269-A942-E122BC3D2FD3}" type="datetime1">
              <a:rPr lang="es-ES" altLang="en-US"/>
              <a:pPr/>
              <a:t>05/09/2019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4F524F2-2F74-43D8-BD53-2B40E7CB7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15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711658-2367-4665-AC7E-8B36BC5ABE3B}" type="datetime1">
              <a:rPr lang="es-ES" altLang="en-US"/>
              <a:pPr/>
              <a:t>05/09/2019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A3D60D-3E5A-4F10-B17D-CC393D18E2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30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69" y="652663"/>
            <a:ext cx="4032504" cy="1239520"/>
          </a:xfrm>
        </p:spPr>
        <p:txBody>
          <a:bodyPr/>
          <a:lstStyle>
            <a:lvl1pPr algn="ctr">
              <a:defRPr sz="3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5" y="392853"/>
            <a:ext cx="4032504" cy="5946987"/>
          </a:xfrm>
        </p:spPr>
        <p:txBody>
          <a:bodyPr>
            <a:normAutofit/>
          </a:bodyPr>
          <a:lstStyle>
            <a:lvl1pPr>
              <a:spcBef>
                <a:spcPts val="2114"/>
              </a:spcBef>
              <a:defRPr sz="2300"/>
            </a:lvl1pPr>
            <a:lvl2pPr>
              <a:defRPr sz="21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69" y="1907046"/>
            <a:ext cx="4032504" cy="3968162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483306" indent="0">
              <a:buNone/>
              <a:defRPr sz="1300"/>
            </a:lvl2pPr>
            <a:lvl3pPr marL="966612" indent="0">
              <a:buNone/>
              <a:defRPr sz="1100"/>
            </a:lvl3pPr>
            <a:lvl4pPr marL="1449918" indent="0">
              <a:buNone/>
              <a:defRPr sz="1000"/>
            </a:lvl4pPr>
            <a:lvl5pPr marL="1933224" indent="0">
              <a:buNone/>
              <a:defRPr sz="1000"/>
            </a:lvl5pPr>
            <a:lvl6pPr marL="2416531" indent="0">
              <a:buNone/>
              <a:defRPr sz="1000"/>
            </a:lvl6pPr>
            <a:lvl7pPr marL="2899837" indent="0">
              <a:buNone/>
              <a:defRPr sz="1000"/>
            </a:lvl7pPr>
            <a:lvl8pPr marL="3383143" indent="0">
              <a:buNone/>
              <a:defRPr sz="1000"/>
            </a:lvl8pPr>
            <a:lvl9pPr marL="386644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E6A64C-1E16-402B-A5F4-A497270ECAD2}" type="datetime1">
              <a:rPr lang="es-ES" altLang="en-US"/>
              <a:pPr/>
              <a:t>05/09/2019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3E2B04-F35C-4A16-A7A9-A7598A346E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78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76263" y="115888"/>
            <a:ext cx="844550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76263" y="1706563"/>
            <a:ext cx="8445500" cy="46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 descr="wiley_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6664325"/>
            <a:ext cx="379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879475" y="6667500"/>
            <a:ext cx="6961188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ea typeface="ＭＳ Ｐゴシック" charset="-128"/>
                <a:cs typeface="Times New Roman"/>
              </a:rPr>
              <a:t>PowerPoint Presentation for Dennis, Wixom, &amp; Tegarden </a:t>
            </a:r>
            <a:r>
              <a:rPr lang="en-US" sz="1100" i="1" dirty="0">
                <a:latin typeface="Times New Roman"/>
                <a:ea typeface="ＭＳ Ｐゴシック" charset="-128"/>
                <a:cs typeface="Times New Roman"/>
              </a:rPr>
              <a:t>Systems Analysis and Design with UML, 5th Edition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Times New Roman"/>
                <a:ea typeface="ＭＳ Ｐゴシック" charset="-128"/>
                <a:cs typeface="Times New Roman"/>
              </a:rPr>
              <a:t>Copyright © 2015 John Wiley &amp; Sons,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accent1"/>
          </a:solidFill>
          <a:latin typeface="Times New Roman"/>
          <a:ea typeface="ＭＳ Ｐゴシック" pitchFamily="-107" charset="-128"/>
          <a:cs typeface="Times New Roman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5pPr>
      <a:lvl6pPr marL="483306" algn="ctr" rtl="0" fontAlgn="base">
        <a:spcBef>
          <a:spcPct val="0"/>
        </a:spcBef>
        <a:spcAft>
          <a:spcPct val="0"/>
        </a:spcAft>
        <a:defRPr sz="49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6pPr>
      <a:lvl7pPr marL="966612" algn="ctr" rtl="0" fontAlgn="base">
        <a:spcBef>
          <a:spcPct val="0"/>
        </a:spcBef>
        <a:spcAft>
          <a:spcPct val="0"/>
        </a:spcAft>
        <a:defRPr sz="49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7pPr>
      <a:lvl8pPr marL="1449918" algn="ctr" rtl="0" fontAlgn="base">
        <a:spcBef>
          <a:spcPct val="0"/>
        </a:spcBef>
        <a:spcAft>
          <a:spcPct val="0"/>
        </a:spcAft>
        <a:defRPr sz="49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8pPr>
      <a:lvl9pPr marL="1933224" algn="ctr" rtl="0" fontAlgn="base">
        <a:spcBef>
          <a:spcPct val="0"/>
        </a:spcBef>
        <a:spcAft>
          <a:spcPct val="0"/>
        </a:spcAft>
        <a:defRPr sz="49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68300" indent="-368300" algn="l" rtl="0" eaLnBrk="0" fontAlgn="base" hangingPunct="0">
        <a:spcBef>
          <a:spcPts val="2113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5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1pPr>
      <a:lvl2pPr marL="723900" indent="-355600" algn="l" rtl="0" eaLnBrk="0" fontAlgn="base" hangingPunct="0">
        <a:spcBef>
          <a:spcPts val="638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18" charset="2"/>
        <a:buChar char=""/>
        <a:defRPr sz="23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2pPr>
      <a:lvl3pPr marL="1022350" indent="-298450" algn="l" rtl="0" eaLnBrk="0" fontAlgn="base" hangingPunct="0">
        <a:spcBef>
          <a:spcPts val="638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1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3pPr>
      <a:lvl4pPr marL="1335088" indent="-311150" algn="l" rtl="0" eaLnBrk="0" fontAlgn="base" hangingPunct="0">
        <a:spcBef>
          <a:spcPts val="638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4pPr>
      <a:lvl5pPr marL="1633538" indent="-298450" algn="l" rtl="0" eaLnBrk="0" fontAlgn="base" hangingPunct="0">
        <a:spcBef>
          <a:spcPts val="638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5pPr>
      <a:lvl6pPr marL="2658184" indent="-241653" algn="l" defTabSz="96661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490" indent="-241653" algn="l" defTabSz="96661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796" indent="-241653" algn="l" defTabSz="96661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8102" indent="-241653" algn="l" defTabSz="96661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306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612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918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224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531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837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3143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449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1625600"/>
            <a:ext cx="6823075" cy="2336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1:</a:t>
            </a:r>
            <a:br>
              <a:rPr lang="en-US" dirty="0"/>
            </a:br>
            <a:r>
              <a:rPr lang="en-US" dirty="0"/>
              <a:t>Introduction to Systems</a:t>
            </a:r>
            <a:br>
              <a:rPr lang="en-US" dirty="0"/>
            </a:br>
            <a:r>
              <a:rPr lang="en-US" dirty="0"/>
              <a:t>Analysis and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SDLC: The Design Phase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7772400" cy="3810000"/>
          </a:xfrm>
        </p:spPr>
        <p:txBody>
          <a:bodyPr/>
          <a:lstStyle/>
          <a:p>
            <a:pPr marL="542925" indent="-542925" eaLnBrk="1" hangingPunct="1">
              <a:spcBef>
                <a:spcPts val="1000"/>
              </a:spcBef>
              <a:buFont typeface="Calibri" panose="020F0502020204030204" pitchFamily="34" charset="0"/>
              <a:buAutoNum type="arabicPeriod"/>
            </a:pPr>
            <a:r>
              <a:rPr lang="en-US" altLang="en-US" sz="3000" dirty="0">
                <a:ea typeface="ＭＳ Ｐゴシック" panose="020B0600070205080204" pitchFamily="34" charset="-128"/>
              </a:rPr>
              <a:t>Develop a design strategy</a:t>
            </a:r>
          </a:p>
          <a:p>
            <a:pPr marL="542925" indent="-542925" eaLnBrk="1" hangingPunct="1">
              <a:spcBef>
                <a:spcPts val="1000"/>
              </a:spcBef>
              <a:buFont typeface="Calibri" panose="020F0502020204030204" pitchFamily="34" charset="0"/>
              <a:buAutoNum type="arabicPeriod"/>
            </a:pPr>
            <a:r>
              <a:rPr lang="en-US" altLang="en-US" sz="3000" dirty="0">
                <a:ea typeface="ＭＳ Ｐゴシック" panose="020B0600070205080204" pitchFamily="34" charset="-128"/>
              </a:rPr>
              <a:t>Design architecture and interfaces</a:t>
            </a:r>
          </a:p>
          <a:p>
            <a:pPr marL="542925" indent="-542925" eaLnBrk="1" hangingPunct="1">
              <a:spcBef>
                <a:spcPts val="1000"/>
              </a:spcBef>
              <a:buFont typeface="Calibri" panose="020F0502020204030204" pitchFamily="34" charset="0"/>
              <a:buAutoNum type="arabicPeriod"/>
            </a:pPr>
            <a:r>
              <a:rPr lang="en-US" altLang="en-US" sz="3000" dirty="0">
                <a:ea typeface="ＭＳ Ｐゴシック" panose="020B0600070205080204" pitchFamily="34" charset="-128"/>
              </a:rPr>
              <a:t>Develop databases and file specifications</a:t>
            </a:r>
          </a:p>
          <a:p>
            <a:pPr marL="542925" indent="-542925" eaLnBrk="1" hangingPunct="1">
              <a:spcBef>
                <a:spcPts val="1000"/>
              </a:spcBef>
              <a:buFont typeface="Calibri" panose="020F0502020204030204" pitchFamily="34" charset="0"/>
              <a:buAutoNum type="arabicPeriod"/>
            </a:pPr>
            <a:r>
              <a:rPr lang="en-US" altLang="en-US" sz="3000" dirty="0">
                <a:ea typeface="ＭＳ Ｐゴシック" panose="020B0600070205080204" pitchFamily="34" charset="-128"/>
              </a:rPr>
              <a:t>Develop the program design to specify:</a:t>
            </a:r>
          </a:p>
          <a:p>
            <a:pPr marL="898525" lvl="1" indent="-542925" eaLnBrk="1" hangingPunct="1">
              <a:spcBef>
                <a:spcPts val="1000"/>
              </a:spcBef>
            </a:pPr>
            <a:r>
              <a:rPr lang="en-US" altLang="en-US" sz="2500" dirty="0">
                <a:ea typeface="ＭＳ Ｐゴシック" panose="020B0600070205080204" pitchFamily="34" charset="-128"/>
              </a:rPr>
              <a:t>What programs to write</a:t>
            </a:r>
          </a:p>
          <a:p>
            <a:pPr marL="898525" lvl="1" indent="-542925" eaLnBrk="1" hangingPunct="1">
              <a:spcBef>
                <a:spcPts val="1000"/>
              </a:spcBef>
            </a:pPr>
            <a:r>
              <a:rPr lang="en-US" altLang="en-US" sz="2500" dirty="0">
                <a:ea typeface="ＭＳ Ｐゴシック" panose="020B0600070205080204" pitchFamily="34" charset="-128"/>
              </a:rPr>
              <a:t>What each program will do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445500" cy="14255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SDLC: The Implementation Phase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858000" cy="3911600"/>
          </a:xfrm>
        </p:spPr>
        <p:txBody>
          <a:bodyPr/>
          <a:lstStyle/>
          <a:p>
            <a:pPr marL="542925" indent="-542925" eaLnBrk="1" hangingPunct="1">
              <a:spcBef>
                <a:spcPts val="1000"/>
              </a:spcBef>
              <a:buFont typeface="Calibri" pitchFamily="34" charset="0"/>
              <a:buAutoNum type="arabicPeriod"/>
              <a:defRPr/>
            </a:pPr>
            <a:r>
              <a:rPr lang="en-US" sz="3000" dirty="0">
                <a:ea typeface="ＭＳ Ｐゴシック" charset="-128"/>
              </a:rPr>
              <a:t>Construct the system</a:t>
            </a:r>
          </a:p>
          <a:p>
            <a:pPr marL="898525" lvl="1" indent="-542925" eaLnBrk="1" hangingPunct="1">
              <a:spcBef>
                <a:spcPts val="1000"/>
              </a:spcBef>
              <a:defRPr/>
            </a:pPr>
            <a:r>
              <a:rPr lang="en-US" sz="2500" dirty="0">
                <a:ea typeface="ＭＳ Ｐゴシック" charset="-128"/>
              </a:rPr>
              <a:t>Build it (write the programming code)</a:t>
            </a:r>
          </a:p>
          <a:p>
            <a:pPr marL="898525" lvl="1" indent="-542925" eaLnBrk="1" hangingPunct="1">
              <a:spcBef>
                <a:spcPts val="1000"/>
              </a:spcBef>
              <a:defRPr/>
            </a:pPr>
            <a:r>
              <a:rPr lang="en-US" sz="2500" dirty="0">
                <a:ea typeface="ＭＳ Ｐゴシック" charset="-128"/>
              </a:rPr>
              <a:t>Test it</a:t>
            </a:r>
          </a:p>
          <a:p>
            <a:pPr marL="542925" indent="-542925" eaLnBrk="1" hangingPunct="1">
              <a:spcBef>
                <a:spcPts val="1000"/>
              </a:spcBef>
              <a:buFont typeface="Calibri" pitchFamily="34" charset="0"/>
              <a:buAutoNum type="arabicPeriod"/>
              <a:defRPr/>
            </a:pPr>
            <a:r>
              <a:rPr lang="en-US" sz="3000" dirty="0">
                <a:ea typeface="ＭＳ Ｐゴシック" charset="-128"/>
              </a:rPr>
              <a:t>Install system</a:t>
            </a:r>
          </a:p>
          <a:p>
            <a:pPr lvl="1" eaLnBrk="1" hangingPunct="1">
              <a:spcBef>
                <a:spcPts val="1000"/>
              </a:spcBef>
              <a:defRPr/>
            </a:pPr>
            <a:r>
              <a:rPr lang="en-US" sz="2500" dirty="0">
                <a:ea typeface="ＭＳ Ｐゴシック" charset="-128"/>
              </a:rPr>
              <a:t>Train the users</a:t>
            </a:r>
          </a:p>
          <a:p>
            <a:pPr marL="542925" indent="-542925" eaLnBrk="1" hangingPunct="1">
              <a:spcBef>
                <a:spcPts val="1000"/>
              </a:spcBef>
              <a:buFont typeface="Calibri" pitchFamily="34" charset="0"/>
              <a:buAutoNum type="arabicPeriod"/>
              <a:defRPr/>
            </a:pPr>
            <a:r>
              <a:rPr lang="en-US" sz="3000" dirty="0">
                <a:ea typeface="ＭＳ Ｐゴシック" charset="-128"/>
              </a:rPr>
              <a:t>Support the system (maintenance)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SDLC: Methodologies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524000" y="1676400"/>
            <a:ext cx="7272338" cy="4846638"/>
          </a:xfrm>
        </p:spPr>
        <p:txBody>
          <a:bodyPr/>
          <a:lstStyle/>
          <a:p>
            <a:r>
              <a:rPr lang="en-US" altLang="en-US" sz="3000">
                <a:ea typeface="ＭＳ Ｐゴシック" panose="020B0600070205080204" pitchFamily="34" charset="-128"/>
              </a:rPr>
              <a:t>Methodology: a formalized approach to implementing the SDLC</a:t>
            </a:r>
          </a:p>
          <a:p>
            <a:r>
              <a:rPr lang="en-US" altLang="en-US" sz="3000">
                <a:ea typeface="ＭＳ Ｐゴシック" panose="020B0600070205080204" pitchFamily="34" charset="-128"/>
              </a:rPr>
              <a:t>Categories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Process oriented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Data centered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Object-oriented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Structured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Rapid action development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Agile development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개발방법론</a:t>
            </a:r>
            <a:endParaRPr lang="ko-KR" altLang="en-US" dirty="0"/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964875"/>
              </p:ext>
            </p:extLst>
          </p:nvPr>
        </p:nvGraphicFramePr>
        <p:xfrm>
          <a:off x="597284" y="1722129"/>
          <a:ext cx="8501063" cy="4221381"/>
        </p:xfrm>
        <a:graphic>
          <a:graphicData uri="http://schemas.openxmlformats.org/drawingml/2006/table">
            <a:tbl>
              <a:tblPr/>
              <a:tblGrid>
                <a:gridCol w="1256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35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91439" marR="91439" marT="45715" marB="4571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휴먼명조"/>
                        </a:rPr>
                        <a:t>Process oriented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휴먼명조"/>
                        </a:rPr>
                        <a:t>구조적 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방법론</a:t>
                      </a:r>
                    </a:p>
                  </a:txBody>
                  <a:tcPr marL="91439" marR="91439" marT="45715" marB="457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휴먼명조"/>
                        </a:rPr>
                        <a:t>Data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휴먼명조"/>
                        </a:rPr>
                        <a:t> oriented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휴먼명조"/>
                        </a:rPr>
                        <a:t>정보공학 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방법론</a:t>
                      </a:r>
                    </a:p>
                  </a:txBody>
                  <a:tcPr marL="91439" marR="91439" marT="45715" marB="4571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휴먼명조"/>
                        </a:rPr>
                        <a:t>Object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휴먼명조"/>
                        </a:rPr>
                        <a:t> Oriented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휴먼명조"/>
                        </a:rPr>
                        <a:t>객체지향 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방법론</a:t>
                      </a:r>
                    </a:p>
                  </a:txBody>
                  <a:tcPr marL="91439" marR="91439" marT="45715" marB="4571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91439" marR="91439" marT="45715" marB="4571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3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계획 단계</a:t>
                      </a:r>
                    </a:p>
                  </a:txBody>
                  <a:tcPr marL="91439" marR="91439" marT="45715" marB="4571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타당성 분석</a:t>
                      </a:r>
                    </a:p>
                  </a:txBody>
                  <a:tcPr marL="91439" marR="91439" marT="45715" marB="457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정보 전략 분석</a:t>
                      </a:r>
                    </a:p>
                  </a:txBody>
                  <a:tcPr marL="91439" marR="91439" marT="45715" marB="4571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프로젝트 문제 분석과 </a:t>
                      </a: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휴먼명조"/>
                        </a:rPr>
                        <a:t>사용사례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 분석</a:t>
                      </a:r>
                    </a:p>
                  </a:txBody>
                  <a:tcPr marL="91439" marR="91439" marT="45715" marB="4571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91439" marR="91439" marT="45715" marB="4571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분석 단계</a:t>
                      </a:r>
                    </a:p>
                  </a:txBody>
                  <a:tcPr marL="91439" marR="91439" marT="45715" marB="4571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구조적 분석</a:t>
                      </a:r>
                    </a:p>
                  </a:txBody>
                  <a:tcPr marL="91439" marR="91439" marT="45715" marB="457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비즈니스 영역 분석</a:t>
                      </a:r>
                    </a:p>
                  </a:txBody>
                  <a:tcPr marL="91439" marR="91439" marT="45715" marB="4571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요구 분석 및 모델링</a:t>
                      </a:r>
                    </a:p>
                  </a:txBody>
                  <a:tcPr marL="91439" marR="91439" marT="45715" marB="4571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91439" marR="91439" marT="45715" marB="4571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3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설계 단계</a:t>
                      </a:r>
                    </a:p>
                  </a:txBody>
                  <a:tcPr marL="91439" marR="91439" marT="45715" marB="4571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구조적 설계</a:t>
                      </a:r>
                    </a:p>
                  </a:txBody>
                  <a:tcPr marL="91439" marR="91439" marT="45715" marB="457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비즈니스 시스템 설계 </a:t>
                      </a:r>
                    </a:p>
                  </a:txBody>
                  <a:tcPr marL="91439" marR="91439" marT="45715" marB="4571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시스템 설계와 객체 설계</a:t>
                      </a:r>
                    </a:p>
                  </a:txBody>
                  <a:tcPr marL="91439" marR="91439" marT="45715" marB="4571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91439" marR="91439" marT="45715" marB="4571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5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구현 단계</a:t>
                      </a:r>
                    </a:p>
                  </a:txBody>
                  <a:tcPr marL="91439" marR="91439" marT="45715" marB="4571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구조적 프로그래밍</a:t>
                      </a:r>
                    </a:p>
                  </a:txBody>
                  <a:tcPr marL="91439" marR="91439" marT="45715" marB="457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구축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전환</a:t>
                      </a:r>
                    </a:p>
                  </a:txBody>
                  <a:tcPr marL="91439" marR="91439" marT="45715" marB="4571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객체지향 프로그래밍</a:t>
                      </a:r>
                    </a:p>
                  </a:txBody>
                  <a:tcPr marL="91439" marR="91439" marT="45715" marB="4571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 smtClean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91439" marR="91439" marT="45715" marB="4571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사용 단계</a:t>
                      </a:r>
                    </a:p>
                  </a:txBody>
                  <a:tcPr marL="91439" marR="91439" marT="45715" marB="4571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유지보수</a:t>
                      </a:r>
                    </a:p>
                  </a:txBody>
                  <a:tcPr marL="91439" marR="91439" marT="45715" marB="457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생산</a:t>
                      </a:r>
                    </a:p>
                  </a:txBody>
                  <a:tcPr marL="91439" marR="91439" marT="45715" marB="4571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재사용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유지보수</a:t>
                      </a:r>
                    </a:p>
                  </a:txBody>
                  <a:tcPr marL="91439" marR="91439" marT="45715" marB="4571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91439" marR="91439" marT="45715" marB="4571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791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76263" y="115888"/>
            <a:ext cx="8445500" cy="110331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Classes of Methodologies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176463" y="1706563"/>
            <a:ext cx="5900737" cy="4694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dirty="0">
                <a:ea typeface="ＭＳ Ｐゴシック" panose="020B0600070205080204" pitchFamily="34" charset="-128"/>
              </a:rPr>
              <a:t>Structured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Waterfall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Parallel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>
                <a:ea typeface="ＭＳ Ｐゴシック" panose="020B0600070205080204" pitchFamily="34" charset="-128"/>
              </a:rPr>
              <a:t>Rapid Application Developmen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Phased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Prototyping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>
                <a:ea typeface="ＭＳ Ｐゴシック" panose="020B0600070205080204" pitchFamily="34" charset="-128"/>
              </a:rPr>
              <a:t>Agile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ea typeface="ＭＳ Ｐゴシック" panose="020B0600070205080204" pitchFamily="34" charset="-128"/>
              </a:rPr>
              <a:t>eXtreme</a:t>
            </a:r>
            <a:r>
              <a:rPr lang="en-US" altLang="en-US" dirty="0">
                <a:ea typeface="ＭＳ Ｐゴシック" panose="020B0600070205080204" pitchFamily="34" charset="-128"/>
              </a:rPr>
              <a:t>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SCRUM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 프로세스 모델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52615" y="1676400"/>
            <a:ext cx="8229600" cy="5218113"/>
          </a:xfrm>
        </p:spPr>
        <p:txBody>
          <a:bodyPr/>
          <a:lstStyle/>
          <a:p>
            <a:r>
              <a:rPr lang="ko-KR" altLang="en-US" dirty="0" smtClean="0"/>
              <a:t>생명 주기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개발의 성패에 영향을 미치는 중요한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r>
              <a:rPr lang="ko-KR" altLang="en-US" dirty="0" smtClean="0"/>
              <a:t>소프트웨어를 개발해 나가는 단계나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컨셉트를 정하는 것부터 소멸될 때까지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몇 달 또는 몇 년이 걸릴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en-US" dirty="0" smtClean="0"/>
              <a:t>각 단계의 목표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명확한 작업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손에 </a:t>
            </a:r>
            <a:r>
              <a:rPr lang="ko-KR" altLang="en-US" dirty="0" smtClean="0"/>
              <a:t>잡히는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작업의 검토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다음 </a:t>
            </a:r>
            <a:r>
              <a:rPr lang="ko-KR" altLang="en-US" dirty="0" smtClean="0"/>
              <a:t>단계의 명시 </a:t>
            </a:r>
            <a:endParaRPr lang="en-US" altLang="ko-KR" dirty="0" smtClean="0"/>
          </a:p>
          <a:p>
            <a:r>
              <a:rPr lang="en-US" altLang="ko-KR" dirty="0" smtClean="0"/>
              <a:t>Code-and-Fix</a:t>
            </a:r>
          </a:p>
          <a:p>
            <a:pPr lvl="1"/>
            <a:r>
              <a:rPr lang="ko-KR" altLang="en-US" dirty="0" smtClean="0"/>
              <a:t>생명 주기가 없음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11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76263" y="115888"/>
            <a:ext cx="8445500" cy="110331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Classes of Methodologies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38200" y="1706563"/>
            <a:ext cx="8381999" cy="4694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dirty="0">
                <a:ea typeface="ＭＳ Ｐゴシック" panose="020B0600070205080204" pitchFamily="34" charset="-128"/>
              </a:rPr>
              <a:t>Structured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Waterfall Development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err="1">
                <a:ea typeface="ＭＳ Ｐゴシック" panose="020B0600070205080204" pitchFamily="34" charset="-128"/>
              </a:rPr>
              <a:t>개발전</a:t>
            </a:r>
            <a:r>
              <a:rPr lang="ko-KR" altLang="en-US" dirty="0">
                <a:ea typeface="ＭＳ Ｐゴシック" panose="020B0600070205080204" pitchFamily="34" charset="-128"/>
              </a:rPr>
              <a:t> 완전한 설계필요</a:t>
            </a:r>
            <a:r>
              <a:rPr lang="en-US" altLang="ko-KR" dirty="0">
                <a:ea typeface="ＭＳ Ｐゴシック" panose="020B0600070205080204" pitchFamily="34" charset="-128"/>
              </a:rPr>
              <a:t>/</a:t>
            </a:r>
            <a:r>
              <a:rPr lang="ko-KR" altLang="en-US" dirty="0">
                <a:ea typeface="ＭＳ Ｐゴシック" panose="020B0600070205080204" pitchFamily="34" charset="-128"/>
              </a:rPr>
              <a:t>분석과 개발 사이</a:t>
            </a:r>
            <a:r>
              <a:rPr lang="en-US" altLang="ko-KR" dirty="0">
                <a:ea typeface="ＭＳ Ｐゴシック" panose="020B0600070205080204" pitchFamily="34" charset="-128"/>
              </a:rPr>
              <a:t>(</a:t>
            </a:r>
            <a:r>
              <a:rPr lang="ko-KR" altLang="en-US" dirty="0" err="1">
                <a:ea typeface="ＭＳ Ｐゴシック" panose="020B0600070205080204" pitchFamily="34" charset="-128"/>
              </a:rPr>
              <a:t>몇개월</a:t>
            </a:r>
            <a:r>
              <a:rPr lang="ko-KR" altLang="en-US" dirty="0">
                <a:ea typeface="ＭＳ Ｐゴシック" panose="020B0600070205080204" pitchFamily="34" charset="-128"/>
              </a:rPr>
              <a:t> </a:t>
            </a:r>
            <a:r>
              <a:rPr lang="en-US" altLang="ko-KR" dirty="0">
                <a:ea typeface="ＭＳ Ｐゴシック" panose="020B0600070205080204" pitchFamily="34" charset="-128"/>
              </a:rPr>
              <a:t>~ </a:t>
            </a:r>
            <a:r>
              <a:rPr lang="ko-KR" altLang="en-US" dirty="0">
                <a:ea typeface="ＭＳ Ｐゴシック" panose="020B0600070205080204" pitchFamily="34" charset="-128"/>
              </a:rPr>
              <a:t>몇 년</a:t>
            </a:r>
            <a:r>
              <a:rPr lang="en-US" altLang="ko-KR" dirty="0">
                <a:ea typeface="ＭＳ Ｐゴシック" panose="020B0600070205080204" pitchFamily="34" charset="-128"/>
              </a:rPr>
              <a:t>) </a:t>
            </a:r>
          </a:p>
          <a:p>
            <a:pPr lvl="3" eaLnBrk="1" hangingPunct="1">
              <a:lnSpc>
                <a:spcPct val="90000"/>
              </a:lnSpc>
            </a:pPr>
            <a:r>
              <a:rPr lang="ko-KR" altLang="en-US" dirty="0">
                <a:ea typeface="ＭＳ Ｐゴシック" panose="020B0600070205080204" pitchFamily="34" charset="-128"/>
              </a:rPr>
              <a:t>가끔 </a:t>
            </a:r>
            <a:r>
              <a:rPr lang="en-US" altLang="ko-KR" dirty="0">
                <a:ea typeface="ＭＳ Ｐゴシック" panose="020B0600070205080204" pitchFamily="34" charset="-128"/>
              </a:rPr>
              <a:t>significant Rework </a:t>
            </a:r>
            <a:r>
              <a:rPr lang="ko-KR" altLang="en-US" dirty="0">
                <a:ea typeface="ＭＳ Ｐゴシック" panose="020B0600070205080204" pitchFamily="34" charset="-128"/>
              </a:rPr>
              <a:t>필요</a:t>
            </a:r>
            <a:r>
              <a:rPr lang="en-US" altLang="ko-KR" dirty="0">
                <a:ea typeface="ＭＳ Ｐゴシック" panose="020B0600070205080204" pitchFamily="34" charset="-128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>
                <a:ea typeface="ＭＳ Ｐゴシック" panose="020B0600070205080204" pitchFamily="34" charset="-128"/>
              </a:rPr>
              <a:t>차개발을 </a:t>
            </a:r>
            <a:r>
              <a:rPr lang="ko-KR" altLang="en-US" dirty="0" err="1">
                <a:ea typeface="ＭＳ Ｐゴシック" panose="020B0600070205080204" pitchFamily="34" charset="-128"/>
              </a:rPr>
              <a:t>종이위</a:t>
            </a:r>
            <a:r>
              <a:rPr lang="ko-KR" altLang="en-US" dirty="0">
                <a:ea typeface="ＭＳ Ｐゴシック" panose="020B0600070205080204" pitchFamily="34" charset="-128"/>
              </a:rPr>
              <a:t> 명시할 때 </a:t>
            </a:r>
            <a:r>
              <a:rPr lang="ko-KR" altLang="en-US" dirty="0" err="1">
                <a:ea typeface="ＭＳ Ｐゴシック" panose="020B0600070205080204" pitchFamily="34" charset="-128"/>
              </a:rPr>
              <a:t>차개발</a:t>
            </a:r>
            <a:r>
              <a:rPr lang="en-US" altLang="ko-KR" dirty="0">
                <a:ea typeface="ＭＳ Ｐゴシック" panose="020B0600070205080204" pitchFamily="34" charset="-128"/>
              </a:rPr>
              <a:t>-</a:t>
            </a:r>
            <a:r>
              <a:rPr lang="ko-KR" altLang="en-US" dirty="0" err="1">
                <a:ea typeface="ＭＳ Ｐゴシック" panose="020B0600070205080204" pitchFamily="34" charset="-128"/>
              </a:rPr>
              <a:t>문열면</a:t>
            </a:r>
            <a:r>
              <a:rPr lang="ko-KR" altLang="en-US" dirty="0">
                <a:ea typeface="ＭＳ Ｐゴシック" panose="020B0600070205080204" pitchFamily="34" charset="-128"/>
              </a:rPr>
              <a:t> 몇 개의 실내등을 켤까</a:t>
            </a:r>
            <a:r>
              <a:rPr lang="en-US" altLang="ko-KR" dirty="0">
                <a:ea typeface="ＭＳ Ｐゴシック" panose="020B0600070205080204" pitchFamily="34" charset="-128"/>
              </a:rPr>
              <a:t>? </a:t>
            </a:r>
            <a:r>
              <a:rPr lang="ko-KR" altLang="en-US" dirty="0">
                <a:ea typeface="ＭＳ Ｐゴシック" panose="020B0600070205080204" pitchFamily="34" charset="-128"/>
              </a:rPr>
              <a:t>명시하기와 차에 몇 개의 실내등이 있는지 명시하기 힘들다</a:t>
            </a:r>
            <a:r>
              <a:rPr lang="en-US" altLang="ko-KR" dirty="0">
                <a:ea typeface="ＭＳ Ｐゴシック" panose="020B0600070205080204" pitchFamily="34" charset="-128"/>
              </a:rPr>
              <a:t>.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015581"/>
            <a:ext cx="3960000" cy="23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3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76263" y="115888"/>
            <a:ext cx="8445500" cy="110331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Classes of Methodologies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81999" cy="4694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dirty="0">
                <a:ea typeface="ＭＳ Ｐゴシック" panose="020B0600070205080204" pitchFamily="34" charset="-128"/>
              </a:rPr>
              <a:t>Structured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Waterfall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Parallel Development – </a:t>
            </a:r>
            <a:r>
              <a:rPr lang="ko-KR" altLang="en-US" dirty="0">
                <a:ea typeface="ＭＳ Ｐゴシック" panose="020B0600070205080204" pitchFamily="34" charset="-128"/>
              </a:rPr>
              <a:t>분석과 시스템 납품사이 기간 최소화 목적 </a:t>
            </a:r>
            <a:r>
              <a:rPr lang="en-US" altLang="ko-KR" dirty="0">
                <a:ea typeface="ＭＳ Ｐゴシック" panose="020B0600070205080204" pitchFamily="34" charset="-128"/>
              </a:rPr>
              <a:t>– rework </a:t>
            </a:r>
            <a:r>
              <a:rPr lang="ko-KR" altLang="en-US" dirty="0">
                <a:ea typeface="ＭＳ Ｐゴシック" panose="020B0600070205080204" pitchFamily="34" charset="-128"/>
              </a:rPr>
              <a:t>필요성 감소시킴 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Subproject </a:t>
            </a:r>
            <a:r>
              <a:rPr lang="ko-KR" altLang="en-US" dirty="0">
                <a:ea typeface="ＭＳ Ｐゴシック" panose="020B0600070205080204" pitchFamily="34" charset="-128"/>
              </a:rPr>
              <a:t>사이 의존성 존재</a:t>
            </a:r>
            <a:r>
              <a:rPr lang="en-US" altLang="ko-KR" dirty="0">
                <a:ea typeface="ＭＳ Ｐゴシック" panose="020B0600070205080204" pitchFamily="34" charset="-128"/>
              </a:rPr>
              <a:t>/</a:t>
            </a:r>
            <a:r>
              <a:rPr lang="ko-KR" altLang="en-US" dirty="0">
                <a:ea typeface="ＭＳ Ｐゴシック" panose="020B0600070205080204" pitchFamily="34" charset="-128"/>
              </a:rPr>
              <a:t>설계결정이 서로 영향</a:t>
            </a:r>
            <a:r>
              <a:rPr lang="en-US" altLang="ko-KR" dirty="0">
                <a:ea typeface="ＭＳ Ｐゴシック" panose="020B0600070205080204" pitchFamily="34" charset="-128"/>
              </a:rPr>
              <a:t>/require significant integration efforts</a:t>
            </a:r>
            <a:r>
              <a:rPr lang="ko-KR" altLang="en-US" dirty="0">
                <a:ea typeface="ＭＳ Ｐゴシック" panose="020B0600070205080204" pitchFamily="34" charset="-128"/>
              </a:rPr>
              <a:t>필요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13" y="3642518"/>
            <a:ext cx="7239000" cy="265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95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76263" y="115888"/>
            <a:ext cx="8445500" cy="110331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Classes of Methodologies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990600" y="1706563"/>
            <a:ext cx="8031163" cy="4694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dirty="0">
                <a:ea typeface="ＭＳ Ｐゴシック" panose="020B0600070205080204" pitchFamily="34" charset="-128"/>
              </a:rPr>
              <a:t>Structured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Waterfall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Parallel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>
                <a:ea typeface="ＭＳ Ｐゴシック" panose="020B0600070205080204" pitchFamily="34" charset="-128"/>
              </a:rPr>
              <a:t>Rapid Application Developmen</a:t>
            </a:r>
            <a:r>
              <a:rPr lang="en-US" altLang="en-US" dirty="0">
                <a:ea typeface="ＭＳ Ｐゴシック" panose="020B0600070205080204" pitchFamily="34" charset="-128"/>
              </a:rPr>
              <a:t>t-case, </a:t>
            </a:r>
            <a:r>
              <a:rPr lang="en-US" altLang="en-US" dirty="0" err="1">
                <a:ea typeface="ＭＳ Ｐゴシック" panose="020B0600070205080204" pitchFamily="34" charset="-128"/>
              </a:rPr>
              <a:t>jad</a:t>
            </a:r>
            <a:r>
              <a:rPr lang="en-US" altLang="en-US" dirty="0">
                <a:ea typeface="ＭＳ Ｐゴシック" panose="020B0600070205080204" pitchFamily="34" charset="-128"/>
              </a:rPr>
              <a:t>, 4gl, visual language, code generator </a:t>
            </a:r>
            <a:r>
              <a:rPr lang="ko-KR" altLang="en-US" dirty="0">
                <a:ea typeface="ＭＳ Ｐゴシック" panose="020B0600070205080204" pitchFamily="34" charset="-128"/>
              </a:rPr>
              <a:t>등 사용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ea typeface="ＭＳ Ｐゴシック" panose="020B0600070205080204" pitchFamily="34" charset="-128"/>
              </a:rPr>
              <a:t>문제점 </a:t>
            </a:r>
            <a:r>
              <a:rPr lang="en-US" altLang="ko-KR" dirty="0">
                <a:ea typeface="ＭＳ Ｐゴシック" panose="020B0600070205080204" pitchFamily="34" charset="-128"/>
              </a:rPr>
              <a:t>: </a:t>
            </a:r>
            <a:r>
              <a:rPr lang="ko-KR" altLang="en-US" dirty="0">
                <a:ea typeface="ＭＳ Ｐゴシック" panose="020B0600070205080204" pitchFamily="34" charset="-128"/>
              </a:rPr>
              <a:t>사용자 기대치 높임</a:t>
            </a:r>
            <a:r>
              <a:rPr lang="en-US" altLang="ko-KR" dirty="0">
                <a:ea typeface="ＭＳ Ｐゴシック" panose="020B0600070205080204" pitchFamily="34" charset="-128"/>
              </a:rPr>
              <a:t>,</a:t>
            </a:r>
            <a:r>
              <a:rPr lang="ko-KR" altLang="en-US" dirty="0" err="1">
                <a:ea typeface="ＭＳ Ｐゴシック" panose="020B0600070205080204" pitchFamily="34" charset="-128"/>
              </a:rPr>
              <a:t>요구증가시킴</a:t>
            </a:r>
            <a:r>
              <a:rPr lang="en-US" altLang="ko-KR" dirty="0">
                <a:ea typeface="ＭＳ Ｐゴシック" panose="020B0600070205080204" pitchFamily="34" charset="-128"/>
              </a:rPr>
              <a:t>, </a:t>
            </a:r>
            <a:r>
              <a:rPr lang="ko-KR" altLang="en-US" dirty="0" err="1">
                <a:ea typeface="ＭＳ Ｐゴシック" panose="020B0600070205080204" pitchFamily="34" charset="-128"/>
              </a:rPr>
              <a:t>문서철저</a:t>
            </a:r>
            <a:r>
              <a:rPr lang="ko-KR" altLang="en-US" dirty="0">
                <a:ea typeface="ＭＳ Ｐゴシック" panose="020B0600070205080204" pitchFamily="34" charset="-128"/>
              </a:rPr>
              <a:t> 프로젝트의 경우 많은 시가 허비시킴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Phased-version1, version 2… </a:t>
            </a:r>
            <a:r>
              <a:rPr lang="ko-KR" altLang="en-US" dirty="0">
                <a:ea typeface="ＭＳ Ｐゴシック" panose="020B0600070205080204" pitchFamily="34" charset="-128"/>
              </a:rPr>
              <a:t>개발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>
                <a:ea typeface="ＭＳ Ｐゴシック" panose="020B0600070205080204" pitchFamily="34" charset="-128"/>
              </a:rPr>
              <a:t>사용자가 불완전한 시스템 </a:t>
            </a:r>
            <a:r>
              <a:rPr lang="ko-KR" altLang="en-US" dirty="0" err="1">
                <a:ea typeface="ＭＳ Ｐゴシック" panose="020B0600070205080204" pitchFamily="34" charset="-128"/>
              </a:rPr>
              <a:t>사용시작함</a:t>
            </a:r>
            <a:r>
              <a:rPr lang="ko-KR" altLang="en-US" dirty="0">
                <a:ea typeface="ＭＳ Ｐゴシック" panose="020B0600070205080204" pitchFamily="34" charset="-128"/>
              </a:rPr>
              <a:t> </a:t>
            </a:r>
            <a:r>
              <a:rPr lang="en-US" altLang="ko-KR" dirty="0">
                <a:ea typeface="ＭＳ Ｐゴシック" panose="020B0600070205080204" pitchFamily="34" charset="-128"/>
              </a:rPr>
              <a:t>– </a:t>
            </a:r>
            <a:r>
              <a:rPr lang="ko-KR" altLang="en-US" dirty="0">
                <a:ea typeface="ＭＳ Ｐゴシック" panose="020B0600070205080204" pitchFamily="34" charset="-128"/>
              </a:rPr>
              <a:t>단점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>
                <a:ea typeface="ＭＳ Ｐゴシック" panose="020B0600070205080204" pitchFamily="34" charset="-128"/>
              </a:rPr>
              <a:t>초기에  중요하고 필요한 </a:t>
            </a:r>
            <a:r>
              <a:rPr lang="en-US" altLang="ko-KR" dirty="0">
                <a:ea typeface="ＭＳ Ｐゴシック" panose="020B0600070205080204" pitchFamily="34" charset="-128"/>
              </a:rPr>
              <a:t>feature </a:t>
            </a:r>
            <a:r>
              <a:rPr lang="ko-KR" altLang="en-US" dirty="0">
                <a:ea typeface="ＭＳ Ｐゴシック" panose="020B0600070205080204" pitchFamily="34" charset="-128"/>
              </a:rPr>
              <a:t>제공해야함</a:t>
            </a:r>
            <a:r>
              <a:rPr lang="en-US" altLang="ko-KR" dirty="0">
                <a:ea typeface="ＭＳ Ｐゴシック" panose="020B0600070205080204" pitchFamily="34" charset="-128"/>
              </a:rPr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Prototyping</a:t>
            </a:r>
          </a:p>
        </p:txBody>
      </p:sp>
    </p:spTree>
    <p:extLst>
      <p:ext uri="{BB962C8B-B14F-4D97-AF65-F5344CB8AC3E}">
        <p14:creationId xmlns:p14="http://schemas.microsoft.com/office/powerpoint/2010/main" val="154834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phased development-based </a:t>
            </a:r>
            <a:r>
              <a:rPr lang="en-US" altLang="ko-KR" dirty="0" err="1"/>
              <a:t>mothodology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8354" y="1706563"/>
            <a:ext cx="5381317" cy="46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Learning 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457325" y="2032000"/>
            <a:ext cx="7264400" cy="3987800"/>
          </a:xfrm>
        </p:spPr>
        <p:txBody>
          <a:bodyPr/>
          <a:lstStyle/>
          <a:p>
            <a:pPr eaLnBrk="1" hangingPunct="1">
              <a:spcBef>
                <a:spcPts val="5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Systems development life cycle</a:t>
            </a:r>
          </a:p>
          <a:p>
            <a:pPr lvl="1" eaLnBrk="1" hangingPunct="1">
              <a:spcBef>
                <a:spcPts val="5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Identify the four phases</a:t>
            </a:r>
          </a:p>
          <a:p>
            <a:pPr lvl="1" eaLnBrk="1" hangingPunct="1">
              <a:spcBef>
                <a:spcPts val="5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How it came about</a:t>
            </a:r>
          </a:p>
          <a:p>
            <a:pPr lvl="1" eaLnBrk="1" hangingPunct="1">
              <a:spcBef>
                <a:spcPts val="5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Methodology alternatives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Team roles &amp; skill sets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Object-oriented systems characteristics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Object-oriented systems analysis &amp; design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The Unified Process &amp; its extensions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The Unified Modeling Language (UML)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76263" y="115888"/>
            <a:ext cx="8445500" cy="110331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Classes of Methodologies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990600" y="1706563"/>
            <a:ext cx="8031163" cy="4694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dirty="0">
                <a:ea typeface="ＭＳ Ｐゴシック" panose="020B0600070205080204" pitchFamily="34" charset="-128"/>
              </a:rPr>
              <a:t>Structured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>
                <a:ea typeface="ＭＳ Ｐゴシック" panose="020B0600070205080204" pitchFamily="34" charset="-128"/>
              </a:rPr>
              <a:t>Rapid Application Developmen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Phased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Prototyping – </a:t>
            </a:r>
            <a:r>
              <a:rPr lang="ko-KR" altLang="en-US" dirty="0">
                <a:ea typeface="ＭＳ Ｐゴシック" panose="020B0600070205080204" pitchFamily="34" charset="-128"/>
              </a:rPr>
              <a:t>분석</a:t>
            </a:r>
            <a:r>
              <a:rPr lang="en-US" altLang="ko-KR" dirty="0">
                <a:ea typeface="ＭＳ Ｐゴシック" panose="020B0600070205080204" pitchFamily="34" charset="-128"/>
              </a:rPr>
              <a:t>, </a:t>
            </a:r>
            <a:r>
              <a:rPr lang="ko-KR" altLang="en-US" dirty="0">
                <a:ea typeface="ＭＳ Ｐゴシック" panose="020B0600070205080204" pitchFamily="34" charset="-128"/>
              </a:rPr>
              <a:t>설계</a:t>
            </a:r>
            <a:r>
              <a:rPr lang="en-US" altLang="ko-KR" dirty="0">
                <a:ea typeface="ＭＳ Ｐゴシック" panose="020B0600070205080204" pitchFamily="34" charset="-128"/>
              </a:rPr>
              <a:t>, </a:t>
            </a:r>
            <a:r>
              <a:rPr lang="ko-KR" altLang="en-US" dirty="0">
                <a:ea typeface="ＭＳ Ｐゴシック" panose="020B0600070205080204" pitchFamily="34" charset="-128"/>
              </a:rPr>
              <a:t>구현 동시진행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Spiral 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>
                <a:ea typeface="ＭＳ Ｐゴシック" panose="020B0600070205080204" pitchFamily="34" charset="-128"/>
              </a:rPr>
              <a:t>초기 주요 문제점 및  이슈 등을 주의 깊고 체계적으로 분석하지 않고  도전 정신으로 극복 </a:t>
            </a:r>
            <a:r>
              <a:rPr lang="en-US" altLang="ko-KR" dirty="0">
                <a:ea typeface="ＭＳ Ｐゴシック" panose="020B0600070205080204" pitchFamily="34" charset="-128"/>
              </a:rPr>
              <a:t>/ </a:t>
            </a:r>
            <a:r>
              <a:rPr lang="ko-KR" altLang="en-US" dirty="0">
                <a:ea typeface="ＭＳ Ｐゴシック" panose="020B0600070205080204" pitchFamily="34" charset="-128"/>
              </a:rPr>
              <a:t>주요 결정사항 미스가 있을 수 있다</a:t>
            </a:r>
            <a:r>
              <a:rPr lang="en-US" altLang="ko-KR" dirty="0">
                <a:ea typeface="ＭＳ Ｐゴシック" panose="020B0600070205080204" pitchFamily="34" charset="-128"/>
              </a:rPr>
              <a:t>. </a:t>
            </a:r>
            <a:r>
              <a:rPr lang="ko-KR" altLang="en-US" dirty="0">
                <a:ea typeface="ＭＳ Ｐゴシック" panose="020B0600070205080204" pitchFamily="34" charset="-128"/>
              </a:rPr>
              <a:t>차를 인수하여 </a:t>
            </a:r>
            <a:r>
              <a:rPr lang="en-US" altLang="ko-KR" dirty="0">
                <a:ea typeface="ＭＳ Ｐゴシック" panose="020B0600070205080204" pitchFamily="34" charset="-128"/>
              </a:rPr>
              <a:t>1</a:t>
            </a:r>
            <a:r>
              <a:rPr lang="ko-KR" altLang="en-US" dirty="0">
                <a:ea typeface="ＭＳ Ｐゴシック" panose="020B0600070205080204" pitchFamily="34" charset="-128"/>
              </a:rPr>
              <a:t>년 몰다가 엔진오일을 갈려고 하니 차를 다 </a:t>
            </a:r>
            <a:r>
              <a:rPr lang="ko-KR" altLang="en-US" dirty="0" err="1">
                <a:ea typeface="ＭＳ Ｐゴシック" panose="020B0600070205080204" pitchFamily="34" charset="-128"/>
              </a:rPr>
              <a:t>분해해야함</a:t>
            </a:r>
            <a:r>
              <a:rPr lang="en-US" altLang="ko-KR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Throwaway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3670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prototyping based methodology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2362200"/>
            <a:ext cx="7467600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8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76263" y="115888"/>
            <a:ext cx="8445500" cy="110331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Classes of Methodologies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990600" y="1706563"/>
            <a:ext cx="8031163" cy="4694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dirty="0">
                <a:ea typeface="ＭＳ Ｐゴシック" panose="020B0600070205080204" pitchFamily="34" charset="-128"/>
              </a:rPr>
              <a:t>Structured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>
                <a:ea typeface="ＭＳ Ｐゴシック" panose="020B0600070205080204" pitchFamily="34" charset="-128"/>
              </a:rPr>
              <a:t>Rapid Application Developmen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Phased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Prototyping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Throwaway –prototyping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– </a:t>
            </a:r>
            <a:r>
              <a:rPr lang="ko-KR" altLang="en-US" dirty="0" smtClean="0">
                <a:ea typeface="ＭＳ Ｐゴシック" panose="020B0600070205080204" pitchFamily="34" charset="-128"/>
              </a:rPr>
              <a:t>프로토</a:t>
            </a:r>
            <a:r>
              <a:rPr lang="ko-KR" altLang="en-US" dirty="0" smtClean="0">
                <a:ea typeface="ＭＳ Ｐゴシック" panose="020B0600070205080204" pitchFamily="34" charset="-128"/>
              </a:rPr>
              <a:t>타입을 주요 결정 사항에 사용</a:t>
            </a:r>
            <a:endParaRPr lang="en-US" altLang="ko-KR" dirty="0" smtClean="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>
                <a:ea typeface="ＭＳ Ｐゴシック" panose="020B0600070205080204" pitchFamily="34" charset="-128"/>
              </a:rPr>
              <a:t>결과를 설계에 반영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8849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263" y="1676400"/>
            <a:ext cx="8445500" cy="36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24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76263" y="115888"/>
            <a:ext cx="8445500" cy="110331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Classes of Methodologies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990600" y="1706563"/>
            <a:ext cx="8031163" cy="4694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dirty="0">
                <a:ea typeface="ＭＳ Ｐゴシック" panose="020B0600070205080204" pitchFamily="34" charset="-128"/>
              </a:rPr>
              <a:t>Agile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ea typeface="ＭＳ Ｐゴシック" panose="020B0600070205080204" pitchFamily="34" charset="-128"/>
              </a:rPr>
              <a:t>eXtreme</a:t>
            </a:r>
            <a:r>
              <a:rPr lang="en-US" altLang="en-US" dirty="0">
                <a:ea typeface="ＭＳ Ｐゴシック" panose="020B0600070205080204" pitchFamily="34" charset="-128"/>
              </a:rPr>
              <a:t>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SCRUM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8094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모형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1578249"/>
            <a:ext cx="8236410" cy="5255207"/>
          </a:xfrm>
          <a:prstGeom prst="rect">
            <a:avLst/>
          </a:prstGeom>
        </p:spPr>
      </p:pic>
      <p:pic>
        <p:nvPicPr>
          <p:cNvPr id="6" name="_x92307488" descr="DRW00001ce843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4171693"/>
            <a:ext cx="4071938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02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Which Methodology to Use?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750" t="53704" r="29167" b="22592"/>
          <a:stretch/>
        </p:blipFill>
        <p:spPr>
          <a:xfrm>
            <a:off x="109141" y="2133600"/>
            <a:ext cx="9379744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76263" y="-152400"/>
            <a:ext cx="8445500" cy="1425575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Systems Analyst: Skills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76263" y="1143000"/>
            <a:ext cx="8567737" cy="4999037"/>
          </a:xfrm>
        </p:spPr>
        <p:txBody>
          <a:bodyPr/>
          <a:lstStyle/>
          <a:p>
            <a:r>
              <a:rPr lang="en-US" altLang="en-US" sz="3000" dirty="0">
                <a:ea typeface="ＭＳ Ｐゴシック" panose="020B0600070205080204" pitchFamily="34" charset="-128"/>
              </a:rPr>
              <a:t>Agents of change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Identify ways to improve the organization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Motivate &amp; train others</a:t>
            </a:r>
          </a:p>
          <a:p>
            <a:r>
              <a:rPr lang="en-US" altLang="en-US" sz="3000" dirty="0">
                <a:ea typeface="ＭＳ Ｐゴシック" panose="020B0600070205080204" pitchFamily="34" charset="-128"/>
              </a:rPr>
              <a:t>Skills needed: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Technical: must understand the technology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Business: must know the business processes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Analytical: must be able to solve problems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Communications: technical &amp; non-technical audiences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Interpersonal: leadership &amp; management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Ethics: deal fairly and protect confidential information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887" y="31376"/>
            <a:ext cx="8445500" cy="855663"/>
          </a:xfrm>
        </p:spPr>
        <p:txBody>
          <a:bodyPr/>
          <a:lstStyle/>
          <a:p>
            <a:r>
              <a:rPr lang="en-US" dirty="0"/>
              <a:t>The Systems Analyst: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445500" cy="5513761"/>
          </a:xfrm>
        </p:spPr>
        <p:txBody>
          <a:bodyPr/>
          <a:lstStyle/>
          <a:p>
            <a:r>
              <a:rPr lang="en-US" sz="2400" dirty="0"/>
              <a:t>Business Analyst</a:t>
            </a:r>
          </a:p>
          <a:p>
            <a:pPr lvl="1"/>
            <a:r>
              <a:rPr lang="en-US" sz="2200" dirty="0"/>
              <a:t>Focuses on the business issues </a:t>
            </a:r>
          </a:p>
          <a:p>
            <a:r>
              <a:rPr lang="en-US" sz="2400" dirty="0"/>
              <a:t>Systems Analyst</a:t>
            </a:r>
          </a:p>
          <a:p>
            <a:pPr lvl="1"/>
            <a:r>
              <a:rPr lang="en-US" i="1" dirty="0"/>
              <a:t> </a:t>
            </a:r>
            <a:r>
              <a:rPr lang="en-US" sz="2200" dirty="0"/>
              <a:t>Focuses on the IS issues </a:t>
            </a:r>
          </a:p>
          <a:p>
            <a:r>
              <a:rPr lang="en-US" sz="2400" dirty="0"/>
              <a:t>Infrastructure Analyst</a:t>
            </a:r>
          </a:p>
          <a:p>
            <a:pPr lvl="1"/>
            <a:r>
              <a:rPr lang="en-US" sz="2200" dirty="0"/>
              <a:t>Focuses on the technical issues </a:t>
            </a:r>
          </a:p>
          <a:p>
            <a:r>
              <a:rPr lang="en-US" sz="2400" dirty="0"/>
              <a:t>Change Management Analyst</a:t>
            </a:r>
          </a:p>
          <a:p>
            <a:pPr lvl="1"/>
            <a:r>
              <a:rPr lang="en-US" dirty="0"/>
              <a:t> </a:t>
            </a:r>
            <a:r>
              <a:rPr lang="en-US" sz="2200" dirty="0"/>
              <a:t>Focuses on the people and management issues</a:t>
            </a:r>
          </a:p>
          <a:p>
            <a:r>
              <a:rPr lang="en-US" sz="2400" dirty="0"/>
              <a:t>Project Manager</a:t>
            </a:r>
          </a:p>
          <a:p>
            <a:pPr lvl="1"/>
            <a:r>
              <a:rPr lang="en-US" sz="2200" dirty="0"/>
              <a:t>Ensures that the project is completed on time and within budget</a:t>
            </a:r>
          </a:p>
        </p:txBody>
      </p:sp>
    </p:spTree>
    <p:extLst>
      <p:ext uri="{BB962C8B-B14F-4D97-AF65-F5344CB8AC3E}">
        <p14:creationId xmlns:p14="http://schemas.microsoft.com/office/powerpoint/2010/main" val="402711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445500" cy="14255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Object-Oriented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Systems Analysis &amp; Design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457325" y="2117725"/>
            <a:ext cx="7904163" cy="3902075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Attempts to balance data and process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Utilizes the Unified Modeling Language (UML) and the Unified Process 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Characteristics of OOAD: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Use-case Driven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Architecture Centric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Iterative and Incremental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76263" y="115888"/>
            <a:ext cx="8445500" cy="125571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795463" y="1524000"/>
            <a:ext cx="6434137" cy="4541837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Why do we need a formal process?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Failures occur (too) often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Creating systems is not intuitive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Projects are late, over budget or delivered with fewer features than planned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System Analyst is the key person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Designs a system to add value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Must understand the business processes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Job is rewarding, yet challenging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Requires specific skill sets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445500" cy="14255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Characteristics of Object-Oriented Systems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>
                <a:ea typeface="ＭＳ Ｐゴシック" panose="020B0600070205080204" pitchFamily="34" charset="-128"/>
              </a:rPr>
              <a:t>Classes &amp; Objects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Object (instance): instantiation of a class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Attributes: information that describes the class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State: describes its values and relationships at a point in time</a:t>
            </a:r>
          </a:p>
          <a:p>
            <a:r>
              <a:rPr lang="en-US" altLang="en-US" sz="2700" dirty="0">
                <a:ea typeface="ＭＳ Ｐゴシック" panose="020B0600070205080204" pitchFamily="34" charset="-128"/>
              </a:rPr>
              <a:t>Methods &amp; Messages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Methods: the behavior of a class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Messages: information sent to an object to trigger a method (procedure call)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445500" cy="14255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Characteristics of Object-Oriented Systems (cont.)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76263" y="1981200"/>
            <a:ext cx="8445500" cy="4114800"/>
          </a:xfrm>
        </p:spPr>
        <p:txBody>
          <a:bodyPr/>
          <a:lstStyle/>
          <a:p>
            <a:r>
              <a:rPr lang="en-US" altLang="en-US" sz="3000">
                <a:ea typeface="ＭＳ Ｐゴシック" panose="020B0600070205080204" pitchFamily="34" charset="-128"/>
              </a:rPr>
              <a:t>Encapsulation &amp; information hiding</a:t>
            </a:r>
          </a:p>
          <a:p>
            <a:pPr lvl="1"/>
            <a:r>
              <a:rPr lang="en-US" altLang="en-US" sz="2500">
                <a:ea typeface="ＭＳ Ｐゴシック" panose="020B0600070205080204" pitchFamily="34" charset="-128"/>
              </a:rPr>
              <a:t>Encapsulation: combination of process &amp; data</a:t>
            </a:r>
          </a:p>
          <a:p>
            <a:pPr lvl="1"/>
            <a:r>
              <a:rPr lang="en-US" altLang="en-US" sz="2500">
                <a:ea typeface="ＭＳ Ｐゴシック" panose="020B0600070205080204" pitchFamily="34" charset="-128"/>
              </a:rPr>
              <a:t>Information hiding: functionality is hidden</a:t>
            </a:r>
          </a:p>
          <a:p>
            <a:r>
              <a:rPr lang="en-US" altLang="en-US" sz="3000">
                <a:ea typeface="ＭＳ Ｐゴシック" panose="020B0600070205080204" pitchFamily="34" charset="-128"/>
              </a:rPr>
              <a:t>Inheritance</a:t>
            </a:r>
          </a:p>
          <a:p>
            <a:pPr lvl="1"/>
            <a:r>
              <a:rPr lang="en-US" altLang="en-US" sz="2500">
                <a:ea typeface="ＭＳ Ｐゴシック" panose="020B0600070205080204" pitchFamily="34" charset="-128"/>
              </a:rPr>
              <a:t>General classes are created (superclasses)</a:t>
            </a:r>
          </a:p>
          <a:p>
            <a:pPr lvl="1"/>
            <a:r>
              <a:rPr lang="en-US" altLang="en-US" sz="2500">
                <a:ea typeface="ＭＳ Ｐゴシック" panose="020B0600070205080204" pitchFamily="34" charset="-128"/>
              </a:rPr>
              <a:t>Subclasses can inherit data and methods from a superclass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445500" cy="1425575"/>
          </a:xfrm>
        </p:spPr>
        <p:txBody>
          <a:bodyPr/>
          <a:lstStyle/>
          <a:p>
            <a:r>
              <a:rPr lang="en-US" altLang="en-US" sz="5400">
                <a:ea typeface="ＭＳ Ｐゴシック" panose="020B0600070205080204" pitchFamily="34" charset="-128"/>
              </a:rPr>
              <a:t/>
            </a:r>
            <a:br>
              <a:rPr lang="en-US" altLang="en-US" sz="5400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Characteristics of Object-Oriented Systems (cont.)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576263" y="1905000"/>
            <a:ext cx="8445500" cy="4038600"/>
          </a:xfrm>
        </p:spPr>
        <p:txBody>
          <a:bodyPr/>
          <a:lstStyle/>
          <a:p>
            <a:r>
              <a:rPr lang="en-US" altLang="en-US" sz="3000" dirty="0">
                <a:ea typeface="ＭＳ Ｐゴシック" panose="020B0600070205080204" pitchFamily="34" charset="-128"/>
              </a:rPr>
              <a:t>Polymorphism &amp; dynamic binding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Polymorphism: the same message can have different meanings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Dynamic binding: type of object is not determined until run-time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Contrast with static binding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Object-Oriented Systems Analysis &amp; Design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>
                <a:ea typeface="ＭＳ Ｐゴシック" panose="020B0600070205080204" pitchFamily="34" charset="-128"/>
              </a:rPr>
              <a:t>Use-case driven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Use-cases define the behavior of a system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Each use-case focuses on one business process</a:t>
            </a:r>
          </a:p>
          <a:p>
            <a:r>
              <a:rPr lang="en-US" altLang="en-US" sz="3000">
                <a:ea typeface="ＭＳ Ｐゴシック" panose="020B0600070205080204" pitchFamily="34" charset="-128"/>
              </a:rPr>
              <a:t>Architecture centric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Functional (external) view: focuses on the user’s perspective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Static (structural) view: focuses on attributes, methods, classes &amp; relationships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Dynamic (behavioral) view: focuses on messages between classes and resulting behaviors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Object-Oriented Systems Analysis &amp; Design (cont.)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>
                <a:ea typeface="ＭＳ Ｐゴシック" panose="020B0600070205080204" pitchFamily="34" charset="-128"/>
              </a:rPr>
              <a:t>Iterative &amp; incremental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Undergoes continuous testing &amp; refinement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analyst understands the system better over time</a:t>
            </a:r>
          </a:p>
          <a:p>
            <a:r>
              <a:rPr lang="en-US" altLang="en-US" sz="3000" dirty="0">
                <a:ea typeface="ＭＳ Ｐゴシック" panose="020B0600070205080204" pitchFamily="34" charset="-128"/>
              </a:rPr>
              <a:t>Benefits of OOSAD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Break a complex system into smaller, more manageable modules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Work on modules individually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Unified Process</a:t>
            </a:r>
          </a:p>
        </p:txBody>
      </p:sp>
      <p:sp>
        <p:nvSpPr>
          <p:cNvPr id="3584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specific methodology that maps out when and how to use the various UML techniques for object-oriented analysis and design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two-dimensional process consisting of phases and workflows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Phases are time periods in development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Workflows are the tasks that occur in each phase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Activities in both phases &amp; workflows will overlap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115889"/>
            <a:ext cx="8445500" cy="87471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Unified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246" t="28652" r="28327" b="14416"/>
          <a:stretch/>
        </p:blipFill>
        <p:spPr>
          <a:xfrm>
            <a:off x="1524000" y="1092892"/>
            <a:ext cx="7293769" cy="538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9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Unified Process Phases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z="3000" dirty="0">
                <a:ea typeface="ＭＳ Ｐゴシック" panose="020B0600070205080204" pitchFamily="34" charset="-128"/>
              </a:rPr>
              <a:t>Inception</a:t>
            </a:r>
          </a:p>
          <a:p>
            <a:pPr lvl="1" eaLnBrk="1" hangingPunct="1"/>
            <a:r>
              <a:rPr lang="en-US" altLang="en-US" sz="2500" dirty="0">
                <a:ea typeface="ＭＳ Ｐゴシック" panose="020B0600070205080204" pitchFamily="34" charset="-128"/>
              </a:rPr>
              <a:t>Feasibility analyses performed</a:t>
            </a:r>
          </a:p>
          <a:p>
            <a:pPr lvl="1" eaLnBrk="1" hangingPunct="1"/>
            <a:r>
              <a:rPr lang="en-US" altLang="en-US" sz="2500" dirty="0">
                <a:ea typeface="ＭＳ Ｐゴシック" panose="020B0600070205080204" pitchFamily="34" charset="-128"/>
              </a:rPr>
              <a:t>Workflows vary but focus is on business modeling &amp; requirements gathering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000" dirty="0">
                <a:ea typeface="ＭＳ Ｐゴシック" panose="020B0600070205080204" pitchFamily="34" charset="-128"/>
              </a:rPr>
              <a:t>Elaboration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500" dirty="0">
                <a:ea typeface="ＭＳ Ｐゴシック" panose="020B0600070205080204" pitchFamily="34" charset="-128"/>
              </a:rPr>
              <a:t>Heavy focus on analysis &amp; design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500" dirty="0">
                <a:ea typeface="ＭＳ Ｐゴシック" panose="020B0600070205080204" pitchFamily="34" charset="-128"/>
              </a:rPr>
              <a:t>Other workflows may be included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000" dirty="0">
                <a:ea typeface="ＭＳ Ｐゴシック" panose="020B0600070205080204" pitchFamily="34" charset="-128"/>
              </a:rPr>
              <a:t>Construction: Focus on programming (implementation)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000" dirty="0">
                <a:ea typeface="ＭＳ Ｐゴシック" panose="020B0600070205080204" pitchFamily="34" charset="-128"/>
              </a:rPr>
              <a:t>Transition--Focus on testing &amp; deployment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Engineering Workflows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736850" y="2011363"/>
            <a:ext cx="3503613" cy="3932237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Business modeling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Requirements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Analysis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Design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Implementation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Testing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Deployment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Supporting Workflows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936750" y="2011363"/>
            <a:ext cx="6543675" cy="4389437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Project management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Configuration and change management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Environment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Operations and support*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Infrastructure management*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* Part 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enhanced</a:t>
            </a:r>
            <a:r>
              <a:rPr lang="en-US" altLang="en-US" dirty="0">
                <a:ea typeface="ＭＳ Ｐゴシック" panose="020B0600070205080204" pitchFamily="34" charset="-128"/>
              </a:rPr>
              <a:t> unified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개발 과정</a:t>
            </a:r>
          </a:p>
        </p:txBody>
      </p:sp>
      <p:pic>
        <p:nvPicPr>
          <p:cNvPr id="5" name="_x105911936" descr="DRW0000148439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356" y="1981200"/>
            <a:ext cx="6945313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180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76263" y="403225"/>
            <a:ext cx="8445500" cy="14255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Extensions to the Unified Process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295400" y="2011363"/>
            <a:ext cx="7467600" cy="3551237"/>
          </a:xfrm>
        </p:spPr>
        <p:txBody>
          <a:bodyPr/>
          <a:lstStyle/>
          <a:p>
            <a:r>
              <a:rPr lang="en-US" altLang="en-US" sz="3000" dirty="0">
                <a:ea typeface="ＭＳ Ｐゴシック" panose="020B0600070205080204" pitchFamily="34" charset="-128"/>
              </a:rPr>
              <a:t>The Unified Process does not include: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Staffing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Budgeting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Contract management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Maintenance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Operations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Support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Cross- or inter-project issues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445500" cy="1425575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Extensions to the Unified Process (cont.)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805738" cy="4846638"/>
          </a:xfrm>
        </p:spPr>
        <p:txBody>
          <a:bodyPr/>
          <a:lstStyle/>
          <a:p>
            <a:r>
              <a:rPr lang="en-US" altLang="en-US" sz="3000" dirty="0">
                <a:ea typeface="ＭＳ Ｐゴシック" panose="020B0600070205080204" pitchFamily="34" charset="-128"/>
              </a:rPr>
              <a:t>Add a Production Phase to address issues after the product has been deployed</a:t>
            </a:r>
          </a:p>
          <a:p>
            <a:pPr>
              <a:spcBef>
                <a:spcPts val="600"/>
              </a:spcBef>
            </a:pPr>
            <a:r>
              <a:rPr lang="en-US" altLang="en-US" sz="3000" dirty="0">
                <a:ea typeface="ＭＳ Ｐゴシック" panose="020B0600070205080204" pitchFamily="34" charset="-128"/>
              </a:rPr>
              <a:t>New Workflows: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Operations &amp; Support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Infrastructure management</a:t>
            </a:r>
          </a:p>
          <a:p>
            <a:pPr>
              <a:spcBef>
                <a:spcPts val="600"/>
              </a:spcBef>
            </a:pPr>
            <a:r>
              <a:rPr lang="en-US" altLang="en-US" sz="3000" dirty="0">
                <a:ea typeface="ＭＳ Ｐゴシック" panose="020B0600070205080204" pitchFamily="34" charset="-128"/>
              </a:rPr>
              <a:t>Modifications to existing workflows: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Test workflow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Deployment workflow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Environment workflow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Project Management workflow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Configuration &amp; change management workflow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Unified Modeling Language</a:t>
            </a:r>
          </a:p>
        </p:txBody>
      </p:sp>
      <p:sp>
        <p:nvSpPr>
          <p:cNvPr id="4301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>
                <a:ea typeface="ＭＳ Ｐゴシック" panose="020B0600070205080204" pitchFamily="34" charset="-128"/>
              </a:rPr>
              <a:t>Provides a common vocabulary of object-oriented terms and diagramming techniques rich enough to model any systems development project from analysis through implementation</a:t>
            </a:r>
          </a:p>
          <a:p>
            <a:pPr eaLnBrk="1" hangingPunct="1"/>
            <a:r>
              <a:rPr lang="en-US" altLang="en-US" sz="3000" dirty="0">
                <a:ea typeface="ＭＳ Ｐゴシック" panose="020B0600070205080204" pitchFamily="34" charset="-128"/>
              </a:rPr>
              <a:t>Version 2.5 has 15 diagrams in 2 major groups: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Structure diagrams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Behavior diagrams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UML Structure Diagrams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Represent the data and static relationships in an information system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Class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Object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Package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Deployment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Component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Composite structure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576263" y="115888"/>
            <a:ext cx="8445500" cy="14255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UML Behavior Diagrams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sz="half" idx="1"/>
          </p:nvPr>
        </p:nvSpPr>
        <p:spPr>
          <a:xfrm>
            <a:off x="479425" y="1706563"/>
            <a:ext cx="8642350" cy="1951037"/>
          </a:xfrm>
        </p:spPr>
        <p:txBody>
          <a:bodyPr/>
          <a:lstStyle/>
          <a:p>
            <a:pPr eaLnBrk="1" hangingPunct="1">
              <a:spcBef>
                <a:spcPts val="1688"/>
              </a:spcBef>
            </a:pPr>
            <a:r>
              <a:rPr lang="en-US" altLang="en-US" sz="3100">
                <a:ea typeface="ＭＳ Ｐゴシック" panose="020B0600070205080204" pitchFamily="34" charset="-128"/>
              </a:rPr>
              <a:t>Depict the dynamic relationships among the instances or objects that represent the business information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3332482"/>
            <a:ext cx="8641080" cy="3007359"/>
          </a:xfrm>
          <a:ln>
            <a:miter lim="800000"/>
            <a:headEnd/>
            <a:tailEnd/>
          </a:ln>
        </p:spPr>
        <p:txBody>
          <a:bodyPr numCol="2" rtlCol="0">
            <a:noAutofit/>
          </a:bodyPr>
          <a:lstStyle/>
          <a:p>
            <a:pPr marL="724959" lvl="1" indent="-355767" eaLnBrk="1" fontAlgn="auto" hangingPunct="1">
              <a:spcBef>
                <a:spcPts val="634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Activity</a:t>
            </a:r>
          </a:p>
          <a:p>
            <a:pPr marL="724959" lvl="1" indent="-355767" eaLnBrk="1" fontAlgn="auto" hangingPunct="1">
              <a:spcBef>
                <a:spcPts val="634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Sequence</a:t>
            </a:r>
          </a:p>
          <a:p>
            <a:pPr marL="724959" lvl="1" indent="-355767" eaLnBrk="1" fontAlgn="auto" hangingPunct="1">
              <a:spcBef>
                <a:spcPts val="634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Communication</a:t>
            </a:r>
          </a:p>
          <a:p>
            <a:pPr marL="724959" lvl="1" indent="-355767" eaLnBrk="1" fontAlgn="auto" hangingPunct="1">
              <a:spcBef>
                <a:spcPts val="634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Interaction overview</a:t>
            </a:r>
          </a:p>
          <a:p>
            <a:pPr marL="724959" lvl="1" indent="-355767" eaLnBrk="1" fontAlgn="auto" hangingPunct="1">
              <a:spcBef>
                <a:spcPts val="634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Timing</a:t>
            </a:r>
          </a:p>
          <a:p>
            <a:pPr marL="724959" lvl="1" indent="-355767" eaLnBrk="1" fontAlgn="auto" hangingPunct="1">
              <a:spcBef>
                <a:spcPts val="634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Behavior state machine</a:t>
            </a:r>
          </a:p>
          <a:p>
            <a:pPr marL="724959" lvl="1" indent="-355767" eaLnBrk="1" fontAlgn="auto" hangingPunct="1">
              <a:spcBef>
                <a:spcPts val="634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Protocol state machine,</a:t>
            </a:r>
          </a:p>
          <a:p>
            <a:pPr marL="724959" lvl="1" indent="-355767" eaLnBrk="1" fontAlgn="auto" hangingPunct="1">
              <a:spcBef>
                <a:spcPts val="634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Use-case diagrams</a:t>
            </a:r>
          </a:p>
          <a:p>
            <a:pPr marL="369192" indent="-369192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576263" y="115888"/>
            <a:ext cx="8445500" cy="117951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sz="3000" dirty="0">
                <a:ea typeface="ＭＳ Ｐゴシック" charset="-128"/>
              </a:rPr>
              <a:t>All systems development projects follow essentially the same process, called the system development life cycle (SDLC)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3000" dirty="0">
                <a:ea typeface="ＭＳ Ｐゴシック" charset="-128"/>
              </a:rPr>
              <a:t>System development methodologies are formalized approaches to implementing SDLCs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3000" dirty="0">
                <a:ea typeface="ＭＳ Ｐゴシック" charset="-128"/>
              </a:rPr>
              <a:t>The systems analyst needs a variety of skills and plays a number of different roles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3000" dirty="0">
                <a:ea typeface="ＭＳ Ｐゴシック" charset="-128"/>
              </a:rPr>
              <a:t>Object-oriented systems differ from traditional systems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576263" y="115888"/>
            <a:ext cx="8445500" cy="125571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576263" y="1524000"/>
            <a:ext cx="8445500" cy="4816475"/>
          </a:xfrm>
        </p:spPr>
        <p:txBody>
          <a:bodyPr/>
          <a:lstStyle/>
          <a:p>
            <a:pPr eaLnBrk="1" hangingPunct="1"/>
            <a:r>
              <a:rPr lang="en-US" altLang="en-US" sz="3000" dirty="0">
                <a:ea typeface="ＭＳ Ｐゴシック" panose="020B0600070205080204" pitchFamily="34" charset="-128"/>
              </a:rPr>
              <a:t>Object-Oriented Systems Analysis and Design (OOSAD) uses a use-case-driven, architecture-centric, iterative, and incremental information systems development approach</a:t>
            </a:r>
          </a:p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The Unified Process is a two-dimensional systems development process described with a set of phases and workflows</a:t>
            </a:r>
          </a:p>
          <a:p>
            <a:pPr eaLnBrk="1" hangingPunct="1"/>
            <a:r>
              <a:rPr lang="en-US" altLang="en-US" sz="3000" dirty="0">
                <a:ea typeface="ＭＳ Ｐゴシック" panose="020B0600070205080204" pitchFamily="34" charset="-128"/>
              </a:rPr>
              <a:t>The Unified Modeling Language, or UML, is a standard set of diagramming techniques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50" y="2643188"/>
            <a:ext cx="5294313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Questions?</a:t>
            </a:r>
            <a:endParaRPr lang="ko-KR" altLang="en-US" sz="8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Picture 3" descr="C:\Users\최은만\AppData\Local\Microsoft\Windows\Temporary Internet Files\Content.IE5\VVF5PRDT\MCj0434411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214813"/>
            <a:ext cx="1625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73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300">
                <a:ea typeface="ＭＳ Ｐゴシック" panose="020B0600070205080204" pitchFamily="34" charset="-128"/>
              </a:rPr>
              <a:t>Systems Development </a:t>
            </a:r>
            <a:br>
              <a:rPr lang="en-US" altLang="en-US" sz="4300">
                <a:ea typeface="ＭＳ Ｐゴシック" panose="020B0600070205080204" pitchFamily="34" charset="-128"/>
              </a:rPr>
            </a:br>
            <a:r>
              <a:rPr lang="en-US" altLang="en-US" sz="4300">
                <a:ea typeface="ＭＳ Ｐゴシック" panose="020B0600070205080204" pitchFamily="34" charset="-128"/>
              </a:rPr>
              <a:t>Life Cycle (SDLC)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576739" y="1706880"/>
          <a:ext cx="8444389" cy="463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SDLC Process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729538" cy="3962400"/>
          </a:xfrm>
        </p:spPr>
        <p:txBody>
          <a:bodyPr/>
          <a:lstStyle/>
          <a:p>
            <a:r>
              <a:rPr lang="en-US" altLang="en-US" sz="3000" dirty="0">
                <a:ea typeface="ＭＳ Ｐゴシック" panose="020B0600070205080204" pitchFamily="34" charset="-128"/>
              </a:rPr>
              <a:t>The process consists of four phases</a:t>
            </a:r>
          </a:p>
          <a:p>
            <a:r>
              <a:rPr lang="en-US" altLang="en-US" sz="3000" dirty="0">
                <a:ea typeface="ＭＳ Ｐゴシック" panose="020B0600070205080204" pitchFamily="34" charset="-128"/>
              </a:rPr>
              <a:t>Each phase consists of a series of steps</a:t>
            </a:r>
          </a:p>
          <a:p>
            <a:r>
              <a:rPr lang="en-US" altLang="en-US" sz="3000" dirty="0">
                <a:ea typeface="ＭＳ Ｐゴシック" panose="020B0600070205080204" pitchFamily="34" charset="-128"/>
              </a:rPr>
              <a:t>Each phase is documented (deliverables)</a:t>
            </a:r>
          </a:p>
          <a:p>
            <a:r>
              <a:rPr lang="en-US" altLang="en-US" sz="3000" dirty="0">
                <a:ea typeface="ＭＳ Ｐゴシック" panose="020B0600070205080204" pitchFamily="34" charset="-128"/>
              </a:rPr>
              <a:t>Phases are executed sequentially, incrementally, iteratively or in some other pattern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Questions to be Answered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490663" y="1676400"/>
            <a:ext cx="6616700" cy="4830763"/>
          </a:xfrm>
        </p:spPr>
        <p:txBody>
          <a:bodyPr/>
          <a:lstStyle/>
          <a:p>
            <a:pPr eaLnBrk="1" hangingPunct="1">
              <a:spcBef>
                <a:spcPts val="500"/>
              </a:spcBef>
            </a:pPr>
            <a:r>
              <a:rPr lang="en-US" altLang="en-US" sz="3000" dirty="0">
                <a:ea typeface="ＭＳ Ｐゴシック" panose="020B0600070205080204" pitchFamily="34" charset="-128"/>
              </a:rPr>
              <a:t>Planning phase</a:t>
            </a:r>
          </a:p>
          <a:p>
            <a:pPr lvl="1" eaLnBrk="1" hangingPunct="1">
              <a:spcBef>
                <a:spcPts val="500"/>
              </a:spcBef>
            </a:pPr>
            <a:r>
              <a:rPr lang="en-US" altLang="en-US" sz="2500" dirty="0">
                <a:ea typeface="ＭＳ Ｐゴシック" panose="020B0600070205080204" pitchFamily="34" charset="-128"/>
              </a:rPr>
              <a:t>Why should we build this system?</a:t>
            </a:r>
          </a:p>
          <a:p>
            <a:pPr lvl="1" eaLnBrk="1" hangingPunct="1">
              <a:spcBef>
                <a:spcPts val="500"/>
              </a:spcBef>
            </a:pPr>
            <a:r>
              <a:rPr lang="en-US" altLang="en-US" sz="2500" dirty="0">
                <a:ea typeface="ＭＳ Ｐゴシック" panose="020B0600070205080204" pitchFamily="34" charset="-128"/>
              </a:rPr>
              <a:t>What value does it provide?</a:t>
            </a:r>
          </a:p>
          <a:p>
            <a:pPr lvl="1" eaLnBrk="1" hangingPunct="1">
              <a:spcBef>
                <a:spcPts val="500"/>
              </a:spcBef>
            </a:pPr>
            <a:r>
              <a:rPr lang="en-US" altLang="en-US" sz="2500" dirty="0">
                <a:ea typeface="ＭＳ Ｐゴシック" panose="020B0600070205080204" pitchFamily="34" charset="-128"/>
              </a:rPr>
              <a:t>How long will it take to build?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3000" dirty="0">
                <a:ea typeface="ＭＳ Ｐゴシック" panose="020B0600070205080204" pitchFamily="34" charset="-128"/>
              </a:rPr>
              <a:t>Analysis phase</a:t>
            </a:r>
          </a:p>
          <a:p>
            <a:pPr lvl="1" eaLnBrk="1" hangingPunct="1">
              <a:spcBef>
                <a:spcPts val="500"/>
              </a:spcBef>
            </a:pPr>
            <a:r>
              <a:rPr lang="en-US" altLang="en-US" sz="2500" dirty="0">
                <a:ea typeface="ＭＳ Ｐゴシック" panose="020B0600070205080204" pitchFamily="34" charset="-128"/>
              </a:rPr>
              <a:t>Who will use it?</a:t>
            </a:r>
          </a:p>
          <a:p>
            <a:pPr lvl="1" eaLnBrk="1" hangingPunct="1">
              <a:spcBef>
                <a:spcPts val="500"/>
              </a:spcBef>
            </a:pPr>
            <a:r>
              <a:rPr lang="en-US" altLang="en-US" sz="2500" dirty="0">
                <a:ea typeface="ＭＳ Ｐゴシック" panose="020B0600070205080204" pitchFamily="34" charset="-128"/>
              </a:rPr>
              <a:t>What should the system do for us?</a:t>
            </a:r>
          </a:p>
          <a:p>
            <a:pPr lvl="1" eaLnBrk="1" hangingPunct="1">
              <a:spcBef>
                <a:spcPts val="500"/>
              </a:spcBef>
            </a:pPr>
            <a:r>
              <a:rPr lang="en-US" altLang="en-US" sz="2500" dirty="0">
                <a:ea typeface="ＭＳ Ｐゴシック" panose="020B0600070205080204" pitchFamily="34" charset="-128"/>
              </a:rPr>
              <a:t>Where &amp; when will it be used?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3000" dirty="0">
                <a:ea typeface="ＭＳ Ｐゴシック" panose="020B0600070205080204" pitchFamily="34" charset="-128"/>
              </a:rPr>
              <a:t>Design phase</a:t>
            </a:r>
          </a:p>
          <a:p>
            <a:pPr lvl="1" eaLnBrk="1" hangingPunct="1">
              <a:spcBef>
                <a:spcPts val="500"/>
              </a:spcBef>
            </a:pPr>
            <a:r>
              <a:rPr lang="en-US" altLang="en-US" sz="2500" dirty="0">
                <a:ea typeface="ＭＳ Ｐゴシック" panose="020B0600070205080204" pitchFamily="34" charset="-128"/>
              </a:rPr>
              <a:t>How should we build it?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76263" y="115888"/>
            <a:ext cx="8445500" cy="1022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SDLC: The Planning Phase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097088" y="1381125"/>
            <a:ext cx="6303962" cy="4876800"/>
          </a:xfrm>
        </p:spPr>
        <p:txBody>
          <a:bodyPr/>
          <a:lstStyle/>
          <a:p>
            <a:pPr marL="542925" indent="-542925" eaLnBrk="1" hangingPunct="1">
              <a:buFont typeface="Calibri" panose="020F0502020204030204" pitchFamily="34" charset="0"/>
              <a:buAutoNum type="arabicPeriod"/>
            </a:pPr>
            <a:r>
              <a:rPr lang="en-US" altLang="en-US" sz="3000" dirty="0">
                <a:ea typeface="ＭＳ Ｐゴシック" panose="020B0600070205080204" pitchFamily="34" charset="-128"/>
              </a:rPr>
              <a:t>Project Initiation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Develop/receive a system request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Conduct a feasibility analysis</a:t>
            </a:r>
          </a:p>
          <a:p>
            <a:pPr marL="542925" indent="-542925" eaLnBrk="1" hangingPunct="1">
              <a:buFont typeface="Calibri" panose="020F0502020204030204" pitchFamily="34" charset="0"/>
              <a:buAutoNum type="arabicPeriod"/>
            </a:pPr>
            <a:r>
              <a:rPr lang="en-US" altLang="en-US" sz="3000" dirty="0">
                <a:ea typeface="ＭＳ Ｐゴシック" panose="020B0600070205080204" pitchFamily="34" charset="-128"/>
              </a:rPr>
              <a:t>Project Management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Develop the work plan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Staff the project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Monitor &amp; control the project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SDLC: The Analysis Phase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676400" y="1676400"/>
            <a:ext cx="6858000" cy="4953000"/>
          </a:xfrm>
        </p:spPr>
        <p:txBody>
          <a:bodyPr/>
          <a:lstStyle/>
          <a:p>
            <a:pPr marL="542925" indent="-542925" eaLnBrk="1" hangingPunct="1">
              <a:spcBef>
                <a:spcPts val="1000"/>
              </a:spcBef>
              <a:buFont typeface="Calibri" panose="020F0502020204030204" pitchFamily="34" charset="0"/>
              <a:buAutoNum type="arabicPeriod"/>
            </a:pPr>
            <a:r>
              <a:rPr lang="en-US" altLang="en-US" sz="3000" dirty="0">
                <a:ea typeface="ＭＳ Ｐゴシック" panose="020B0600070205080204" pitchFamily="34" charset="-128"/>
              </a:rPr>
              <a:t>Develop an analysis strategy</a:t>
            </a:r>
          </a:p>
          <a:p>
            <a:pPr marL="898525" lvl="1" indent="-542925" eaLnBrk="1" hangingPunct="1">
              <a:spcBef>
                <a:spcPts val="1000"/>
              </a:spcBef>
            </a:pPr>
            <a:r>
              <a:rPr lang="en-US" altLang="en-US" sz="2500" dirty="0">
                <a:ea typeface="ＭＳ Ｐゴシック" panose="020B0600070205080204" pitchFamily="34" charset="-128"/>
              </a:rPr>
              <a:t>Model the current system</a:t>
            </a:r>
          </a:p>
          <a:p>
            <a:pPr marL="898525" lvl="1" indent="-542925" eaLnBrk="1" hangingPunct="1">
              <a:spcBef>
                <a:spcPts val="1000"/>
              </a:spcBef>
            </a:pPr>
            <a:r>
              <a:rPr lang="en-US" altLang="en-US" sz="2500" dirty="0">
                <a:ea typeface="ＭＳ Ｐゴシック" panose="020B0600070205080204" pitchFamily="34" charset="-128"/>
              </a:rPr>
              <a:t>Formulate the new system</a:t>
            </a:r>
          </a:p>
          <a:p>
            <a:pPr marL="542925" indent="-542925" eaLnBrk="1" hangingPunct="1">
              <a:spcBef>
                <a:spcPts val="1000"/>
              </a:spcBef>
              <a:buFont typeface="Calibri" panose="020F0502020204030204" pitchFamily="34" charset="0"/>
              <a:buAutoNum type="arabicPeriod"/>
            </a:pPr>
            <a:r>
              <a:rPr lang="en-US" altLang="en-US" sz="3000" dirty="0">
                <a:ea typeface="ＭＳ Ｐゴシック" panose="020B0600070205080204" pitchFamily="34" charset="-128"/>
              </a:rPr>
              <a:t>Gather the requirements</a:t>
            </a:r>
          </a:p>
          <a:p>
            <a:pPr marL="898525" lvl="1" indent="-542925" eaLnBrk="1" hangingPunct="1">
              <a:spcBef>
                <a:spcPts val="1000"/>
              </a:spcBef>
            </a:pPr>
            <a:r>
              <a:rPr lang="en-US" altLang="en-US" sz="2500" dirty="0">
                <a:ea typeface="ＭＳ Ｐゴシック" panose="020B0600070205080204" pitchFamily="34" charset="-128"/>
              </a:rPr>
              <a:t>Develop a system concept</a:t>
            </a:r>
          </a:p>
          <a:p>
            <a:pPr marL="898525" lvl="1" indent="-542925" eaLnBrk="1" hangingPunct="1">
              <a:spcBef>
                <a:spcPts val="1000"/>
              </a:spcBef>
            </a:pPr>
            <a:r>
              <a:rPr lang="en-US" altLang="en-US" sz="2500" dirty="0">
                <a:ea typeface="ＭＳ Ｐゴシック" panose="020B0600070205080204" pitchFamily="34" charset="-128"/>
              </a:rPr>
              <a:t>Create a business model to represent:</a:t>
            </a:r>
          </a:p>
          <a:p>
            <a:pPr marL="1196975" lvl="2" indent="-542925" eaLnBrk="1" hangingPunct="1">
              <a:spcBef>
                <a:spcPts val="1000"/>
              </a:spcBef>
            </a:pPr>
            <a:r>
              <a:rPr lang="en-US" altLang="en-US" sz="2200" dirty="0">
                <a:ea typeface="ＭＳ Ｐゴシック" panose="020B0600070205080204" pitchFamily="34" charset="-128"/>
              </a:rPr>
              <a:t>Business data</a:t>
            </a:r>
          </a:p>
          <a:p>
            <a:pPr marL="1196975" lvl="2" indent="-542925" eaLnBrk="1" hangingPunct="1">
              <a:spcBef>
                <a:spcPts val="1000"/>
              </a:spcBef>
            </a:pPr>
            <a:r>
              <a:rPr lang="en-US" altLang="en-US" sz="2200" dirty="0">
                <a:ea typeface="ＭＳ Ｐゴシック" panose="020B0600070205080204" pitchFamily="34" charset="-128"/>
              </a:rPr>
              <a:t>Business processes</a:t>
            </a:r>
            <a:endParaRPr lang="en-US" altLang="en-US" sz="2600" dirty="0">
              <a:ea typeface="ＭＳ Ｐゴシック" panose="020B0600070205080204" pitchFamily="34" charset="-128"/>
            </a:endParaRPr>
          </a:p>
          <a:p>
            <a:pPr marL="542925" indent="-542925" eaLnBrk="1" hangingPunct="1">
              <a:spcBef>
                <a:spcPts val="1000"/>
              </a:spcBef>
              <a:buFont typeface="Calibri" panose="020F0502020204030204" pitchFamily="34" charset="0"/>
              <a:buAutoNum type="arabicPeriod"/>
            </a:pPr>
            <a:r>
              <a:rPr lang="en-US" altLang="en-US" sz="3000" dirty="0">
                <a:ea typeface="ＭＳ Ｐゴシック" panose="020B0600070205080204" pitchFamily="34" charset="-128"/>
              </a:rPr>
              <a:t>Develop a system proposal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2FD598-C527-499B-83A0-1D432E9E67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99F2E9-3293-4FAE-A3D2-A4DCB00D4A15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54B16F2-C4E2-47D0-BE5D-5306E69145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610</TotalTime>
  <Words>1755</Words>
  <Application>Microsoft Office PowerPoint</Application>
  <PresentationFormat>사용자 지정</PresentationFormat>
  <Paragraphs>375</Paragraphs>
  <Slides>47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6" baseType="lpstr">
      <vt:lpstr>ＭＳ Ｐゴシック</vt:lpstr>
      <vt:lpstr>News Gothic MT</vt:lpstr>
      <vt:lpstr>휴먼명조</vt:lpstr>
      <vt:lpstr>Arial</vt:lpstr>
      <vt:lpstr>Calibri</vt:lpstr>
      <vt:lpstr>Times New Roman</vt:lpstr>
      <vt:lpstr>Wingdings</vt:lpstr>
      <vt:lpstr>Wingdings 2</vt:lpstr>
      <vt:lpstr>Breeze</vt:lpstr>
      <vt:lpstr>Chapter 1: Introduction to Systems Analysis and Design</vt:lpstr>
      <vt:lpstr>Learning Objectives</vt:lpstr>
      <vt:lpstr>Introduction</vt:lpstr>
      <vt:lpstr>시스템 개발 과정</vt:lpstr>
      <vt:lpstr>Systems Development  Life Cycle (SDLC)</vt:lpstr>
      <vt:lpstr>The SDLC Process</vt:lpstr>
      <vt:lpstr>Questions to be Answered</vt:lpstr>
      <vt:lpstr>SDLC: The Planning Phase</vt:lpstr>
      <vt:lpstr>SDLC: The Analysis Phase</vt:lpstr>
      <vt:lpstr>SDLC: The Design Phase</vt:lpstr>
      <vt:lpstr>SDLC: The Implementation Phase</vt:lpstr>
      <vt:lpstr>SDLC: Methodologies</vt:lpstr>
      <vt:lpstr>개발방법론</vt:lpstr>
      <vt:lpstr>Classes of Methodologies</vt:lpstr>
      <vt:lpstr>소프트웨어 개발 프로세스 모델</vt:lpstr>
      <vt:lpstr>Classes of Methodologies</vt:lpstr>
      <vt:lpstr>Classes of Methodologies</vt:lpstr>
      <vt:lpstr>Classes of Methodologies</vt:lpstr>
      <vt:lpstr>A phased development-based mothodology</vt:lpstr>
      <vt:lpstr>Classes of Methodologies</vt:lpstr>
      <vt:lpstr>A prototyping based methodology</vt:lpstr>
      <vt:lpstr>Classes of Methodologies</vt:lpstr>
      <vt:lpstr>PowerPoint 프레젠테이션</vt:lpstr>
      <vt:lpstr>Classes of Methodologies</vt:lpstr>
      <vt:lpstr>애자일 모형</vt:lpstr>
      <vt:lpstr>Which Methodology to Use?</vt:lpstr>
      <vt:lpstr>The Systems Analyst: Skills</vt:lpstr>
      <vt:lpstr>The Systems Analyst: Roles</vt:lpstr>
      <vt:lpstr>Object-Oriented  Systems Analysis &amp; Design</vt:lpstr>
      <vt:lpstr>Characteristics of Object-Oriented Systems</vt:lpstr>
      <vt:lpstr>Characteristics of Object-Oriented Systems (cont.)</vt:lpstr>
      <vt:lpstr> Characteristics of Object-Oriented Systems (cont.)</vt:lpstr>
      <vt:lpstr>Object-Oriented Systems Analysis &amp; Design</vt:lpstr>
      <vt:lpstr>Object-Oriented Systems Analysis &amp; Design (cont.)</vt:lpstr>
      <vt:lpstr>The Unified Process</vt:lpstr>
      <vt:lpstr>The Unified Process</vt:lpstr>
      <vt:lpstr>Unified Process Phases</vt:lpstr>
      <vt:lpstr>Engineering Workflows</vt:lpstr>
      <vt:lpstr>Supporting Workflows</vt:lpstr>
      <vt:lpstr>Extensions to the Unified Process</vt:lpstr>
      <vt:lpstr>Extensions to the Unified Process (cont.)</vt:lpstr>
      <vt:lpstr>Unified Modeling Language</vt:lpstr>
      <vt:lpstr>UML Structure Diagrams</vt:lpstr>
      <vt:lpstr>UML Behavior Diagrams</vt:lpstr>
      <vt:lpstr>Summary</vt:lpstr>
      <vt:lpstr>Summary</vt:lpstr>
      <vt:lpstr>PowerPoint 프레젠테이션</vt:lpstr>
    </vt:vector>
  </TitlesOfParts>
  <Company>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Systems Analyst and Information Systems Development</dc:title>
  <dc:creator>Fernando Maymí</dc:creator>
  <cp:lastModifiedBy>이호경</cp:lastModifiedBy>
  <cp:revision>93</cp:revision>
  <cp:lastPrinted>2010-01-07T21:33:49Z</cp:lastPrinted>
  <dcterms:created xsi:type="dcterms:W3CDTF">2015-01-22T13:35:20Z</dcterms:created>
  <dcterms:modified xsi:type="dcterms:W3CDTF">2019-09-05T05:47:34Z</dcterms:modified>
</cp:coreProperties>
</file>