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60"/>
  </p:notesMasterIdLst>
  <p:sldIdLst>
    <p:sldId id="257" r:id="rId2"/>
    <p:sldId id="258" r:id="rId3"/>
    <p:sldId id="295" r:id="rId4"/>
    <p:sldId id="296" r:id="rId5"/>
    <p:sldId id="259" r:id="rId6"/>
    <p:sldId id="275" r:id="rId7"/>
    <p:sldId id="294" r:id="rId8"/>
    <p:sldId id="276" r:id="rId9"/>
    <p:sldId id="291" r:id="rId10"/>
    <p:sldId id="277" r:id="rId11"/>
    <p:sldId id="264" r:id="rId12"/>
    <p:sldId id="278" r:id="rId13"/>
    <p:sldId id="263" r:id="rId14"/>
    <p:sldId id="299" r:id="rId15"/>
    <p:sldId id="279" r:id="rId16"/>
    <p:sldId id="280" r:id="rId17"/>
    <p:sldId id="281" r:id="rId18"/>
    <p:sldId id="303" r:id="rId19"/>
    <p:sldId id="304" r:id="rId20"/>
    <p:sldId id="305" r:id="rId21"/>
    <p:sldId id="306" r:id="rId22"/>
    <p:sldId id="307" r:id="rId23"/>
    <p:sldId id="308" r:id="rId24"/>
    <p:sldId id="283" r:id="rId25"/>
    <p:sldId id="309" r:id="rId26"/>
    <p:sldId id="284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269" r:id="rId37"/>
    <p:sldId id="310" r:id="rId38"/>
    <p:sldId id="311" r:id="rId39"/>
    <p:sldId id="312" r:id="rId40"/>
    <p:sldId id="313" r:id="rId41"/>
    <p:sldId id="314" r:id="rId42"/>
    <p:sldId id="315" r:id="rId43"/>
    <p:sldId id="285" r:id="rId44"/>
    <p:sldId id="270" r:id="rId45"/>
    <p:sldId id="271" r:id="rId46"/>
    <p:sldId id="272" r:id="rId47"/>
    <p:sldId id="273" r:id="rId48"/>
    <p:sldId id="326" r:id="rId49"/>
    <p:sldId id="274" r:id="rId50"/>
    <p:sldId id="286" r:id="rId51"/>
    <p:sldId id="327" r:id="rId52"/>
    <p:sldId id="287" r:id="rId53"/>
    <p:sldId id="297" r:id="rId54"/>
    <p:sldId id="292" r:id="rId55"/>
    <p:sldId id="293" r:id="rId56"/>
    <p:sldId id="288" r:id="rId57"/>
    <p:sldId id="289" r:id="rId58"/>
    <p:sldId id="290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0679" autoAdjust="0"/>
  </p:normalViewPr>
  <p:slideViewPr>
    <p:cSldViewPr snapToGrid="0" snapToObjects="1">
      <p:cViewPr varScale="1">
        <p:scale>
          <a:sx n="95" d="100"/>
          <a:sy n="95" d="100"/>
        </p:scale>
        <p:origin x="33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C0B3-4081-8D4A-BD33-D1DF821232F0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030EB-2AC2-2A40-8A6B-96C13BD33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9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030EB-2AC2-2A40-8A6B-96C13BD339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2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079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8C2EEE-2857-4AB1-AACC-C2D63714C597}" type="slidenum">
              <a:rPr lang="ko-KR" altLang="en-US" sz="13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ko-KR" sz="1300" smtClean="0">
              <a:latin typeface="Tahoma" pitchFamily="34" charset="0"/>
              <a:ea typeface="굴림" charset="-127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>
            <a:solidFill>
              <a:schemeClr val="tx1"/>
            </a:solidFill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square" lIns="99736" tIns="49868" rIns="99736" bIns="49868"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270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079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36B7410-28A7-4C0D-A955-12DFF13F3DA0}" type="slidenum">
              <a:rPr lang="ko-KR" altLang="en-US" sz="13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</a:pPr>
              <a:t>37</a:t>
            </a:fld>
            <a:endParaRPr lang="en-US" altLang="ko-KR" sz="1300" smtClean="0">
              <a:latin typeface="Tahoma" pitchFamily="34" charset="0"/>
              <a:ea typeface="굴림" charset="-127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>
            <a:solidFill>
              <a:schemeClr val="tx1"/>
            </a:solidFill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square" lIns="99736" tIns="49868" rIns="99736" bIns="49868"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574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r>
              <a:rPr lang="en-US" altLang="ko-KR" baseline="0" dirty="0"/>
              <a:t> maps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030EB-2AC2-2A40-8A6B-96C13BD339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43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Story card ------ task lists</a:t>
            </a:r>
          </a:p>
          <a:p>
            <a:endParaRPr lang="en-US" altLang="ko-KR" dirty="0"/>
          </a:p>
          <a:p>
            <a:r>
              <a:rPr lang="en-US" altLang="ko-KR" dirty="0"/>
              <a:t>Task</a:t>
            </a:r>
            <a:r>
              <a:rPr lang="ko-KR" altLang="en-US" dirty="0"/>
              <a:t>들이 너무 많으며 </a:t>
            </a:r>
            <a:r>
              <a:rPr lang="en-US" altLang="ko-KR" dirty="0"/>
              <a:t>story</a:t>
            </a:r>
            <a:r>
              <a:rPr lang="ko-KR" altLang="en-US" dirty="0"/>
              <a:t>를 분할한다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030EB-2AC2-2A40-8A6B-96C13BD339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8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030EB-2AC2-2A40-8A6B-96C13BD339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56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030EB-2AC2-2A40-8A6B-96C13BD339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6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2284C2-B315-4D48-8662-21339F9272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6DF2EA-AD82-1E46-9A34-8AFEDB2895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030EB-2AC2-2A40-8A6B-96C13BD339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3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 person </a:t>
            </a:r>
            <a:r>
              <a:rPr lang="ko-KR" altLang="en-US" dirty="0"/>
              <a:t>단독으로 하면 비즈니스 가치가 없는 시스템을 만들고</a:t>
            </a:r>
            <a:endParaRPr lang="en-US" altLang="ko-KR" dirty="0"/>
          </a:p>
          <a:p>
            <a:r>
              <a:rPr lang="en-US" altLang="ko-KR" dirty="0"/>
              <a:t>Biz people</a:t>
            </a:r>
            <a:r>
              <a:rPr lang="en-US" altLang="ko-KR" baseline="0" dirty="0"/>
              <a:t> </a:t>
            </a:r>
            <a:r>
              <a:rPr lang="ko-KR" altLang="en-US" baseline="0" dirty="0"/>
              <a:t>들 단독으로 수행하면 잘못된 </a:t>
            </a:r>
            <a:r>
              <a:rPr lang="en-US" altLang="ko-KR" baseline="0" dirty="0"/>
              <a:t>biz process</a:t>
            </a:r>
            <a:r>
              <a:rPr lang="ko-KR" altLang="en-US" baseline="0" dirty="0"/>
              <a:t>를 그대로 전산화한다</a:t>
            </a:r>
            <a:r>
              <a:rPr lang="en-US" altLang="ko-KR" baseline="0" dirty="0"/>
              <a:t>. – </a:t>
            </a:r>
            <a:r>
              <a:rPr lang="ko-KR" altLang="en-US" baseline="0" dirty="0"/>
              <a:t>매우 비 효율적인 시스템을 만든다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따라서 같이 해야한다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030EB-2AC2-2A40-8A6B-96C13BD339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사업</a:t>
            </a:r>
            <a:r>
              <a:rPr lang="en-US" altLang="ko-KR" dirty="0"/>
              <a:t>/ </a:t>
            </a:r>
            <a:r>
              <a:rPr lang="ko-KR" altLang="en-US" dirty="0"/>
              <a:t>분석가가 같이 해야 최고다</a:t>
            </a: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E5934E-9330-5D4B-A338-4096DBA0E07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00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ko-KR" altLang="en-US" dirty="0" err="1"/>
              <a:t>비기능을</a:t>
            </a:r>
            <a:r>
              <a:rPr lang="ko-KR" altLang="en-US" dirty="0"/>
              <a:t> 정한다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요구 수집 기술을 을 이용한다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분석가는 요구를 검증하고 변경하고 우선순위를 정한다</a:t>
            </a:r>
            <a:r>
              <a:rPr lang="en-US" altLang="ko-KR" dirty="0"/>
              <a:t>. </a:t>
            </a:r>
            <a:r>
              <a:rPr lang="ko-KR" altLang="en-US" dirty="0"/>
              <a:t>사용자와 함께</a:t>
            </a:r>
            <a:endParaRPr lang="en-US" altLang="ko-KR" dirty="0"/>
          </a:p>
          <a:p>
            <a:r>
              <a:rPr lang="en-US" altLang="ko-KR" dirty="0"/>
              <a:t>Scope</a:t>
            </a:r>
            <a:r>
              <a:rPr lang="ko-KR" altLang="en-US" dirty="0"/>
              <a:t>를 제한한다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필요하지만 이번 시스템에 포함되지 않는 것은 향후 </a:t>
            </a:r>
            <a:r>
              <a:rPr lang="ko-KR" altLang="en-US" dirty="0" err="1"/>
              <a:t>게획으로</a:t>
            </a:r>
            <a:r>
              <a:rPr lang="ko-KR" altLang="en-US" dirty="0"/>
              <a:t> 넘긴다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030EB-2AC2-2A40-8A6B-96C13BD339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5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정확한 사용자를 파악하기 힘들며</a:t>
            </a:r>
            <a:endParaRPr lang="en-US" altLang="ko-KR" dirty="0"/>
          </a:p>
          <a:p>
            <a:r>
              <a:rPr lang="ko-KR" altLang="en-US" dirty="0"/>
              <a:t>부적절한 요구 명세가 있을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처음에는 요구가 모두 나타나지 않는다</a:t>
            </a:r>
            <a:r>
              <a:rPr lang="en-US" altLang="ko-KR" dirty="0"/>
              <a:t>. </a:t>
            </a:r>
            <a:r>
              <a:rPr lang="ko-KR" altLang="en-US" dirty="0"/>
              <a:t>점진적</a:t>
            </a:r>
            <a:r>
              <a:rPr lang="en-US" altLang="ko-KR" dirty="0"/>
              <a:t>, </a:t>
            </a:r>
            <a:r>
              <a:rPr lang="ko-KR" altLang="en-US" dirty="0"/>
              <a:t>반복적으로 해결</a:t>
            </a:r>
            <a:endParaRPr lang="en-US" altLang="ko-KR" dirty="0"/>
          </a:p>
          <a:p>
            <a:r>
              <a:rPr lang="ko-KR" altLang="en-US" dirty="0"/>
              <a:t>검증이 힘들지만 </a:t>
            </a:r>
            <a:r>
              <a:rPr lang="ko-KR" altLang="en-US" dirty="0" err="1"/>
              <a:t>아키텍쳐를</a:t>
            </a:r>
            <a:r>
              <a:rPr lang="ko-KR" altLang="en-US" dirty="0"/>
              <a:t> 만들 때 </a:t>
            </a:r>
            <a:r>
              <a:rPr lang="ko-KR" altLang="en-US" dirty="0" err="1"/>
              <a:t>검점한다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E3C39B-D382-2A44-BB91-B09C04AC5B9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030EB-2AC2-2A40-8A6B-96C13BD339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965" y="1294805"/>
            <a:ext cx="6486071" cy="3153668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2" tIns="45716" rIns="91432" bIns="45716">
            <a:normAutofit/>
          </a:bodyPr>
          <a:lstStyle/>
          <a:p>
            <a:pPr>
              <a:spcBef>
                <a:spcPts val="1999"/>
              </a:spcBef>
              <a:buClr>
                <a:srgbClr val="6FB7D7"/>
              </a:buClr>
              <a:buSzPct val="110000"/>
              <a:buFont typeface="Wingdings 2" pitchFamily="18" charset="2"/>
              <a:buNone/>
            </a:pPr>
            <a:endParaRPr lang="en-US" sz="320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0"/>
            <a:ext cx="6498158" cy="1724867"/>
          </a:xfrm>
        </p:spPr>
        <p:txBody>
          <a:bodyPr rtlCol="0">
            <a:noAutofit/>
          </a:bodyPr>
          <a:lstStyle>
            <a:lvl1pPr marL="0" indent="0" algn="ctr" defTabSz="91431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3299013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1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34A6E7E-56B7-6E43-9E2B-364F054E41F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4079545" cy="1162050"/>
          </a:xfrm>
        </p:spPr>
        <p:txBody>
          <a:bodyPr/>
          <a:lstStyle>
            <a:lvl1pPr algn="ctr">
              <a:defRPr sz="3600" b="0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imes New Roman"/>
                <a:cs typeface="Times New Roman"/>
              </a:defRPr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1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34A6E7E-56B7-6E43-9E2B-364F054E41F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500" y="381000"/>
            <a:ext cx="77724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71500" y="1371600"/>
            <a:ext cx="8001000" cy="48006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/>
              <a:t>PowerPoint Presentation for Dennis, Wixom &amp; Tegardem       </a:t>
            </a:r>
            <a:r>
              <a:rPr lang="en-US" altLang="ko-KR" i="1"/>
              <a:t>Systems Analysis and Design</a:t>
            </a:r>
          </a:p>
          <a:p>
            <a:pPr>
              <a:defRPr/>
            </a:pPr>
            <a:r>
              <a:rPr lang="en-US" altLang="ko-KR"/>
              <a:t>Copyright </a:t>
            </a:r>
            <a:r>
              <a:rPr lang="en-US" altLang="ko-KR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8E764E90-26F5-4D76-80E8-138C7E51B1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1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30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6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8822" y="108645"/>
            <a:ext cx="8043333" cy="133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822" y="1599903"/>
            <a:ext cx="804333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6" descr="wiley_logo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6250" y="6247805"/>
            <a:ext cx="361345" cy="48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838200" y="6248400"/>
            <a:ext cx="696115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cs typeface="Times New Roman"/>
              </a:rPr>
              <a:t>PowerPoint Presentation for Dennis, Wixom, &amp; Tegarden </a:t>
            </a:r>
            <a:r>
              <a:rPr lang="en-US" sz="1100" i="1" dirty="0">
                <a:latin typeface="Times New Roman"/>
                <a:cs typeface="Times New Roman"/>
              </a:rPr>
              <a:t>Systems Analysis and Design with UML, 5th Edition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Times New Roman"/>
                <a:cs typeface="Times New Roman"/>
              </a:rPr>
              <a:t>Copyright © 2015 John Wiley &amp; Sons,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Times New Roman"/>
          <a:ea typeface="ＭＳ Ｐゴシック" pitchFamily="-107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5pPr>
      <a:lvl6pPr marL="457159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14318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37147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82863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8375" indent="-348375" algn="l" rtl="0" eaLnBrk="1" fontAlgn="base" hangingPunct="1">
        <a:spcBef>
          <a:spcPts val="1999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1pPr>
      <a:lvl2pPr marL="684737" indent="-336362" algn="l" rtl="0" eaLnBrk="1" fontAlgn="base" hangingPunct="1">
        <a:spcBef>
          <a:spcPts val="60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2pPr>
      <a:lvl3pPr marL="967041" indent="-282304" algn="l" rtl="0" eaLnBrk="1" fontAlgn="base" hangingPunct="1">
        <a:spcBef>
          <a:spcPts val="60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3pPr>
      <a:lvl4pPr marL="1262860" indent="-294317" algn="l" rtl="0" eaLnBrk="1" fontAlgn="base" hangingPunct="1">
        <a:spcBef>
          <a:spcPts val="60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4pPr>
      <a:lvl5pPr marL="1545164" indent="-282304" algn="l" rtl="0" eaLnBrk="1" fontAlgn="base" hangingPunct="1">
        <a:spcBef>
          <a:spcPts val="60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tags" Target="../tags/tag42.xml"/><Relationship Id="rId3" Type="http://schemas.openxmlformats.org/officeDocument/2006/relationships/tags" Target="../tags/tag19.xml"/><Relationship Id="rId21" Type="http://schemas.openxmlformats.org/officeDocument/2006/relationships/tags" Target="../tags/tag37.xml"/><Relationship Id="rId34" Type="http://schemas.openxmlformats.org/officeDocument/2006/relationships/image" Target="../media/image4.pn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33" Type="http://schemas.openxmlformats.org/officeDocument/2006/relationships/slideLayout" Target="../slideLayouts/slideLayout1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29" Type="http://schemas.openxmlformats.org/officeDocument/2006/relationships/tags" Target="../tags/tag45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32" Type="http://schemas.openxmlformats.org/officeDocument/2006/relationships/tags" Target="../tags/tag48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tags" Target="../tags/tag47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Relationship Id="rId30" Type="http://schemas.openxmlformats.org/officeDocument/2006/relationships/tags" Target="../tags/tag46.xml"/><Relationship Id="rId35" Type="http://schemas.openxmlformats.org/officeDocument/2006/relationships/image" Target="../media/image5.png"/><Relationship Id="rId8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image" Target="../media/image10.jpe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1529540" y="1586430"/>
            <a:ext cx="6084917" cy="2233096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a typeface="ＭＳ Ｐゴシック" charset="-128"/>
                <a:cs typeface="ＭＳ Ｐゴシック" charset="-128"/>
              </a:rPr>
              <a:t>Chapter 3: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ea typeface="ＭＳ Ｐゴシック" charset="-128"/>
                <a:cs typeface="ＭＳ Ｐゴシック" charset="-128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ea typeface="ＭＳ Ｐゴシック" charset="-128"/>
                <a:cs typeface="ＭＳ Ｐゴシック" charset="-128"/>
              </a:rPr>
              <a:t>Requirements Determination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796527"/>
            <a:ext cx="8043333" cy="4147669"/>
          </a:xfrm>
        </p:spPr>
        <p:txBody>
          <a:bodyPr/>
          <a:lstStyle/>
          <a:p>
            <a:r>
              <a:rPr lang="en-US" dirty="0"/>
              <a:t>Business &amp; IT personnel need to collaborate</a:t>
            </a:r>
          </a:p>
          <a:p>
            <a:pPr>
              <a:spcBef>
                <a:spcPts val="600"/>
              </a:spcBef>
            </a:pPr>
            <a:r>
              <a:rPr lang="en-US" dirty="0"/>
              <a:t>Strategies for problem analysis: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Root cause analysis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Duration analysis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Activity-based costing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Informal benchmarking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Outcome analysis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Technology analysis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Activity elimination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Determining Requirements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dirty="0"/>
              <a:t>Requirements are best determined by systems analysts </a:t>
            </a:r>
            <a:r>
              <a:rPr lang="en-US" sz="2500" b="1" i="1" dirty="0"/>
              <a:t>and</a:t>
            </a:r>
            <a:r>
              <a:rPr lang="en-US" sz="2500" dirty="0"/>
              <a:t> business people together</a:t>
            </a:r>
          </a:p>
          <a:p>
            <a:pPr eaLnBrk="1" hangingPunct="1">
              <a:spcBef>
                <a:spcPts val="600"/>
              </a:spcBef>
            </a:pPr>
            <a:r>
              <a:rPr lang="en-US" sz="2500" dirty="0"/>
              <a:t>Techniques for identifying requirements</a:t>
            </a:r>
          </a:p>
          <a:p>
            <a:pPr lvl="1">
              <a:spcBef>
                <a:spcPts val="600"/>
              </a:spcBef>
            </a:pPr>
            <a:r>
              <a:rPr lang="en-US" sz="2300" dirty="0"/>
              <a:t>Interviews, questionnaires and/or observation</a:t>
            </a:r>
          </a:p>
          <a:p>
            <a:pPr lvl="1">
              <a:spcBef>
                <a:spcPts val="600"/>
              </a:spcBef>
            </a:pPr>
            <a:r>
              <a:rPr lang="en-US" sz="2300" dirty="0"/>
              <a:t>Joint application development (JAD)</a:t>
            </a:r>
          </a:p>
          <a:p>
            <a:pPr lvl="1">
              <a:spcBef>
                <a:spcPts val="600"/>
              </a:spcBef>
            </a:pPr>
            <a:r>
              <a:rPr lang="en-US" sz="2300" dirty="0"/>
              <a:t>Document analysis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br>
              <a:rPr lang="en-US" dirty="0"/>
            </a:br>
            <a:r>
              <a:rPr lang="en-US" dirty="0"/>
              <a:t>Requirements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types of functional and non-functional requirements applicable to the project</a:t>
            </a:r>
          </a:p>
          <a:p>
            <a:pPr>
              <a:spcBef>
                <a:spcPts val="600"/>
              </a:spcBef>
            </a:pPr>
            <a:r>
              <a:rPr lang="en-US" dirty="0"/>
              <a:t>Use requirements-gathering techniques to collect details</a:t>
            </a:r>
          </a:p>
          <a:p>
            <a:pPr>
              <a:spcBef>
                <a:spcPts val="600"/>
              </a:spcBef>
            </a:pPr>
            <a:r>
              <a:rPr lang="en-US" dirty="0"/>
              <a:t>Analysts work with users to verify, change and prioritize each requirement</a:t>
            </a:r>
          </a:p>
          <a:p>
            <a:pPr>
              <a:spcBef>
                <a:spcPts val="600"/>
              </a:spcBef>
            </a:pPr>
            <a:r>
              <a:rPr lang="en-US" dirty="0"/>
              <a:t>Continue this process through analysis workflow, but be careful of scope creep</a:t>
            </a:r>
          </a:p>
          <a:p>
            <a:pPr>
              <a:spcBef>
                <a:spcPts val="600"/>
              </a:spcBef>
            </a:pPr>
            <a:r>
              <a:rPr lang="en-US" dirty="0"/>
              <a:t>Requirements that meet a need but are not within the current scope can be added to a list of future enhancements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Problems in </a:t>
            </a:r>
            <a:br>
              <a:rPr lang="en-US" sz="4400" dirty="0"/>
            </a:br>
            <a:r>
              <a:rPr lang="en-US" sz="4400" dirty="0"/>
              <a:t>Requirements Determination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8822" y="1893346"/>
            <a:ext cx="8043333" cy="4050850"/>
          </a:xfrm>
        </p:spPr>
        <p:txBody>
          <a:bodyPr/>
          <a:lstStyle/>
          <a:p>
            <a:r>
              <a:rPr lang="en-US" dirty="0"/>
              <a:t>Analyst may not have access to the correct users</a:t>
            </a:r>
          </a:p>
          <a:p>
            <a:r>
              <a:rPr lang="en-US" dirty="0"/>
              <a:t>Requirements specifications may be inadequate</a:t>
            </a:r>
          </a:p>
          <a:p>
            <a:pPr lvl="1"/>
            <a:r>
              <a:rPr lang="en-US" altLang="ko-KR" dirty="0"/>
              <a:t>% Lightweight</a:t>
            </a:r>
            <a:r>
              <a:rPr lang="ko-KR" altLang="en-US" dirty="0"/>
              <a:t> </a:t>
            </a:r>
            <a:r>
              <a:rPr lang="en-US" altLang="ko-KR" dirty="0"/>
              <a:t>techniques associated with agile methodologies</a:t>
            </a:r>
            <a:r>
              <a:rPr lang="ko-KR" altLang="en-US" dirty="0"/>
              <a:t>인 경우 특히 많다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Some requirements may not be known in the beginning</a:t>
            </a:r>
          </a:p>
          <a:p>
            <a:pPr lvl="1"/>
            <a:r>
              <a:rPr lang="en-US" altLang="ko-KR" dirty="0"/>
              <a:t>% </a:t>
            </a:r>
            <a:r>
              <a:rPr lang="ko-KR" altLang="en-US" dirty="0"/>
              <a:t>점진적</a:t>
            </a:r>
            <a:r>
              <a:rPr lang="en-US" altLang="ko-KR" dirty="0"/>
              <a:t>, </a:t>
            </a:r>
            <a:r>
              <a:rPr lang="ko-KR" altLang="en-US" dirty="0"/>
              <a:t>반복적 기법으로 해결</a:t>
            </a:r>
            <a:endParaRPr lang="en-US" dirty="0"/>
          </a:p>
          <a:p>
            <a:r>
              <a:rPr lang="en-US" dirty="0"/>
              <a:t>Verifying and validating requirements can be difficult</a:t>
            </a:r>
          </a:p>
          <a:p>
            <a:pPr lvl="1"/>
            <a:r>
              <a:rPr lang="en-US" dirty="0"/>
              <a:t>% Functional, structural, behavioral model</a:t>
            </a:r>
            <a:r>
              <a:rPr lang="ko-KR" altLang="en-US" dirty="0"/>
              <a:t>을 만들 때 다룰 예정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090671" y="2756070"/>
            <a:ext cx="2834641" cy="8961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2.1Requirements</a:t>
            </a:r>
            <a:endParaRPr lang="en-US" altLang="ko-KR" dirty="0"/>
          </a:p>
          <a:p>
            <a:pPr algn="ctr"/>
            <a:r>
              <a:rPr lang="en-US" altLang="ko-KR" dirty="0"/>
              <a:t>Determination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007608" y="2495307"/>
            <a:ext cx="25845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25312" y="2449587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Functional requirements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007608" y="2788439"/>
            <a:ext cx="25845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07608" y="3426598"/>
            <a:ext cx="25845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904" y="3411025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Nonfunctional requirements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07608" y="3719730"/>
            <a:ext cx="25845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>
            <a:stCxn id="4" idx="7"/>
            <a:endCxn id="6" idx="1"/>
          </p:cNvCxnSpPr>
          <p:nvPr/>
        </p:nvCxnSpPr>
        <p:spPr>
          <a:xfrm rot="5400000" flipH="1" flipV="1">
            <a:off x="5591225" y="2553216"/>
            <a:ext cx="253050" cy="41512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4" idx="5"/>
            <a:endCxn id="9" idx="2"/>
          </p:cNvCxnSpPr>
          <p:nvPr/>
        </p:nvCxnSpPr>
        <p:spPr>
          <a:xfrm rot="16200000" flipH="1">
            <a:off x="6273703" y="2757434"/>
            <a:ext cx="259408" cy="1786438"/>
          </a:xfrm>
          <a:prstGeom prst="curvedConnector3">
            <a:avLst>
              <a:gd name="adj1" fmla="val 1881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672602" y="2066544"/>
            <a:ext cx="1851789" cy="369332"/>
            <a:chOff x="1735010" y="3907167"/>
            <a:chExt cx="1851789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853882" y="3952887"/>
              <a:ext cx="1659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35010" y="3907167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System request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841690" y="4242447"/>
              <a:ext cx="1659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연결선 16"/>
          <p:cNvCxnSpPr/>
          <p:nvPr/>
        </p:nvCxnSpPr>
        <p:spPr>
          <a:xfrm>
            <a:off x="1102165" y="2493321"/>
            <a:ext cx="10417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9869" y="2447601"/>
            <a:ext cx="1255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Feasibility analysis result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1106767" y="3282058"/>
            <a:ext cx="1041730" cy="15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902905" y="3419482"/>
            <a:ext cx="1391184" cy="11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7137" y="3372162"/>
            <a:ext cx="15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 plan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02905" y="3717570"/>
            <a:ext cx="1391184" cy="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5" idx="3"/>
            <a:endCxn id="4" idx="1"/>
          </p:cNvCxnSpPr>
          <p:nvPr/>
        </p:nvCxnSpPr>
        <p:spPr>
          <a:xfrm>
            <a:off x="2524391" y="2251210"/>
            <a:ext cx="981404" cy="6360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endCxn id="4" idx="2"/>
          </p:cNvCxnSpPr>
          <p:nvPr/>
        </p:nvCxnSpPr>
        <p:spPr>
          <a:xfrm>
            <a:off x="2226190" y="2876389"/>
            <a:ext cx="864481" cy="327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21" idx="3"/>
            <a:endCxn id="4" idx="3"/>
          </p:cNvCxnSpPr>
          <p:nvPr/>
        </p:nvCxnSpPr>
        <p:spPr>
          <a:xfrm flipV="1">
            <a:off x="2319489" y="3520949"/>
            <a:ext cx="1186306" cy="35879"/>
          </a:xfrm>
          <a:prstGeom prst="curvedConnector4">
            <a:avLst>
              <a:gd name="adj1" fmla="val 32504"/>
              <a:gd name="adj2" fmla="val -53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4508" y="1704585"/>
            <a:ext cx="77761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CH2</a:t>
            </a:r>
            <a:endParaRPr kumimoji="1"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58173" y="4013471"/>
            <a:ext cx="203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information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3458173" y="4013471"/>
            <a:ext cx="18928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464269" y="4431047"/>
            <a:ext cx="18928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8" idx="0"/>
            <a:endCxn id="4" idx="4"/>
          </p:cNvCxnSpPr>
          <p:nvPr/>
        </p:nvCxnSpPr>
        <p:spPr>
          <a:xfrm rot="5400000" flipH="1" flipV="1">
            <a:off x="4312216" y="3817696"/>
            <a:ext cx="361289" cy="302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75208" y="4523698"/>
            <a:ext cx="3439766" cy="7421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Requirements gathering </a:t>
            </a:r>
            <a:r>
              <a:rPr lang="en-US" altLang="ko-KR" dirty="0" smtClean="0"/>
              <a:t>techniques</a:t>
            </a:r>
            <a:endParaRPr lang="ko-KR" altLang="en-US" dirty="0"/>
          </a:p>
        </p:txBody>
      </p:sp>
      <p:cxnSp>
        <p:nvCxnSpPr>
          <p:cNvPr id="33" name="구부러진 연결선 32"/>
          <p:cNvCxnSpPr>
            <a:stCxn id="32" idx="6"/>
            <a:endCxn id="28" idx="2"/>
          </p:cNvCxnSpPr>
          <p:nvPr/>
        </p:nvCxnSpPr>
        <p:spPr>
          <a:xfrm flipV="1">
            <a:off x="3914974" y="4382803"/>
            <a:ext cx="562755" cy="51195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내용 개체 틀 37"/>
          <p:cNvSpPr>
            <a:spLocks noGrp="1"/>
          </p:cNvSpPr>
          <p:nvPr>
            <p:ph idx="1"/>
          </p:nvPr>
        </p:nvSpPr>
        <p:spPr>
          <a:xfrm>
            <a:off x="4978273" y="4872266"/>
            <a:ext cx="3731776" cy="64513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Requirements analysis strategies</a:t>
            </a:r>
            <a:endParaRPr lang="ko-KR" altLang="en-US" sz="1800" dirty="0"/>
          </a:p>
        </p:txBody>
      </p:sp>
      <p:cxnSp>
        <p:nvCxnSpPr>
          <p:cNvPr id="39" name="구부러진 연결선 38"/>
          <p:cNvCxnSpPr>
            <a:endCxn id="38" idx="0"/>
          </p:cNvCxnSpPr>
          <p:nvPr/>
        </p:nvCxnSpPr>
        <p:spPr>
          <a:xfrm>
            <a:off x="5350981" y="4382803"/>
            <a:ext cx="1493180" cy="48946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10911" y="5705952"/>
            <a:ext cx="401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Kind of information that is gathered</a:t>
            </a:r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2310911" y="5705952"/>
            <a:ext cx="372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310911" y="6075284"/>
            <a:ext cx="372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38" idx="4"/>
            <a:endCxn id="42" idx="3"/>
          </p:cNvCxnSpPr>
          <p:nvPr/>
        </p:nvCxnSpPr>
        <p:spPr>
          <a:xfrm rot="5400000">
            <a:off x="6396116" y="5442572"/>
            <a:ext cx="373213" cy="52287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42" idx="1"/>
            <a:endCxn id="32" idx="4"/>
          </p:cNvCxnSpPr>
          <p:nvPr/>
        </p:nvCxnSpPr>
        <p:spPr>
          <a:xfrm rot="10800000">
            <a:off x="2195091" y="5265820"/>
            <a:ext cx="115820" cy="62479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Requirement gathering &amp; requirements analysis strategies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97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analysis – </a:t>
            </a:r>
            <a:r>
              <a:rPr lang="ko-KR" altLang="en-US" dirty="0"/>
              <a:t>현 시스템의 문제점과 개선방안을 사용자에게 물어보는 방법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dirty="0"/>
              <a:t>Ask users to identify problems with the current system</a:t>
            </a:r>
          </a:p>
          <a:p>
            <a:pPr lvl="1"/>
            <a:r>
              <a:rPr lang="en-US" dirty="0"/>
              <a:t>Ask users how they would solve these problems</a:t>
            </a:r>
          </a:p>
          <a:p>
            <a:pPr lvl="1"/>
            <a:r>
              <a:rPr lang="en-US" dirty="0"/>
              <a:t>Good for improving efficiency or ease-of-use</a:t>
            </a:r>
          </a:p>
          <a:p>
            <a:r>
              <a:rPr lang="en-US" dirty="0"/>
              <a:t>Root cause analysis – </a:t>
            </a:r>
            <a:r>
              <a:rPr lang="ko-KR" altLang="en-US" dirty="0"/>
              <a:t>개선 방안 말고 문제의 원인 분석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dirty="0"/>
              <a:t>Focus is on the cause of a problem, not its solution</a:t>
            </a:r>
          </a:p>
          <a:p>
            <a:pPr lvl="1"/>
            <a:r>
              <a:rPr lang="en-US" dirty="0"/>
              <a:t>Create a prioritized list of problems</a:t>
            </a:r>
          </a:p>
          <a:p>
            <a:pPr lvl="1"/>
            <a:r>
              <a:rPr lang="en-US" dirty="0"/>
              <a:t>Try to determine their causes</a:t>
            </a:r>
          </a:p>
          <a:p>
            <a:pPr lvl="1"/>
            <a:r>
              <a:rPr lang="en-US" dirty="0"/>
              <a:t>Once the causes are known, solutions can be developed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21" y="1291099"/>
            <a:ext cx="8751330" cy="4640825"/>
          </a:xfrm>
        </p:spPr>
        <p:txBody>
          <a:bodyPr/>
          <a:lstStyle/>
          <a:p>
            <a:r>
              <a:rPr lang="en-US" dirty="0"/>
              <a:t>Duration analysis – % </a:t>
            </a:r>
            <a:r>
              <a:rPr lang="ko-KR" altLang="en-US" dirty="0"/>
              <a:t>업무 수행 시간 측정</a:t>
            </a:r>
            <a:endParaRPr lang="en-US" dirty="0"/>
          </a:p>
          <a:p>
            <a:pPr lvl="1"/>
            <a:r>
              <a:rPr lang="en-US" sz="2000" dirty="0"/>
              <a:t>Determine the time required to complete each step in a business process</a:t>
            </a:r>
          </a:p>
          <a:p>
            <a:pPr lvl="1"/>
            <a:r>
              <a:rPr lang="en-US" sz="2000" dirty="0"/>
              <a:t>Compare this to the total time required for the entire process</a:t>
            </a:r>
          </a:p>
          <a:p>
            <a:pPr lvl="1"/>
            <a:r>
              <a:rPr lang="en-US" sz="2000" dirty="0"/>
              <a:t>Large differences suggest problems that might be solved by:</a:t>
            </a:r>
          </a:p>
          <a:p>
            <a:pPr lvl="2"/>
            <a:r>
              <a:rPr lang="en-US" dirty="0"/>
              <a:t>Integrating some steps together</a:t>
            </a:r>
          </a:p>
          <a:p>
            <a:pPr lvl="2"/>
            <a:r>
              <a:rPr lang="en-US" dirty="0"/>
              <a:t>Performing some steps simultaneously (in parallel)</a:t>
            </a:r>
          </a:p>
          <a:p>
            <a:r>
              <a:rPr lang="en-US" dirty="0"/>
              <a:t>Activity-based costing  - % duration analysis</a:t>
            </a:r>
            <a:r>
              <a:rPr lang="ko-KR" altLang="en-US" dirty="0"/>
              <a:t>에서 비용을 측정</a:t>
            </a:r>
            <a:endParaRPr lang="en-US" dirty="0"/>
          </a:p>
          <a:p>
            <a:pPr lvl="1"/>
            <a:r>
              <a:rPr lang="en-US" sz="2000" dirty="0"/>
              <a:t>Same as duration analysis but applied to costs</a:t>
            </a:r>
          </a:p>
          <a:p>
            <a:r>
              <a:rPr lang="en-US" dirty="0"/>
              <a:t>Informal benchmarking – </a:t>
            </a:r>
            <a:r>
              <a:rPr lang="ko-KR" altLang="en-US" dirty="0"/>
              <a:t>다른 곳 보고 </a:t>
            </a:r>
            <a:r>
              <a:rPr lang="ko-KR" altLang="en-US" dirty="0" err="1"/>
              <a:t>뻬끼기</a:t>
            </a:r>
            <a:endParaRPr lang="en-US" dirty="0"/>
          </a:p>
          <a:p>
            <a:pPr lvl="1"/>
            <a:r>
              <a:rPr lang="en-US" sz="2000" dirty="0"/>
              <a:t>Analyzes similar processes in other successful organizations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Strategies(Cont.)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Outcome analysis – </a:t>
            </a:r>
            <a:r>
              <a:rPr lang="ko-KR" altLang="en-US" dirty="0"/>
              <a:t>고객이 진짜로 원하는 것 </a:t>
            </a:r>
            <a:r>
              <a:rPr lang="en-US" altLang="ko-KR" dirty="0"/>
              <a:t>: </a:t>
            </a:r>
            <a:r>
              <a:rPr lang="ko-KR" altLang="en-US" dirty="0"/>
              <a:t>보험금 수령이 아니라 </a:t>
            </a:r>
            <a:r>
              <a:rPr lang="ko-KR" altLang="en-US" dirty="0" err="1"/>
              <a:t>차수리</a:t>
            </a:r>
            <a:r>
              <a:rPr lang="ko-KR" altLang="en-US" dirty="0"/>
              <a:t> 이면 차 수리 서비스를 제공</a:t>
            </a:r>
            <a:r>
              <a:rPr lang="en-US" altLang="ko-KR" dirty="0"/>
              <a:t>?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What does the customer want in the end?</a:t>
            </a:r>
          </a:p>
          <a:p>
            <a:pPr>
              <a:spcBef>
                <a:spcPts val="600"/>
              </a:spcBef>
            </a:pPr>
            <a:r>
              <a:rPr lang="en-US" dirty="0"/>
              <a:t>Technology analysis – </a:t>
            </a:r>
            <a:r>
              <a:rPr lang="ko-KR" altLang="en-US" dirty="0"/>
              <a:t>새로운 기술의 도입이 도움이 </a:t>
            </a:r>
            <a:r>
              <a:rPr lang="en-US" altLang="ko-KR" dirty="0"/>
              <a:t>?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Apply new technologies to business processes &amp; identify benefits</a:t>
            </a:r>
          </a:p>
          <a:p>
            <a:pPr>
              <a:spcBef>
                <a:spcPts val="600"/>
              </a:spcBef>
            </a:pPr>
            <a:r>
              <a:rPr lang="en-US" dirty="0"/>
              <a:t>Activity elimination – </a:t>
            </a:r>
            <a:r>
              <a:rPr lang="ko-KR" altLang="en-US" dirty="0"/>
              <a:t>구조 조정 </a:t>
            </a:r>
            <a:r>
              <a:rPr lang="en-US" altLang="ko-KR" dirty="0"/>
              <a:t>: </a:t>
            </a:r>
            <a:r>
              <a:rPr lang="ko-KR" altLang="en-US" dirty="0" err="1"/>
              <a:t>업무과정</a:t>
            </a:r>
            <a:r>
              <a:rPr lang="ko-KR" altLang="en-US" dirty="0"/>
              <a:t> 생략 가능</a:t>
            </a:r>
            <a:r>
              <a:rPr lang="en-US" altLang="ko-KR" dirty="0"/>
              <a:t>?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Eliminate each activity in a business process in a “force-fit” exercise</a:t>
            </a:r>
          </a:p>
          <a:p>
            <a:pPr lvl="1">
              <a:spcBef>
                <a:spcPts val="600"/>
              </a:spcBef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Strategies(Cont.)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Requirements Analysis Techniques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21507" name="슬라이드 번호 개체 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000" smtClean="0">
                <a:ea typeface="굴림" charset="-127"/>
              </a:rPr>
              <a:t>Slide </a:t>
            </a:r>
            <a:fld id="{59AB8AAA-28C4-4757-BBC3-260F1CA60C9E}" type="slidenum">
              <a:rPr lang="en-US" altLang="ko-KR" sz="1000" smtClean="0">
                <a:ea typeface="굴림" charset="-127"/>
              </a:rPr>
              <a:pPr eaLnBrk="1" hangingPunct="1"/>
              <a:t>18</a:t>
            </a:fld>
            <a:endParaRPr lang="en-US" altLang="ko-KR" sz="1000" smtClean="0">
              <a:ea typeface="굴림" charset="-127"/>
            </a:endParaRPr>
          </a:p>
          <a:p>
            <a:pPr eaLnBrk="1" hangingPunct="1"/>
            <a:endParaRPr lang="ko-KR" altLang="en-US" sz="1000" smtClean="0">
              <a:ea typeface="굴림" charset="-127"/>
            </a:endParaRPr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04800" y="1524000"/>
            <a:ext cx="8610600" cy="3581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 i="1" kern="0" dirty="0" smtClean="0">
                <a:ea typeface="굴림" charset="-127"/>
              </a:rPr>
              <a:t>Business process automation (BPA)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ea typeface="굴림" charset="-127"/>
              </a:rPr>
              <a:t>Doesn’t change basic operations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ea typeface="굴림" charset="-127"/>
              </a:rPr>
              <a:t>Automates some operations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000" kern="0" dirty="0">
              <a:ea typeface="굴림" charset="-127"/>
            </a:endParaRPr>
          </a:p>
          <a:p>
            <a:pPr eaLnBrk="1" hangingPunct="1">
              <a:defRPr/>
            </a:pPr>
            <a:r>
              <a:rPr lang="en-US" altLang="ko-KR" sz="2400" i="1" dirty="0">
                <a:ea typeface="굴림" pitchFamily="50" charset="-127"/>
              </a:rPr>
              <a:t>Business process improvement (BPI</a:t>
            </a:r>
            <a:r>
              <a:rPr lang="en-US" altLang="ko-KR" sz="2400" i="1" dirty="0" smtClean="0">
                <a:ea typeface="굴림" pitchFamily="50" charset="-127"/>
              </a:rPr>
              <a:t>)</a:t>
            </a:r>
            <a:endParaRPr lang="en-US" altLang="ko-KR" sz="2400" dirty="0">
              <a:ea typeface="굴림" pitchFamily="50" charset="-127"/>
            </a:endParaRPr>
          </a:p>
          <a:p>
            <a:pPr lvl="1" eaLnBrk="1" hangingPunct="1">
              <a:defRPr/>
            </a:pPr>
            <a:r>
              <a:rPr lang="en-US" altLang="ko-KR" sz="2000" dirty="0">
                <a:ea typeface="굴림" pitchFamily="50" charset="-127"/>
              </a:rPr>
              <a:t>Focus on improving business processes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 i="1" dirty="0" smtClean="0">
                <a:ea typeface="굴림" pitchFamily="50" charset="-127"/>
              </a:rPr>
              <a:t>Business process reengineering (BPR)</a:t>
            </a:r>
            <a:endParaRPr lang="en-US" altLang="ko-KR" sz="2400" kern="0" dirty="0">
              <a:ea typeface="굴림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ea typeface="굴림" charset="-127"/>
              </a:rPr>
              <a:t>Focus on new ideas and new ways of doing business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400" kern="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36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480771AD-05A0-4EF1-AC69-F5DF297406EE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ko-KR" sz="3200" smtClean="0">
                <a:ea typeface="굴림" charset="-127"/>
              </a:rPr>
              <a:t>Business Process Automation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86106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i="1" smtClean="0">
                <a:ea typeface="굴림" charset="-127"/>
              </a:rPr>
              <a:t>Business process automation (BPA)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Doesn’t change basic operations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Automates some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BPA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Problem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</a:rPr>
              <a:t>Asking the users and manager to identify problems with the as-is system and to ask how to solve them in the to-be system  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000" smtClean="0"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Root Cause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</a:rPr>
              <a:t>Users tend to jump quickly to solutions without fully considering the nature of the problem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</a:rPr>
              <a:t>Focuses on problems, not solutions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</a:rPr>
              <a:t>The analysts generate all the possible root causes for each problem</a:t>
            </a:r>
          </a:p>
        </p:txBody>
      </p:sp>
    </p:spTree>
    <p:extLst>
      <p:ext uri="{BB962C8B-B14F-4D97-AF65-F5344CB8AC3E}">
        <p14:creationId xmlns:p14="http://schemas.microsoft.com/office/powerpoint/2010/main" val="213701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48822" y="175146"/>
            <a:ext cx="8043333" cy="1071762"/>
          </a:xfrm>
        </p:spPr>
        <p:txBody>
          <a:bodyPr/>
          <a:lstStyle/>
          <a:p>
            <a:pPr eaLnBrk="1" hangingPunct="1"/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524000"/>
            <a:ext cx="8362422" cy="46482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Learn how to create a requirements definition</a:t>
            </a:r>
          </a:p>
          <a:p>
            <a:pPr fontAlgn="auto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Learn various requirements analysis techniques</a:t>
            </a:r>
          </a:p>
          <a:p>
            <a:pPr fontAlgn="auto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Learn when to use each requirements </a:t>
            </a:r>
            <a:r>
              <a:rPr lang="en-US" dirty="0"/>
              <a:t>analysis techniques</a:t>
            </a:r>
            <a:endParaRPr lang="en-US" dirty="0">
              <a:ea typeface="+mn-ea"/>
              <a:cs typeface="+mn-cs"/>
            </a:endParaRP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Learn how to gather requirements using interviews, JAD sessions, questionnaires, document analysis &amp; observation</a:t>
            </a: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Learn various requirements documentation techniques such as concept maps, story cards &amp; task-lists</a:t>
            </a:r>
            <a:endParaRPr lang="en-US" dirty="0">
              <a:ea typeface="+mn-ea"/>
            </a:endParaRP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Understand when to use each requirements-gathering technique</a:t>
            </a: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Be able to begin the creation of a system proposal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fig_04_0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04925"/>
            <a:ext cx="74676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ko-KR" smtClean="0">
                <a:ea typeface="굴림" charset="-127"/>
              </a:rPr>
              <a:t>fig_04_03</a:t>
            </a: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3900" y="22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altLang="ko-KR" b="1" kern="0" dirty="0">
                <a:latin typeface="+mj-lt"/>
                <a:ea typeface="굴림" pitchFamily="50" charset="-127"/>
                <a:cs typeface="+mj-cs"/>
              </a:rPr>
              <a:t>Example of Root Causes</a:t>
            </a:r>
          </a:p>
        </p:txBody>
      </p:sp>
    </p:spTree>
    <p:extLst>
      <p:ext uri="{BB962C8B-B14F-4D97-AF65-F5344CB8AC3E}">
        <p14:creationId xmlns:p14="http://schemas.microsoft.com/office/powerpoint/2010/main" val="2426082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ADF17D0B-3D1C-4365-BAAB-0210AB2E302C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71500" y="304800"/>
            <a:ext cx="8572500" cy="6096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Business Process Improvement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71500" y="1371600"/>
            <a:ext cx="84201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i="1" dirty="0" smtClean="0">
                <a:ea typeface="굴림" pitchFamily="50" charset="-127"/>
              </a:rPr>
              <a:t>Business process improvement (BPI) </a:t>
            </a:r>
            <a:r>
              <a:rPr lang="en-US" altLang="ko-KR" sz="2400" dirty="0" smtClean="0">
                <a:ea typeface="굴림" pitchFamily="50" charset="-127"/>
              </a:rPr>
              <a:t>changes </a:t>
            </a:r>
          </a:p>
          <a:p>
            <a:pPr lvl="1" eaLnBrk="1" hangingPunct="1">
              <a:defRPr/>
            </a:pPr>
            <a:r>
              <a:rPr lang="en-US" altLang="ko-KR" sz="2000" dirty="0" smtClean="0">
                <a:ea typeface="굴림" pitchFamily="50" charset="-127"/>
              </a:rPr>
              <a:t>Focus on improving business processes</a:t>
            </a:r>
          </a:p>
          <a:p>
            <a:pPr lvl="2" eaLnBrk="1" hangingPunct="1">
              <a:defRPr/>
            </a:pPr>
            <a:r>
              <a:rPr lang="en-US" altLang="ko-KR" sz="1800" dirty="0" smtClean="0">
                <a:ea typeface="굴림" pitchFamily="50" charset="-127"/>
              </a:rPr>
              <a:t>Changes operation with new techniques</a:t>
            </a:r>
          </a:p>
          <a:p>
            <a:pPr lvl="2" eaLnBrk="1" hangingPunct="1">
              <a:defRPr/>
            </a:pPr>
            <a:r>
              <a:rPr lang="en-US" altLang="ko-KR" sz="1800" dirty="0" smtClean="0">
                <a:ea typeface="굴림" pitchFamily="50" charset="-127"/>
              </a:rPr>
              <a:t>Can improve efficiency and effectiveness</a:t>
            </a:r>
          </a:p>
          <a:p>
            <a:pPr lvl="2" eaLnBrk="1" hangingPunct="1">
              <a:defRPr/>
            </a:pPr>
            <a:endParaRPr lang="en-US" altLang="ko-KR" sz="1050" dirty="0" smtClean="0">
              <a:ea typeface="굴림" pitchFamily="50" charset="-127"/>
            </a:endParaRPr>
          </a:p>
          <a:p>
            <a:pPr lvl="1" eaLnBrk="1" hangingPunct="1">
              <a:defRPr/>
            </a:pPr>
            <a:r>
              <a:rPr lang="en-US" altLang="ko-KR" sz="2000" dirty="0" smtClean="0">
                <a:ea typeface="굴림" pitchFamily="50" charset="-127"/>
              </a:rPr>
              <a:t>Duration Analysis</a:t>
            </a:r>
            <a:endParaRPr lang="en-US" altLang="ko-KR" sz="2400" dirty="0" smtClean="0">
              <a:ea typeface="굴림" pitchFamily="50" charset="-127"/>
            </a:endParaRPr>
          </a:p>
          <a:p>
            <a:pPr lvl="2" eaLnBrk="1" hangingPunct="1">
              <a:defRPr/>
            </a:pPr>
            <a:r>
              <a:rPr lang="en-US" altLang="ko-KR" sz="1800" dirty="0" smtClean="0">
                <a:ea typeface="굴림" pitchFamily="50" charset="-127"/>
              </a:rPr>
              <a:t>Time to perform each process and sub-process </a:t>
            </a:r>
          </a:p>
          <a:p>
            <a:pPr lvl="2" eaLnBrk="1" hangingPunct="1">
              <a:defRPr/>
            </a:pPr>
            <a:r>
              <a:rPr lang="en-US" altLang="ko-KR" sz="1800" dirty="0" smtClean="0">
                <a:ea typeface="굴림" pitchFamily="50" charset="-127"/>
              </a:rPr>
              <a:t>Compare difference between two totals</a:t>
            </a:r>
          </a:p>
          <a:p>
            <a:pPr lvl="1" eaLnBrk="1" hangingPunct="1">
              <a:defRPr/>
            </a:pPr>
            <a:r>
              <a:rPr lang="en-US" altLang="ko-KR" sz="2000" dirty="0" smtClean="0">
                <a:ea typeface="굴림" pitchFamily="50" charset="-127"/>
              </a:rPr>
              <a:t>Activity-Based Costing</a:t>
            </a:r>
          </a:p>
          <a:p>
            <a:pPr lvl="2" eaLnBrk="1" hangingPunct="1">
              <a:defRPr/>
            </a:pPr>
            <a:r>
              <a:rPr lang="en-US" altLang="ko-KR" sz="1800" dirty="0" smtClean="0">
                <a:ea typeface="굴림" pitchFamily="50" charset="-127"/>
              </a:rPr>
              <a:t>Examines most costly processes</a:t>
            </a:r>
          </a:p>
          <a:p>
            <a:pPr lvl="2" eaLnBrk="1" hangingPunct="1">
              <a:defRPr/>
            </a:pPr>
            <a:r>
              <a:rPr lang="en-US" altLang="ko-KR" sz="1800" dirty="0" smtClean="0">
                <a:ea typeface="굴림" pitchFamily="50" charset="-127"/>
              </a:rPr>
              <a:t>Focus on their improvement efforts on them</a:t>
            </a:r>
          </a:p>
          <a:p>
            <a:pPr lvl="1" eaLnBrk="1" hangingPunct="1">
              <a:defRPr/>
            </a:pPr>
            <a:r>
              <a:rPr lang="en-US" altLang="ko-KR" sz="2000" dirty="0" smtClean="0">
                <a:ea typeface="굴림" pitchFamily="50" charset="-127"/>
              </a:rPr>
              <a:t>Informal Benchmarking</a:t>
            </a:r>
          </a:p>
          <a:p>
            <a:pPr lvl="2" eaLnBrk="1" hangingPunct="1">
              <a:defRPr/>
            </a:pPr>
            <a:r>
              <a:rPr lang="en-US" altLang="ko-KR" sz="1800" dirty="0" smtClean="0">
                <a:ea typeface="굴림" pitchFamily="50" charset="-127"/>
              </a:rPr>
              <a:t>Studies how other organizations perform business processes as customers</a:t>
            </a:r>
          </a:p>
        </p:txBody>
      </p:sp>
    </p:spTree>
    <p:extLst>
      <p:ext uri="{BB962C8B-B14F-4D97-AF65-F5344CB8AC3E}">
        <p14:creationId xmlns:p14="http://schemas.microsoft.com/office/powerpoint/2010/main" val="3211493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F0D32AE6-8613-4FF3-9BD3-1B5EA2E53830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71500" y="228600"/>
            <a:ext cx="8572500" cy="762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Business Process Reengineering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447800"/>
            <a:ext cx="8305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Focus on new ideas and new ways of doing business</a:t>
            </a:r>
          </a:p>
          <a:p>
            <a:pPr eaLnBrk="1" hangingPunct="1">
              <a:lnSpc>
                <a:spcPct val="80000"/>
              </a:lnSpc>
            </a:pPr>
            <a:endParaRPr lang="en-US" altLang="ko-KR" sz="2400" smtClean="0">
              <a:ea typeface="굴림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Outcome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Understanding the fundamental outcomes that provide value to customers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Technology analysis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Identifies how each technology could be applied to the business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Identifies how the business would benefit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Activity Elimination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Identifies how the organization could eliminate each activity in the business process, how the function could operate without it, and what effects are likely to occur</a:t>
            </a:r>
          </a:p>
        </p:txBody>
      </p:sp>
    </p:spTree>
    <p:extLst>
      <p:ext uri="{BB962C8B-B14F-4D97-AF65-F5344CB8AC3E}">
        <p14:creationId xmlns:p14="http://schemas.microsoft.com/office/powerpoint/2010/main" val="1630029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3222A084-8065-460F-94B6-20B726F2680C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Analysis Characteristics</a:t>
            </a:r>
          </a:p>
        </p:txBody>
      </p:sp>
      <p:pic>
        <p:nvPicPr>
          <p:cNvPr id="26628" name="Picture 2" descr="fig_04_04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6868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72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Gathering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is used to:</a:t>
            </a:r>
          </a:p>
          <a:p>
            <a:pPr lvl="1"/>
            <a:r>
              <a:rPr lang="en-US" dirty="0"/>
              <a:t>Uncover all requirements (those uncovered late in the process are more difficult to incorporate)</a:t>
            </a:r>
          </a:p>
          <a:p>
            <a:pPr lvl="1"/>
            <a:r>
              <a:rPr lang="en-US" dirty="0"/>
              <a:t>Build support and trust among users</a:t>
            </a:r>
          </a:p>
          <a:p>
            <a:pPr>
              <a:spcBef>
                <a:spcPts val="600"/>
              </a:spcBef>
            </a:pPr>
            <a:r>
              <a:rPr lang="en-US" dirty="0"/>
              <a:t>Which technique(s) to use?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Interviews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Joint Application Development (JAD)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Questionnaires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Document analysis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Observation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08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4573D3A6-045A-4428-92BB-988CC0696D59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600" smtClean="0">
                <a:ea typeface="굴림" charset="-127"/>
              </a:rPr>
              <a:t>Requirements Gathering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676400" y="3048000"/>
            <a:ext cx="60960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sz="3200" i="1">
                <a:latin typeface="Tahoma" pitchFamily="34" charset="0"/>
                <a:ea typeface="굴림" charset="-127"/>
              </a:rPr>
              <a:t> Interviews,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sz="3200" i="1">
                <a:latin typeface="Tahoma" pitchFamily="34" charset="0"/>
                <a:ea typeface="굴림" charset="-127"/>
              </a:rPr>
              <a:t> JAD,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sz="3200" i="1">
                <a:latin typeface="Tahoma" pitchFamily="34" charset="0"/>
                <a:ea typeface="굴림" charset="-127"/>
              </a:rPr>
              <a:t> Questionnaires,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sz="3200" i="1">
                <a:latin typeface="Tahoma" pitchFamily="34" charset="0"/>
                <a:ea typeface="굴림" charset="-127"/>
              </a:rPr>
              <a:t> Document Analysis, and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sz="3200" i="1">
                <a:latin typeface="Tahoma" pitchFamily="34" charset="0"/>
                <a:ea typeface="굴림" charset="-127"/>
              </a:rPr>
              <a:t> Observation</a:t>
            </a:r>
            <a:r>
              <a:rPr lang="en-US" altLang="ko-KR" sz="3200">
                <a:latin typeface="Tahoma" pitchFamily="34" charset="0"/>
                <a:ea typeface="굴림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9365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technique—if you need to know something, just </a:t>
            </a:r>
            <a:r>
              <a:rPr lang="en-US" dirty="0" smtClean="0"/>
              <a:t>ask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F80066EE-1C12-45A7-8457-F3093455C67E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28600"/>
            <a:ext cx="82296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>
                <a:ea typeface="굴림" charset="-127"/>
              </a:rPr>
              <a:t>Interviews </a:t>
            </a:r>
            <a:r>
              <a:rPr lang="en-US" altLang="ko-KR" sz="3200" smtClean="0">
                <a:ea typeface="굴림" charset="-127"/>
              </a:rPr>
              <a:t>-- Five Basic Steps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Selecting interviewees</a:t>
            </a:r>
          </a:p>
          <a:p>
            <a:pPr eaLnBrk="1" hangingPunct="1"/>
            <a:r>
              <a:rPr lang="en-US" altLang="ko-KR" sz="2800" smtClean="0">
                <a:ea typeface="굴림" charset="-127"/>
              </a:rPr>
              <a:t>Designing interview questions</a:t>
            </a:r>
          </a:p>
          <a:p>
            <a:pPr eaLnBrk="1" hangingPunct="1"/>
            <a:r>
              <a:rPr lang="en-US" altLang="ko-KR" sz="2800" smtClean="0">
                <a:ea typeface="굴림" charset="-127"/>
              </a:rPr>
              <a:t>Preparing for the interview</a:t>
            </a:r>
          </a:p>
          <a:p>
            <a:pPr eaLnBrk="1" hangingPunct="1"/>
            <a:r>
              <a:rPr lang="en-US" altLang="ko-KR" sz="2800" smtClean="0">
                <a:ea typeface="굴림" charset="-127"/>
              </a:rPr>
              <a:t>Conducting the interview</a:t>
            </a:r>
          </a:p>
          <a:p>
            <a:pPr eaLnBrk="1" hangingPunct="1"/>
            <a:r>
              <a:rPr lang="en-US" altLang="ko-KR" sz="2800" smtClean="0">
                <a:ea typeface="굴림" charset="-127"/>
              </a:rPr>
              <a:t>Post-interview follow-up</a:t>
            </a:r>
          </a:p>
        </p:txBody>
      </p:sp>
    </p:spTree>
    <p:extLst>
      <p:ext uri="{BB962C8B-B14F-4D97-AF65-F5344CB8AC3E}">
        <p14:creationId xmlns:p14="http://schemas.microsoft.com/office/powerpoint/2010/main" val="1851570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4E8F0F8A-6062-4796-BD07-4935DCD411AD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>
                <a:ea typeface="굴림" charset="-127"/>
              </a:rPr>
              <a:t>Selecting Interviewees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447800"/>
            <a:ext cx="8001000" cy="4800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Based on information needed</a:t>
            </a:r>
          </a:p>
          <a:p>
            <a:pPr eaLnBrk="1" hangingPunct="1"/>
            <a:r>
              <a:rPr lang="en-US" altLang="ko-KR" sz="2800" smtClean="0">
                <a:ea typeface="굴림" charset="-127"/>
              </a:rPr>
              <a:t>Often good to get different perspectives</a:t>
            </a:r>
          </a:p>
          <a:p>
            <a:pPr lvl="1" eaLnBrk="1" hangingPunct="1"/>
            <a:r>
              <a:rPr lang="en-US" altLang="ko-KR" sz="2400" smtClean="0">
                <a:ea typeface="굴림" charset="-127"/>
              </a:rPr>
              <a:t>Managers</a:t>
            </a:r>
          </a:p>
          <a:p>
            <a:pPr lvl="1" eaLnBrk="1" hangingPunct="1"/>
            <a:r>
              <a:rPr lang="en-US" altLang="ko-KR" sz="2400" smtClean="0">
                <a:ea typeface="굴림" charset="-127"/>
              </a:rPr>
              <a:t>Users</a:t>
            </a:r>
          </a:p>
          <a:p>
            <a:pPr lvl="1" eaLnBrk="1" hangingPunct="1"/>
            <a:r>
              <a:rPr lang="en-US" altLang="ko-KR" sz="2400" smtClean="0">
                <a:ea typeface="굴림" charset="-127"/>
              </a:rPr>
              <a:t>Ideally, all key stakeholders</a:t>
            </a:r>
          </a:p>
          <a:p>
            <a:pPr lvl="2" eaLnBrk="1" hangingPunct="1"/>
            <a:r>
              <a:rPr lang="en-US" altLang="ko-KR" sz="2000" smtClean="0">
                <a:ea typeface="굴림" charset="-127"/>
              </a:rPr>
              <a:t>The people who can affect the system or who will be affected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121784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21E58E02-5088-4948-A885-0BA47E9B7AEB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3072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5029200"/>
            <a:ext cx="7543800" cy="12096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charset="-127"/>
            </a:endParaRPr>
          </a:p>
        </p:txBody>
      </p:sp>
      <p:sp>
        <p:nvSpPr>
          <p:cNvPr id="3072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2951163"/>
            <a:ext cx="7543800" cy="230663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charset="-127"/>
            </a:endParaRPr>
          </a:p>
        </p:txBody>
      </p:sp>
      <p:sp>
        <p:nvSpPr>
          <p:cNvPr id="3072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057400"/>
            <a:ext cx="7543800" cy="14319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charset="-127"/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25538" y="1689100"/>
            <a:ext cx="6561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ea typeface="굴림" charset="-127"/>
            </a:endParaRPr>
          </a:p>
        </p:txBody>
      </p:sp>
      <p:sp>
        <p:nvSpPr>
          <p:cNvPr id="30727" name="Rectangle 6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>
                <a:ea typeface="굴림" charset="-127"/>
              </a:rPr>
              <a:t>Types of Questions</a:t>
            </a:r>
          </a:p>
        </p:txBody>
      </p:sp>
      <p:sp>
        <p:nvSpPr>
          <p:cNvPr id="30728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1651000"/>
            <a:ext cx="7543800" cy="431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3600">
              <a:latin typeface="Tahoma" pitchFamily="34" charset="0"/>
              <a:ea typeface="굴림" charset="-127"/>
            </a:endParaRPr>
          </a:p>
        </p:txBody>
      </p:sp>
      <p:grpSp>
        <p:nvGrpSpPr>
          <p:cNvPr id="30729" name="Group 8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447800" y="1768475"/>
            <a:ext cx="6757988" cy="4868863"/>
            <a:chOff x="911" y="1111"/>
            <a:chExt cx="4257" cy="3067"/>
          </a:xfrm>
        </p:grpSpPr>
        <p:sp>
          <p:nvSpPr>
            <p:cNvPr id="30731" name="Rectangle 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07" y="1111"/>
              <a:ext cx="10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Types of Questions</a:t>
              </a:r>
              <a:endParaRPr lang="en-US" altLang="ko-KR" sz="2400">
                <a:ea typeface="굴림" charset="-127"/>
              </a:endParaRPr>
            </a:p>
          </p:txBody>
        </p:sp>
        <p:sp>
          <p:nvSpPr>
            <p:cNvPr id="30732" name="Rectangle 1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145" y="1111"/>
              <a:ext cx="100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ea typeface="굴림" charset="-127"/>
                </a:rPr>
                <a:t>            </a:t>
              </a: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Examples</a:t>
              </a:r>
              <a:endParaRPr lang="en-US" altLang="ko-KR" sz="2400">
                <a:ea typeface="굴림" charset="-127"/>
              </a:endParaRPr>
            </a:p>
          </p:txBody>
        </p:sp>
        <p:sp>
          <p:nvSpPr>
            <p:cNvPr id="30733" name="Rectangle 1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07" y="1533"/>
              <a:ext cx="13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Closed-Ended Questions</a:t>
              </a:r>
              <a:endParaRPr lang="en-US" altLang="ko-KR" sz="2400">
                <a:ea typeface="굴림" charset="-127"/>
              </a:endParaRPr>
            </a:p>
          </p:txBody>
        </p:sp>
        <p:sp>
          <p:nvSpPr>
            <p:cNvPr id="30734" name="Rectangle 1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049" y="1328"/>
              <a:ext cx="14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ea typeface="굴림" charset="-127"/>
                </a:rPr>
                <a:t>*    </a:t>
              </a: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How many telephone</a:t>
              </a:r>
              <a:endParaRPr lang="en-US" altLang="ko-KR" sz="2400">
                <a:ea typeface="굴림" charset="-127"/>
              </a:endParaRPr>
            </a:p>
          </p:txBody>
        </p:sp>
        <p:sp>
          <p:nvSpPr>
            <p:cNvPr id="30735" name="Rectangle 1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11" y="1467"/>
              <a:ext cx="396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ea typeface="굴림" charset="-127"/>
                </a:rPr>
                <a:t>				 </a:t>
              </a: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orders are received per day?</a:t>
              </a:r>
              <a:endParaRPr lang="en-US" altLang="ko-KR" sz="2400">
                <a:ea typeface="굴림" charset="-127"/>
              </a:endParaRPr>
            </a:p>
          </p:txBody>
        </p:sp>
        <p:sp>
          <p:nvSpPr>
            <p:cNvPr id="30736" name="Rectangle 1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049" y="1605"/>
              <a:ext cx="2059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ea typeface="굴림" charset="-127"/>
                </a:rPr>
                <a:t>*    </a:t>
              </a: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How do customers place orders?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*    What additional information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      would you like the new system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      to provide?</a:t>
              </a:r>
            </a:p>
          </p:txBody>
        </p:sp>
        <p:sp>
          <p:nvSpPr>
            <p:cNvPr id="30737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07" y="1743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ea typeface="굴림" charset="-127"/>
              </a:endParaRPr>
            </a:p>
          </p:txBody>
        </p:sp>
        <p:sp>
          <p:nvSpPr>
            <p:cNvPr id="30738" name="Rectangle 1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145" y="1880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ea typeface="굴림" charset="-127"/>
              </a:endParaRPr>
            </a:p>
          </p:txBody>
        </p:sp>
        <p:sp>
          <p:nvSpPr>
            <p:cNvPr id="30739" name="Rectangle 1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07" y="2018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ea typeface="굴림" charset="-127"/>
                </a:rPr>
                <a:t>	</a:t>
              </a:r>
              <a:endParaRPr lang="ko-KR" altLang="en-US" sz="2400">
                <a:ea typeface="굴림" charset="-127"/>
              </a:endParaRPr>
            </a:p>
          </p:txBody>
        </p:sp>
        <p:sp>
          <p:nvSpPr>
            <p:cNvPr id="30740" name="Rectangle 1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007" y="2156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ea typeface="굴림" charset="-127"/>
              </a:endParaRPr>
            </a:p>
          </p:txBody>
        </p:sp>
        <p:sp>
          <p:nvSpPr>
            <p:cNvPr id="30741" name="Rectangle 1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012" y="2541"/>
              <a:ext cx="129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Open-Ended Questions</a:t>
              </a:r>
              <a:endParaRPr lang="en-US" altLang="ko-KR" sz="2400">
                <a:ea typeface="굴림" charset="-127"/>
              </a:endParaRPr>
            </a:p>
          </p:txBody>
        </p:sp>
        <p:sp>
          <p:nvSpPr>
            <p:cNvPr id="30742" name="Rectangle 2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071" y="2349"/>
              <a:ext cx="188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ea typeface="굴림" charset="-127"/>
                </a:rPr>
                <a:t>*    </a:t>
              </a: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What do you think about the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      current system?</a:t>
              </a:r>
              <a:endParaRPr lang="en-US" altLang="ko-KR" sz="2400">
                <a:ea typeface="굴림" charset="-127"/>
              </a:endParaRPr>
            </a:p>
          </p:txBody>
        </p:sp>
        <p:sp>
          <p:nvSpPr>
            <p:cNvPr id="30743" name="Rectangle 2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498" y="2433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ea typeface="굴림" charset="-127"/>
              </a:endParaRPr>
            </a:p>
          </p:txBody>
        </p:sp>
        <p:sp>
          <p:nvSpPr>
            <p:cNvPr id="30744" name="Rectangle 2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007" y="2570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ea typeface="굴림" charset="-127"/>
              </a:endParaRPr>
            </a:p>
          </p:txBody>
        </p:sp>
        <p:sp>
          <p:nvSpPr>
            <p:cNvPr id="30745" name="Rectangle 2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071" y="2624"/>
              <a:ext cx="20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ea typeface="굴림" charset="-127"/>
                </a:rPr>
                <a:t>*    </a:t>
              </a: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What are some of the problems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      you face on a daily basis?</a:t>
              </a:r>
              <a:endParaRPr lang="en-US" altLang="ko-KR" sz="2400">
                <a:ea typeface="굴림" charset="-127"/>
              </a:endParaRPr>
            </a:p>
          </p:txBody>
        </p:sp>
        <p:sp>
          <p:nvSpPr>
            <p:cNvPr id="30746" name="Rectangle 2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007" y="2846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ea typeface="굴림" charset="-127"/>
              </a:endParaRPr>
            </a:p>
          </p:txBody>
        </p:sp>
        <p:sp>
          <p:nvSpPr>
            <p:cNvPr id="30747" name="Rectangle 2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071" y="2899"/>
              <a:ext cx="209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ea typeface="굴림" charset="-127"/>
                </a:rPr>
                <a:t>*    </a:t>
              </a: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How do you decide what types of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      marketing campaign to run?</a:t>
              </a:r>
              <a:endParaRPr lang="en-US" altLang="ko-KR" sz="2400">
                <a:ea typeface="굴림" charset="-127"/>
              </a:endParaRPr>
            </a:p>
          </p:txBody>
        </p:sp>
        <p:sp>
          <p:nvSpPr>
            <p:cNvPr id="30748" name="Rectangle 26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007" y="312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ea typeface="굴림" charset="-127"/>
              </a:endParaRPr>
            </a:p>
          </p:txBody>
        </p:sp>
        <p:sp>
          <p:nvSpPr>
            <p:cNvPr id="30749" name="Rectangle 27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007" y="3549"/>
              <a:ext cx="10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Probing Questions</a:t>
              </a:r>
              <a:endParaRPr lang="en-US" altLang="ko-KR" sz="2400">
                <a:ea typeface="굴림" charset="-127"/>
              </a:endParaRPr>
            </a:p>
          </p:txBody>
        </p:sp>
        <p:sp>
          <p:nvSpPr>
            <p:cNvPr id="30750" name="Rectangle 28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071" y="3357"/>
              <a:ext cx="53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ea typeface="굴림" charset="-127"/>
                </a:rPr>
                <a:t>*    </a:t>
              </a: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Why?</a:t>
              </a:r>
              <a:endParaRPr lang="en-US" altLang="ko-KR" sz="2400">
                <a:ea typeface="굴림" charset="-127"/>
              </a:endParaRPr>
            </a:p>
          </p:txBody>
        </p:sp>
        <p:sp>
          <p:nvSpPr>
            <p:cNvPr id="30751" name="Rectangle 29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071" y="3494"/>
              <a:ext cx="192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ea typeface="굴림" charset="-127"/>
                </a:rPr>
                <a:t>*    </a:t>
              </a: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Can you give me an example?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*    Can you explain that in a bit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      more detail?</a:t>
              </a:r>
              <a:endParaRPr lang="en-US" altLang="ko-KR" sz="2400">
                <a:ea typeface="굴림" charset="-127"/>
              </a:endParaRPr>
            </a:p>
          </p:txBody>
        </p:sp>
        <p:sp>
          <p:nvSpPr>
            <p:cNvPr id="30752" name="Rectangle 30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007" y="3673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ea typeface="굴림" charset="-127"/>
              </a:endParaRPr>
            </a:p>
          </p:txBody>
        </p:sp>
        <p:sp>
          <p:nvSpPr>
            <p:cNvPr id="30753" name="Rectangle 31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145" y="381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ea typeface="굴림" charset="-127"/>
              </a:endParaRPr>
            </a:p>
          </p:txBody>
        </p:sp>
        <p:sp>
          <p:nvSpPr>
            <p:cNvPr id="30754" name="Rectangle 32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007" y="3948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4"/>
                </a:buBlip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Blip>
                  <a:blip r:embed="rId35"/>
                </a:buBlip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50000"/>
                <a:buFont typeface="Wingdings" pitchFamily="2" charset="2"/>
                <a:buChar char="±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ea typeface="굴림" charset="-127"/>
              </a:endParaRPr>
            </a:p>
          </p:txBody>
        </p:sp>
      </p:grpSp>
      <p:sp>
        <p:nvSpPr>
          <p:cNvPr id="30730" name="Line 3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473575" y="1673225"/>
            <a:ext cx="0" cy="455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4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17815" y="3509184"/>
            <a:ext cx="1941646" cy="667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1.Planning</a:t>
            </a:r>
            <a:endParaRPr lang="ko-KR" altLang="en-US" dirty="0"/>
          </a:p>
        </p:txBody>
      </p:sp>
      <p:grpSp>
        <p:nvGrpSpPr>
          <p:cNvPr id="98" name="그룹 97"/>
          <p:cNvGrpSpPr/>
          <p:nvPr/>
        </p:nvGrpSpPr>
        <p:grpSpPr>
          <a:xfrm>
            <a:off x="4328078" y="2713101"/>
            <a:ext cx="1137772" cy="646331"/>
            <a:chOff x="4404927" y="3630168"/>
            <a:chExt cx="1137772" cy="64633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487223" y="3675888"/>
              <a:ext cx="104173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04927" y="363016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System </a:t>
              </a:r>
            </a:p>
            <a:p>
              <a:r>
                <a:rPr lang="en-US" altLang="ko-KR" dirty="0"/>
                <a:t>proposal</a:t>
              </a:r>
              <a:endParaRPr lang="ko-KR" altLang="en-US" dirty="0"/>
            </a:p>
          </p:txBody>
        </p:sp>
        <p:cxnSp>
          <p:nvCxnSpPr>
            <p:cNvPr id="7" name="직선 연결선 6"/>
            <p:cNvCxnSpPr/>
            <p:nvPr/>
          </p:nvCxnSpPr>
          <p:spPr>
            <a:xfrm flipV="1">
              <a:off x="4500969" y="4217737"/>
              <a:ext cx="1041730" cy="15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/>
          <p:cNvCxnSpPr/>
          <p:nvPr/>
        </p:nvCxnSpPr>
        <p:spPr>
          <a:xfrm>
            <a:off x="2549459" y="3910738"/>
            <a:ext cx="25845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84867" y="3865018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System request</a:t>
            </a:r>
          </a:p>
          <a:p>
            <a:r>
              <a:rPr lang="en-US" altLang="ko-KR" dirty="0"/>
              <a:t>+feasibility analysis result</a:t>
            </a:r>
          </a:p>
          <a:p>
            <a:r>
              <a:rPr lang="en-US" altLang="ko-KR" dirty="0"/>
              <a:t>+project plan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536154" y="4787240"/>
            <a:ext cx="25845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>
            <a:stCxn id="27" idx="6"/>
            <a:endCxn id="6" idx="0"/>
          </p:cNvCxnSpPr>
          <p:nvPr/>
        </p:nvCxnSpPr>
        <p:spPr>
          <a:xfrm>
            <a:off x="4131371" y="2370451"/>
            <a:ext cx="758720" cy="34265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4" idx="5"/>
            <a:endCxn id="9" idx="1"/>
          </p:cNvCxnSpPr>
          <p:nvPr/>
        </p:nvCxnSpPr>
        <p:spPr>
          <a:xfrm rot="16200000" flipH="1">
            <a:off x="2056119" y="3997935"/>
            <a:ext cx="247742" cy="40975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32814" y="1352789"/>
            <a:ext cx="686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SDLC : Planning, Analysis, Design, Implementation</a:t>
            </a:r>
          </a:p>
          <a:p>
            <a:endParaRPr lang="en-US" altLang="ko-KR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1336477"/>
          </a:xfrm>
        </p:spPr>
        <p:txBody>
          <a:bodyPr/>
          <a:lstStyle/>
          <a:p>
            <a:pPr eaLnBrk="1" hangingPunct="1"/>
            <a:r>
              <a:rPr lang="en-US" dirty="0"/>
              <a:t>Introduction-SDLS</a:t>
            </a:r>
          </a:p>
        </p:txBody>
      </p:sp>
      <p:sp>
        <p:nvSpPr>
          <p:cNvPr id="27" name="타원 26"/>
          <p:cNvSpPr/>
          <p:nvPr/>
        </p:nvSpPr>
        <p:spPr>
          <a:xfrm>
            <a:off x="2549459" y="2036695"/>
            <a:ext cx="1581912" cy="667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2.Analysis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6745550" y="1999120"/>
            <a:ext cx="1736570" cy="667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3.Design</a:t>
            </a:r>
            <a:endParaRPr lang="ko-KR" altLang="en-US" dirty="0"/>
          </a:p>
        </p:txBody>
      </p:sp>
      <p:cxnSp>
        <p:nvCxnSpPr>
          <p:cNvPr id="38" name="구부러진 연결선 37"/>
          <p:cNvCxnSpPr>
            <a:stCxn id="34" idx="4"/>
            <a:endCxn id="36" idx="0"/>
          </p:cNvCxnSpPr>
          <p:nvPr/>
        </p:nvCxnSpPr>
        <p:spPr>
          <a:xfrm rot="16200000" flipH="1">
            <a:off x="7335308" y="2945159"/>
            <a:ext cx="1203803" cy="646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9" idx="0"/>
            <a:endCxn id="27" idx="3"/>
          </p:cNvCxnSpPr>
          <p:nvPr/>
        </p:nvCxnSpPr>
        <p:spPr>
          <a:xfrm rot="16200000" flipV="1">
            <a:off x="2689171" y="2698406"/>
            <a:ext cx="1258566" cy="10746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9" idx="3"/>
            <a:endCxn id="34" idx="3"/>
          </p:cNvCxnSpPr>
          <p:nvPr/>
        </p:nvCxnSpPr>
        <p:spPr>
          <a:xfrm flipV="1">
            <a:off x="5326698" y="2568877"/>
            <a:ext cx="1673167" cy="17578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6" idx="3"/>
            <a:endCxn id="34" idx="2"/>
          </p:cNvCxnSpPr>
          <p:nvPr/>
        </p:nvCxnSpPr>
        <p:spPr>
          <a:xfrm flipV="1">
            <a:off x="5452104" y="2332876"/>
            <a:ext cx="1293446" cy="703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5737027" y="4982750"/>
            <a:ext cx="1824228" cy="667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4.Implementation</a:t>
            </a:r>
            <a:endParaRPr lang="ko-KR" altLang="en-US" dirty="0"/>
          </a:p>
        </p:txBody>
      </p:sp>
      <p:cxnSp>
        <p:nvCxnSpPr>
          <p:cNvPr id="56" name="구부러진 연결선 55"/>
          <p:cNvCxnSpPr>
            <a:stCxn id="36" idx="2"/>
            <a:endCxn id="55" idx="6"/>
          </p:cNvCxnSpPr>
          <p:nvPr/>
        </p:nvCxnSpPr>
        <p:spPr>
          <a:xfrm rot="5400000">
            <a:off x="7511049" y="4566972"/>
            <a:ext cx="799740" cy="6993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99288" y="5177560"/>
            <a:ext cx="7727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6992" y="513184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799288" y="5470692"/>
            <a:ext cx="7727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 70"/>
          <p:cNvCxnSpPr>
            <a:stCxn id="55" idx="2"/>
            <a:endCxn id="67" idx="3"/>
          </p:cNvCxnSpPr>
          <p:nvPr/>
        </p:nvCxnSpPr>
        <p:spPr>
          <a:xfrm rot="10800000">
            <a:off x="1687129" y="5316506"/>
            <a:ext cx="404989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7" idx="0"/>
            <a:endCxn id="4" idx="4"/>
          </p:cNvCxnSpPr>
          <p:nvPr/>
        </p:nvCxnSpPr>
        <p:spPr>
          <a:xfrm rot="5400000" flipH="1" flipV="1">
            <a:off x="767777" y="4610980"/>
            <a:ext cx="955144" cy="86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82"/>
          <p:cNvCxnSpPr>
            <a:stCxn id="6" idx="3"/>
            <a:endCxn id="55" idx="0"/>
          </p:cNvCxnSpPr>
          <p:nvPr/>
        </p:nvCxnSpPr>
        <p:spPr>
          <a:xfrm>
            <a:off x="5452104" y="3036267"/>
            <a:ext cx="1197037" cy="19464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85"/>
          <p:cNvCxnSpPr>
            <a:stCxn id="9" idx="3"/>
            <a:endCxn id="55" idx="1"/>
          </p:cNvCxnSpPr>
          <p:nvPr/>
        </p:nvCxnSpPr>
        <p:spPr>
          <a:xfrm>
            <a:off x="5326698" y="4326683"/>
            <a:ext cx="677481" cy="75382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7478959" y="3870435"/>
            <a:ext cx="1563248" cy="646331"/>
            <a:chOff x="6273668" y="4453127"/>
            <a:chExt cx="1563248" cy="646331"/>
          </a:xfrm>
        </p:grpSpPr>
        <p:sp>
          <p:nvSpPr>
            <p:cNvPr id="36" name="TextBox 35"/>
            <p:cNvSpPr txBox="1"/>
            <p:nvPr/>
          </p:nvSpPr>
          <p:spPr>
            <a:xfrm>
              <a:off x="6273668" y="4453127"/>
              <a:ext cx="15632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System </a:t>
              </a:r>
            </a:p>
            <a:p>
              <a:r>
                <a:rPr lang="en-US" altLang="ko-KR" dirty="0"/>
                <a:t>specification</a:t>
              </a:r>
              <a:endParaRPr lang="ko-KR" altLang="en-US" dirty="0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6355964" y="4554235"/>
              <a:ext cx="1375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6362060" y="5035819"/>
              <a:ext cx="1375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6914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20B6E276-50F6-460B-822A-8187456FA94B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28600"/>
            <a:ext cx="81534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>
                <a:ea typeface="굴림" charset="-127"/>
              </a:rPr>
              <a:t>Designing Interview Questions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71500" y="1371600"/>
            <a:ext cx="7962900" cy="3505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400" smtClean="0">
                <a:ea typeface="굴림" charset="-127"/>
              </a:rPr>
              <a:t>Unstructured interview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Broad, roughly defined information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Few close-ended questions to ask</a:t>
            </a:r>
          </a:p>
          <a:p>
            <a:pPr lvl="1" eaLnBrk="1" hangingPunct="1"/>
            <a:endParaRPr lang="en-US" altLang="ko-KR" sz="2000" smtClean="0">
              <a:ea typeface="굴림" charset="-127"/>
            </a:endParaRPr>
          </a:p>
          <a:p>
            <a:pPr eaLnBrk="1" hangingPunct="1"/>
            <a:r>
              <a:rPr lang="en-US" altLang="ko-KR" sz="2400" smtClean="0">
                <a:ea typeface="굴림" charset="-127"/>
              </a:rPr>
              <a:t>Structured interview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After understanding the business process better, more specific information is needed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More close-ended questions</a:t>
            </a:r>
          </a:p>
        </p:txBody>
      </p:sp>
    </p:spTree>
    <p:extLst>
      <p:ext uri="{BB962C8B-B14F-4D97-AF65-F5344CB8AC3E}">
        <p14:creationId xmlns:p14="http://schemas.microsoft.com/office/powerpoint/2010/main" val="3385963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5B9C5934-AC3C-4DE3-93C8-182C58FFBC0A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>
                <a:ea typeface="굴림" charset="-127"/>
              </a:rPr>
              <a:t>Questioning Strategies</a:t>
            </a:r>
          </a:p>
        </p:txBody>
      </p:sp>
      <p:pic>
        <p:nvPicPr>
          <p:cNvPr id="32772" name="Picture 1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3152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</p:pic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457200" y="1524000"/>
            <a:ext cx="3492500" cy="954088"/>
          </a:xfrm>
          <a:prstGeom prst="rect">
            <a:avLst/>
          </a:prstGeom>
          <a:solidFill>
            <a:srgbClr val="E1FFF3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ahoma" pitchFamily="34" charset="0"/>
                <a:ea typeface="굴림" charset="-127"/>
              </a:rPr>
              <a:t>One case in which the bottom-up strategy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ahoma" pitchFamily="34" charset="0"/>
                <a:ea typeface="굴림" charset="-127"/>
              </a:rPr>
              <a:t>may be preferred is when the analyst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ahoma" pitchFamily="34" charset="0"/>
                <a:ea typeface="굴림" charset="-127"/>
              </a:rPr>
              <a:t>already has gathered a lot of information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ahoma" pitchFamily="34" charset="0"/>
                <a:ea typeface="굴림" charset="-127"/>
              </a:rPr>
              <a:t>about issues</a:t>
            </a:r>
            <a:endParaRPr lang="ko-KR" altLang="en-US" sz="1400">
              <a:latin typeface="Tahoma" pitchFamily="34" charset="0"/>
              <a:ea typeface="굴림" charset="-127"/>
            </a:endParaRPr>
          </a:p>
        </p:txBody>
      </p:sp>
      <p:sp>
        <p:nvSpPr>
          <p:cNvPr id="32774" name="TextBox 5"/>
          <p:cNvSpPr txBox="1">
            <a:spLocks noChangeArrowheads="1"/>
          </p:cNvSpPr>
          <p:nvPr/>
        </p:nvSpPr>
        <p:spPr bwMode="auto">
          <a:xfrm>
            <a:off x="5791200" y="2438400"/>
            <a:ext cx="3200400" cy="954088"/>
          </a:xfrm>
          <a:prstGeom prst="rect">
            <a:avLst/>
          </a:prstGeom>
          <a:solidFill>
            <a:srgbClr val="E1FFF3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ahoma" pitchFamily="34" charset="0"/>
                <a:ea typeface="굴림" charset="-127"/>
              </a:rPr>
              <a:t>bottom-up strategy may be appropriate if lower-level staff members are threatened or unable to answer high-level  questions</a:t>
            </a:r>
            <a:endParaRPr lang="ko-KR" altLang="en-US" sz="1400"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607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2B9C68E3-877A-4CB2-80D2-4B6E9F144665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33795" name="Rectangle 205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>
                <a:ea typeface="굴림" charset="-127"/>
              </a:rPr>
              <a:t>Interview Preparation Steps</a:t>
            </a:r>
          </a:p>
        </p:txBody>
      </p:sp>
      <p:sp>
        <p:nvSpPr>
          <p:cNvPr id="33796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71500" y="1371600"/>
            <a:ext cx="8039100" cy="4114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Prepare general interview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List of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Anticipated answers and follow-ups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Confirm areas of knowledge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Set priorities in case of time shortage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Prepare the interviewee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Schedule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Inform of reason for interview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Inform of areas of discussion</a:t>
            </a:r>
            <a:endParaRPr lang="en-US" altLang="ko-KR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692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A6FD783A-A29B-41F9-AA42-68351C3BC3EE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>
                <a:ea typeface="굴림" charset="-127"/>
              </a:rPr>
              <a:t>Conducting the Interview</a:t>
            </a: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71500" y="1371600"/>
            <a:ext cx="8115300" cy="3962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Appear professional and unbiased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Record all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Check on organizational policy regarding tape recording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Be sure you understand all issues and terms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Separate facts from opinions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Give interviewee time to ask questions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Be sure to thank the interviewee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End on time</a:t>
            </a:r>
            <a:endParaRPr lang="en-US" altLang="ko-KR" sz="360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579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E39A23DB-2C48-449D-B2AD-E8427A7AE44B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28600"/>
            <a:ext cx="77724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>
                <a:ea typeface="굴림" charset="-127"/>
              </a:rPr>
              <a:t>Conducting the Interview</a:t>
            </a:r>
            <a:br>
              <a:rPr lang="en-US" altLang="ko-KR" smtClean="0">
                <a:ea typeface="굴림" charset="-127"/>
              </a:rPr>
            </a:br>
            <a:r>
              <a:rPr lang="en-US" altLang="ko-KR" smtClean="0">
                <a:ea typeface="굴림" charset="-127"/>
              </a:rPr>
              <a:t>Practical Tips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Don’t worry, be happy</a:t>
            </a:r>
          </a:p>
          <a:p>
            <a:pPr eaLnBrk="1" hangingPunct="1"/>
            <a:r>
              <a:rPr lang="en-US" altLang="ko-KR" sz="2800" smtClean="0">
                <a:ea typeface="굴림" charset="-127"/>
              </a:rPr>
              <a:t>Pay attention</a:t>
            </a:r>
          </a:p>
          <a:p>
            <a:pPr eaLnBrk="1" hangingPunct="1"/>
            <a:r>
              <a:rPr lang="en-US" altLang="ko-KR" sz="2800" smtClean="0">
                <a:ea typeface="굴림" charset="-127"/>
              </a:rPr>
              <a:t>Summarize key points</a:t>
            </a:r>
          </a:p>
          <a:p>
            <a:pPr eaLnBrk="1" hangingPunct="1"/>
            <a:r>
              <a:rPr lang="en-US" altLang="ko-KR" sz="2800" smtClean="0">
                <a:ea typeface="굴림" charset="-127"/>
              </a:rPr>
              <a:t>Be succinct</a:t>
            </a:r>
          </a:p>
          <a:p>
            <a:pPr eaLnBrk="1" hangingPunct="1"/>
            <a:r>
              <a:rPr lang="en-US" altLang="ko-KR" sz="2800" smtClean="0">
                <a:ea typeface="굴림" charset="-127"/>
              </a:rPr>
              <a:t>Be honest</a:t>
            </a:r>
          </a:p>
          <a:p>
            <a:pPr eaLnBrk="1" hangingPunct="1"/>
            <a:r>
              <a:rPr lang="en-US" altLang="ko-KR" sz="2800" smtClean="0">
                <a:ea typeface="굴림" charset="-127"/>
              </a:rPr>
              <a:t>Watch body language</a:t>
            </a:r>
          </a:p>
        </p:txBody>
      </p:sp>
    </p:spTree>
    <p:extLst>
      <p:ext uri="{BB962C8B-B14F-4D97-AF65-F5344CB8AC3E}">
        <p14:creationId xmlns:p14="http://schemas.microsoft.com/office/powerpoint/2010/main" val="4148952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6BBA73FD-2936-484A-8D6A-8E55F025AFC9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>
                <a:ea typeface="굴림" charset="-127"/>
              </a:rPr>
              <a:t>Post-Interview Follow-Up</a:t>
            </a: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Prepare interview notes</a:t>
            </a:r>
          </a:p>
          <a:p>
            <a:pPr lvl="1" eaLnBrk="1" hangingPunct="1"/>
            <a:r>
              <a:rPr lang="en-US" altLang="ko-KR" sz="2400" smtClean="0">
                <a:ea typeface="굴림" charset="-127"/>
              </a:rPr>
              <a:t>Information that was collected over the course of the interview</a:t>
            </a:r>
          </a:p>
          <a:p>
            <a:pPr eaLnBrk="1" hangingPunct="1"/>
            <a:r>
              <a:rPr lang="en-US" altLang="ko-KR" sz="2800" smtClean="0">
                <a:ea typeface="굴림" charset="-127"/>
              </a:rPr>
              <a:t>Prepare interview report</a:t>
            </a:r>
          </a:p>
          <a:p>
            <a:pPr lvl="1" eaLnBrk="1" hangingPunct="1"/>
            <a:r>
              <a:rPr lang="en-US" altLang="ko-KR" sz="2400" smtClean="0">
                <a:ea typeface="굴림" charset="-127"/>
              </a:rPr>
              <a:t>within 48 hours of the interview</a:t>
            </a:r>
          </a:p>
          <a:p>
            <a:pPr eaLnBrk="1" hangingPunct="1"/>
            <a:r>
              <a:rPr lang="en-US" altLang="ko-KR" sz="2800" smtClean="0">
                <a:ea typeface="굴림" charset="-127"/>
              </a:rPr>
              <a:t>Look for gaps and new questions</a:t>
            </a:r>
          </a:p>
          <a:p>
            <a:pPr lvl="1" eaLnBrk="1" hangingPunct="1"/>
            <a:r>
              <a:rPr lang="en-US" altLang="ko-KR" sz="2400" smtClean="0">
                <a:ea typeface="굴림" charset="-127"/>
              </a:rPr>
              <a:t>by interviewee’s review and approval</a:t>
            </a:r>
          </a:p>
        </p:txBody>
      </p:sp>
    </p:spTree>
    <p:extLst>
      <p:ext uri="{BB962C8B-B14F-4D97-AF65-F5344CB8AC3E}">
        <p14:creationId xmlns:p14="http://schemas.microsoft.com/office/powerpoint/2010/main" val="586981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548822" y="-208855"/>
            <a:ext cx="8043333" cy="1063939"/>
          </a:xfrm>
        </p:spPr>
        <p:txBody>
          <a:bodyPr/>
          <a:lstStyle/>
          <a:p>
            <a:pPr eaLnBrk="1" hangingPunct="1"/>
            <a:r>
              <a:rPr lang="en-US" dirty="0"/>
              <a:t>Post-Interview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8822" y="852608"/>
            <a:ext cx="8326237" cy="497838"/>
          </a:xfrm>
        </p:spPr>
        <p:txBody>
          <a:bodyPr/>
          <a:lstStyle/>
          <a:p>
            <a:r>
              <a:rPr lang="en-US" dirty="0"/>
              <a:t>Prepare notes and send to the interviewee for verification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823" y="1350446"/>
            <a:ext cx="7652202" cy="47959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08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5C7BF0A2-3834-435F-A7BE-88C8917FE097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JOINT APPLICATION </a:t>
            </a:r>
            <a:r>
              <a:rPr lang="en-US" altLang="ko-KR" dirty="0" smtClean="0">
                <a:ea typeface="굴림" charset="-127"/>
              </a:rPr>
              <a:t>DESIGN</a:t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Joint application Development </a:t>
            </a:r>
            <a:r>
              <a:rPr lang="en-US" altLang="ko-KR" dirty="0" smtClean="0">
                <a:ea typeface="굴림" charset="-127"/>
              </a:rPr>
              <a:t>(JAD)</a:t>
            </a:r>
            <a:endParaRPr lang="en-US" altLang="ko-KR" sz="4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506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6E26B53C-7DD2-433D-9309-B0D959100F1A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JAD Key Ideas</a:t>
            </a:r>
          </a:p>
        </p:txBody>
      </p:sp>
      <p:sp>
        <p:nvSpPr>
          <p:cNvPr id="399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71500" y="1371600"/>
            <a:ext cx="78867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smtClean="0">
                <a:ea typeface="굴림" charset="-127"/>
              </a:rPr>
              <a:t>Allows project managers, users, and developers to work together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smtClean="0">
                <a:ea typeface="굴림" charset="-127"/>
              </a:rPr>
              <a:t>May reduce scope creep by 50%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smtClean="0">
                <a:ea typeface="굴림" charset="-127"/>
              </a:rPr>
              <a:t>Avoids requirements being too specific or too vague</a:t>
            </a:r>
          </a:p>
        </p:txBody>
      </p:sp>
    </p:spTree>
    <p:extLst>
      <p:ext uri="{BB962C8B-B14F-4D97-AF65-F5344CB8AC3E}">
        <p14:creationId xmlns:p14="http://schemas.microsoft.com/office/powerpoint/2010/main" val="2445565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FE853D73-1715-4DEC-B67D-E4EA4DC78010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28600"/>
            <a:ext cx="77724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>
                <a:ea typeface="굴림" charset="-127"/>
              </a:rPr>
              <a:t>Joint Application Design (JAD) Important Roles</a:t>
            </a:r>
          </a:p>
        </p:txBody>
      </p:sp>
      <p:sp>
        <p:nvSpPr>
          <p:cNvPr id="409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71500" y="1371600"/>
            <a:ext cx="8420100" cy="480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smtClean="0">
                <a:ea typeface="굴림" charset="-127"/>
              </a:rPr>
              <a:t>Facilitator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sets the meeting agenda and guides the discussion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does not join in the discussion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smtClean="0">
                <a:ea typeface="굴림" charset="-127"/>
              </a:rPr>
              <a:t>Scribe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assist the facilitator by recording notes, making copies, 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smtClean="0">
                <a:ea typeface="굴림" charset="-127"/>
              </a:rPr>
              <a:t>Project team, users,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68738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49929" y="2124053"/>
            <a:ext cx="2251458" cy="983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1.1 Project </a:t>
            </a:r>
            <a:r>
              <a:rPr lang="en-US" altLang="ko-KR" dirty="0"/>
              <a:t>identification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35303" y="2984605"/>
            <a:ext cx="15361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53007" y="2938885"/>
            <a:ext cx="185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Feasibility analysis result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39905" y="3575467"/>
            <a:ext cx="1531531" cy="23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>
            <a:stCxn id="15" idx="4"/>
            <a:endCxn id="6" idx="0"/>
          </p:cNvCxnSpPr>
          <p:nvPr/>
        </p:nvCxnSpPr>
        <p:spPr>
          <a:xfrm rot="16200000" flipH="1">
            <a:off x="5383529" y="2239608"/>
            <a:ext cx="480982" cy="9175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4" idx="4"/>
            <a:endCxn id="9" idx="1"/>
          </p:cNvCxnSpPr>
          <p:nvPr/>
        </p:nvCxnSpPr>
        <p:spPr>
          <a:xfrm rot="16200000" flipH="1">
            <a:off x="2251816" y="2931532"/>
            <a:ext cx="420876" cy="77319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8212" y="5078461"/>
            <a:ext cx="686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Planning </a:t>
            </a:r>
            <a:r>
              <a:rPr lang="en-US" altLang="ko-KR" dirty="0" smtClean="0"/>
              <a:t>= </a:t>
            </a:r>
            <a:r>
              <a:rPr lang="en-US" altLang="ko-KR" dirty="0"/>
              <a:t>project </a:t>
            </a:r>
            <a:r>
              <a:rPr lang="en-US" altLang="ko-KR" dirty="0" smtClean="0"/>
              <a:t>initiation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 </a:t>
            </a:r>
            <a:r>
              <a:rPr lang="en-US" altLang="ko-KR" dirty="0"/>
              <a:t>management</a:t>
            </a:r>
          </a:p>
          <a:p>
            <a:endParaRPr lang="en-US" altLang="ko-KR" dirty="0"/>
          </a:p>
          <a:p>
            <a:r>
              <a:rPr lang="en-US" altLang="ko-KR" dirty="0"/>
              <a:t>Project plan = </a:t>
            </a:r>
            <a:r>
              <a:rPr lang="en-US" altLang="ko-KR" dirty="0" err="1"/>
              <a:t>workplan</a:t>
            </a:r>
            <a:r>
              <a:rPr lang="en-US" altLang="ko-KR" dirty="0"/>
              <a:t> + staffs + techniques</a:t>
            </a:r>
          </a:p>
          <a:p>
            <a:endParaRPr lang="en-US" altLang="ko-KR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1336477"/>
          </a:xfrm>
        </p:spPr>
        <p:txBody>
          <a:bodyPr/>
          <a:lstStyle/>
          <a:p>
            <a:pPr eaLnBrk="1" hangingPunct="1"/>
            <a:r>
              <a:rPr lang="en-US" dirty="0"/>
              <a:t>Introduction-planning</a:t>
            </a:r>
          </a:p>
        </p:txBody>
      </p:sp>
      <p:sp>
        <p:nvSpPr>
          <p:cNvPr id="15" name="타원 14"/>
          <p:cNvSpPr/>
          <p:nvPr/>
        </p:nvSpPr>
        <p:spPr>
          <a:xfrm>
            <a:off x="3974505" y="1790391"/>
            <a:ext cx="2381459" cy="667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1.2.Feasibility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312678" y="4222568"/>
            <a:ext cx="1962900" cy="667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1.3Create </a:t>
            </a:r>
            <a:r>
              <a:rPr lang="en-US" altLang="ko-KR" dirty="0" err="1"/>
              <a:t>workplan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7094900" y="3924480"/>
            <a:ext cx="1391184" cy="11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12604" y="388986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plan</a:t>
            </a: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7094900" y="4222568"/>
            <a:ext cx="1391184" cy="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6"/>
            <a:endCxn id="18" idx="1"/>
          </p:cNvCxnSpPr>
          <p:nvPr/>
        </p:nvCxnSpPr>
        <p:spPr>
          <a:xfrm flipV="1">
            <a:off x="6275578" y="4074526"/>
            <a:ext cx="737026" cy="4817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9" idx="0"/>
            <a:endCxn id="15" idx="3"/>
          </p:cNvCxnSpPr>
          <p:nvPr/>
        </p:nvCxnSpPr>
        <p:spPr>
          <a:xfrm rot="5400000" flipH="1" flipV="1">
            <a:off x="3557127" y="2577766"/>
            <a:ext cx="983752" cy="5485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 rot="5400000">
            <a:off x="5298619" y="3451081"/>
            <a:ext cx="637352" cy="9310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2848850" y="3343900"/>
            <a:ext cx="1851789" cy="369332"/>
            <a:chOff x="1735010" y="3907167"/>
            <a:chExt cx="1851789" cy="36933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853882" y="3952887"/>
              <a:ext cx="1659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35010" y="3907167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System request</a:t>
              </a: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1841690" y="4242447"/>
              <a:ext cx="1659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구부러진 연결선 49"/>
          <p:cNvCxnSpPr>
            <a:stCxn id="9" idx="2"/>
            <a:endCxn id="16" idx="2"/>
          </p:cNvCxnSpPr>
          <p:nvPr/>
        </p:nvCxnSpPr>
        <p:spPr>
          <a:xfrm rot="16200000" flipH="1">
            <a:off x="3622165" y="3865811"/>
            <a:ext cx="843092" cy="53793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34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669B3E43-63B7-4F4B-BCDB-722052A5A389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28600"/>
            <a:ext cx="77724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>
                <a:ea typeface="굴림" charset="-127"/>
              </a:rPr>
              <a:t>Joint Application Design (JAD) Setting</a:t>
            </a:r>
          </a:p>
        </p:txBody>
      </p:sp>
      <p:sp>
        <p:nvSpPr>
          <p:cNvPr id="419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U-Shaped seating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Away from distractions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Whiteboard/flip chart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Prototyping tools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e-JAD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Networked system to send anonymous ideas and opinions to everyone else</a:t>
            </a:r>
          </a:p>
        </p:txBody>
      </p:sp>
    </p:spTree>
    <p:extLst>
      <p:ext uri="{BB962C8B-B14F-4D97-AF65-F5344CB8AC3E}">
        <p14:creationId xmlns:p14="http://schemas.microsoft.com/office/powerpoint/2010/main" val="3155954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01F98D88-F700-4261-9588-5D9D8DA3A067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JAD Meeting Room</a:t>
            </a:r>
          </a:p>
        </p:txBody>
      </p:sp>
      <p:sp>
        <p:nvSpPr>
          <p:cNvPr id="43012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28813" y="3344863"/>
            <a:ext cx="432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ea typeface="굴림" charset="-127"/>
              </a:rPr>
              <a:t>JPEG Figure 5-5 Goes Here</a:t>
            </a:r>
          </a:p>
        </p:txBody>
      </p:sp>
      <p:pic>
        <p:nvPicPr>
          <p:cNvPr id="43013" name="Picture 4" descr="!05-05W-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839913"/>
            <a:ext cx="7573963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411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E98C91DD-2F7B-4E65-8823-F3C05CE976C0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>
                <a:ea typeface="굴림" charset="-127"/>
              </a:rPr>
              <a:t>The JAD Session</a:t>
            </a:r>
          </a:p>
        </p:txBody>
      </p:sp>
      <p:sp>
        <p:nvSpPr>
          <p:cNvPr id="440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Tend to last 5 to 10 days over a three week period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Prepare questions as with interviews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Formal agenda and ground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Examples of ground rules : following the schedule, respecting others, opinions,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Facilitator activities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Keep session on track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Help with technical terms and jargon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Record group input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Help resolve issues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Post-session follow-up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JAD postsession report is prepared and circulated among session attendees</a:t>
            </a:r>
          </a:p>
        </p:txBody>
      </p:sp>
    </p:spTree>
    <p:extLst>
      <p:ext uri="{BB962C8B-B14F-4D97-AF65-F5344CB8AC3E}">
        <p14:creationId xmlns:p14="http://schemas.microsoft.com/office/powerpoint/2010/main" val="2542089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Application Development (JAD)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Joint user-analyst meeting hosted by a facilitator</a:t>
            </a:r>
          </a:p>
          <a:p>
            <a:pPr lvl="1"/>
            <a:r>
              <a:rPr lang="en-US" dirty="0"/>
              <a:t>10 to 20 users</a:t>
            </a:r>
          </a:p>
          <a:p>
            <a:pPr lvl="1"/>
            <a:r>
              <a:rPr lang="en-US" dirty="0"/>
              <a:t>1 to 2 scribes as needed to record the session</a:t>
            </a:r>
          </a:p>
          <a:p>
            <a:pPr lvl="1"/>
            <a:r>
              <a:rPr lang="en-US" dirty="0"/>
              <a:t>Usually in a specially prepared room</a:t>
            </a:r>
          </a:p>
          <a:p>
            <a:pPr>
              <a:spcBef>
                <a:spcPts val="600"/>
              </a:spcBef>
            </a:pPr>
            <a:r>
              <a:rPr lang="en-US" dirty="0"/>
              <a:t>Meetings can be held electronically and anonymously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Reduces problems in group settings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 be held remotely</a:t>
            </a:r>
          </a:p>
          <a:p>
            <a:pPr>
              <a:spcBef>
                <a:spcPts val="600"/>
              </a:spcBef>
            </a:pPr>
            <a:r>
              <a:rPr lang="en-US" dirty="0"/>
              <a:t>Sessions require careful planning to be successful </a:t>
            </a:r>
          </a:p>
          <a:p>
            <a:pPr lvl="1"/>
            <a:r>
              <a:rPr lang="en-US" dirty="0"/>
              <a:t>Users may need to bring documents or user manuals</a:t>
            </a:r>
          </a:p>
          <a:p>
            <a:pPr lvl="1"/>
            <a:r>
              <a:rPr lang="en-US" dirty="0"/>
              <a:t>Ground rules should be established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Questionnaires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set of written questions used to obtain information from individuals</a:t>
            </a:r>
          </a:p>
          <a:p>
            <a:pPr eaLnBrk="1" hangingPunct="1">
              <a:spcBef>
                <a:spcPts val="600"/>
              </a:spcBef>
            </a:pPr>
            <a:r>
              <a:rPr lang="en-US" dirty="0"/>
              <a:t>May be paper based or electronic (e.g., web based)</a:t>
            </a:r>
          </a:p>
          <a:p>
            <a:pPr eaLnBrk="1" hangingPunct="1">
              <a:spcBef>
                <a:spcPts val="600"/>
              </a:spcBef>
            </a:pPr>
            <a:r>
              <a:rPr lang="en-US" dirty="0"/>
              <a:t>Common uses: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100" dirty="0"/>
              <a:t>Large numbers of people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100" dirty="0"/>
              <a:t>Need both information and opinions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100" dirty="0"/>
              <a:t>When designing for use outside the organization (customers, vendors, etc.)</a:t>
            </a:r>
          </a:p>
          <a:p>
            <a:pPr eaLnBrk="1" hangingPunct="1">
              <a:spcBef>
                <a:spcPts val="600"/>
              </a:spcBef>
            </a:pPr>
            <a:r>
              <a:rPr lang="en-US" dirty="0"/>
              <a:t>Typical response rates: &lt; 50% (paper); &lt; 30% (Web)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08646"/>
            <a:ext cx="8043333" cy="1010150"/>
          </a:xfrm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Questionnaire Steps</a:t>
            </a:r>
          </a:p>
        </p:txBody>
      </p:sp>
      <p:sp>
        <p:nvSpPr>
          <p:cNvPr id="48131" name="Content Placeholder 4"/>
          <p:cNvSpPr>
            <a:spLocks noGrp="1"/>
          </p:cNvSpPr>
          <p:nvPr>
            <p:ph idx="1"/>
          </p:nvPr>
        </p:nvSpPr>
        <p:spPr>
          <a:xfrm>
            <a:off x="548821" y="1366221"/>
            <a:ext cx="8043333" cy="4729779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500" dirty="0"/>
              <a:t>Select the participants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Identify the population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Use representative samples for large populations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500" dirty="0"/>
              <a:t>Designing the questionnaire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Careful question selection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Remove ambiguities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500" dirty="0"/>
              <a:t>Administering the questionnaire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Working to get good response rate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Offer an incentive (e.g., a free pen)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500" dirty="0"/>
              <a:t>Questionnaire follow-up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Send results to participants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Send a thank-you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28" y="347277"/>
            <a:ext cx="7571797" cy="990600"/>
          </a:xfrm>
        </p:spPr>
        <p:txBody>
          <a:bodyPr/>
          <a:lstStyle/>
          <a:p>
            <a:pPr eaLnBrk="1" hangingPunct="1"/>
            <a:r>
              <a:rPr lang="en-US" dirty="0"/>
              <a:t>Good Questionnaire Design</a:t>
            </a:r>
          </a:p>
        </p:txBody>
      </p:sp>
      <p:sp>
        <p:nvSpPr>
          <p:cNvPr id="49155" name="Content Placeholder 4"/>
          <p:cNvSpPr>
            <a:spLocks noGrp="1"/>
          </p:cNvSpPr>
          <p:nvPr>
            <p:ph idx="1"/>
          </p:nvPr>
        </p:nvSpPr>
        <p:spPr>
          <a:xfrm>
            <a:off x="857250" y="1333948"/>
            <a:ext cx="7313613" cy="46365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Begin with non-threatening and interesting questions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Group items into logically coherent sections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No important items at the very end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Do not crowd a page with too many items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Avoid abbreviations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Avoid biased or suggestive items or terms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Number questions to avoid confusion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Pretest to identify confusing questions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Provide anonymity to respondents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Document Analysis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151067" y="1600200"/>
            <a:ext cx="7282927" cy="4056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Provides information about the “as-is” system</a:t>
            </a:r>
          </a:p>
          <a:p>
            <a:pPr eaLnBrk="1" hangingPunct="1">
              <a:spcBef>
                <a:spcPts val="600"/>
              </a:spcBef>
            </a:pPr>
            <a:r>
              <a:rPr lang="en-US" dirty="0"/>
              <a:t>Review technical documents when available</a:t>
            </a:r>
          </a:p>
          <a:p>
            <a:pPr eaLnBrk="1" hangingPunct="1">
              <a:spcBef>
                <a:spcPts val="600"/>
              </a:spcBef>
            </a:pPr>
            <a:r>
              <a:rPr lang="en-US" dirty="0"/>
              <a:t>Review typical user documents: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Forms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Reports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Policy manuals</a:t>
            </a:r>
          </a:p>
          <a:p>
            <a:pPr eaLnBrk="1" hangingPunct="1">
              <a:spcBef>
                <a:spcPts val="600"/>
              </a:spcBef>
            </a:pPr>
            <a:r>
              <a:rPr lang="en-US" dirty="0"/>
              <a:t>Look for user additions to forms</a:t>
            </a:r>
          </a:p>
          <a:p>
            <a:pPr eaLnBrk="1" hangingPunct="1">
              <a:spcBef>
                <a:spcPts val="600"/>
              </a:spcBef>
            </a:pPr>
            <a:r>
              <a:rPr lang="en-US" dirty="0"/>
              <a:t>Look for unused form elements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F5A31849-E53B-4973-8222-B12D68291300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200" smtClean="0">
                <a:ea typeface="굴림" charset="-127"/>
              </a:rPr>
              <a:t>Performing Document Analysis</a:t>
            </a:r>
          </a:p>
        </p:txBody>
      </p:sp>
      <p:sp>
        <p:nvSpPr>
          <p:cNvPr id="48132" name="내용 개체 틀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 smtClean="0">
              <a:ea typeface="굴림" charset="-127"/>
            </a:endParaRPr>
          </a:p>
        </p:txBody>
      </p:sp>
      <p:pic>
        <p:nvPicPr>
          <p:cNvPr id="48133" name="Picture 2" descr="fig_04_11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41656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157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Observation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dirty="0"/>
              <a:t>Users/managers often don’t remember everything they do</a:t>
            </a:r>
          </a:p>
          <a:p>
            <a:pPr eaLnBrk="1" hangingPunct="1">
              <a:spcBef>
                <a:spcPts val="600"/>
              </a:spcBef>
            </a:pPr>
            <a:r>
              <a:rPr lang="en-US" sz="2500" dirty="0"/>
              <a:t>Checks validity of information gathered in other ways</a:t>
            </a:r>
          </a:p>
          <a:p>
            <a:pPr eaLnBrk="1" hangingPunct="1">
              <a:spcBef>
                <a:spcPts val="600"/>
              </a:spcBef>
            </a:pPr>
            <a:r>
              <a:rPr lang="en-US" sz="2500" dirty="0"/>
              <a:t>Behaviors may change when people are watched</a:t>
            </a:r>
          </a:p>
          <a:p>
            <a:pPr lvl="1">
              <a:spcBef>
                <a:spcPts val="600"/>
              </a:spcBef>
            </a:pPr>
            <a:r>
              <a:rPr lang="en-US" sz="2300" dirty="0"/>
              <a:t>Workers tend to be very careful when watched</a:t>
            </a:r>
          </a:p>
          <a:p>
            <a:pPr lvl="1">
              <a:spcBef>
                <a:spcPts val="600"/>
              </a:spcBef>
            </a:pPr>
            <a:r>
              <a:rPr lang="en-US" sz="2300" dirty="0"/>
              <a:t>Keep a low profile</a:t>
            </a:r>
          </a:p>
          <a:p>
            <a:pPr lvl="1">
              <a:spcBef>
                <a:spcPts val="600"/>
              </a:spcBef>
            </a:pPr>
            <a:r>
              <a:rPr lang="en-US" sz="2300" dirty="0"/>
              <a:t>Try not to interrupt or influence workers</a:t>
            </a:r>
          </a:p>
          <a:p>
            <a:pPr eaLnBrk="1" hangingPunct="1">
              <a:spcBef>
                <a:spcPts val="600"/>
              </a:spcBef>
            </a:pPr>
            <a:r>
              <a:rPr lang="en-US" sz="2500" dirty="0"/>
              <a:t>Be careful not to ignore periodic activities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Weekly … Monthly … Annually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48822" y="13395"/>
            <a:ext cx="8043333" cy="1336477"/>
          </a:xfrm>
        </p:spPr>
        <p:txBody>
          <a:bodyPr/>
          <a:lstStyle/>
          <a:p>
            <a:pPr eaLnBrk="1" hangingPunct="1"/>
            <a:r>
              <a:rPr lang="en-US" dirty="0"/>
              <a:t>Introduction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48822" y="1393528"/>
            <a:ext cx="8043333" cy="4553471"/>
          </a:xfrm>
        </p:spPr>
        <p:txBody>
          <a:bodyPr/>
          <a:lstStyle/>
          <a:p>
            <a:pPr eaLnBrk="1" hangingPunct="1"/>
            <a:r>
              <a:rPr lang="en-US" dirty="0"/>
              <a:t>The systems development process transforms the existing (as is) system into the proposed (to be) system</a:t>
            </a:r>
          </a:p>
          <a:p>
            <a:pPr eaLnBrk="1" hangingPunct="1"/>
            <a:r>
              <a:rPr lang="en-US" dirty="0"/>
              <a:t>Requirements determination</a:t>
            </a:r>
          </a:p>
          <a:p>
            <a:pPr lvl="1" eaLnBrk="1" hangingPunct="1"/>
            <a:r>
              <a:rPr lang="en-US" dirty="0"/>
              <a:t>The single </a:t>
            </a:r>
            <a:r>
              <a:rPr lang="en-US" dirty="0">
                <a:solidFill>
                  <a:srgbClr val="FF0000"/>
                </a:solidFill>
              </a:rPr>
              <a:t>most critical step </a:t>
            </a:r>
            <a:r>
              <a:rPr lang="en-US" dirty="0"/>
              <a:t>of the entire SDLC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Changes can be made easily </a:t>
            </a:r>
            <a:r>
              <a:rPr lang="en-US" dirty="0"/>
              <a:t>in this stage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Most (&gt;50%) system failures </a:t>
            </a:r>
            <a:r>
              <a:rPr lang="en-US" dirty="0"/>
              <a:t>are due to problems with requirements</a:t>
            </a:r>
          </a:p>
          <a:p>
            <a:pPr lvl="1" eaLnBrk="1" hangingPunct="1"/>
            <a:r>
              <a:rPr lang="en-US" dirty="0"/>
              <a:t>The iterative process of OOSAD is effective because:</a:t>
            </a:r>
          </a:p>
          <a:p>
            <a:pPr lvl="2"/>
            <a:r>
              <a:rPr lang="en-US" dirty="0"/>
              <a:t>Small batches of requirements can be identified and implemented incrementally </a:t>
            </a:r>
          </a:p>
          <a:p>
            <a:pPr lvl="2"/>
            <a:r>
              <a:rPr lang="en-US" dirty="0"/>
              <a:t>The system will evolve over time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83951"/>
            <a:ext cx="8043333" cy="1336477"/>
          </a:xfrm>
        </p:spPr>
        <p:txBody>
          <a:bodyPr/>
          <a:lstStyle/>
          <a:p>
            <a:r>
              <a:rPr lang="en-US" dirty="0"/>
              <a:t>Requirements-Gathering Techniques Compared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822" y="1599904"/>
            <a:ext cx="8043333" cy="1358450"/>
          </a:xfrm>
        </p:spPr>
        <p:txBody>
          <a:bodyPr/>
          <a:lstStyle/>
          <a:p>
            <a:r>
              <a:rPr lang="en-US" dirty="0"/>
              <a:t>A combination of techniques may be used</a:t>
            </a:r>
          </a:p>
          <a:p>
            <a:pPr>
              <a:spcBef>
                <a:spcPts val="600"/>
              </a:spcBef>
            </a:pPr>
            <a:r>
              <a:rPr lang="en-US" dirty="0"/>
              <a:t>Document analysis &amp; observation require little training; JAD sessions can be very challenging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635" t="62597" r="27969" b="15691"/>
          <a:stretch/>
        </p:blipFill>
        <p:spPr>
          <a:xfrm>
            <a:off x="205922" y="3037830"/>
            <a:ext cx="8583816" cy="236284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50000"/>
              <a:buFont typeface="Wingdings" pitchFamily="2" charset="2"/>
              <a:buChar char="±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smtClean="0">
                <a:latin typeface="Tahoma" pitchFamily="34" charset="0"/>
                <a:ea typeface="굴림" charset="-127"/>
              </a:rPr>
              <a:t>Slide </a:t>
            </a:r>
            <a:fld id="{8DB27425-DED3-4403-93C6-5EB1A83959E5}" type="slidenum">
              <a:rPr lang="en-US" altLang="ko-KR" sz="1000" smtClean="0">
                <a:latin typeface="Tahoma" pitchFamily="34" charset="0"/>
                <a:ea typeface="굴림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ko-KR" sz="1000" smtClean="0">
              <a:latin typeface="Tahoma" pitchFamily="34" charset="0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000" smtClean="0">
              <a:latin typeface="Tahoma" pitchFamily="34" charset="0"/>
              <a:ea typeface="굴림" charset="-127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Combining Techniques</a:t>
            </a:r>
          </a:p>
        </p:txBody>
      </p:sp>
      <p:sp>
        <p:nvSpPr>
          <p:cNvPr id="512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Interviews with senior managers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 understanding of the project and “big picture” issues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Document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Understanding of the as-is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Interview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The rest of the information needed for the as-is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JAD Session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Identifying improvements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Questionnaires to wider set of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To see whether the opinions are widely shared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00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441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234701"/>
            <a:ext cx="8043333" cy="806947"/>
          </a:xfrm>
        </p:spPr>
        <p:txBody>
          <a:bodyPr/>
          <a:lstStyle/>
          <a:p>
            <a:r>
              <a:rPr lang="en-US" dirty="0"/>
              <a:t>Alternative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041648"/>
            <a:ext cx="8043333" cy="4987677"/>
          </a:xfrm>
        </p:spPr>
        <p:txBody>
          <a:bodyPr/>
          <a:lstStyle/>
          <a:p>
            <a:r>
              <a:rPr lang="en-US" dirty="0"/>
              <a:t>Concept Maps</a:t>
            </a:r>
          </a:p>
          <a:p>
            <a:pPr lvl="1"/>
            <a:r>
              <a:rPr lang="en-US" dirty="0"/>
              <a:t>Represent meaningful relationships between concepts</a:t>
            </a:r>
          </a:p>
          <a:p>
            <a:pPr lvl="1"/>
            <a:r>
              <a:rPr lang="en-US" dirty="0"/>
              <a:t>Focus individuals on a small number of key ideas</a:t>
            </a:r>
          </a:p>
          <a:p>
            <a:pPr lvl="1"/>
            <a:r>
              <a:rPr lang="en-US" dirty="0"/>
              <a:t>* </a:t>
            </a:r>
            <a:r>
              <a:rPr lang="ko-KR" altLang="en-US" dirty="0"/>
              <a:t>기능</a:t>
            </a:r>
            <a:r>
              <a:rPr lang="en-US" dirty="0"/>
              <a:t>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요구사항의 관계 표현 가능</a:t>
            </a:r>
            <a:r>
              <a:rPr lang="en-US" altLang="ko-KR" dirty="0"/>
              <a:t>, </a:t>
            </a:r>
            <a:r>
              <a:rPr lang="ko-KR" altLang="en-US" dirty="0"/>
              <a:t>요구사항 </a:t>
            </a:r>
            <a:r>
              <a:rPr lang="ko-KR" altLang="en-US" dirty="0" err="1"/>
              <a:t>추가발견</a:t>
            </a:r>
            <a:r>
              <a:rPr lang="ko-KR" altLang="en-US" dirty="0"/>
              <a:t> 가능</a:t>
            </a:r>
            <a:r>
              <a:rPr lang="en-US" altLang="ko-KR" dirty="0"/>
              <a:t>, </a:t>
            </a:r>
            <a:r>
              <a:rPr lang="ko-KR" altLang="en-US" dirty="0"/>
              <a:t>많아지면 </a:t>
            </a:r>
            <a:r>
              <a:rPr lang="ko-KR" altLang="en-US" dirty="0" err="1"/>
              <a:t>복잡해짐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User Stories, Story Cards &amp; Task Lists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Associated with agile development methods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Very low tech, high touch, easily updatable, and very portable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Captured using story cards (index cards)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Capture both functional and nonfunctional requirements.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_04_1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77800"/>
            <a:ext cx="8328025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6400" y="6819900"/>
            <a:ext cx="8328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ko-KR" sz="1000">
                <a:ea typeface="굴림" panose="020B0600000101010101" pitchFamily="50" charset="-127"/>
              </a:rPr>
              <a:t>fig_04_12</a:t>
            </a:r>
          </a:p>
        </p:txBody>
      </p:sp>
    </p:spTree>
    <p:extLst>
      <p:ext uri="{BB962C8B-B14F-4D97-AF65-F5344CB8AC3E}">
        <p14:creationId xmlns:p14="http://schemas.microsoft.com/office/powerpoint/2010/main" val="1001474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23826"/>
            <a:ext cx="8043333" cy="1647824"/>
          </a:xfrm>
        </p:spPr>
        <p:txBody>
          <a:bodyPr/>
          <a:lstStyle/>
          <a:p>
            <a:r>
              <a:rPr lang="en-US" dirty="0"/>
              <a:t>Story Cards &amp; Task 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requirement using story cards (index cards)</a:t>
            </a:r>
          </a:p>
          <a:p>
            <a:r>
              <a:rPr lang="en-US" dirty="0"/>
              <a:t>File card with single requirement</a:t>
            </a:r>
          </a:p>
          <a:p>
            <a:pPr>
              <a:spcBef>
                <a:spcPts val="600"/>
              </a:spcBef>
            </a:pPr>
            <a:r>
              <a:rPr lang="en-US" dirty="0"/>
              <a:t>Each requirement (card) is discussed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How much effort is required to implement it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task list is created for each requirement (story)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Large requirements can be split into smaller sections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story can be prioritized by risk level and importance</a:t>
            </a:r>
          </a:p>
        </p:txBody>
      </p:sp>
      <p:pic>
        <p:nvPicPr>
          <p:cNvPr id="5" name="그림 4" descr="행복한 아빠 :: '전체' 카테고리의 글 목록 (9 Page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974" y="2143125"/>
            <a:ext cx="2108526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659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1160757"/>
          </a:xfrm>
        </p:spPr>
        <p:txBody>
          <a:bodyPr/>
          <a:lstStyle/>
          <a:p>
            <a:r>
              <a:rPr lang="en-US" dirty="0"/>
              <a:t>The System Proposal</a:t>
            </a:r>
          </a:p>
        </p:txBody>
      </p:sp>
      <p:sp>
        <p:nvSpPr>
          <p:cNvPr id="8" name="타원 7"/>
          <p:cNvSpPr/>
          <p:nvPr/>
        </p:nvSpPr>
        <p:spPr>
          <a:xfrm>
            <a:off x="2524275" y="2977897"/>
            <a:ext cx="3099816" cy="10698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Planning &amp; Analysis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00747" y="4239769"/>
            <a:ext cx="203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 proposal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300747" y="4239769"/>
            <a:ext cx="18928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306843" y="4657345"/>
            <a:ext cx="18928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8" idx="6"/>
            <a:endCxn id="9" idx="0"/>
          </p:cNvCxnSpPr>
          <p:nvPr/>
        </p:nvCxnSpPr>
        <p:spPr>
          <a:xfrm>
            <a:off x="5624091" y="3512821"/>
            <a:ext cx="1696212" cy="7269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36192" y="4809744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Planning(</a:t>
            </a:r>
            <a:r>
              <a:rPr lang="en-US" altLang="ko-KR" dirty="0" err="1"/>
              <a:t>ch</a:t>
            </a:r>
            <a:r>
              <a:rPr lang="en-US" altLang="ko-KR" dirty="0"/>
              <a:t> 2) </a:t>
            </a:r>
            <a:r>
              <a:rPr lang="en-US" altLang="ko-KR" dirty="0" err="1"/>
              <a:t>analysys</a:t>
            </a:r>
            <a:r>
              <a:rPr lang="en-US" altLang="ko-KR" dirty="0"/>
              <a:t>(ch3, ch4, ch5)</a:t>
            </a:r>
          </a:p>
          <a:p>
            <a:r>
              <a:rPr lang="en-US" altLang="ko-KR" dirty="0"/>
              <a:t>System proposal : </a:t>
            </a:r>
            <a:r>
              <a:rPr lang="ko-KR" altLang="en-US" dirty="0"/>
              <a:t>다음 페이지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24228" y="1454839"/>
            <a:ext cx="25845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9636" y="1409119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System request</a:t>
            </a:r>
          </a:p>
          <a:p>
            <a:r>
              <a:rPr lang="en-US" altLang="ko-KR" dirty="0"/>
              <a:t>+feasibility analysis result</a:t>
            </a:r>
          </a:p>
          <a:p>
            <a:r>
              <a:rPr lang="en-US" altLang="ko-KR" dirty="0"/>
              <a:t>+project plan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10923" y="2331341"/>
            <a:ext cx="25845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3" idx="2"/>
            <a:endCxn id="8" idx="2"/>
          </p:cNvCxnSpPr>
          <p:nvPr/>
        </p:nvCxnSpPr>
        <p:spPr>
          <a:xfrm rot="16200000" flipH="1">
            <a:off x="1737227" y="2725773"/>
            <a:ext cx="1180372" cy="3937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1160757"/>
          </a:xfrm>
        </p:spPr>
        <p:txBody>
          <a:bodyPr/>
          <a:lstStyle/>
          <a:p>
            <a:r>
              <a:rPr lang="en-US" dirty="0"/>
              <a:t>The System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513839"/>
            <a:ext cx="8043333" cy="4488925"/>
          </a:xfrm>
        </p:spPr>
        <p:txBody>
          <a:bodyPr/>
          <a:lstStyle/>
          <a:p>
            <a:r>
              <a:rPr lang="en-US" dirty="0"/>
              <a:t>Combines all material created in planning &amp; analysis</a:t>
            </a:r>
          </a:p>
          <a:p>
            <a:pPr>
              <a:spcBef>
                <a:spcPts val="600"/>
              </a:spcBef>
            </a:pPr>
            <a:r>
              <a:rPr lang="en-US" dirty="0"/>
              <a:t>Included sections: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Executive summary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Provides all critical information is summary form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Helps busy executives determine which sections they need to read in more detail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system request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</a:t>
            </a:r>
            <a:r>
              <a:rPr lang="en-US" dirty="0" err="1"/>
              <a:t>workplan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The feasibility analysis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requirements definition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Current models of the system (expected to evolve)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42875"/>
            <a:ext cx="8043333" cy="737796"/>
          </a:xfrm>
        </p:spPr>
        <p:txBody>
          <a:bodyPr/>
          <a:lstStyle/>
          <a:p>
            <a:r>
              <a:rPr lang="en-US" dirty="0"/>
              <a:t>System Proposal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000" t="35175" r="28125" b="12642"/>
          <a:stretch/>
        </p:blipFill>
        <p:spPr>
          <a:xfrm>
            <a:off x="1838325" y="880671"/>
            <a:ext cx="5829300" cy="512960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33462"/>
            <a:ext cx="8043333" cy="685576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622" y="819038"/>
            <a:ext cx="8043333" cy="5153546"/>
          </a:xfrm>
        </p:spPr>
        <p:txBody>
          <a:bodyPr/>
          <a:lstStyle/>
          <a:p>
            <a:r>
              <a:rPr lang="en-US" dirty="0"/>
              <a:t>Presented in this chapter:</a:t>
            </a:r>
          </a:p>
          <a:p>
            <a:pPr lvl="1"/>
            <a:r>
              <a:rPr lang="en-US" dirty="0"/>
              <a:t>Discussion of functional and non-functional requirements determination</a:t>
            </a:r>
          </a:p>
          <a:p>
            <a:pPr lvl="1"/>
            <a:r>
              <a:rPr lang="en-US" dirty="0"/>
              <a:t>Requirements analysis strategies</a:t>
            </a:r>
          </a:p>
          <a:p>
            <a:pPr lvl="2"/>
            <a:r>
              <a:rPr lang="en-US" dirty="0"/>
              <a:t>problem analysis, root cause analysis, duration analysis, activity-based costing analysis, informal benchmarking analysis, outcome analysis, technology analysis and activity elimination</a:t>
            </a:r>
          </a:p>
          <a:p>
            <a:pPr lvl="1"/>
            <a:r>
              <a:rPr lang="en-US" dirty="0"/>
              <a:t>Requirements gathering techniques</a:t>
            </a:r>
          </a:p>
          <a:p>
            <a:pPr lvl="2"/>
            <a:r>
              <a:rPr lang="en-US" dirty="0"/>
              <a:t>Interviews, joint application development, questionnaires, document analysis and observation</a:t>
            </a:r>
          </a:p>
          <a:p>
            <a:pPr lvl="1"/>
            <a:r>
              <a:rPr lang="en-US" dirty="0"/>
              <a:t>Alternative requirements documentation techniques</a:t>
            </a:r>
          </a:p>
          <a:p>
            <a:pPr lvl="2"/>
            <a:r>
              <a:rPr lang="en-US" dirty="0"/>
              <a:t>concept maps, story cards and task lists </a:t>
            </a:r>
          </a:p>
          <a:p>
            <a:pPr lvl="1"/>
            <a:r>
              <a:rPr lang="en-US" dirty="0"/>
              <a:t>The system proposal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235645"/>
            <a:ext cx="8043333" cy="1117727"/>
          </a:xfrm>
        </p:spPr>
        <p:txBody>
          <a:bodyPr/>
          <a:lstStyle/>
          <a:p>
            <a:r>
              <a:rPr lang="en-US" dirty="0"/>
              <a:t>Requirements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488778"/>
            <a:ext cx="8043333" cy="4344293"/>
          </a:xfrm>
        </p:spPr>
        <p:txBody>
          <a:bodyPr/>
          <a:lstStyle/>
          <a:p>
            <a:r>
              <a:rPr lang="en-US" dirty="0"/>
              <a:t>Purpose: to convert high level business requirements (from the system request) into detailed requirements that can be used as inputs for creating models</a:t>
            </a:r>
          </a:p>
          <a:p>
            <a:pPr>
              <a:spcBef>
                <a:spcPts val="600"/>
              </a:spcBef>
            </a:pPr>
            <a:r>
              <a:rPr lang="en-US" dirty="0"/>
              <a:t>What is a requirement?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statement of what the </a:t>
            </a:r>
            <a:r>
              <a:rPr lang="en-US" dirty="0">
                <a:solidFill>
                  <a:srgbClr val="FF0000"/>
                </a:solidFill>
              </a:rPr>
              <a:t>system </a:t>
            </a:r>
            <a:r>
              <a:rPr lang="en-US" i="1" dirty="0">
                <a:solidFill>
                  <a:srgbClr val="FF0000"/>
                </a:solidFill>
              </a:rPr>
              <a:t>must do or a characteristic it must have</a:t>
            </a:r>
          </a:p>
          <a:p>
            <a:pPr lvl="1">
              <a:spcBef>
                <a:spcPts val="600"/>
              </a:spcBef>
            </a:pPr>
            <a:r>
              <a:rPr lang="en-US" i="1" dirty="0"/>
              <a:t>Will later evolve</a:t>
            </a:r>
            <a:r>
              <a:rPr lang="en-US" dirty="0"/>
              <a:t> into a technical description of how the system will be implemented</a:t>
            </a:r>
          </a:p>
          <a:p>
            <a:pPr>
              <a:spcBef>
                <a:spcPts val="600"/>
              </a:spcBef>
            </a:pPr>
            <a:r>
              <a:rPr lang="en-US" dirty="0"/>
              <a:t>Types: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Functional: relates to a process or data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Non-functional: relates to performance or usability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3090671" y="2756070"/>
            <a:ext cx="2834641" cy="8961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2.1Requirements</a:t>
            </a:r>
            <a:endParaRPr lang="en-US" altLang="ko-KR" dirty="0"/>
          </a:p>
          <a:p>
            <a:pPr algn="ctr"/>
            <a:r>
              <a:rPr lang="en-US" altLang="ko-KR" dirty="0"/>
              <a:t>Determination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07608" y="2404872"/>
            <a:ext cx="25845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25312" y="2359152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Functional requirements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6007608" y="2698004"/>
            <a:ext cx="25845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007608" y="3697902"/>
            <a:ext cx="25845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05856" y="3652182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Nonfunctional requirements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6007608" y="3991034"/>
            <a:ext cx="25845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8" idx="7"/>
            <a:endCxn id="11" idx="1"/>
          </p:cNvCxnSpPr>
          <p:nvPr/>
        </p:nvCxnSpPr>
        <p:spPr>
          <a:xfrm rot="5400000" flipH="1" flipV="1">
            <a:off x="5546008" y="2507999"/>
            <a:ext cx="343485" cy="41512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8" idx="5"/>
            <a:endCxn id="15" idx="1"/>
          </p:cNvCxnSpPr>
          <p:nvPr/>
        </p:nvCxnSpPr>
        <p:spPr>
          <a:xfrm rot="16200000" flipH="1">
            <a:off x="5450073" y="3581064"/>
            <a:ext cx="315899" cy="19566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27632" y="4690872"/>
            <a:ext cx="686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Functional requirements + Nonfunctional requirements = requirement </a:t>
            </a:r>
            <a:r>
              <a:rPr lang="en-US" altLang="ko-KR" dirty="0" smtClean="0"/>
              <a:t>definition = system proposal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Nonfunctional requirements </a:t>
            </a:r>
            <a:r>
              <a:rPr lang="ko-KR" altLang="en-US" dirty="0"/>
              <a:t>는 설계단계에서 반영됨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701737" y="1915930"/>
            <a:ext cx="1851789" cy="369332"/>
            <a:chOff x="1735010" y="3907167"/>
            <a:chExt cx="1851789" cy="369332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1853882" y="3952887"/>
              <a:ext cx="1659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735010" y="3907167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System request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1841690" y="4242447"/>
              <a:ext cx="1659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연결선 26"/>
          <p:cNvCxnSpPr/>
          <p:nvPr/>
        </p:nvCxnSpPr>
        <p:spPr>
          <a:xfrm>
            <a:off x="1102165" y="2493321"/>
            <a:ext cx="10417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9869" y="2447601"/>
            <a:ext cx="1255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Feasibility analysis result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106767" y="3282058"/>
            <a:ext cx="1041730" cy="15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902905" y="3570203"/>
            <a:ext cx="1391184" cy="11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7137" y="3522883"/>
            <a:ext cx="15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 plan</a:t>
            </a: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902905" y="3868291"/>
            <a:ext cx="1391184" cy="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25" idx="3"/>
            <a:endCxn id="8" idx="1"/>
          </p:cNvCxnSpPr>
          <p:nvPr/>
        </p:nvCxnSpPr>
        <p:spPr>
          <a:xfrm>
            <a:off x="2553526" y="2100596"/>
            <a:ext cx="952269" cy="78670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endCxn id="8" idx="2"/>
          </p:cNvCxnSpPr>
          <p:nvPr/>
        </p:nvCxnSpPr>
        <p:spPr>
          <a:xfrm>
            <a:off x="2226190" y="2876389"/>
            <a:ext cx="864481" cy="327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31" idx="3"/>
            <a:endCxn id="8" idx="3"/>
          </p:cNvCxnSpPr>
          <p:nvPr/>
        </p:nvCxnSpPr>
        <p:spPr>
          <a:xfrm flipV="1">
            <a:off x="2319489" y="3520949"/>
            <a:ext cx="1186306" cy="1866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34508" y="4055088"/>
            <a:ext cx="77761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CH2</a:t>
            </a:r>
            <a:endParaRPr kumimoji="1"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808108" y="4102605"/>
            <a:ext cx="268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CH2</a:t>
            </a:r>
            <a:r>
              <a:rPr kumimoji="1" lang="en-US" altLang="ko-KR" smtClean="0"/>
              <a:t>, CH3, CH4, CH5</a:t>
            </a:r>
            <a:endParaRPr kumimoji="1"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15423" y="4212073"/>
            <a:ext cx="203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information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615423" y="4212073"/>
            <a:ext cx="18928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621519" y="4629649"/>
            <a:ext cx="18928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36" idx="0"/>
            <a:endCxn id="8" idx="4"/>
          </p:cNvCxnSpPr>
          <p:nvPr/>
        </p:nvCxnSpPr>
        <p:spPr>
          <a:xfrm rot="16200000" flipV="1">
            <a:off x="4291541" y="3868634"/>
            <a:ext cx="559891" cy="126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53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&amp; non-functional requirements listed in outline format</a:t>
            </a:r>
          </a:p>
          <a:p>
            <a:pPr>
              <a:spcBef>
                <a:spcPts val="600"/>
              </a:spcBef>
            </a:pPr>
            <a:r>
              <a:rPr lang="en-US" dirty="0"/>
              <a:t>May be prioritized</a:t>
            </a:r>
          </a:p>
          <a:p>
            <a:pPr>
              <a:spcBef>
                <a:spcPts val="600"/>
              </a:spcBef>
            </a:pPr>
            <a:r>
              <a:rPr lang="en-US" dirty="0"/>
              <a:t>Provides information needed in subsequent workflows</a:t>
            </a:r>
          </a:p>
          <a:p>
            <a:pPr>
              <a:spcBef>
                <a:spcPts val="600"/>
              </a:spcBef>
            </a:pPr>
            <a:r>
              <a:rPr lang="en-US" dirty="0"/>
              <a:t>Defines </a:t>
            </a:r>
            <a:r>
              <a:rPr lang="en-US" dirty="0">
                <a:solidFill>
                  <a:srgbClr val="FF0000"/>
                </a:solidFill>
              </a:rPr>
              <a:t>the scope of the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58" y="147484"/>
            <a:ext cx="8937523" cy="727588"/>
          </a:xfrm>
        </p:spPr>
        <p:txBody>
          <a:bodyPr/>
          <a:lstStyle/>
          <a:p>
            <a:r>
              <a:rPr lang="en-US" sz="4000" dirty="0"/>
              <a:t>Sample of Requirements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511" t="27320" r="29086" b="9569"/>
          <a:stretch/>
        </p:blipFill>
        <p:spPr>
          <a:xfrm>
            <a:off x="1603073" y="875071"/>
            <a:ext cx="6164411" cy="53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879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17849</TotalTime>
  <Words>2600</Words>
  <Application>Microsoft Office PowerPoint</Application>
  <PresentationFormat>화면 슬라이드 쇼(4:3)</PresentationFormat>
  <Paragraphs>509</Paragraphs>
  <Slides>58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70" baseType="lpstr">
      <vt:lpstr>ＭＳ Ｐゴシック</vt:lpstr>
      <vt:lpstr>News Gothic MT</vt:lpstr>
      <vt:lpstr>굴림</vt:lpstr>
      <vt:lpstr>맑은 고딕</vt:lpstr>
      <vt:lpstr>Arial</vt:lpstr>
      <vt:lpstr>Calibri</vt:lpstr>
      <vt:lpstr>Tahoma</vt:lpstr>
      <vt:lpstr>Times New Roman</vt:lpstr>
      <vt:lpstr>Verdana</vt:lpstr>
      <vt:lpstr>Wingdings</vt:lpstr>
      <vt:lpstr>Wingdings 2</vt:lpstr>
      <vt:lpstr>Theme1</vt:lpstr>
      <vt:lpstr>Chapter 3: Requirements Determination</vt:lpstr>
      <vt:lpstr>Learning Objectives</vt:lpstr>
      <vt:lpstr>Introduction-SDLS</vt:lpstr>
      <vt:lpstr>Introduction-planning</vt:lpstr>
      <vt:lpstr>Introduction</vt:lpstr>
      <vt:lpstr>Requirements Determination</vt:lpstr>
      <vt:lpstr>Introduction</vt:lpstr>
      <vt:lpstr>Requirements Definition</vt:lpstr>
      <vt:lpstr>Sample of Requirements Definition</vt:lpstr>
      <vt:lpstr>Determining Requirements</vt:lpstr>
      <vt:lpstr>Determining Requirements</vt:lpstr>
      <vt:lpstr>Creating a  Requirements Definition</vt:lpstr>
      <vt:lpstr>Problems in  Requirements Determination</vt:lpstr>
      <vt:lpstr>Requirement gathering &amp; requirements analysis strategies</vt:lpstr>
      <vt:lpstr>Requirements Analysis Strategies</vt:lpstr>
      <vt:lpstr>Requirements Analysis Strategies(Cont.)</vt:lpstr>
      <vt:lpstr>Requirements Analysis Strategies(Cont.)</vt:lpstr>
      <vt:lpstr>Requirements Analysis Techniques</vt:lpstr>
      <vt:lpstr>Business Process Automation</vt:lpstr>
      <vt:lpstr>fig_04_03</vt:lpstr>
      <vt:lpstr>Business Process Improvement</vt:lpstr>
      <vt:lpstr>Business Process Reengineering</vt:lpstr>
      <vt:lpstr>Analysis Characteristics</vt:lpstr>
      <vt:lpstr>Requirements Gathering Techniques</vt:lpstr>
      <vt:lpstr>Requirements Gathering</vt:lpstr>
      <vt:lpstr>Interviews</vt:lpstr>
      <vt:lpstr>Interviews -- Five Basic Steps</vt:lpstr>
      <vt:lpstr>Selecting Interviewees</vt:lpstr>
      <vt:lpstr>Types of Questions</vt:lpstr>
      <vt:lpstr>Designing Interview Questions</vt:lpstr>
      <vt:lpstr>Questioning Strategies</vt:lpstr>
      <vt:lpstr>Interview Preparation Steps</vt:lpstr>
      <vt:lpstr>Conducting the Interview</vt:lpstr>
      <vt:lpstr>Conducting the Interview Practical Tips</vt:lpstr>
      <vt:lpstr>Post-Interview Follow-Up</vt:lpstr>
      <vt:lpstr>Post-Interview</vt:lpstr>
      <vt:lpstr>JOINT APPLICATION DESIGN Joint application Development (JAD)</vt:lpstr>
      <vt:lpstr>JAD Key Ideas</vt:lpstr>
      <vt:lpstr>Joint Application Design (JAD) Important Roles</vt:lpstr>
      <vt:lpstr>Joint Application Design (JAD) Setting</vt:lpstr>
      <vt:lpstr>JAD Meeting Room</vt:lpstr>
      <vt:lpstr>The JAD Session</vt:lpstr>
      <vt:lpstr>Joint Application Development (JAD)</vt:lpstr>
      <vt:lpstr>Questionnaires</vt:lpstr>
      <vt:lpstr>Questionnaire Steps</vt:lpstr>
      <vt:lpstr>Good Questionnaire Design</vt:lpstr>
      <vt:lpstr>Document Analysis</vt:lpstr>
      <vt:lpstr>Performing Document Analysis</vt:lpstr>
      <vt:lpstr>Observation</vt:lpstr>
      <vt:lpstr>Requirements-Gathering Techniques Compared</vt:lpstr>
      <vt:lpstr>Combining Techniques</vt:lpstr>
      <vt:lpstr>Alternative Techniques</vt:lpstr>
      <vt:lpstr>PowerPoint 프레젠테이션</vt:lpstr>
      <vt:lpstr>Story Cards &amp; Task Lists </vt:lpstr>
      <vt:lpstr>The System Proposal</vt:lpstr>
      <vt:lpstr>The System Proposal</vt:lpstr>
      <vt:lpstr>System Proposal Template</vt:lpstr>
      <vt:lpstr>Summary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Requirements Determination</dc:title>
  <dc:creator>Michael Chilton</dc:creator>
  <cp:lastModifiedBy>이 호경</cp:lastModifiedBy>
  <cp:revision>86</cp:revision>
  <dcterms:created xsi:type="dcterms:W3CDTF">2015-01-22T13:36:15Z</dcterms:created>
  <dcterms:modified xsi:type="dcterms:W3CDTF">2019-09-23T08:06:29Z</dcterms:modified>
</cp:coreProperties>
</file>