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39" r:id="rId10"/>
    <p:sldId id="312" r:id="rId11"/>
    <p:sldId id="313" r:id="rId12"/>
    <p:sldId id="331" r:id="rId13"/>
    <p:sldId id="329" r:id="rId14"/>
    <p:sldId id="332" r:id="rId15"/>
    <p:sldId id="333" r:id="rId16"/>
    <p:sldId id="336" r:id="rId17"/>
    <p:sldId id="334" r:id="rId18"/>
    <p:sldId id="335" r:id="rId19"/>
    <p:sldId id="340" r:id="rId20"/>
    <p:sldId id="341" r:id="rId21"/>
    <p:sldId id="337" r:id="rId22"/>
    <p:sldId id="322" r:id="rId23"/>
    <p:sldId id="323" r:id="rId24"/>
    <p:sldId id="324" r:id="rId25"/>
    <p:sldId id="338" r:id="rId26"/>
    <p:sldId id="326" r:id="rId27"/>
    <p:sldId id="314" r:id="rId28"/>
    <p:sldId id="315" r:id="rId29"/>
    <p:sldId id="316" r:id="rId30"/>
    <p:sldId id="317" r:id="rId31"/>
    <p:sldId id="327" r:id="rId32"/>
    <p:sldId id="318" r:id="rId33"/>
    <p:sldId id="319" r:id="rId34"/>
    <p:sldId id="320" r:id="rId35"/>
    <p:sldId id="328" r:id="rId36"/>
    <p:sldId id="301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4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593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712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830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948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0" autoAdjust="0"/>
    <p:restoredTop sz="96353" autoAdjust="0"/>
  </p:normalViewPr>
  <p:slideViewPr>
    <p:cSldViewPr>
      <p:cViewPr varScale="1">
        <p:scale>
          <a:sx n="98" d="100"/>
          <a:sy n="98" d="100"/>
        </p:scale>
        <p:origin x="1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2775F-FA1A-4A0B-8F73-8026D8D6C562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A64D-3200-4255-B779-F8DAC93EC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5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42EB5-41BD-43A5-AA02-2694057E5395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D93F-8671-4EC9-AD9D-68AA773F6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7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2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종류의 변화를 모델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액터와</a:t>
            </a:r>
            <a:r>
              <a:rPr lang="ko-KR" altLang="en-US" dirty="0"/>
              <a:t> 객체사이의 </a:t>
            </a:r>
            <a:r>
              <a:rPr lang="en-US" altLang="ko-KR" dirty="0"/>
              <a:t>interaction</a:t>
            </a:r>
          </a:p>
          <a:p>
            <a:r>
              <a:rPr lang="en-US" altLang="ko-KR" dirty="0"/>
              <a:t>	Data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6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실세계의 객체들이 </a:t>
            </a:r>
            <a:r>
              <a:rPr lang="ko-KR" altLang="en-US" dirty="0" err="1"/>
              <a:t>유즈케이스들을</a:t>
            </a:r>
            <a:r>
              <a:rPr lang="ko-KR" altLang="en-US" dirty="0"/>
              <a:t> 수행하기 위하여 어떻게 협력하는가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8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93F-8671-4EC9-AD9D-68AA773F6B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7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16" tIns="45708" rIns="91416" bIns="45708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2"/>
            <a:ext cx="6498158" cy="1724867"/>
          </a:xfrm>
        </p:spPr>
        <p:txBody>
          <a:bodyPr rtlCol="0">
            <a:noAutofit/>
          </a:bodyPr>
          <a:lstStyle>
            <a:lvl1pPr marL="0" indent="0" algn="ctr" defTabSz="914156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4" y="3299014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156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5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156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2E73279D-B6B9-43F7-B5DE-A85E7B1E59C5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96C31D58-59EE-4FBB-816C-325439451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9B88F-5CB8-4674-9E1A-4F7AB6FD6619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B69A-AAC0-49FF-BEA2-66AC4C9116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22EB6-D718-409B-A3DF-7489F2AA6875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41B3A-EA68-4165-901F-88F629D3D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1" y="3352804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1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EFEF94-67C2-47AD-AACB-17FA0FAD4321}" type="datetime1">
              <a:rPr lang="en-US"/>
              <a:pPr/>
              <a:t>11/1/18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D1552-6BEC-4D56-8C57-39F67842E9BB}" type="slidenum">
              <a:rPr lang="en-US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8" y="3736008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259B8-F0F6-4A8A-9120-5BE8C83B188A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CFA3-DF48-4D3B-B8CA-FA6D1C9781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9DAD-6BE9-459D-8A23-E191FA55D413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634E-1370-4CB5-B423-ADD504865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6767-7FA9-494D-911C-5F200DB702AB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16B14-8FA5-4CF2-8AF1-A8F0DA550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31D0-E038-4633-B00F-03D12480622E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3D830-3CA9-4E19-ADC8-86B2A922B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43E7A-E96C-4856-B3C4-9813829600DF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4FFA3-51D7-445F-9723-C55BC3D8D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3E5-F9D8-408A-9185-5A385DEEC538}" type="datetimeFigureOut">
              <a:rPr lang="es-ES" smtClean="0"/>
              <a:pPr>
                <a:defRPr/>
              </a:pPr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DDF5-EF6A-48FF-82AF-FC6056F4E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7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5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7595" y="6289476"/>
            <a:ext cx="6437932" cy="4154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sz="1100" dirty="0" err="1">
                <a:latin typeface="Times New Roman"/>
                <a:cs typeface="Times New Roman"/>
              </a:rPr>
              <a:t>Tegarden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  <p:pic>
        <p:nvPicPr>
          <p:cNvPr id="9" name="Picture 6" descr="wiley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2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0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156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232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311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13" indent="-348313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615" indent="-336302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6869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635" indent="-29426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4888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3928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3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0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600" cy="44614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8822" y="1295400"/>
            <a:ext cx="8043333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context(system, a use-case or a scenario)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and objects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interact in the use-case scenario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lifeline for each object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messages by drawing arrows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they are passed from one object to another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parameters in parentheses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return values are excluded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occurrence to each object’s lifeline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sequence diagram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it depicts all of the steps in the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7CB460-9DB1-42F2-944B-2CBEC90E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7D23BDB3-32B9-4B13-B0FD-9E6B27826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148" y="1676400"/>
            <a:ext cx="4725632" cy="434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630B8B-E8AE-49F1-8938-ACDDBFE7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1" y="24063"/>
            <a:ext cx="400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6F8EDD-596B-4FA1-9D4C-E0CCF37A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28BFD4-BCA2-4ED1-98B4-3567452E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67820"/>
            <a:ext cx="7561903" cy="4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FA887F-6787-45BF-8D5D-D3C3EB6B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Guidelines for creating sequence diagrams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3436EC9A-FAF0-4A47-9FBB-86D27E17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73" y="2514600"/>
            <a:ext cx="851017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707CBD-F933-4919-A2EB-97191F4F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sequence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0105B1-98EA-4731-994A-80D8AAD3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set context(</a:t>
            </a:r>
            <a:r>
              <a:rPr lang="ko-KR" altLang="en-US" dirty="0"/>
              <a:t>일반적으로 </a:t>
            </a:r>
            <a:r>
              <a:rPr lang="en-US" altLang="ko-KR" dirty="0"/>
              <a:t>use case</a:t>
            </a:r>
            <a:r>
              <a:rPr lang="ko-KR" altLang="en-US" dirty="0"/>
              <a:t> 한 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identify</a:t>
            </a:r>
            <a:r>
              <a:rPr lang="ko-KR" altLang="en-US" dirty="0"/>
              <a:t> </a:t>
            </a:r>
            <a:r>
              <a:rPr lang="en-US" altLang="ko-KR" dirty="0"/>
              <a:t>actors and </a:t>
            </a:r>
            <a:r>
              <a:rPr lang="en-US" altLang="ko-KR" dirty="0" err="1"/>
              <a:t>objcets</a:t>
            </a:r>
            <a:endParaRPr lang="en-US" altLang="ko-KR" dirty="0"/>
          </a:p>
          <a:p>
            <a:r>
              <a:rPr lang="en-US" altLang="ko-KR" dirty="0"/>
              <a:t>3. set lifeline</a:t>
            </a:r>
          </a:p>
          <a:p>
            <a:r>
              <a:rPr lang="en-US" altLang="ko-KR" dirty="0"/>
              <a:t>4. Add messages</a:t>
            </a:r>
          </a:p>
          <a:p>
            <a:r>
              <a:rPr lang="en-US" altLang="ko-KR" dirty="0"/>
              <a:t>5. place execution occurrence</a:t>
            </a:r>
          </a:p>
          <a:p>
            <a:r>
              <a:rPr lang="en-US" altLang="ko-KR" dirty="0"/>
              <a:t>6. validate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7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7B78A9-5B53-4D64-BD26-BA96BF2C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 book collection management system use case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96D14A0-2029-4B1D-8C03-F4365397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66293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5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EBD161-A831-4659-9F68-C69E4C07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32EA740A-AFD8-47E6-98D0-5440287EE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610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3A888F-2D18-4BE4-99E2-BC375B98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– activity diagram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29C3ECE7-83A6-4F41-B0F9-8AAF69245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67" y="1600200"/>
            <a:ext cx="42032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863" y="152400"/>
            <a:ext cx="9177737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rules and style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sequence and communication diagrams and behavioral state machines.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used to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and communication diagrams, behavioral state machines and CRUDE matrices.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able to 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and communication diagrams, behavioral state machines and CRUDE matrices.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behavioral models and the structural and functional models.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305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5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4A4FCF-F20F-421B-A3B2-5F6CED23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00" y="688500"/>
            <a:ext cx="7020000" cy="54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7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 the dependencies among the objects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diagram that shows message passing relationships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flow through a set of objects</a:t>
            </a:r>
          </a:p>
        </p:txBody>
      </p:sp>
    </p:spTree>
    <p:extLst>
      <p:ext uri="{BB962C8B-B14F-4D97-AF65-F5344CB8AC3E}">
        <p14:creationId xmlns:p14="http://schemas.microsoft.com/office/powerpoint/2010/main" val="18046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8647"/>
            <a:ext cx="8763000" cy="8819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85232"/>
            <a:ext cx="5901078" cy="5187379"/>
          </a:xfrm>
        </p:spPr>
      </p:pic>
    </p:spTree>
    <p:extLst>
      <p:ext uri="{BB962C8B-B14F-4D97-AF65-F5344CB8AC3E}">
        <p14:creationId xmlns:p14="http://schemas.microsoft.com/office/powerpoint/2010/main" val="137793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28600"/>
            <a:ext cx="8043333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Communication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161495" cy="3276600"/>
          </a:xfrm>
        </p:spPr>
      </p:pic>
    </p:spTree>
    <p:extLst>
      <p:ext uri="{BB962C8B-B14F-4D97-AF65-F5344CB8AC3E}">
        <p14:creationId xmlns:p14="http://schemas.microsoft.com/office/powerpoint/2010/main" val="271408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13FA21-EF38-4B9C-9591-D74A2CD9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F25D335-1CE9-4121-9BF7-7C72AA65A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412" y="2214900"/>
            <a:ext cx="5868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69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304800"/>
            <a:ext cx="8043333" cy="144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2057400"/>
            <a:ext cx="8043333" cy="38867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objects, actors and associations between them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</a:t>
            </a:r>
          </a:p>
        </p:txBody>
      </p:sp>
    </p:spTree>
    <p:extLst>
      <p:ext uri="{BB962C8B-B14F-4D97-AF65-F5344CB8AC3E}">
        <p14:creationId xmlns:p14="http://schemas.microsoft.com/office/powerpoint/2010/main" val="252354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may change state in response to an event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are captured in this model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different states through which a single object passes during its life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the object’s responses and 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patient states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patient—has not yet been seen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patient—is now receiving treatment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patient—no longer being seen or treated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only for complex objects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8822" y="1828800"/>
            <a:ext cx="8214178" cy="4115398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States—values of an object’s attributes at a point in time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Events—the cause of the change in values of the object’s attributes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Transitions—movement of an object from one state to another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guard condition to flag that a condition is true and allow the transition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8819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583" t="28294" r="29166" b="10466"/>
          <a:stretch/>
        </p:blipFill>
        <p:spPr>
          <a:xfrm>
            <a:off x="1228347" y="990600"/>
            <a:ext cx="6684282" cy="5333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43333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describe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 types: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the details of a business process identified by use-cases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 (Sequence &amp; Communication)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objects collaborate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the functionality defined in the use cases.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changes in the data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(for now) is on the dynamic view of the system, not on how it is implemented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Sample State Machine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166" t="59302" r="29166" b="13566"/>
          <a:stretch/>
        </p:blipFill>
        <p:spPr>
          <a:xfrm>
            <a:off x="228600" y="1905000"/>
            <a:ext cx="8785886" cy="30750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28600"/>
            <a:ext cx="8043333" cy="1295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Creating Behavioral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828800"/>
            <a:ext cx="8043333" cy="41153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only for complex objects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initial state in the upper left corner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final state in the bottom right corner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simple, but descriptive names for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“black holes” and “miracles”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guard conditions are mutually exclusive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transitions are associated with messages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0568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43333" cy="46484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states of the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states during its lifetime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diagram—use a left to right sequence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transitions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triggers (events that cause the transition)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actions which execute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guard conditions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model—ensure all states are reachable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object collaborations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object interaction in 5 possible ways: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Create—can one object create another?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Read—can one object read the attributes of another?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Update—can one object change values in another?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Delete—can one object delete another object?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Execute—can one object execute the operations of another?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matrix to represent objects and their interactions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as a system-wide representation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9581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CRUDE Matrix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09799" y="-457199"/>
            <a:ext cx="4724401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43333" cy="4724399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must be consistent between models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diagrams must match associations on communication diagrams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message on a sequence diagram must appear on an association in a communication diagram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conditions on a sequence diagram must appear on a communication diagram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messages must correspond to the top down ordering of messages being sent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transitions must be associated with a message on a sequence diagram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 a CRUDE matrix imply messages being sent</a:t>
            </a:r>
          </a:p>
        </p:txBody>
      </p:sp>
    </p:spTree>
    <p:extLst>
      <p:ext uri="{BB962C8B-B14F-4D97-AF65-F5344CB8AC3E}">
        <p14:creationId xmlns:p14="http://schemas.microsoft.com/office/powerpoint/2010/main" val="732826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867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48822" y="1371601"/>
            <a:ext cx="8043333" cy="4572598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Models—provide a detailed view of how object collaborations support use-cases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Machines—depicts the states of complex objects during its lifetime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Analysis—helps to identify potential collaborations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models—ensures the completeness and consistency of the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view the problem as a set of use cases supported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set of collaborating objects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organizing and defining the software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depict this view of the business processes: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objects interact and form a collaboration to support the use cases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view of the business process described by a use case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behavioral models is an iterative process which may induce changes in other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03435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143000"/>
            <a:ext cx="8214178" cy="5486399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Objects—an instantiation of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 Wilson is an instantiation of the patient class (object)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a class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 name, address, phone, etc.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Operations—the behaviors of a class, or an action that an object can perform</a:t>
            </a:r>
          </a:p>
          <a:p>
            <a:pPr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Messages—information sent to objects to tell them to execute one of their behaviors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from one object to another</a:t>
            </a:r>
          </a:p>
          <a:p>
            <a:pPr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Diagrams—emphasize message sequence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Diagrams—emphasize message flow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578" cy="434429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participate in a single use-case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sequence of messages that pass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objects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in understanding real-time specifications and complex use-cases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diagram shows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scenarios for a use-case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sequence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show a single scenario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167" t="29070" r="18750" b="9690"/>
          <a:stretch/>
        </p:blipFill>
        <p:spPr>
          <a:xfrm>
            <a:off x="518342" y="1584665"/>
            <a:ext cx="819198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More 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3643" r="18750" b="7365"/>
          <a:stretch/>
        </p:blipFill>
        <p:spPr>
          <a:xfrm>
            <a:off x="668299" y="1445124"/>
            <a:ext cx="7804378" cy="4661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69" y="304800"/>
            <a:ext cx="852113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7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8307</TotalTime>
  <Words>1006</Words>
  <Application>Microsoft Macintosh PowerPoint</Application>
  <PresentationFormat>화면 슬라이드 쇼(4:3)</PresentationFormat>
  <Paragraphs>157</Paragraphs>
  <Slides>36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맑은 고딕</vt:lpstr>
      <vt:lpstr>Calibri</vt:lpstr>
      <vt:lpstr>ＭＳ Ｐゴシック</vt:lpstr>
      <vt:lpstr>News Gothic MT</vt:lpstr>
      <vt:lpstr>Times New Roman</vt:lpstr>
      <vt:lpstr>Wingdings 2</vt:lpstr>
      <vt:lpstr>Arial</vt:lpstr>
      <vt:lpstr>Theme1</vt:lpstr>
      <vt:lpstr>Chapter 6: Behavioral Modeling</vt:lpstr>
      <vt:lpstr>Learning Objectives</vt:lpstr>
      <vt:lpstr>Introduction</vt:lpstr>
      <vt:lpstr>Behavioral Models</vt:lpstr>
      <vt:lpstr>Interaction Diagrams</vt:lpstr>
      <vt:lpstr>Sequence Diagrams</vt:lpstr>
      <vt:lpstr>Sequence Diagram Syntax</vt:lpstr>
      <vt:lpstr>More Sequence Diagram Syntax</vt:lpstr>
      <vt:lpstr>PowerPoint 프레젠테이션</vt:lpstr>
      <vt:lpstr>Sample Sequence Diagram</vt:lpstr>
      <vt:lpstr>Building Sequence Diagrams</vt:lpstr>
      <vt:lpstr>PowerPoint 프레젠테이션</vt:lpstr>
      <vt:lpstr>PowerPoint 프레젠테이션</vt:lpstr>
      <vt:lpstr>Guidelines for creating sequence diagrams</vt:lpstr>
      <vt:lpstr>Creating a sequence diagram</vt:lpstr>
      <vt:lpstr>Library book collection management system use case</vt:lpstr>
      <vt:lpstr>example</vt:lpstr>
      <vt:lpstr>Example – activity diagram</vt:lpstr>
      <vt:lpstr>PowerPoint 프레젠테이션</vt:lpstr>
      <vt:lpstr>PowerPoint 프레젠테이션</vt:lpstr>
      <vt:lpstr>PowerPoint 프레젠테이션</vt:lpstr>
      <vt:lpstr>Communication Diagrams</vt:lpstr>
      <vt:lpstr>Communication Diagram Syntax</vt:lpstr>
      <vt:lpstr>Sample Communication Diagram</vt:lpstr>
      <vt:lpstr>PowerPoint 프레젠테이션</vt:lpstr>
      <vt:lpstr>Building Communication Diagrams</vt:lpstr>
      <vt:lpstr>Behavioral State Machines</vt:lpstr>
      <vt:lpstr>Components of  State Machines</vt:lpstr>
      <vt:lpstr>State Machine Syntax</vt:lpstr>
      <vt:lpstr>Sample State Machine</vt:lpstr>
      <vt:lpstr>Guidelines for Creating Behavioral State Machines</vt:lpstr>
      <vt:lpstr>Building a  Behavioral State Machine</vt:lpstr>
      <vt:lpstr>CRUDE Analysis</vt:lpstr>
      <vt:lpstr>Sample CRUDE Matrix</vt:lpstr>
      <vt:lpstr>Verifying &amp; Validating Behavioral Models</vt:lpstr>
      <vt:lpstr>Summary</vt:lpstr>
    </vt:vector>
  </TitlesOfParts>
  <Company>USMA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Microsoft Office 사용자</cp:lastModifiedBy>
  <cp:revision>96</cp:revision>
  <dcterms:created xsi:type="dcterms:W3CDTF">2015-01-22T13:37:19Z</dcterms:created>
  <dcterms:modified xsi:type="dcterms:W3CDTF">2018-11-01T12:34:31Z</dcterms:modified>
</cp:coreProperties>
</file>