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73" r:id="rId6"/>
    <p:sldId id="275" r:id="rId7"/>
    <p:sldId id="276" r:id="rId8"/>
    <p:sldId id="277" r:id="rId9"/>
    <p:sldId id="270" r:id="rId10"/>
    <p:sldId id="271" r:id="rId11"/>
    <p:sldId id="272" r:id="rId12"/>
    <p:sldId id="278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16DD6-DC97-43EF-BAFE-F6E9EA264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43FF2-2641-43CB-A7E0-65AE261B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B2AAC-A6CF-48BB-9C57-886F9B59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92A13-2C67-4B7B-BD19-99810A44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A8209-A753-4503-B462-87E0B07D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7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48300-9810-4CCE-8091-C57E75BB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70A3E-31CC-439B-8D36-E7892C9D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DF6FD-33AF-41B5-81C6-59246C3A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013A2-984B-4E02-876B-785B01A6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1823C-A162-463B-BE1C-D9FD7A1D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DA63B-FE4D-47E0-A1BC-43DFDACB7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A9E24-65C6-452F-BA20-2EF5B708C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BA032-F127-47C3-BEBF-BAB7E20B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7ACE6-036C-4DA6-A870-96DDE58B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06FC4-5CA3-40AC-B7B8-8B34A41A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8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B2D4-2900-4A92-92FB-197A9F9D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6F65-549F-4FB9-8D3E-791378D4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99A87-B9F1-4903-B889-03B18BA3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87E7B-421A-468E-8BD0-3394999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AB931-D83D-47BD-87AC-AC4F67BF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2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ED413-10AC-47AC-A203-8ACEC844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22B956-FB53-4539-B57C-6B3B6FC7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FEC94-1D66-4245-BC8E-3F35EBDB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F7368-0880-4702-8243-994BBAC1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84F02-9718-48B0-90CB-1C26EA77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E9C4-44FE-43DF-87DB-83AD3765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3421-DB7D-4A42-854C-8D7191DD2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1DE98-D78F-404F-961F-3615064C9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26CE5-1D75-4DA1-A028-60A58BA3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B828B-8A2B-4826-9B05-C11F647C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830F0-120F-47C9-855E-B93A87A1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BEE88-9281-4210-A52F-C5F2E2F7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C9BEA-4B09-4E0D-B85B-2B191332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F2665-5F65-4953-B84F-14EF519B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91C7E-ACC9-4225-AFB0-F62D4FE03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46D919-38A2-4CD4-9554-59BDF5F4F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72075-23C5-4A69-967F-56D3EC38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3E825-D609-4A28-8767-B20E238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70824A-2E9B-4027-9198-695B68E5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1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1E309-5486-479B-9A16-0E35D035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574F2-4795-458D-9AB0-67A16EA4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DEC98F-3D5B-4989-9470-103871B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2428A-87C8-46BA-AC35-6669F9C6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5B64B-10AE-47B7-B1C9-A9D14A02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39103-95B3-4780-83A5-E5B0D0F8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9C526-720D-4598-8139-AB4FE66B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9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9DBA5-530E-44BF-877B-7795ACA0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8ED89-2CED-4F68-8469-8A9DFA2F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0CA50-2307-4F96-BEF1-F6C5D53B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A302A-ECE2-485E-B86D-6E2A457F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AE46D-6F08-4582-A68F-68CAA1EC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6C4C6-4828-4EED-85C7-90F81181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9686E-9B38-405C-8B7F-9F2275B8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E7E1E8-7E4A-457B-AFD5-D6A29D4A1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746E4-4DE2-4485-B868-B36AA6CC2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5A122-D2AC-4F7E-BA20-F59DA87A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2CD3A-DFD3-4BBA-AB8C-4A3949F7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21124-492D-4A06-991F-CBAFB12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886CF8-86E6-411A-AD6D-D8D943F2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B4D8D-CE10-4617-A03E-07C3AC4E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5E9A3-40B6-4513-A04A-BF9C56B4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4675-3C8E-4F6C-B2F6-024FC0E9F21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57816-A06E-415E-88C8-95E815676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2374B-307B-4AB8-884B-D623B839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7030-40B6-4034-A528-7E3E03C60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d2l.ai/chapter_deep-learning-basics/mlp.html" TargetMode="External"/><Relationship Id="rId2" Type="http://schemas.openxmlformats.org/officeDocument/2006/relationships/hyperlink" Target="http://solarisailab.com/archives/120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79730-1A66-41A2-B784-C1FCDBE65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MLP </a:t>
            </a:r>
            <a:r>
              <a:rPr lang="ko-KR" altLang="en-US" sz="2000" dirty="0"/>
              <a:t>모델 학습과 심층신경망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각 층에서 </a:t>
            </a:r>
            <a:r>
              <a:rPr lang="ko-KR" altLang="en-US" sz="2000" dirty="0" err="1"/>
              <a:t>선형회귀값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출력값</a:t>
            </a:r>
            <a:r>
              <a:rPr lang="en-US" altLang="ko-KR" sz="2000" dirty="0"/>
              <a:t>, </a:t>
            </a:r>
            <a:r>
              <a:rPr lang="ko-KR" altLang="en-US" sz="2000" dirty="0"/>
              <a:t>오차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시그모이드</a:t>
            </a:r>
            <a:r>
              <a:rPr lang="ko-KR" altLang="en-US" sz="2000" dirty="0"/>
              <a:t> 함수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미분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출력층공식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은닉층공식</a:t>
            </a:r>
            <a:r>
              <a:rPr lang="en-US" altLang="ko-KR" sz="2000" dirty="0"/>
              <a:t>, MNIST </a:t>
            </a:r>
            <a:r>
              <a:rPr lang="ko-KR" altLang="en-US" sz="2000" dirty="0"/>
              <a:t>검증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49593-26EB-45A7-BF07-58BA524E5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컴퓨터학부</a:t>
            </a:r>
            <a:endParaRPr lang="en-US" altLang="ko-KR" sz="1600" dirty="0"/>
          </a:p>
          <a:p>
            <a:r>
              <a:rPr lang="en-US" altLang="ko-KR" sz="1600" dirty="0"/>
              <a:t>2016113934 </a:t>
            </a:r>
            <a:r>
              <a:rPr lang="ko-KR" altLang="en-US" sz="1600" dirty="0"/>
              <a:t>김기현</a:t>
            </a:r>
          </a:p>
        </p:txBody>
      </p:sp>
    </p:spTree>
    <p:extLst>
      <p:ext uri="{BB962C8B-B14F-4D97-AF65-F5344CB8AC3E}">
        <p14:creationId xmlns:p14="http://schemas.microsoft.com/office/powerpoint/2010/main" val="93927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3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오차함수 수학 공식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993"/>
            <a:ext cx="10515600" cy="28356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60AAAC-F570-4FA7-B188-704CE0D8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25" y="1608495"/>
            <a:ext cx="5629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7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Gradient Decent Learning Method(</a:t>
            </a:r>
            <a:r>
              <a:rPr lang="ko-KR" altLang="en-US" sz="2000" dirty="0"/>
              <a:t>기울기 강하 학습법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28356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7E0D75-EADF-4D82-99AD-38A2E95B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36" y="1462568"/>
            <a:ext cx="2619375" cy="4381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B14676A-32F2-4E4C-ADF3-FE9245E679E1}"/>
              </a:ext>
            </a:extLst>
          </p:cNvPr>
          <p:cNvSpPr txBox="1">
            <a:spLocks/>
          </p:cNvSpPr>
          <p:nvPr/>
        </p:nvSpPr>
        <p:spPr>
          <a:xfrm>
            <a:off x="990600" y="1539411"/>
            <a:ext cx="10515600" cy="28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최적의 가중치</a:t>
            </a:r>
            <a:r>
              <a:rPr lang="en-US" altLang="ko-KR" sz="1400" dirty="0">
                <a:ea typeface="+mj-ea"/>
              </a:rPr>
              <a:t>			       </a:t>
            </a:r>
            <a:r>
              <a:rPr lang="ko-KR" altLang="en-US" sz="1400" dirty="0">
                <a:ea typeface="+mj-ea"/>
              </a:rPr>
              <a:t>를 찾아야 한다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en-US" altLang="ko-KR" sz="1400" b="1" dirty="0"/>
              <a:t>Gradient Descent Method</a:t>
            </a:r>
          </a:p>
          <a:p>
            <a:pPr lvl="1"/>
            <a:r>
              <a:rPr lang="ko-KR" altLang="en-US" sz="1400" b="1" dirty="0"/>
              <a:t>오차함수 </a:t>
            </a:r>
            <a:r>
              <a:rPr lang="en-US" altLang="ko-KR" sz="1400" dirty="0"/>
              <a:t>	   </a:t>
            </a:r>
            <a:r>
              <a:rPr lang="ko-KR" altLang="en-US" sz="1400" dirty="0"/>
              <a:t>의 </a:t>
            </a:r>
            <a:r>
              <a:rPr lang="ko-KR" altLang="en-US" sz="1400" b="1" dirty="0"/>
              <a:t>기울기</a:t>
            </a:r>
            <a:r>
              <a:rPr lang="ko-KR" altLang="en-US" sz="1400" dirty="0"/>
              <a:t>를 이용하여 </a:t>
            </a:r>
            <a:r>
              <a:rPr lang="ko-KR" altLang="en-US" sz="1400" b="1" dirty="0"/>
              <a:t>감소하는 방향</a:t>
            </a:r>
            <a:r>
              <a:rPr lang="ko-KR" altLang="en-US" sz="1400" dirty="0"/>
              <a:t>으로 조금씩 </a:t>
            </a:r>
            <a:r>
              <a:rPr lang="ko-KR" altLang="en-US" sz="1400" b="1" dirty="0"/>
              <a:t>이동</a:t>
            </a:r>
            <a:endParaRPr lang="en-US" altLang="ko-KR" sz="14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F216AB-5E46-47C0-BCAC-1D9B4F0B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10" y="2083568"/>
            <a:ext cx="619125" cy="323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945974-258E-4628-AE37-A3EA36292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752" y="2586049"/>
            <a:ext cx="6298968" cy="34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0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Error Backpropagation(</a:t>
            </a:r>
            <a:r>
              <a:rPr lang="ko-KR" altLang="en-US" sz="2000" dirty="0"/>
              <a:t>오류 </a:t>
            </a:r>
            <a:r>
              <a:rPr lang="ko-KR" altLang="en-US" sz="2000" dirty="0" err="1"/>
              <a:t>역전파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28356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B14676A-32F2-4E4C-ADF3-FE9245E679E1}"/>
              </a:ext>
            </a:extLst>
          </p:cNvPr>
          <p:cNvSpPr txBox="1">
            <a:spLocks/>
          </p:cNvSpPr>
          <p:nvPr/>
        </p:nvSpPr>
        <p:spPr>
          <a:xfrm>
            <a:off x="990600" y="1539411"/>
            <a:ext cx="10515600" cy="28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출력층에서 오류</a:t>
            </a:r>
            <a:r>
              <a:rPr lang="en-US" altLang="ko-KR" sz="1400" dirty="0">
                <a:ea typeface="+mj-ea"/>
              </a:rPr>
              <a:t>(</a:t>
            </a:r>
            <a:r>
              <a:rPr lang="ko-KR" altLang="en-US" sz="1400" dirty="0">
                <a:ea typeface="+mj-ea"/>
              </a:rPr>
              <a:t>오차</a:t>
            </a:r>
            <a:r>
              <a:rPr lang="en-US" altLang="ko-KR" sz="1400" dirty="0">
                <a:ea typeface="+mj-ea"/>
              </a:rPr>
              <a:t>)</a:t>
            </a:r>
            <a:r>
              <a:rPr lang="ko-KR" altLang="en-US" sz="1400" dirty="0">
                <a:ea typeface="+mj-ea"/>
              </a:rPr>
              <a:t>를 계산해서 거꾸로 </a:t>
            </a:r>
            <a:r>
              <a:rPr lang="ko-KR" altLang="en-US" sz="1400" dirty="0" err="1">
                <a:ea typeface="+mj-ea"/>
              </a:rPr>
              <a:t>역전파</a:t>
            </a:r>
            <a:r>
              <a:rPr lang="ko-KR" altLang="en-US" sz="1400" dirty="0">
                <a:ea typeface="+mj-ea"/>
              </a:rPr>
              <a:t> 되어서 </a:t>
            </a:r>
            <a:r>
              <a:rPr lang="en-US" altLang="ko-KR" sz="1400" dirty="0">
                <a:ea typeface="+mj-ea"/>
              </a:rPr>
              <a:t>weight</a:t>
            </a:r>
            <a:r>
              <a:rPr lang="ko-KR" altLang="en-US" sz="1400" dirty="0">
                <a:ea typeface="+mj-ea"/>
              </a:rPr>
              <a:t>를 </a:t>
            </a:r>
            <a:r>
              <a:rPr lang="en-US" altLang="ko-KR" sz="1400" dirty="0">
                <a:ea typeface="+mj-ea"/>
              </a:rPr>
              <a:t>Update</a:t>
            </a:r>
            <a:r>
              <a:rPr lang="ko-KR" altLang="en-US" sz="1400" dirty="0">
                <a:ea typeface="+mj-ea"/>
              </a:rPr>
              <a:t> 하는 알고리즘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ko-KR" altLang="en-US" sz="1400" dirty="0">
                <a:ea typeface="+mj-ea"/>
              </a:rPr>
              <a:t>은닉층이 여러 개라도 계속 역전파가 되어서 </a:t>
            </a:r>
            <a:r>
              <a:rPr lang="en-US" altLang="ko-KR" sz="1400" dirty="0">
                <a:ea typeface="+mj-ea"/>
              </a:rPr>
              <a:t>weight</a:t>
            </a:r>
            <a:r>
              <a:rPr lang="ko-KR" altLang="en-US" sz="1400" dirty="0">
                <a:ea typeface="+mj-ea"/>
              </a:rPr>
              <a:t>를 수정하는 식을 만들게 된다</a:t>
            </a:r>
            <a:r>
              <a:rPr lang="en-US" altLang="ko-KR" sz="1400" dirty="0">
                <a:ea typeface="+mj-ea"/>
              </a:rPr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9998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MLP Coding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955"/>
            <a:ext cx="4966699" cy="1986088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ea typeface="+mj-ea"/>
              </a:rPr>
              <a:t>Google </a:t>
            </a:r>
            <a:r>
              <a:rPr lang="en-US" altLang="ko-KR" sz="1400" dirty="0" err="1">
                <a:ea typeface="+mj-ea"/>
              </a:rPr>
              <a:t>colab</a:t>
            </a:r>
            <a:r>
              <a:rPr lang="ko-KR" altLang="en-US" sz="1400" dirty="0">
                <a:ea typeface="+mj-ea"/>
              </a:rPr>
              <a:t> 환경에서 </a:t>
            </a:r>
            <a:r>
              <a:rPr lang="en-US" altLang="ko-KR" sz="1400" dirty="0">
                <a:ea typeface="+mj-ea"/>
              </a:rPr>
              <a:t>MNIST dataset</a:t>
            </a:r>
            <a:r>
              <a:rPr lang="ko-KR" altLang="en-US" sz="1400" dirty="0">
                <a:ea typeface="+mj-ea"/>
              </a:rPr>
              <a:t>을 </a:t>
            </a:r>
            <a:r>
              <a:rPr lang="en-US" altLang="ko-KR" sz="1400" dirty="0">
                <a:ea typeface="+mj-ea"/>
              </a:rPr>
              <a:t>MLP</a:t>
            </a:r>
            <a:r>
              <a:rPr lang="ko-KR" altLang="en-US" sz="1400" dirty="0">
                <a:ea typeface="+mj-ea"/>
              </a:rPr>
              <a:t>로 학습하고자 한다</a:t>
            </a:r>
            <a:r>
              <a:rPr lang="en-US" altLang="ko-KR" sz="1400" dirty="0">
                <a:ea typeface="+mj-ea"/>
              </a:rPr>
              <a:t>.</a:t>
            </a:r>
            <a:br>
              <a:rPr lang="en-US" altLang="ko-KR" sz="1400" dirty="0">
                <a:ea typeface="+mj-ea"/>
              </a:rPr>
            </a:br>
            <a:br>
              <a:rPr lang="en-US" altLang="ko-KR" sz="1400" dirty="0">
                <a:ea typeface="+mj-ea"/>
              </a:rPr>
            </a:br>
            <a:endParaRPr lang="en-US" altLang="ko-KR" sz="1400" dirty="0">
              <a:ea typeface="+mj-ea"/>
            </a:endParaRPr>
          </a:p>
          <a:p>
            <a:r>
              <a:rPr lang="en-US" altLang="ko-KR" sz="1400" b="0" i="0" dirty="0">
                <a:effectLst/>
                <a:ea typeface="+mj-ea"/>
              </a:rPr>
              <a:t>Google </a:t>
            </a:r>
            <a:r>
              <a:rPr lang="en-US" altLang="ko-KR" sz="1400" b="0" i="0" dirty="0" err="1">
                <a:effectLst/>
                <a:ea typeface="+mj-ea"/>
              </a:rPr>
              <a:t>colab</a:t>
            </a:r>
            <a:r>
              <a:rPr lang="ko-KR" altLang="en-US" sz="1400" b="0" i="0" dirty="0">
                <a:effectLst/>
                <a:ea typeface="+mj-ea"/>
              </a:rPr>
              <a:t>이란 구글에서 제공하는 </a:t>
            </a:r>
            <a:r>
              <a:rPr lang="en-US" altLang="ko-KR" sz="1400" b="0" i="0" dirty="0" err="1">
                <a:effectLst/>
                <a:ea typeface="+mj-ea"/>
              </a:rPr>
              <a:t>Jupyter</a:t>
            </a:r>
            <a:r>
              <a:rPr lang="en-US" altLang="ko-KR" sz="1400" b="0" i="0" dirty="0">
                <a:effectLst/>
                <a:ea typeface="+mj-ea"/>
              </a:rPr>
              <a:t> Notebook</a:t>
            </a:r>
            <a:r>
              <a:rPr lang="ko-KR" altLang="en-US" sz="1400" b="0" i="0" dirty="0">
                <a:effectLst/>
                <a:ea typeface="+mj-ea"/>
              </a:rPr>
              <a:t>이다</a:t>
            </a:r>
            <a:r>
              <a:rPr lang="en-US" altLang="ko-KR" sz="1400" b="0" i="0" dirty="0">
                <a:effectLst/>
                <a:ea typeface="+mj-ea"/>
              </a:rPr>
              <a:t>. </a:t>
            </a:r>
            <a:r>
              <a:rPr lang="ko-KR" altLang="en-US" sz="1400" b="0" i="0" dirty="0">
                <a:effectLst/>
                <a:ea typeface="+mj-ea"/>
              </a:rPr>
              <a:t>대신</a:t>
            </a:r>
            <a:r>
              <a:rPr lang="en-US" altLang="ko-KR" sz="1400" b="0" i="0" dirty="0">
                <a:effectLst/>
                <a:ea typeface="+mj-ea"/>
              </a:rPr>
              <a:t>, </a:t>
            </a:r>
            <a:r>
              <a:rPr lang="ko-KR" altLang="en-US" sz="1400" b="0" i="0" dirty="0">
                <a:effectLst/>
                <a:ea typeface="+mj-ea"/>
              </a:rPr>
              <a:t>인프라는 구글 클라우드를 기반으로 하기 때문에 하드웨어의 투자 및 번거로운 설정 과정을 하지 않아도 되기에 딥러닝 학습에 용이하다</a:t>
            </a:r>
            <a:r>
              <a:rPr lang="en-US" altLang="ko-KR" sz="1400" b="0" i="0" dirty="0">
                <a:effectLst/>
                <a:ea typeface="+mj-ea"/>
              </a:rPr>
              <a:t>.</a:t>
            </a:r>
          </a:p>
          <a:p>
            <a:endParaRPr lang="ko-KR" altLang="en-US" sz="1400" dirty="0"/>
          </a:p>
        </p:txBody>
      </p:sp>
      <p:pic>
        <p:nvPicPr>
          <p:cNvPr id="1026" name="Picture 2" descr="코드잇] 구글 코랩으로 데이터 사이언스 시작하기 by 코드잇 | 더팀스">
            <a:extLst>
              <a:ext uri="{FF2B5EF4-FFF2-40B4-BE49-F238E27FC236}">
                <a16:creationId xmlns:a16="http://schemas.microsoft.com/office/drawing/2014/main" id="{CED743CE-A046-4CAA-BAD9-0608F63F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18" y="1322985"/>
            <a:ext cx="4212029" cy="42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2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MLP Coding – 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31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en-US" altLang="ko-KR" sz="1400" dirty="0">
                <a:hlinkClick r:id="rId2"/>
              </a:rPr>
              <a:t>https://colab.research.google.com/</a:t>
            </a:r>
            <a:r>
              <a:rPr lang="en-US" altLang="ko-KR" sz="1400" dirty="0"/>
              <a:t> </a:t>
            </a:r>
            <a:r>
              <a:rPr lang="ko-KR" altLang="en-US" sz="1400" dirty="0"/>
              <a:t>해당 주소로 접속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 err="1"/>
              <a:t>우상단</a:t>
            </a:r>
            <a:r>
              <a:rPr lang="ko-KR" altLang="en-US" sz="1400" dirty="0"/>
              <a:t> 로그인 버튼을 눌러 로그인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3. </a:t>
            </a:r>
            <a:r>
              <a:rPr lang="ko-KR" altLang="en-US" sz="1400" dirty="0"/>
              <a:t>좌 상단에 위치한 파일</a:t>
            </a:r>
            <a:r>
              <a:rPr lang="en-US" altLang="ko-KR" sz="1400" dirty="0"/>
              <a:t>-&gt; </a:t>
            </a:r>
            <a:r>
              <a:rPr lang="ko-KR" altLang="en-US" sz="1400" dirty="0"/>
              <a:t>새 노트 누른 후 오른쪽과 같은 화면이 보인다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7F9E11-B2DC-4B95-B528-AAF9FD24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54" y="1825625"/>
            <a:ext cx="3848100" cy="1485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F2A8D-1A67-4BB7-8C0C-B6299D25D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25" y="3856467"/>
            <a:ext cx="3312357" cy="2424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2FB926-182F-4956-818A-B97CF3F3B091}"/>
              </a:ext>
            </a:extLst>
          </p:cNvPr>
          <p:cNvSpPr txBox="1"/>
          <p:nvPr/>
        </p:nvSpPr>
        <p:spPr>
          <a:xfrm>
            <a:off x="7109717" y="3300255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4. </a:t>
            </a:r>
            <a:r>
              <a:rPr lang="ko-KR" altLang="en-US" sz="1000" dirty="0"/>
              <a:t>로그인 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B30CDE-FE5A-4EB8-A993-FEB03598A4E4}"/>
              </a:ext>
            </a:extLst>
          </p:cNvPr>
          <p:cNvSpPr txBox="1"/>
          <p:nvPr/>
        </p:nvSpPr>
        <p:spPr>
          <a:xfrm>
            <a:off x="7109717" y="6285394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5. google </a:t>
            </a:r>
            <a:r>
              <a:rPr lang="en-US" altLang="ko-KR" sz="1000" dirty="0" err="1"/>
              <a:t>colab</a:t>
            </a:r>
            <a:r>
              <a:rPr lang="en-US" altLang="ko-KR" sz="1000" dirty="0"/>
              <a:t> </a:t>
            </a:r>
            <a:r>
              <a:rPr lang="ko-KR" altLang="en-US" sz="1000" dirty="0"/>
              <a:t>환경에서 </a:t>
            </a:r>
            <a:r>
              <a:rPr lang="en-US" altLang="ko-KR" sz="1000" dirty="0" err="1"/>
              <a:t>jupyter</a:t>
            </a:r>
            <a:r>
              <a:rPr lang="en-US" altLang="ko-KR" sz="1000" dirty="0"/>
              <a:t> notebook </a:t>
            </a:r>
            <a:r>
              <a:rPr lang="ko-KR" altLang="en-US" sz="1000" dirty="0"/>
              <a:t>접속한 모습</a:t>
            </a:r>
          </a:p>
        </p:txBody>
      </p:sp>
    </p:spTree>
    <p:extLst>
      <p:ext uri="{BB962C8B-B14F-4D97-AF65-F5344CB8AC3E}">
        <p14:creationId xmlns:p14="http://schemas.microsoft.com/office/powerpoint/2010/main" val="322599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MLP Coding – 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8147"/>
            <a:ext cx="8316074" cy="2498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4. </a:t>
            </a:r>
            <a:r>
              <a:rPr lang="ko-KR" altLang="en-US" sz="1400" dirty="0"/>
              <a:t>위와 같이 코드를 입력 후 실행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shift+enter</a:t>
            </a:r>
            <a:r>
              <a:rPr lang="en-US" altLang="ko-KR" sz="1400" dirty="0"/>
              <a:t>)</a:t>
            </a:r>
            <a:r>
              <a:rPr lang="ko-KR" altLang="en-US" sz="1400" dirty="0"/>
              <a:t>하면</a:t>
            </a:r>
            <a:r>
              <a:rPr lang="en-US" altLang="ko-KR" sz="1400" dirty="0"/>
              <a:t>, </a:t>
            </a:r>
            <a:r>
              <a:rPr lang="ko-KR" altLang="en-US" sz="1400" dirty="0"/>
              <a:t>자신이 연결하고자 하는 </a:t>
            </a:r>
            <a:r>
              <a:rPr lang="en-US" altLang="ko-KR" sz="1400" dirty="0"/>
              <a:t>google drive </a:t>
            </a:r>
            <a:r>
              <a:rPr lang="ko-KR" altLang="en-US" sz="1400" dirty="0"/>
              <a:t>계정으로 로그인하여 인증코드 발급 후 넣어주면 아래와 같이 나오면 성공했다는 의미이다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B926-182F-4956-818A-B97CF3F3B091}"/>
              </a:ext>
            </a:extLst>
          </p:cNvPr>
          <p:cNvSpPr txBox="1"/>
          <p:nvPr/>
        </p:nvSpPr>
        <p:spPr>
          <a:xfrm>
            <a:off x="843059" y="3300255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6. google drive mount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9B63D-8B01-43F5-88F7-417EF3A1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411"/>
            <a:ext cx="8476002" cy="1741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6EF65E-235E-4693-A1C2-9688717B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87" y="4226413"/>
            <a:ext cx="4095750" cy="2466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97D6EF-D3FD-4498-B470-A84BC8142F01}"/>
              </a:ext>
            </a:extLst>
          </p:cNvPr>
          <p:cNvSpPr txBox="1"/>
          <p:nvPr/>
        </p:nvSpPr>
        <p:spPr>
          <a:xfrm>
            <a:off x="843059" y="6369764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7. mount</a:t>
            </a:r>
            <a:r>
              <a:rPr lang="ko-KR" altLang="en-US" sz="1000" dirty="0"/>
              <a:t>가 성공적으로 수행된 모습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8652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MLP Coding – Coding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0596"/>
            <a:ext cx="8316074" cy="148322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err="1"/>
              <a:t>Tensorflow</a:t>
            </a:r>
            <a:r>
              <a:rPr lang="en-US" altLang="ko-KR" sz="1400" dirty="0"/>
              <a:t> package</a:t>
            </a:r>
            <a:r>
              <a:rPr lang="ko-KR" altLang="en-US" sz="1400" dirty="0"/>
              <a:t>를 불러온다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불러온 </a:t>
            </a:r>
            <a:r>
              <a:rPr lang="en-US" altLang="ko-KR" sz="1400" dirty="0"/>
              <a:t>package</a:t>
            </a:r>
            <a:r>
              <a:rPr lang="ko-KR" altLang="en-US" sz="1400" dirty="0"/>
              <a:t>에서 </a:t>
            </a:r>
            <a:r>
              <a:rPr lang="en-US" altLang="ko-KR" sz="1400" dirty="0"/>
              <a:t>MNIST dataset</a:t>
            </a:r>
            <a:r>
              <a:rPr lang="ko-KR" altLang="en-US" sz="1400" dirty="0"/>
              <a:t>을 가져와 저장한다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MNIST dataset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trainSet</a:t>
            </a:r>
            <a:r>
              <a:rPr lang="en-US" altLang="ko-KR" sz="1400" dirty="0"/>
              <a:t>(6</a:t>
            </a:r>
            <a:r>
              <a:rPr lang="ko-KR" altLang="en-US" sz="1400" dirty="0"/>
              <a:t>만개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testSet</a:t>
            </a:r>
            <a:r>
              <a:rPr lang="en-US" altLang="ko-KR" sz="1400" dirty="0"/>
              <a:t>(1</a:t>
            </a:r>
            <a:r>
              <a:rPr lang="ko-KR" altLang="en-US" sz="1400" dirty="0"/>
              <a:t>만개</a:t>
            </a:r>
            <a:r>
              <a:rPr lang="en-US" altLang="ko-KR" sz="1400" dirty="0"/>
              <a:t>)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저장되어있다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MNIST data</a:t>
            </a:r>
            <a:r>
              <a:rPr lang="ko-KR" altLang="en-US" sz="1400" dirty="0"/>
              <a:t>들은 이미지이므로 이를 </a:t>
            </a:r>
            <a:r>
              <a:rPr lang="ko-KR" altLang="en-US" sz="1400" dirty="0" err="1"/>
              <a:t>정규화하기</a:t>
            </a:r>
            <a:r>
              <a:rPr lang="ko-KR" altLang="en-US" sz="1400" dirty="0"/>
              <a:t> 위해서 </a:t>
            </a:r>
            <a:r>
              <a:rPr lang="en-US" altLang="ko-KR" sz="1400" dirty="0"/>
              <a:t>/255.0</a:t>
            </a:r>
            <a:r>
              <a:rPr lang="ko-KR" altLang="en-US" sz="1400" dirty="0"/>
              <a:t>을 해준다</a:t>
            </a:r>
            <a:r>
              <a:rPr lang="en-US" altLang="ko-KR" sz="14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B926-182F-4956-818A-B97CF3F3B091}"/>
              </a:ext>
            </a:extLst>
          </p:cNvPr>
          <p:cNvSpPr txBox="1"/>
          <p:nvPr/>
        </p:nvSpPr>
        <p:spPr>
          <a:xfrm>
            <a:off x="1316196" y="4440446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8. MNIST dataset </a:t>
            </a:r>
            <a:r>
              <a:rPr lang="ko-KR" altLang="en-US" sz="1000" dirty="0"/>
              <a:t>불러오기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C950E0-DB60-4AA4-A02B-52EF52D7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96" y="1348108"/>
            <a:ext cx="9559608" cy="30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3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MLP Coding – Coding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0596"/>
            <a:ext cx="8316074" cy="148322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dirty="0" err="1"/>
              <a:t>X_train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차 </a:t>
            </a:r>
            <a:r>
              <a:rPr lang="en-US" altLang="ko-KR" sz="1400" dirty="0"/>
              <a:t>tensor</a:t>
            </a:r>
            <a:r>
              <a:rPr lang="ko-KR" altLang="en-US" sz="1400" dirty="0"/>
              <a:t>이며</a:t>
            </a:r>
            <a:r>
              <a:rPr lang="en-US" altLang="ko-KR" sz="1400" dirty="0"/>
              <a:t>, 28x28</a:t>
            </a:r>
            <a:r>
              <a:rPr lang="ko-KR" altLang="en-US" sz="1400" dirty="0"/>
              <a:t>형태의 </a:t>
            </a:r>
            <a:r>
              <a:rPr lang="en-US" altLang="ko-KR" sz="1400" dirty="0"/>
              <a:t>data 60,000</a:t>
            </a:r>
            <a:r>
              <a:rPr lang="ko-KR" altLang="en-US" sz="1400" dirty="0"/>
              <a:t>개가 있다</a:t>
            </a:r>
            <a:r>
              <a:rPr lang="en-US" altLang="ko-KR" sz="1400" dirty="0"/>
              <a:t>.</a:t>
            </a:r>
          </a:p>
          <a:p>
            <a:pPr>
              <a:buFontTx/>
              <a:buChar char="-"/>
            </a:pPr>
            <a:r>
              <a:rPr lang="en-US" altLang="ko-KR" sz="1400" dirty="0" err="1"/>
              <a:t>X_test</a:t>
            </a:r>
            <a:r>
              <a:rPr lang="ko-KR" altLang="en-US" sz="1400" dirty="0"/>
              <a:t>는 </a:t>
            </a:r>
            <a:r>
              <a:rPr lang="en-US" altLang="ko-KR" sz="1400" dirty="0"/>
              <a:t>3</a:t>
            </a:r>
            <a:r>
              <a:rPr lang="ko-KR" altLang="en-US" sz="1400" dirty="0"/>
              <a:t>차 </a:t>
            </a:r>
            <a:r>
              <a:rPr lang="en-US" altLang="ko-KR" sz="1400" dirty="0"/>
              <a:t>tensor</a:t>
            </a:r>
            <a:r>
              <a:rPr lang="ko-KR" altLang="en-US" sz="1400" dirty="0"/>
              <a:t>이며</a:t>
            </a:r>
            <a:r>
              <a:rPr lang="en-US" altLang="ko-KR" sz="1400" dirty="0"/>
              <a:t>, 28x28</a:t>
            </a:r>
            <a:r>
              <a:rPr lang="ko-KR" altLang="en-US" sz="1400" dirty="0"/>
              <a:t>형태의 </a:t>
            </a:r>
            <a:r>
              <a:rPr lang="en-US" altLang="ko-KR" sz="1400" dirty="0"/>
              <a:t>data 10,000</a:t>
            </a:r>
            <a:r>
              <a:rPr lang="ko-KR" altLang="en-US" sz="1400" dirty="0"/>
              <a:t>개가 있다</a:t>
            </a:r>
            <a:r>
              <a:rPr lang="en-US" altLang="ko-KR" sz="1400" dirty="0"/>
              <a:t>.</a:t>
            </a:r>
          </a:p>
          <a:p>
            <a:pPr>
              <a:buFontTx/>
              <a:buChar char="-"/>
            </a:pPr>
            <a:r>
              <a:rPr lang="en-US" altLang="ko-KR" sz="1400" dirty="0" err="1"/>
              <a:t>Y_test</a:t>
            </a:r>
            <a:r>
              <a:rPr lang="ko-KR" altLang="en-US" sz="1400" dirty="0"/>
              <a:t>에는 </a:t>
            </a:r>
            <a:r>
              <a:rPr lang="en-US" altLang="ko-KR" sz="1400" dirty="0"/>
              <a:t>class label</a:t>
            </a:r>
            <a:r>
              <a:rPr lang="ko-KR" altLang="en-US" sz="1400" dirty="0"/>
              <a:t>이 </a:t>
            </a:r>
            <a:r>
              <a:rPr lang="en-US" altLang="ko-KR" sz="1400" dirty="0"/>
              <a:t>[0,1,2,3,4,5,6,7,8,9]</a:t>
            </a:r>
            <a:r>
              <a:rPr lang="ko-KR" altLang="en-US" sz="1400" dirty="0"/>
              <a:t>로 형성 되어있다</a:t>
            </a:r>
            <a:r>
              <a:rPr lang="en-US" altLang="ko-KR" sz="14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B926-182F-4956-818A-B97CF3F3B091}"/>
              </a:ext>
            </a:extLst>
          </p:cNvPr>
          <p:cNvSpPr txBox="1"/>
          <p:nvPr/>
        </p:nvSpPr>
        <p:spPr>
          <a:xfrm>
            <a:off x="915504" y="4440446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9. </a:t>
            </a:r>
            <a:r>
              <a:rPr lang="en-US" altLang="ko-KR" sz="1000" dirty="0" err="1"/>
              <a:t>numpy</a:t>
            </a:r>
            <a:r>
              <a:rPr lang="ko-KR" altLang="en-US" sz="1000" dirty="0"/>
              <a:t>를 통해 </a:t>
            </a:r>
            <a:r>
              <a:rPr lang="en-US" altLang="ko-KR" sz="1000" dirty="0"/>
              <a:t>dataset </a:t>
            </a:r>
            <a:r>
              <a:rPr lang="ko-KR" altLang="en-US" sz="1000" dirty="0"/>
              <a:t>구성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39D664-AC2C-4E1B-A0AA-988846C9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20996"/>
            <a:ext cx="9974554" cy="30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3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MLP Coding – Coding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60596"/>
            <a:ext cx="10617485" cy="1732279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tf.keras.models.Sequential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 Sequential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하게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layer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를 쌓아서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을 정의하겠다는 의미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tf.keras.layers.Flatten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 :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입력층을 나타내며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28x28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입력을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flatten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해준다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: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은닉층을 나타내며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의 수는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128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개이고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으로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ReLU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를 사용함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(Sigmoid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로 바꿔서 사용해도 된다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층을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개 쌓고 싶어서 똑같이 쌓아줬다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: 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마지막은 출력층이다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 Activation function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으로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softmax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를 사용했고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출력은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개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(0~9)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이다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B926-182F-4956-818A-B97CF3F3B091}"/>
              </a:ext>
            </a:extLst>
          </p:cNvPr>
          <p:cNvSpPr txBox="1"/>
          <p:nvPr/>
        </p:nvSpPr>
        <p:spPr>
          <a:xfrm>
            <a:off x="915504" y="4075892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10. Neural Net model</a:t>
            </a:r>
            <a:r>
              <a:rPr lang="ko-KR" altLang="en-US" sz="1000" dirty="0"/>
              <a:t>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7DA95D-33F1-4EFD-BCFD-314A1D18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" y="1308934"/>
            <a:ext cx="11456031" cy="25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6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MLP Coding – Coding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60596"/>
            <a:ext cx="10617485" cy="17322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sgd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: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sgd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Stochastic Gradient Descent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의 약자로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mini-batch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나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online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을 사용하겠다는 의미이며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오류역전파를 뜻하기도 한다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: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loss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cross entropy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를 사용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sparse_categorical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이란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 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값이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0~9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이고 </a:t>
            </a:r>
            <a:r>
              <a:rPr lang="ko-KR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출력값은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0,0,1,0,…0 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의 형태이므로 이를 </a:t>
            </a:r>
            <a:r>
              <a:rPr lang="ko-KR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매칭시키기위해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사용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metrics=[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'accuracy’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: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평가 기준을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classificadtion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rate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으로 설정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B926-182F-4956-818A-B97CF3F3B091}"/>
              </a:ext>
            </a:extLst>
          </p:cNvPr>
          <p:cNvSpPr txBox="1"/>
          <p:nvPr/>
        </p:nvSpPr>
        <p:spPr>
          <a:xfrm>
            <a:off x="915504" y="4075892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10. Neural Net model</a:t>
            </a:r>
            <a:r>
              <a:rPr lang="ko-KR" altLang="en-US" sz="1000" dirty="0"/>
              <a:t>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7DA95D-33F1-4EFD-BCFD-314A1D18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" y="1308934"/>
            <a:ext cx="11456031" cy="25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8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3148" cy="435133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effectLst/>
                <a:ea typeface="+mj-ea"/>
              </a:rPr>
              <a:t>MLP </a:t>
            </a:r>
            <a:r>
              <a:rPr lang="ko-KR" altLang="en-US" sz="1400" b="0" i="0" dirty="0">
                <a:effectLst/>
                <a:ea typeface="+mj-ea"/>
              </a:rPr>
              <a:t>등장 배경</a:t>
            </a:r>
            <a:endParaRPr lang="en-US" altLang="ko-KR" sz="1400" b="0" i="0" dirty="0">
              <a:effectLst/>
              <a:ea typeface="+mj-ea"/>
            </a:endParaRPr>
          </a:p>
          <a:p>
            <a:r>
              <a:rPr lang="en-US" altLang="ko-KR" sz="1400" b="0" i="0" dirty="0">
                <a:effectLst/>
                <a:ea typeface="+mj-ea"/>
              </a:rPr>
              <a:t>MLP function(activation function)</a:t>
            </a:r>
            <a:r>
              <a:rPr lang="ko-KR" altLang="en-US" sz="1400" b="0" i="0" dirty="0">
                <a:effectLst/>
                <a:ea typeface="+mj-ea"/>
              </a:rPr>
              <a:t>의 종류</a:t>
            </a:r>
            <a:endParaRPr lang="en-US" altLang="ko-KR" sz="1400" b="0" i="0" dirty="0">
              <a:effectLst/>
              <a:ea typeface="+mj-ea"/>
            </a:endParaRPr>
          </a:p>
          <a:p>
            <a:r>
              <a:rPr lang="en-US" altLang="ko-KR" sz="1400" dirty="0"/>
              <a:t>MLP Coding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883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MLP Coding – Coding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60596"/>
            <a:ext cx="10617485" cy="17322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model.fit(x_train, y_train, epochs=</a:t>
            </a:r>
            <a:r>
              <a:rPr lang="fr-FR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fr-FR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: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를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과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으로 학습을 시작하고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5 epochs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로 반복해라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verbose=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: test data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를 바탕으로 성능을 평가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위 결과에서 보면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반복횟수가 증가할 수록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accuracy</a:t>
            </a:r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가 정확해지는 것을 확인할 수 있다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fr-FR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B926-182F-4956-818A-B97CF3F3B091}"/>
              </a:ext>
            </a:extLst>
          </p:cNvPr>
          <p:cNvSpPr txBox="1"/>
          <p:nvPr/>
        </p:nvSpPr>
        <p:spPr>
          <a:xfrm>
            <a:off x="987423" y="4514375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11. </a:t>
            </a:r>
            <a:r>
              <a:rPr lang="ko-KR" altLang="en-US" sz="1000" dirty="0"/>
              <a:t>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9BF3C-116F-431E-9A47-3038E012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352940"/>
            <a:ext cx="7477761" cy="30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[1] </a:t>
            </a:r>
            <a:r>
              <a:rPr lang="en-US" altLang="ko-KR" sz="1400" dirty="0">
                <a:hlinkClick r:id="rId2"/>
              </a:rPr>
              <a:t>https://en.wikipedia.org/wiki/Perceptrons_(book)</a:t>
            </a:r>
          </a:p>
          <a:p>
            <a:pPr marL="0" indent="0">
              <a:buNone/>
            </a:pPr>
            <a:endParaRPr lang="en-US" altLang="ko-KR" sz="1400" dirty="0">
              <a:hlinkClick r:id="rId2"/>
            </a:endParaRPr>
          </a:p>
          <a:p>
            <a:pPr marL="0" indent="0">
              <a:buNone/>
            </a:pPr>
            <a:r>
              <a:rPr lang="en-US" altLang="ko-KR" sz="1400" dirty="0"/>
              <a:t>[2] </a:t>
            </a:r>
            <a:r>
              <a:rPr lang="en-US" altLang="ko-KR" sz="1400" dirty="0">
                <a:hlinkClick r:id="rId2"/>
              </a:rPr>
              <a:t>http://solarisailab.com/archives/1206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[3]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[?] </a:t>
            </a:r>
            <a:r>
              <a:rPr lang="en-US" altLang="ko-KR" sz="1400" dirty="0">
                <a:hlinkClick r:id="rId3"/>
              </a:rPr>
              <a:t>https://ko.d2l.ai/chapter_deep-learning-basics/mlp.html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[?] https://excelsior-cjh.tistory.com/177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808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MLP </a:t>
            </a:r>
            <a:r>
              <a:rPr lang="ko-KR" altLang="en-US" sz="2000" dirty="0"/>
              <a:t>등장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3148" cy="435133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effectLst/>
                <a:ea typeface="+mj-ea"/>
              </a:rPr>
              <a:t>1969</a:t>
            </a:r>
            <a:r>
              <a:rPr lang="ko-KR" altLang="en-US" sz="1400" b="0" i="0" dirty="0">
                <a:effectLst/>
                <a:ea typeface="+mj-ea"/>
              </a:rPr>
              <a:t>년 </a:t>
            </a:r>
            <a:r>
              <a:rPr lang="en-US" altLang="ko-KR" sz="1400" b="0" i="0" dirty="0">
                <a:effectLst/>
                <a:ea typeface="+mj-ea"/>
              </a:rPr>
              <a:t>Marvin Minsky</a:t>
            </a:r>
            <a:r>
              <a:rPr lang="ko-KR" altLang="en-US" sz="1400" b="0" i="0" dirty="0">
                <a:effectLst/>
                <a:ea typeface="+mj-ea"/>
              </a:rPr>
              <a:t>와 </a:t>
            </a:r>
            <a:r>
              <a:rPr lang="en-US" altLang="ko-KR" sz="1400" b="0" i="0" dirty="0">
                <a:effectLst/>
                <a:ea typeface="+mj-ea"/>
              </a:rPr>
              <a:t>Seymour </a:t>
            </a:r>
            <a:r>
              <a:rPr lang="en-US" altLang="ko-KR" sz="1400" b="0" i="0" dirty="0" err="1">
                <a:effectLst/>
                <a:ea typeface="+mj-ea"/>
              </a:rPr>
              <a:t>Papert</a:t>
            </a:r>
            <a:r>
              <a:rPr lang="ko-KR" altLang="en-US" sz="1400" b="0" i="0" dirty="0">
                <a:effectLst/>
                <a:ea typeface="+mj-ea"/>
              </a:rPr>
              <a:t>가 “</a:t>
            </a:r>
            <a:r>
              <a:rPr lang="en-US" altLang="ko-KR" sz="1400" b="0" i="0" dirty="0" err="1">
                <a:effectLst/>
                <a:ea typeface="+mj-ea"/>
              </a:rPr>
              <a:t>Perceptrons</a:t>
            </a:r>
            <a:r>
              <a:rPr lang="en-US" altLang="ko-KR" sz="1400" b="0" i="0" dirty="0">
                <a:effectLst/>
                <a:ea typeface="+mj-ea"/>
              </a:rPr>
              <a:t>: an introduction to computational geometry”[1]</a:t>
            </a:r>
            <a:r>
              <a:rPr lang="ko-KR" altLang="en-US" sz="1400" b="0" i="0" dirty="0">
                <a:effectLst/>
                <a:ea typeface="+mj-ea"/>
              </a:rPr>
              <a:t>라는 책을 통해 </a:t>
            </a:r>
            <a:r>
              <a:rPr lang="ko-KR" altLang="en-US" sz="1400" b="0" i="0" dirty="0" err="1">
                <a:effectLst/>
                <a:ea typeface="+mj-ea"/>
              </a:rPr>
              <a:t>퍼셉트론의</a:t>
            </a:r>
            <a:r>
              <a:rPr lang="ko-KR" altLang="en-US" sz="1400" b="0" i="0" dirty="0">
                <a:effectLst/>
                <a:ea typeface="+mj-ea"/>
              </a:rPr>
              <a:t> 한계를 수학적으로 증명함으로써 급속히 </a:t>
            </a:r>
            <a:r>
              <a:rPr lang="ko-KR" altLang="en-US" sz="1400" b="0" i="0" dirty="0" err="1">
                <a:effectLst/>
                <a:ea typeface="+mj-ea"/>
              </a:rPr>
              <a:t>사그라들었다</a:t>
            </a:r>
            <a:r>
              <a:rPr lang="en-US" altLang="ko-KR" sz="1400" b="0" i="0" dirty="0">
                <a:effectLst/>
                <a:ea typeface="+mj-ea"/>
              </a:rPr>
              <a:t>.</a:t>
            </a:r>
          </a:p>
          <a:p>
            <a:r>
              <a:rPr lang="en-US" altLang="ko-KR" sz="1400" dirty="0">
                <a:ea typeface="+mj-ea"/>
              </a:rPr>
              <a:t>Minsky</a:t>
            </a:r>
            <a:r>
              <a:rPr lang="ko-KR" altLang="en-US" sz="1400" dirty="0">
                <a:ea typeface="+mj-ea"/>
              </a:rPr>
              <a:t>와 </a:t>
            </a:r>
            <a:r>
              <a:rPr lang="en-US" altLang="ko-KR" sz="1400" dirty="0" err="1">
                <a:ea typeface="+mj-ea"/>
              </a:rPr>
              <a:t>Papert</a:t>
            </a:r>
            <a:r>
              <a:rPr lang="ko-KR" altLang="en-US" sz="1400" dirty="0">
                <a:ea typeface="+mj-ea"/>
              </a:rPr>
              <a:t>는 </a:t>
            </a:r>
            <a:r>
              <a:rPr lang="ko-KR" altLang="en-US" sz="1400" dirty="0" err="1">
                <a:ea typeface="+mj-ea"/>
              </a:rPr>
              <a:t>퍼셉트론은</a:t>
            </a:r>
            <a:r>
              <a:rPr lang="ko-KR" altLang="en-US" sz="1400" dirty="0">
                <a:ea typeface="+mj-ea"/>
              </a:rPr>
              <a:t> 단순한 선형 분류기에 불과하며 간단한 </a:t>
            </a:r>
            <a:r>
              <a:rPr lang="en-US" altLang="ko-KR" sz="1400" dirty="0">
                <a:ea typeface="+mj-ea"/>
              </a:rPr>
              <a:t>XOR </a:t>
            </a:r>
            <a:r>
              <a:rPr lang="ko-KR" altLang="en-US" sz="1400" dirty="0">
                <a:ea typeface="+mj-ea"/>
              </a:rPr>
              <a:t>분류조차 수행할 수 없다고 지적했다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ko-KR" altLang="en-US" sz="1400" dirty="0">
                <a:ea typeface="+mj-ea"/>
              </a:rPr>
              <a:t>이러한 문제점들을 해결하고자</a:t>
            </a:r>
            <a:r>
              <a:rPr lang="en-US" altLang="ko-KR" sz="1400" dirty="0">
                <a:ea typeface="+mj-ea"/>
              </a:rPr>
              <a:t>, </a:t>
            </a:r>
            <a:r>
              <a:rPr lang="ko-KR" altLang="en-US" sz="1400" dirty="0">
                <a:ea typeface="+mj-ea"/>
              </a:rPr>
              <a:t>은닉층을 가진 </a:t>
            </a:r>
            <a:r>
              <a:rPr lang="en-US" altLang="ko-KR" sz="1400" b="1" dirty="0">
                <a:ea typeface="+mj-ea"/>
              </a:rPr>
              <a:t>Multi-Layer </a:t>
            </a:r>
            <a:r>
              <a:rPr lang="en-US" altLang="ko-KR" sz="1400" b="1" dirty="0" err="1">
                <a:ea typeface="+mj-ea"/>
              </a:rPr>
              <a:t>Perceptrons</a:t>
            </a:r>
            <a:r>
              <a:rPr lang="en-US" altLang="ko-KR" sz="1400" b="1" dirty="0">
                <a:ea typeface="+mj-ea"/>
              </a:rPr>
              <a:t>(MLP)</a:t>
            </a:r>
            <a:r>
              <a:rPr lang="ko-KR" altLang="en-US" sz="1400" b="1" dirty="0">
                <a:ea typeface="+mj-ea"/>
              </a:rPr>
              <a:t>과 </a:t>
            </a:r>
            <a:r>
              <a:rPr lang="en-US" altLang="ko-KR" sz="1400" b="1" dirty="0">
                <a:ea typeface="+mj-ea"/>
              </a:rPr>
              <a:t>Backpropagation Algorithm</a:t>
            </a:r>
            <a:r>
              <a:rPr lang="ko-KR" altLang="en-US" sz="1400" dirty="0">
                <a:ea typeface="+mj-ea"/>
              </a:rPr>
              <a:t>이 제시되었다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ko-KR" altLang="en-US" sz="1400" dirty="0">
                <a:ea typeface="+mj-ea"/>
              </a:rPr>
              <a:t>기존의 </a:t>
            </a:r>
            <a:r>
              <a:rPr lang="ko-KR" altLang="en-US" sz="1400" dirty="0" err="1">
                <a:ea typeface="+mj-ea"/>
              </a:rPr>
              <a:t>퍼셉트론은</a:t>
            </a:r>
            <a:r>
              <a:rPr lang="ko-KR" altLang="en-US" sz="1400" dirty="0">
                <a:ea typeface="+mj-ea"/>
              </a:rPr>
              <a:t> 선형분류기라는 한계에 의해 </a:t>
            </a:r>
            <a:r>
              <a:rPr lang="en-US" altLang="ko-KR" sz="1400" dirty="0">
                <a:ea typeface="+mj-ea"/>
              </a:rPr>
              <a:t>XOR </a:t>
            </a:r>
            <a:r>
              <a:rPr lang="ko-KR" altLang="en-US" sz="1400" dirty="0">
                <a:ea typeface="+mj-ea"/>
              </a:rPr>
              <a:t>문제를 풀 수 없었지만</a:t>
            </a:r>
            <a:r>
              <a:rPr lang="en-US" altLang="ko-KR" sz="1400" dirty="0">
                <a:ea typeface="+mj-ea"/>
              </a:rPr>
              <a:t>, </a:t>
            </a:r>
            <a:r>
              <a:rPr lang="en-US" altLang="ko-KR" sz="1400" b="1" dirty="0">
                <a:ea typeface="+mj-ea"/>
              </a:rPr>
              <a:t>MLP</a:t>
            </a:r>
            <a:r>
              <a:rPr lang="ko-KR" altLang="en-US" sz="1400" dirty="0">
                <a:ea typeface="+mj-ea"/>
              </a:rPr>
              <a:t>에서는 </a:t>
            </a:r>
            <a:r>
              <a:rPr lang="ko-KR" altLang="en-US" sz="1400" b="1" dirty="0">
                <a:ea typeface="+mj-ea"/>
              </a:rPr>
              <a:t>은닉층</a:t>
            </a:r>
            <a:r>
              <a:rPr lang="ko-KR" altLang="en-US" sz="1400" dirty="0">
                <a:ea typeface="+mj-ea"/>
              </a:rPr>
              <a:t>이라는 중간 레이어를 추가함으로써</a:t>
            </a:r>
            <a:r>
              <a:rPr lang="en-US" altLang="ko-KR" sz="1400" dirty="0">
                <a:ea typeface="+mj-ea"/>
              </a:rPr>
              <a:t>, </a:t>
            </a:r>
            <a:r>
              <a:rPr lang="ko-KR" altLang="en-US" sz="1400" dirty="0">
                <a:ea typeface="+mj-ea"/>
              </a:rPr>
              <a:t>오른쪽 그림과 같이 </a:t>
            </a:r>
            <a:r>
              <a:rPr lang="ko-KR" altLang="en-US" sz="1400" b="1" dirty="0">
                <a:ea typeface="+mj-ea"/>
              </a:rPr>
              <a:t>선형 분류 판별선을 여러 개</a:t>
            </a:r>
            <a:r>
              <a:rPr lang="ko-KR" altLang="en-US" sz="1400" dirty="0">
                <a:ea typeface="+mj-ea"/>
              </a:rPr>
              <a:t> 그리는 효과를 얻음으로 </a:t>
            </a:r>
            <a:r>
              <a:rPr lang="en-US" altLang="ko-KR" sz="1400" b="1" dirty="0">
                <a:ea typeface="+mj-ea"/>
              </a:rPr>
              <a:t>XOR </a:t>
            </a:r>
            <a:r>
              <a:rPr lang="ko-KR" altLang="en-US" sz="1400" b="1" dirty="0">
                <a:ea typeface="+mj-ea"/>
              </a:rPr>
              <a:t>문제를 해결</a:t>
            </a:r>
            <a:r>
              <a:rPr lang="ko-KR" altLang="en-US" sz="1400" dirty="0">
                <a:ea typeface="+mj-ea"/>
              </a:rPr>
              <a:t>할 수 있다</a:t>
            </a:r>
            <a:r>
              <a:rPr lang="en-US" altLang="ko-KR" sz="1400" dirty="0">
                <a:ea typeface="+mj-ea"/>
              </a:rPr>
              <a:t>.</a:t>
            </a:r>
            <a:endParaRPr lang="en-US" altLang="ko-KR" sz="1400" i="0" dirty="0">
              <a:effectLst/>
              <a:ea typeface="+mj-ea"/>
            </a:endParaRPr>
          </a:p>
          <a:p>
            <a:endParaRPr lang="en-US" altLang="ko-KR" sz="1400" b="0" i="0" dirty="0">
              <a:effectLst/>
              <a:ea typeface="+mj-ea"/>
            </a:endParaRPr>
          </a:p>
          <a:p>
            <a:endParaRPr lang="ko-KR" altLang="en-US" sz="1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4DC812-ECC8-4631-B2D1-610563EE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20" y="1416619"/>
            <a:ext cx="2902966" cy="40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D2BA26-9602-4B93-909E-64A2DEA79B56}"/>
              </a:ext>
            </a:extLst>
          </p:cNvPr>
          <p:cNvSpPr txBox="1"/>
          <p:nvPr/>
        </p:nvSpPr>
        <p:spPr>
          <a:xfrm>
            <a:off x="8137133" y="5260369"/>
            <a:ext cx="2578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1. MLP</a:t>
            </a:r>
            <a:r>
              <a:rPr lang="ko-KR" altLang="en-US" sz="1000" dirty="0"/>
              <a:t>를 이용한 </a:t>
            </a:r>
            <a:r>
              <a:rPr lang="en-US" altLang="ko-KR" sz="1000" dirty="0"/>
              <a:t>XOR </a:t>
            </a:r>
            <a:r>
              <a:rPr lang="ko-KR" altLang="en-US" sz="1000" dirty="0"/>
              <a:t>문제의 해결</a:t>
            </a:r>
            <a:r>
              <a:rPr lang="en-US" altLang="ko-KR" sz="1000" dirty="0"/>
              <a:t>[2]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1367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7367-988A-469A-8A41-B3A6E533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ko-KR" sz="3400" dirty="0"/>
              <a:t>Multilayer </a:t>
            </a:r>
            <a:r>
              <a:rPr lang="en-US" altLang="ko-KR" sz="3400" dirty="0" err="1"/>
              <a:t>Perceptrons</a:t>
            </a:r>
            <a:r>
              <a:rPr lang="en-US" altLang="ko-KR" sz="3400" dirty="0"/>
              <a:t> (MLP)</a:t>
            </a:r>
            <a:endParaRPr lang="ko-KR" altLang="en-US" sz="3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E32AF-3512-46C7-8026-CEDCF946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altLang="ko-KR" sz="1500" b="1" dirty="0"/>
              <a:t>A neuron (activation function)</a:t>
            </a:r>
          </a:p>
          <a:p>
            <a:pPr lvl="1"/>
            <a:r>
              <a:rPr lang="en-US" altLang="ko-KR" sz="1500" b="1" dirty="0"/>
              <a:t>Input </a:t>
            </a:r>
            <a:r>
              <a:rPr lang="ko-KR" altLang="en-US" sz="1500" b="1" dirty="0"/>
              <a:t>신호</a:t>
            </a:r>
            <a:r>
              <a:rPr lang="ko-KR" altLang="en-US" sz="1500" dirty="0"/>
              <a:t>에 </a:t>
            </a:r>
            <a:r>
              <a:rPr lang="ko-KR" altLang="en-US" sz="1500" b="1" dirty="0"/>
              <a:t>가중치</a:t>
            </a:r>
            <a:r>
              <a:rPr lang="ko-KR" altLang="en-US" sz="1500" dirty="0"/>
              <a:t>를 고려한 합계이다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b="1" dirty="0"/>
              <a:t>Output</a:t>
            </a:r>
            <a:r>
              <a:rPr lang="ko-KR" altLang="en-US" sz="1500" dirty="0"/>
              <a:t>은 </a:t>
            </a:r>
            <a:r>
              <a:rPr lang="en-US" altLang="ko-KR" sz="1500" dirty="0"/>
              <a:t>Input</a:t>
            </a:r>
            <a:r>
              <a:rPr lang="ko-KR" altLang="en-US" sz="1500" dirty="0"/>
              <a:t>에 </a:t>
            </a:r>
            <a:r>
              <a:rPr lang="ko-KR" altLang="en-US" sz="1500" b="1" dirty="0"/>
              <a:t>비선형적으로 매핑</a:t>
            </a:r>
            <a:r>
              <a:rPr lang="ko-KR" altLang="en-US" sz="1500" dirty="0"/>
              <a:t>이다</a:t>
            </a:r>
            <a:r>
              <a:rPr lang="en-US" altLang="ko-KR" sz="1500" dirty="0"/>
              <a:t> : (logistic) </a:t>
            </a:r>
            <a:r>
              <a:rPr lang="en-US" altLang="ko-KR" sz="1500" b="1" dirty="0"/>
              <a:t>sigmoid</a:t>
            </a:r>
            <a:r>
              <a:rPr lang="en-US" altLang="ko-KR" sz="1500" dirty="0"/>
              <a:t>, </a:t>
            </a:r>
            <a:r>
              <a:rPr lang="en-US" altLang="ko-KR" sz="1500" b="1" dirty="0"/>
              <a:t>hyper tangent</a:t>
            </a:r>
          </a:p>
          <a:p>
            <a:pPr lvl="2"/>
            <a:r>
              <a:rPr lang="ko-KR" altLang="en-US" sz="1500" dirty="0"/>
              <a:t>즉</a:t>
            </a:r>
            <a:r>
              <a:rPr lang="en-US" altLang="ko-KR" sz="1500" dirty="0"/>
              <a:t>, </a:t>
            </a:r>
            <a:r>
              <a:rPr lang="ko-KR" altLang="en-US" sz="1500" b="1" dirty="0"/>
              <a:t>미분 가능한 형태</a:t>
            </a:r>
            <a:r>
              <a:rPr lang="ko-KR" altLang="en-US" sz="1500" dirty="0"/>
              <a:t>들이다</a:t>
            </a:r>
            <a:r>
              <a:rPr lang="en-US" altLang="ko-KR" sz="1500" dirty="0"/>
              <a:t>.</a:t>
            </a:r>
          </a:p>
          <a:p>
            <a:r>
              <a:rPr lang="en-US" altLang="ko-KR" sz="1500" b="1" dirty="0"/>
              <a:t>Structure</a:t>
            </a:r>
          </a:p>
          <a:p>
            <a:pPr lvl="1"/>
            <a:r>
              <a:rPr lang="en-US" altLang="ko-KR" sz="1500" b="1" dirty="0"/>
              <a:t>Multi-layer</a:t>
            </a:r>
            <a:r>
              <a:rPr lang="en-US" altLang="ko-KR" sz="1500" dirty="0"/>
              <a:t>(</a:t>
            </a:r>
            <a:r>
              <a:rPr lang="ko-KR" altLang="en-US" sz="1500" dirty="0"/>
              <a:t>여러 개의 층</a:t>
            </a:r>
            <a:r>
              <a:rPr lang="en-US" altLang="ko-KR" sz="1500" dirty="0"/>
              <a:t>), </a:t>
            </a:r>
            <a:br>
              <a:rPr lang="en-US" altLang="ko-KR" sz="1500" dirty="0"/>
            </a:br>
            <a:r>
              <a:rPr lang="en-US" altLang="ko-KR" sz="1500" b="1" dirty="0"/>
              <a:t>Feed forward</a:t>
            </a:r>
            <a:r>
              <a:rPr lang="en-US" altLang="ko-KR" sz="1500" dirty="0"/>
              <a:t>(input-&gt;output</a:t>
            </a:r>
            <a:r>
              <a:rPr lang="ko-KR" altLang="en-US" sz="1500" dirty="0"/>
              <a:t>으로 신호가 흐름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b="1" dirty="0"/>
              <a:t>Fully connected</a:t>
            </a:r>
            <a:r>
              <a:rPr lang="en-US" altLang="ko-KR" sz="1500" dirty="0"/>
              <a:t>( n </a:t>
            </a:r>
            <a:r>
              <a:rPr lang="ko-KR" altLang="en-US" sz="1500" dirty="0"/>
              <a:t>층 뉴런들이 </a:t>
            </a:r>
            <a:r>
              <a:rPr lang="en-US" altLang="ko-KR" sz="1500" dirty="0"/>
              <a:t>(n+1)</a:t>
            </a:r>
            <a:r>
              <a:rPr lang="ko-KR" altLang="en-US" sz="1500" dirty="0"/>
              <a:t>층의 모든 뉴런들에 </a:t>
            </a:r>
            <a:r>
              <a:rPr lang="ko-KR" altLang="en-US" sz="1500" dirty="0" err="1"/>
              <a:t>연결되어있다</a:t>
            </a:r>
            <a:r>
              <a:rPr lang="en-US" altLang="ko-KR" sz="1500" dirty="0"/>
              <a:t>.)</a:t>
            </a:r>
          </a:p>
          <a:p>
            <a:r>
              <a:rPr lang="ko-KR" altLang="en-US" sz="1500" b="1" dirty="0"/>
              <a:t>학습 알고리즘</a:t>
            </a:r>
            <a:endParaRPr lang="en-US" altLang="ko-KR" sz="1500" b="1" dirty="0"/>
          </a:p>
          <a:p>
            <a:pPr lvl="1"/>
            <a:r>
              <a:rPr lang="en-US" altLang="ko-KR" sz="1500" b="1" dirty="0"/>
              <a:t>Supervised learning</a:t>
            </a:r>
            <a:r>
              <a:rPr lang="en-US" altLang="ko-KR" sz="1500" dirty="0"/>
              <a:t>(</a:t>
            </a:r>
            <a:r>
              <a:rPr lang="ko-KR" altLang="en-US" sz="1500" dirty="0"/>
              <a:t>지도교사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b="1" dirty="0"/>
              <a:t>Error backpropagation</a:t>
            </a:r>
            <a:r>
              <a:rPr lang="en-US" altLang="ko-KR" sz="1500" dirty="0"/>
              <a:t>(</a:t>
            </a:r>
            <a:r>
              <a:rPr lang="ko-KR" altLang="en-US" sz="1500" dirty="0"/>
              <a:t>오류 </a:t>
            </a:r>
            <a:r>
              <a:rPr lang="ko-KR" altLang="en-US" sz="1500" dirty="0" err="1"/>
              <a:t>역전파</a:t>
            </a:r>
            <a:r>
              <a:rPr lang="en-US" altLang="ko-KR" sz="1500" dirty="0"/>
              <a:t>)</a:t>
            </a:r>
          </a:p>
          <a:p>
            <a:pPr lvl="1"/>
            <a:endParaRPr lang="en-US" altLang="ko-KR" sz="1500" dirty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B62D86-EC00-4232-8B4D-7605A5D2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95" y="3428870"/>
            <a:ext cx="4315264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7977EA-B17E-41F4-A60A-DFCDE2BE7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393481"/>
            <a:ext cx="5135719" cy="2742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F9C06A-A757-4A49-B869-2D7AA98F3D0B}"/>
              </a:ext>
            </a:extLst>
          </p:cNvPr>
          <p:cNvSpPr txBox="1"/>
          <p:nvPr/>
        </p:nvSpPr>
        <p:spPr>
          <a:xfrm>
            <a:off x="7109717" y="3095325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2. input </a:t>
            </a:r>
            <a:r>
              <a:rPr lang="ko-KR" altLang="en-US" sz="1000" dirty="0"/>
              <a:t>처리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010A57-905E-4831-A8CA-835CB8444CDB}"/>
              </a:ext>
            </a:extLst>
          </p:cNvPr>
          <p:cNvSpPr txBox="1"/>
          <p:nvPr/>
        </p:nvSpPr>
        <p:spPr>
          <a:xfrm>
            <a:off x="7109717" y="6218298"/>
            <a:ext cx="4233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3. MLP </a:t>
            </a:r>
            <a:r>
              <a:rPr lang="ko-KR" altLang="en-US" sz="1000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9826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MLP</a:t>
            </a:r>
            <a:r>
              <a:rPr lang="ko-KR" altLang="en-US" sz="2000" dirty="0"/>
              <a:t> </a:t>
            </a:r>
            <a:r>
              <a:rPr lang="en-US" altLang="ko-KR" sz="2000" dirty="0"/>
              <a:t>Function(Activation</a:t>
            </a:r>
            <a:r>
              <a:rPr lang="ko-KR" altLang="en-US" sz="2000" dirty="0"/>
              <a:t> </a:t>
            </a:r>
            <a:r>
              <a:rPr lang="en-US" altLang="ko-KR" sz="2000" dirty="0"/>
              <a:t>Function)</a:t>
            </a:r>
            <a:r>
              <a:rPr lang="ko-KR" altLang="en-US" sz="2000" dirty="0"/>
              <a:t> 의 종류 </a:t>
            </a:r>
            <a:r>
              <a:rPr lang="en-US" altLang="ko-KR" sz="2000" dirty="0"/>
              <a:t>- </a:t>
            </a:r>
            <a:r>
              <a:rPr lang="en-US" altLang="ko-KR" sz="2000" b="1" dirty="0"/>
              <a:t>Sigmoid</a:t>
            </a:r>
            <a:endParaRPr lang="ko-KR" altLang="en-US" sz="20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DEE9E9-810C-4346-A31F-53FEBD248A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036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수식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r>
              <a:rPr lang="ko-KR" altLang="en-US" sz="1400" dirty="0">
                <a:ea typeface="+mj-ea"/>
              </a:rPr>
              <a:t>그래프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230A3C-3B9B-434B-B70E-0A297CD8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4" y="2133849"/>
            <a:ext cx="2790825" cy="381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FE59C3-531C-44B9-ADD8-7D09A642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84" y="2823073"/>
            <a:ext cx="1695450" cy="1724025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C33189-9B05-438A-B71E-EA53DF1A7034}"/>
              </a:ext>
            </a:extLst>
          </p:cNvPr>
          <p:cNvSpPr txBox="1">
            <a:spLocks/>
          </p:cNvSpPr>
          <p:nvPr/>
        </p:nvSpPr>
        <p:spPr>
          <a:xfrm>
            <a:off x="5009508" y="1825625"/>
            <a:ext cx="3036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미분 수식</a:t>
            </a:r>
            <a:endParaRPr lang="en-US" altLang="ko-KR" sz="1400" dirty="0">
              <a:ea typeface="+mj-ea"/>
            </a:endParaRPr>
          </a:p>
          <a:p>
            <a:pPr marL="0" indent="0">
              <a:buNone/>
            </a:pP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r>
              <a:rPr lang="ko-KR" altLang="en-US" sz="1400" dirty="0">
                <a:ea typeface="+mj-ea"/>
              </a:rPr>
              <a:t>미분 그래프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08A472-8707-476D-B65A-5E9F9D3B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744" y="2099173"/>
            <a:ext cx="4695825" cy="723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EFE597-A7A6-4D96-957B-9048E55CB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744" y="3096621"/>
            <a:ext cx="3152775" cy="1676400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3B1878E-BD2C-455C-9CC2-73A2E7DD3CF5}"/>
              </a:ext>
            </a:extLst>
          </p:cNvPr>
          <p:cNvSpPr txBox="1">
            <a:spLocks/>
          </p:cNvSpPr>
          <p:nvPr/>
        </p:nvSpPr>
        <p:spPr>
          <a:xfrm>
            <a:off x="725184" y="4773021"/>
            <a:ext cx="9251023" cy="148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a typeface="+mj-ea"/>
              </a:rPr>
              <a:t>Sigmoid</a:t>
            </a:r>
            <a:r>
              <a:rPr lang="ko-KR" altLang="en-US" sz="1400" dirty="0">
                <a:ea typeface="+mj-ea"/>
              </a:rPr>
              <a:t>의 </a:t>
            </a:r>
            <a:r>
              <a:rPr lang="ko-KR" altLang="en-US" sz="1400" dirty="0" err="1">
                <a:ea typeface="+mj-ea"/>
              </a:rPr>
              <a:t>출력값</a:t>
            </a:r>
            <a:r>
              <a:rPr lang="ko-KR" altLang="en-US" sz="1400" dirty="0">
                <a:ea typeface="+mj-ea"/>
              </a:rPr>
              <a:t> 범위는 </a:t>
            </a:r>
            <a:r>
              <a:rPr lang="en-US" altLang="ko-KR" sz="1400" b="1" dirty="0">
                <a:ea typeface="+mj-ea"/>
              </a:rPr>
              <a:t>0~1</a:t>
            </a:r>
            <a:r>
              <a:rPr lang="en-US" altLang="ko-KR" sz="1400" dirty="0">
                <a:ea typeface="+mj-ea"/>
              </a:rPr>
              <a:t> </a:t>
            </a:r>
            <a:r>
              <a:rPr lang="ko-KR" altLang="en-US" sz="1400" dirty="0">
                <a:ea typeface="+mj-ea"/>
              </a:rPr>
              <a:t>이다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en-US" altLang="ko-KR" sz="1400" dirty="0">
                <a:ea typeface="+mj-ea"/>
              </a:rPr>
              <a:t>Sigmoid</a:t>
            </a:r>
            <a:r>
              <a:rPr lang="ko-KR" altLang="en-US" sz="1400" dirty="0">
                <a:ea typeface="+mj-ea"/>
              </a:rPr>
              <a:t>의 미분한 그래프를 보면 </a:t>
            </a:r>
            <a:r>
              <a:rPr lang="ko-KR" altLang="en-US" sz="1400" b="1" dirty="0" err="1">
                <a:ea typeface="+mj-ea"/>
              </a:rPr>
              <a:t>입력값이</a:t>
            </a:r>
            <a:r>
              <a:rPr lang="ko-KR" altLang="en-US" sz="1400" b="1" dirty="0">
                <a:ea typeface="+mj-ea"/>
              </a:rPr>
              <a:t> </a:t>
            </a:r>
            <a:r>
              <a:rPr lang="en-US" altLang="ko-KR" sz="1400" b="1" dirty="0">
                <a:ea typeface="+mj-ea"/>
              </a:rPr>
              <a:t>0</a:t>
            </a:r>
            <a:r>
              <a:rPr lang="ko-KR" altLang="en-US" sz="1400" b="1" dirty="0">
                <a:ea typeface="+mj-ea"/>
              </a:rPr>
              <a:t>에서 멀어지면 </a:t>
            </a:r>
            <a:r>
              <a:rPr lang="ko-KR" altLang="en-US" sz="1400" b="1" dirty="0" err="1">
                <a:ea typeface="+mj-ea"/>
              </a:rPr>
              <a:t>미분값이</a:t>
            </a:r>
            <a:r>
              <a:rPr lang="ko-KR" altLang="en-US" sz="1400" b="1" dirty="0">
                <a:ea typeface="+mj-ea"/>
              </a:rPr>
              <a:t> </a:t>
            </a:r>
            <a:r>
              <a:rPr lang="en-US" altLang="ko-KR" sz="1400" b="1" dirty="0">
                <a:ea typeface="+mj-ea"/>
              </a:rPr>
              <a:t>0</a:t>
            </a:r>
            <a:r>
              <a:rPr lang="ko-KR" altLang="en-US" sz="1400" b="1" dirty="0">
                <a:ea typeface="+mj-ea"/>
              </a:rPr>
              <a:t>으로 근접</a:t>
            </a:r>
            <a:r>
              <a:rPr lang="ko-KR" altLang="en-US" sz="1400" dirty="0">
                <a:ea typeface="+mj-ea"/>
              </a:rPr>
              <a:t>한다</a:t>
            </a:r>
            <a:r>
              <a:rPr lang="en-US" altLang="ko-KR" sz="1400" dirty="0">
                <a:ea typeface="+mj-ea"/>
              </a:rPr>
              <a:t>. </a:t>
            </a:r>
            <a:r>
              <a:rPr lang="ko-KR" altLang="en-US" sz="1400" dirty="0">
                <a:ea typeface="+mj-ea"/>
              </a:rPr>
              <a:t>이는</a:t>
            </a:r>
            <a:r>
              <a:rPr lang="en-US" altLang="ko-KR" sz="1400" dirty="0">
                <a:ea typeface="+mj-ea"/>
              </a:rPr>
              <a:t>, MLP</a:t>
            </a:r>
            <a:r>
              <a:rPr lang="ko-KR" altLang="en-US" sz="1400" dirty="0">
                <a:ea typeface="+mj-ea"/>
              </a:rPr>
              <a:t>에서 </a:t>
            </a:r>
            <a:r>
              <a:rPr lang="ko-KR" altLang="en-US" sz="1400" dirty="0" err="1">
                <a:ea typeface="+mj-ea"/>
              </a:rPr>
              <a:t>누적곱을</a:t>
            </a:r>
            <a:r>
              <a:rPr lang="ko-KR" altLang="en-US" sz="1400" dirty="0">
                <a:ea typeface="+mj-ea"/>
              </a:rPr>
              <a:t> 할 경우 </a:t>
            </a:r>
            <a:r>
              <a:rPr lang="en-US" altLang="ko-KR" sz="1400" b="1" dirty="0">
                <a:ea typeface="+mj-ea"/>
              </a:rPr>
              <a:t>Gradient Vanishing(</a:t>
            </a:r>
            <a:r>
              <a:rPr lang="ko-KR" altLang="en-US" sz="1400" b="1" dirty="0">
                <a:ea typeface="+mj-ea"/>
              </a:rPr>
              <a:t>기울기 손실</a:t>
            </a:r>
            <a:r>
              <a:rPr lang="en-US" altLang="ko-KR" sz="1400" b="1" dirty="0">
                <a:ea typeface="+mj-ea"/>
              </a:rPr>
              <a:t>)</a:t>
            </a:r>
            <a:r>
              <a:rPr lang="ko-KR" altLang="en-US" sz="1400" dirty="0">
                <a:ea typeface="+mj-ea"/>
              </a:rPr>
              <a:t>이 일어난다</a:t>
            </a:r>
            <a:r>
              <a:rPr lang="en-US" altLang="ko-KR" sz="1400" dirty="0">
                <a:ea typeface="+mj-ea"/>
              </a:rPr>
              <a:t>.</a:t>
            </a: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504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MLP</a:t>
            </a:r>
            <a:r>
              <a:rPr lang="ko-KR" altLang="en-US" sz="2000" dirty="0"/>
              <a:t> </a:t>
            </a:r>
            <a:r>
              <a:rPr lang="en-US" altLang="ko-KR" sz="2000" dirty="0"/>
              <a:t>Function(Activation</a:t>
            </a:r>
            <a:r>
              <a:rPr lang="ko-KR" altLang="en-US" sz="2000" dirty="0"/>
              <a:t> </a:t>
            </a:r>
            <a:r>
              <a:rPr lang="en-US" altLang="ko-KR" sz="2000" dirty="0"/>
              <a:t>Function)</a:t>
            </a:r>
            <a:r>
              <a:rPr lang="ko-KR" altLang="en-US" sz="2000" dirty="0"/>
              <a:t> 의 종류 </a:t>
            </a:r>
            <a:r>
              <a:rPr lang="en-US" altLang="ko-KR" sz="2000" dirty="0"/>
              <a:t>– </a:t>
            </a:r>
            <a:r>
              <a:rPr lang="en-US" altLang="ko-KR" sz="2000" b="1" dirty="0"/>
              <a:t>Hyperbolic Tangent</a:t>
            </a:r>
            <a:endParaRPr lang="ko-KR" altLang="en-US" sz="20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DEE9E9-810C-4346-A31F-53FEBD248A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036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수식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r>
              <a:rPr lang="ko-KR" altLang="en-US" sz="1400" dirty="0">
                <a:ea typeface="+mj-ea"/>
              </a:rPr>
              <a:t>그래프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C33189-9B05-438A-B71E-EA53DF1A7034}"/>
              </a:ext>
            </a:extLst>
          </p:cNvPr>
          <p:cNvSpPr txBox="1">
            <a:spLocks/>
          </p:cNvSpPr>
          <p:nvPr/>
        </p:nvSpPr>
        <p:spPr>
          <a:xfrm>
            <a:off x="5009508" y="1825625"/>
            <a:ext cx="3036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미분 수식</a:t>
            </a:r>
            <a:endParaRPr lang="en-US" altLang="ko-KR" sz="1400" dirty="0">
              <a:ea typeface="+mj-ea"/>
            </a:endParaRPr>
          </a:p>
          <a:p>
            <a:pPr marL="0" indent="0">
              <a:buNone/>
            </a:pP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r>
              <a:rPr lang="ko-KR" altLang="en-US" sz="1400" dirty="0">
                <a:ea typeface="+mj-ea"/>
              </a:rPr>
              <a:t>미분 그래프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3B1878E-BD2C-455C-9CC2-73A2E7DD3CF5}"/>
              </a:ext>
            </a:extLst>
          </p:cNvPr>
          <p:cNvSpPr txBox="1">
            <a:spLocks/>
          </p:cNvSpPr>
          <p:nvPr/>
        </p:nvSpPr>
        <p:spPr>
          <a:xfrm>
            <a:off x="725184" y="5183700"/>
            <a:ext cx="9251023" cy="148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ea typeface="+mj-ea"/>
              </a:rPr>
              <a:t>tanh</a:t>
            </a:r>
            <a:r>
              <a:rPr lang="ko-KR" altLang="en-US" sz="1400" dirty="0">
                <a:ea typeface="+mj-ea"/>
              </a:rPr>
              <a:t>의 </a:t>
            </a:r>
            <a:r>
              <a:rPr lang="ko-KR" altLang="en-US" sz="1400" dirty="0" err="1">
                <a:ea typeface="+mj-ea"/>
              </a:rPr>
              <a:t>출력값</a:t>
            </a:r>
            <a:r>
              <a:rPr lang="ko-KR" altLang="en-US" sz="1400" dirty="0">
                <a:ea typeface="+mj-ea"/>
              </a:rPr>
              <a:t> 범위는 </a:t>
            </a:r>
            <a:r>
              <a:rPr lang="en-US" altLang="ko-KR" sz="1400" b="1" dirty="0">
                <a:ea typeface="+mj-ea"/>
              </a:rPr>
              <a:t>-1~1</a:t>
            </a:r>
            <a:r>
              <a:rPr lang="en-US" altLang="ko-KR" sz="1400" dirty="0">
                <a:ea typeface="+mj-ea"/>
              </a:rPr>
              <a:t> </a:t>
            </a:r>
            <a:r>
              <a:rPr lang="ko-KR" altLang="en-US" sz="1400" dirty="0">
                <a:ea typeface="+mj-ea"/>
              </a:rPr>
              <a:t>이다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en-US" altLang="ko-KR" sz="1400" dirty="0">
                <a:ea typeface="+mj-ea"/>
              </a:rPr>
              <a:t>tanh</a:t>
            </a:r>
            <a:r>
              <a:rPr lang="ko-KR" altLang="en-US" sz="1400" dirty="0">
                <a:ea typeface="+mj-ea"/>
              </a:rPr>
              <a:t>는 </a:t>
            </a:r>
            <a:r>
              <a:rPr lang="en-US" altLang="ko-KR" sz="1400" dirty="0">
                <a:ea typeface="+mj-ea"/>
              </a:rPr>
              <a:t>sigmoid</a:t>
            </a:r>
            <a:r>
              <a:rPr lang="ko-KR" altLang="en-US" sz="1400" dirty="0">
                <a:ea typeface="+mj-ea"/>
              </a:rPr>
              <a:t>와 마찬가지로</a:t>
            </a:r>
            <a:r>
              <a:rPr lang="en-US" altLang="ko-KR" sz="1400" dirty="0">
                <a:ea typeface="+mj-ea"/>
              </a:rPr>
              <a:t>,</a:t>
            </a:r>
            <a:r>
              <a:rPr lang="ko-KR" altLang="en-US" sz="1400" dirty="0">
                <a:ea typeface="+mj-ea"/>
              </a:rPr>
              <a:t> 미분한 그래프를 보면 </a:t>
            </a:r>
            <a:r>
              <a:rPr lang="ko-KR" altLang="en-US" sz="1400" b="1" dirty="0" err="1">
                <a:ea typeface="+mj-ea"/>
              </a:rPr>
              <a:t>입력값이</a:t>
            </a:r>
            <a:r>
              <a:rPr lang="ko-KR" altLang="en-US" sz="1400" b="1" dirty="0">
                <a:ea typeface="+mj-ea"/>
              </a:rPr>
              <a:t> </a:t>
            </a:r>
            <a:r>
              <a:rPr lang="en-US" altLang="ko-KR" sz="1400" b="1" dirty="0">
                <a:ea typeface="+mj-ea"/>
              </a:rPr>
              <a:t>0</a:t>
            </a:r>
            <a:r>
              <a:rPr lang="ko-KR" altLang="en-US" sz="1400" b="1" dirty="0">
                <a:ea typeface="+mj-ea"/>
              </a:rPr>
              <a:t>에서 멀어지면 </a:t>
            </a:r>
            <a:r>
              <a:rPr lang="ko-KR" altLang="en-US" sz="1400" b="1" dirty="0" err="1">
                <a:ea typeface="+mj-ea"/>
              </a:rPr>
              <a:t>미분값이</a:t>
            </a:r>
            <a:r>
              <a:rPr lang="ko-KR" altLang="en-US" sz="1400" b="1" dirty="0">
                <a:ea typeface="+mj-ea"/>
              </a:rPr>
              <a:t> </a:t>
            </a:r>
            <a:r>
              <a:rPr lang="en-US" altLang="ko-KR" sz="1400" b="1" dirty="0">
                <a:ea typeface="+mj-ea"/>
              </a:rPr>
              <a:t>0</a:t>
            </a:r>
            <a:r>
              <a:rPr lang="ko-KR" altLang="en-US" sz="1400" b="1" dirty="0">
                <a:ea typeface="+mj-ea"/>
              </a:rPr>
              <a:t>으로 근접</a:t>
            </a:r>
            <a:r>
              <a:rPr lang="ko-KR" altLang="en-US" sz="1400" dirty="0">
                <a:ea typeface="+mj-ea"/>
              </a:rPr>
              <a:t>한다</a:t>
            </a:r>
            <a:r>
              <a:rPr lang="en-US" altLang="ko-KR" sz="1400" dirty="0">
                <a:ea typeface="+mj-ea"/>
              </a:rPr>
              <a:t>. </a:t>
            </a:r>
            <a:r>
              <a:rPr lang="ko-KR" altLang="en-US" sz="1400" dirty="0">
                <a:ea typeface="+mj-ea"/>
              </a:rPr>
              <a:t>이는</a:t>
            </a:r>
            <a:r>
              <a:rPr lang="en-US" altLang="ko-KR" sz="1400" dirty="0">
                <a:ea typeface="+mj-ea"/>
              </a:rPr>
              <a:t>, MLP</a:t>
            </a:r>
            <a:r>
              <a:rPr lang="ko-KR" altLang="en-US" sz="1400" dirty="0">
                <a:ea typeface="+mj-ea"/>
              </a:rPr>
              <a:t>에서 </a:t>
            </a:r>
            <a:r>
              <a:rPr lang="ko-KR" altLang="en-US" sz="1400" dirty="0" err="1">
                <a:ea typeface="+mj-ea"/>
              </a:rPr>
              <a:t>누적곱을</a:t>
            </a:r>
            <a:r>
              <a:rPr lang="ko-KR" altLang="en-US" sz="1400" dirty="0">
                <a:ea typeface="+mj-ea"/>
              </a:rPr>
              <a:t> 할 경우 </a:t>
            </a:r>
            <a:r>
              <a:rPr lang="en-US" altLang="ko-KR" sz="1400" b="1" dirty="0">
                <a:ea typeface="+mj-ea"/>
              </a:rPr>
              <a:t>Gradient Vanishing(</a:t>
            </a:r>
            <a:r>
              <a:rPr lang="ko-KR" altLang="en-US" sz="1400" b="1" dirty="0">
                <a:ea typeface="+mj-ea"/>
              </a:rPr>
              <a:t>기울기 손실</a:t>
            </a:r>
            <a:r>
              <a:rPr lang="en-US" altLang="ko-KR" sz="1400" b="1" dirty="0">
                <a:ea typeface="+mj-ea"/>
              </a:rPr>
              <a:t>)</a:t>
            </a:r>
            <a:r>
              <a:rPr lang="ko-KR" altLang="en-US" sz="1400" dirty="0">
                <a:ea typeface="+mj-ea"/>
              </a:rPr>
              <a:t>이 일어난다</a:t>
            </a:r>
            <a:r>
              <a:rPr lang="en-US" altLang="ko-KR" sz="1400" dirty="0">
                <a:ea typeface="+mj-ea"/>
              </a:rPr>
              <a:t>.</a:t>
            </a: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B1221-80B5-44DB-978C-9ADFF26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0" y="3429000"/>
            <a:ext cx="3248024" cy="15668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06EFC5-08B2-4054-B765-B7480D30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92" y="2133474"/>
            <a:ext cx="2752725" cy="609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790D8C-DF80-4D18-BC76-FE5750978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703" y="3244554"/>
            <a:ext cx="3467112" cy="18452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26826A-FB51-40AE-A035-037F6671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867" y="2085849"/>
            <a:ext cx="1943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6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MLP</a:t>
            </a:r>
            <a:r>
              <a:rPr lang="ko-KR" altLang="en-US" sz="2000" dirty="0"/>
              <a:t> </a:t>
            </a:r>
            <a:r>
              <a:rPr lang="en-US" altLang="ko-KR" sz="2000" dirty="0"/>
              <a:t>Function(Activation</a:t>
            </a:r>
            <a:r>
              <a:rPr lang="ko-KR" altLang="en-US" sz="2000" dirty="0"/>
              <a:t> </a:t>
            </a:r>
            <a:r>
              <a:rPr lang="en-US" altLang="ko-KR" sz="2000" dirty="0"/>
              <a:t>Function)</a:t>
            </a:r>
            <a:r>
              <a:rPr lang="ko-KR" altLang="en-US" sz="2000" dirty="0"/>
              <a:t> 의 종류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ReLU</a:t>
            </a:r>
            <a:endParaRPr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DEE9E9-810C-4346-A31F-53FEBD248A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036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수식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r>
              <a:rPr lang="ko-KR" altLang="en-US" sz="1400" dirty="0">
                <a:ea typeface="+mj-ea"/>
              </a:rPr>
              <a:t>그래프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C33189-9B05-438A-B71E-EA53DF1A7034}"/>
              </a:ext>
            </a:extLst>
          </p:cNvPr>
          <p:cNvSpPr txBox="1">
            <a:spLocks/>
          </p:cNvSpPr>
          <p:nvPr/>
        </p:nvSpPr>
        <p:spPr>
          <a:xfrm>
            <a:off x="5009508" y="1825625"/>
            <a:ext cx="3036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미분 수식</a:t>
            </a:r>
            <a:endParaRPr lang="en-US" altLang="ko-KR" sz="1400" dirty="0">
              <a:ea typeface="+mj-ea"/>
            </a:endParaRPr>
          </a:p>
          <a:p>
            <a:pPr lvl="1"/>
            <a:r>
              <a:rPr lang="ko-KR" altLang="en-US" sz="1400" dirty="0">
                <a:ea typeface="+mj-ea"/>
              </a:rPr>
              <a:t>음수일때 </a:t>
            </a:r>
            <a:r>
              <a:rPr lang="en-US" altLang="ko-KR" sz="1400" dirty="0">
                <a:ea typeface="+mj-ea"/>
              </a:rPr>
              <a:t>0, </a:t>
            </a:r>
            <a:r>
              <a:rPr lang="ko-KR" altLang="en-US" sz="1400" dirty="0">
                <a:ea typeface="+mj-ea"/>
              </a:rPr>
              <a:t>양수일때 </a:t>
            </a:r>
            <a:r>
              <a:rPr lang="en-US" altLang="ko-KR" sz="1400" dirty="0">
                <a:ea typeface="+mj-ea"/>
              </a:rPr>
              <a:t>1</a:t>
            </a:r>
          </a:p>
          <a:p>
            <a:endParaRPr lang="en-US" altLang="ko-KR" sz="1400" dirty="0">
              <a:ea typeface="+mj-ea"/>
            </a:endParaRPr>
          </a:p>
          <a:p>
            <a:r>
              <a:rPr lang="ko-KR" altLang="en-US" sz="1400" dirty="0">
                <a:ea typeface="+mj-ea"/>
              </a:rPr>
              <a:t>미분 그래프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3B1878E-BD2C-455C-9CC2-73A2E7DD3CF5}"/>
              </a:ext>
            </a:extLst>
          </p:cNvPr>
          <p:cNvSpPr txBox="1">
            <a:spLocks/>
          </p:cNvSpPr>
          <p:nvPr/>
        </p:nvSpPr>
        <p:spPr>
          <a:xfrm>
            <a:off x="725184" y="5183700"/>
            <a:ext cx="10247616" cy="148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ea typeface="+mj-ea"/>
              </a:rPr>
              <a:t>ReLU</a:t>
            </a:r>
            <a:r>
              <a:rPr lang="ko-KR" altLang="en-US" sz="1400" dirty="0">
                <a:ea typeface="+mj-ea"/>
              </a:rPr>
              <a:t>의 경우 </a:t>
            </a:r>
            <a:r>
              <a:rPr lang="ko-KR" altLang="en-US" sz="1400" dirty="0" err="1">
                <a:ea typeface="+mj-ea"/>
              </a:rPr>
              <a:t>입력값이</a:t>
            </a:r>
            <a:r>
              <a:rPr lang="ko-KR" altLang="en-US" sz="1400" dirty="0">
                <a:ea typeface="+mj-ea"/>
              </a:rPr>
              <a:t> 음수일 경우 </a:t>
            </a:r>
            <a:r>
              <a:rPr lang="en-US" altLang="ko-KR" sz="1400" dirty="0">
                <a:ea typeface="+mj-ea"/>
              </a:rPr>
              <a:t>0, </a:t>
            </a:r>
            <a:r>
              <a:rPr lang="ko-KR" altLang="en-US" sz="1400" dirty="0">
                <a:ea typeface="+mj-ea"/>
              </a:rPr>
              <a:t>양수일 경우 </a:t>
            </a:r>
            <a:r>
              <a:rPr lang="en-US" altLang="ko-KR" sz="1400" dirty="0">
                <a:ea typeface="+mj-ea"/>
              </a:rPr>
              <a:t>linear</a:t>
            </a:r>
            <a:r>
              <a:rPr lang="ko-KR" altLang="en-US" sz="1400" dirty="0">
                <a:ea typeface="+mj-ea"/>
              </a:rPr>
              <a:t>한 값을 가진다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ko-KR" altLang="en-US" sz="1400" dirty="0">
                <a:ea typeface="+mj-ea"/>
              </a:rPr>
              <a:t>양수일때 </a:t>
            </a:r>
            <a:r>
              <a:rPr lang="en-US" altLang="ko-KR" sz="1400" dirty="0">
                <a:ea typeface="+mj-ea"/>
              </a:rPr>
              <a:t>linear</a:t>
            </a:r>
            <a:r>
              <a:rPr lang="ko-KR" altLang="en-US" sz="1400" dirty="0">
                <a:ea typeface="+mj-ea"/>
              </a:rPr>
              <a:t>하므로 미분한 값 또한 상수로 나온다</a:t>
            </a:r>
            <a:r>
              <a:rPr lang="en-US" altLang="ko-KR" sz="1400" dirty="0">
                <a:ea typeface="+mj-ea"/>
              </a:rPr>
              <a:t>. </a:t>
            </a:r>
            <a:r>
              <a:rPr lang="ko-KR" altLang="en-US" sz="1400" dirty="0">
                <a:ea typeface="+mj-ea"/>
              </a:rPr>
              <a:t>이는 앞서 언급한 </a:t>
            </a:r>
            <a:r>
              <a:rPr lang="en-US" altLang="ko-KR" sz="1400" dirty="0">
                <a:ea typeface="+mj-ea"/>
              </a:rPr>
              <a:t>activation </a:t>
            </a:r>
            <a:r>
              <a:rPr lang="en-US" altLang="ko-KR" sz="1400" dirty="0" err="1">
                <a:ea typeface="+mj-ea"/>
              </a:rPr>
              <a:t>functio</a:t>
            </a:r>
            <a:r>
              <a:rPr lang="ko-KR" altLang="en-US" sz="1400" dirty="0">
                <a:ea typeface="+mj-ea"/>
              </a:rPr>
              <a:t>들의 단점인 </a:t>
            </a:r>
            <a:r>
              <a:rPr lang="en-US" altLang="ko-KR" sz="1400" dirty="0">
                <a:ea typeface="+mj-ea"/>
              </a:rPr>
              <a:t>gradient vanishing </a:t>
            </a:r>
            <a:r>
              <a:rPr lang="ko-KR" altLang="en-US" sz="1400" dirty="0">
                <a:ea typeface="+mj-ea"/>
              </a:rPr>
              <a:t>문제를 해결할 수 있다</a:t>
            </a:r>
            <a:r>
              <a:rPr lang="en-US" altLang="ko-KR" sz="1400" dirty="0">
                <a:ea typeface="+mj-ea"/>
              </a:rPr>
              <a:t>. </a:t>
            </a:r>
            <a:r>
              <a:rPr lang="ko-KR" altLang="en-US" sz="1400" dirty="0">
                <a:ea typeface="+mj-ea"/>
              </a:rPr>
              <a:t>이러한 특징으로 최적화가 더 잘된다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ko-KR" altLang="en-US" sz="1400" dirty="0">
                <a:ea typeface="+mj-ea"/>
              </a:rPr>
              <a:t>하지만</a:t>
            </a:r>
            <a:r>
              <a:rPr lang="en-US" altLang="ko-KR" sz="1400" dirty="0">
                <a:ea typeface="+mj-ea"/>
              </a:rPr>
              <a:t>, </a:t>
            </a:r>
            <a:r>
              <a:rPr lang="ko-KR" altLang="en-US" sz="1400" dirty="0">
                <a:ea typeface="+mj-ea"/>
              </a:rPr>
              <a:t>음수일 때 </a:t>
            </a:r>
            <a:r>
              <a:rPr lang="en-US" altLang="ko-KR" sz="1400" dirty="0">
                <a:ea typeface="+mj-ea"/>
              </a:rPr>
              <a:t>0 </a:t>
            </a:r>
            <a:r>
              <a:rPr lang="ko-KR" altLang="en-US" sz="1400" dirty="0">
                <a:ea typeface="+mj-ea"/>
              </a:rPr>
              <a:t>이므로 값이 사라진다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ko-KR" altLang="en-US" sz="1400" dirty="0">
                <a:ea typeface="+mj-ea"/>
              </a:rPr>
              <a:t>이러한 문제를 개선한 </a:t>
            </a:r>
            <a:r>
              <a:rPr lang="en-US" altLang="ko-KR" sz="1400" dirty="0">
                <a:ea typeface="+mj-ea"/>
              </a:rPr>
              <a:t>activation function</a:t>
            </a:r>
            <a:r>
              <a:rPr lang="ko-KR" altLang="en-US" sz="1400" dirty="0">
                <a:ea typeface="+mj-ea"/>
              </a:rPr>
              <a:t>이 </a:t>
            </a:r>
            <a:r>
              <a:rPr lang="en-US" altLang="ko-KR" sz="1400" dirty="0">
                <a:ea typeface="+mj-ea"/>
              </a:rPr>
              <a:t>Leaky </a:t>
            </a:r>
            <a:r>
              <a:rPr lang="en-US" altLang="ko-KR" sz="1400" dirty="0" err="1">
                <a:ea typeface="+mj-ea"/>
              </a:rPr>
              <a:t>ReLU</a:t>
            </a:r>
            <a:r>
              <a:rPr lang="ko-KR" altLang="en-US" sz="1400" dirty="0">
                <a:ea typeface="+mj-ea"/>
              </a:rPr>
              <a:t>이다</a:t>
            </a:r>
            <a:r>
              <a:rPr lang="en-US" altLang="ko-KR" sz="1400" dirty="0">
                <a:ea typeface="+mj-ea"/>
              </a:rPr>
              <a:t>.</a:t>
            </a: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7EFA3D-0E06-4631-980B-EB45517F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91" y="2214436"/>
            <a:ext cx="2343150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07F2D1-DAA9-44AE-97B0-C2243AD6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91" y="3429000"/>
            <a:ext cx="1580420" cy="16046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561CF4-AA28-44D4-AB37-805F1325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988" y="3151597"/>
            <a:ext cx="3152774" cy="16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MLP</a:t>
            </a:r>
            <a:r>
              <a:rPr lang="ko-KR" altLang="en-US" sz="2000" dirty="0"/>
              <a:t> </a:t>
            </a:r>
            <a:r>
              <a:rPr lang="en-US" altLang="ko-KR" sz="2000" dirty="0"/>
              <a:t>Function(Activation</a:t>
            </a:r>
            <a:r>
              <a:rPr lang="ko-KR" altLang="en-US" sz="2000" dirty="0"/>
              <a:t> </a:t>
            </a:r>
            <a:r>
              <a:rPr lang="en-US" altLang="ko-KR" sz="2000" dirty="0"/>
              <a:t>Function)</a:t>
            </a:r>
            <a:r>
              <a:rPr lang="ko-KR" altLang="en-US" sz="2000" dirty="0"/>
              <a:t> 의 종류 </a:t>
            </a:r>
            <a:r>
              <a:rPr lang="en-US" altLang="ko-KR" sz="2000" dirty="0"/>
              <a:t>– Leaky </a:t>
            </a:r>
            <a:r>
              <a:rPr lang="en-US" altLang="ko-KR" sz="2000" dirty="0" err="1"/>
              <a:t>ReLU</a:t>
            </a:r>
            <a:endParaRPr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DEE9E9-810C-4346-A31F-53FEBD248A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036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수식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r>
              <a:rPr lang="ko-KR" altLang="en-US" sz="1400" dirty="0">
                <a:ea typeface="+mj-ea"/>
              </a:rPr>
              <a:t>그래프</a:t>
            </a: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C33189-9B05-438A-B71E-EA53DF1A7034}"/>
              </a:ext>
            </a:extLst>
          </p:cNvPr>
          <p:cNvSpPr txBox="1">
            <a:spLocks/>
          </p:cNvSpPr>
          <p:nvPr/>
        </p:nvSpPr>
        <p:spPr>
          <a:xfrm>
            <a:off x="5009508" y="1825625"/>
            <a:ext cx="3036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+mj-ea"/>
              </a:rPr>
              <a:t>미분 수식</a:t>
            </a:r>
            <a:endParaRPr lang="en-US" altLang="ko-KR" sz="1400" dirty="0">
              <a:ea typeface="+mj-ea"/>
            </a:endParaRPr>
          </a:p>
          <a:p>
            <a:pPr lvl="1"/>
            <a:r>
              <a:rPr lang="ko-KR" altLang="en-US" sz="1400" dirty="0">
                <a:ea typeface="+mj-ea"/>
              </a:rPr>
              <a:t>음수일때 알파</a:t>
            </a:r>
            <a:r>
              <a:rPr lang="en-US" altLang="ko-KR" sz="1400" dirty="0">
                <a:ea typeface="+mj-ea"/>
              </a:rPr>
              <a:t>, </a:t>
            </a:r>
            <a:r>
              <a:rPr lang="ko-KR" altLang="en-US" sz="1400" dirty="0">
                <a:ea typeface="+mj-ea"/>
              </a:rPr>
              <a:t>양수일때 </a:t>
            </a:r>
            <a:r>
              <a:rPr lang="en-US" altLang="ko-KR" sz="1400" dirty="0">
                <a:ea typeface="+mj-ea"/>
              </a:rPr>
              <a:t>1</a:t>
            </a:r>
          </a:p>
          <a:p>
            <a:endParaRPr lang="en-US" altLang="ko-KR" sz="1400" dirty="0">
              <a:ea typeface="+mj-ea"/>
            </a:endParaRPr>
          </a:p>
          <a:p>
            <a:pPr marL="0" indent="0">
              <a:buNone/>
            </a:pPr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3B1878E-BD2C-455C-9CC2-73A2E7DD3CF5}"/>
              </a:ext>
            </a:extLst>
          </p:cNvPr>
          <p:cNvSpPr txBox="1">
            <a:spLocks/>
          </p:cNvSpPr>
          <p:nvPr/>
        </p:nvSpPr>
        <p:spPr>
          <a:xfrm>
            <a:off x="725184" y="5183700"/>
            <a:ext cx="10247616" cy="148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ea typeface="+mj-ea"/>
              </a:rPr>
              <a:t>ReLU</a:t>
            </a:r>
            <a:r>
              <a:rPr lang="ko-KR" altLang="en-US" sz="1400" dirty="0">
                <a:ea typeface="+mj-ea"/>
              </a:rPr>
              <a:t>에서 음수일때 값이 </a:t>
            </a:r>
            <a:r>
              <a:rPr lang="en-US" altLang="ko-KR" sz="1400" dirty="0">
                <a:ea typeface="+mj-ea"/>
              </a:rPr>
              <a:t>0</a:t>
            </a:r>
            <a:r>
              <a:rPr lang="ko-KR" altLang="en-US" sz="1400" dirty="0">
                <a:ea typeface="+mj-ea"/>
              </a:rPr>
              <a:t>이 되어서 죽는 뉴런</a:t>
            </a:r>
            <a:r>
              <a:rPr lang="en-US" altLang="ko-KR" sz="1400" dirty="0">
                <a:ea typeface="+mj-ea"/>
              </a:rPr>
              <a:t>(Dying Neuron)</a:t>
            </a:r>
            <a:r>
              <a:rPr lang="ko-KR" altLang="en-US" sz="1400" dirty="0">
                <a:ea typeface="+mj-ea"/>
              </a:rPr>
              <a:t>문제가 발생했다</a:t>
            </a:r>
            <a:r>
              <a:rPr lang="en-US" altLang="ko-KR" sz="1400" dirty="0">
                <a:ea typeface="+mj-ea"/>
              </a:rPr>
              <a:t>.</a:t>
            </a:r>
          </a:p>
          <a:p>
            <a:r>
              <a:rPr lang="en-US" altLang="ko-KR" sz="1400" dirty="0">
                <a:ea typeface="+mj-ea"/>
              </a:rPr>
              <a:t>Leaky </a:t>
            </a:r>
            <a:r>
              <a:rPr lang="en-US" altLang="ko-KR" sz="1400" dirty="0" err="1">
                <a:ea typeface="+mj-ea"/>
              </a:rPr>
              <a:t>ReLU</a:t>
            </a:r>
            <a:r>
              <a:rPr lang="ko-KR" altLang="en-US" sz="1400" dirty="0">
                <a:ea typeface="+mj-ea"/>
              </a:rPr>
              <a:t>에서는 이를 개선하고자 음수일 경우 임의의 실수</a:t>
            </a:r>
            <a:r>
              <a:rPr lang="en-US" altLang="ko-KR" sz="1400" dirty="0">
                <a:ea typeface="+mj-ea"/>
              </a:rPr>
              <a:t>(ex&gt;0.1, 0.01 </a:t>
            </a:r>
            <a:r>
              <a:rPr lang="ko-KR" altLang="en-US" sz="1400" dirty="0">
                <a:ea typeface="+mj-ea"/>
              </a:rPr>
              <a:t>등</a:t>
            </a:r>
            <a:r>
              <a:rPr lang="en-US" altLang="ko-KR" sz="1400" dirty="0">
                <a:ea typeface="+mj-ea"/>
              </a:rPr>
              <a:t>)</a:t>
            </a:r>
            <a:r>
              <a:rPr lang="ko-KR" altLang="en-US" sz="1400" dirty="0">
                <a:ea typeface="+mj-ea"/>
              </a:rPr>
              <a:t>의 </a:t>
            </a:r>
            <a:r>
              <a:rPr lang="en-US" altLang="ko-KR" sz="1400" dirty="0">
                <a:ea typeface="+mj-ea"/>
              </a:rPr>
              <a:t>gradient</a:t>
            </a:r>
            <a:r>
              <a:rPr lang="ko-KR" altLang="en-US" sz="1400" dirty="0">
                <a:ea typeface="+mj-ea"/>
              </a:rPr>
              <a:t>를 준다</a:t>
            </a:r>
            <a:r>
              <a:rPr lang="en-US" altLang="ko-KR" sz="1400" dirty="0">
                <a:ea typeface="+mj-ea"/>
              </a:rPr>
              <a:t>.</a:t>
            </a:r>
          </a:p>
          <a:p>
            <a:endParaRPr lang="en-US" altLang="ko-KR" sz="14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pPr lvl="1"/>
            <a:endParaRPr lang="en-US" altLang="ko-KR" sz="1000" dirty="0">
              <a:ea typeface="+mj-ea"/>
            </a:endParaRPr>
          </a:p>
          <a:p>
            <a:endParaRPr lang="en-US" altLang="ko-KR" sz="1400" dirty="0">
              <a:ea typeface="+mj-ea"/>
            </a:endParaRPr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20178A-3874-4F04-AF65-398E2ED3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91" y="3404470"/>
            <a:ext cx="1914525" cy="156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CA5E8A-31ED-4C17-9F0C-F1D46BF4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91" y="2157848"/>
            <a:ext cx="3390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2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2848-B99C-49FC-B15B-F025A536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MLP </a:t>
            </a:r>
            <a:r>
              <a:rPr lang="ko-KR" altLang="en-US" sz="2000" dirty="0"/>
              <a:t>학습이란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1877-C4B7-4636-8DB0-4748FA16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993"/>
            <a:ext cx="10515600" cy="2835668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a typeface="+mj-ea"/>
              </a:rPr>
              <a:t>Neural Network</a:t>
            </a:r>
            <a:r>
              <a:rPr lang="ko-KR" altLang="en-US" sz="1400" b="1" dirty="0">
                <a:ea typeface="+mj-ea"/>
              </a:rPr>
              <a:t>의 학습</a:t>
            </a:r>
            <a:endParaRPr lang="en-US" altLang="ko-KR" sz="1400" b="1" dirty="0">
              <a:ea typeface="+mj-ea"/>
            </a:endParaRPr>
          </a:p>
          <a:p>
            <a:pPr lvl="1"/>
            <a:r>
              <a:rPr lang="ko-KR" altLang="en-US" sz="1400" dirty="0">
                <a:ea typeface="+mj-ea"/>
              </a:rPr>
              <a:t>원하는 함수를 나타내는 </a:t>
            </a:r>
            <a:r>
              <a:rPr lang="ko-KR" altLang="en-US" sz="1400" b="1" dirty="0">
                <a:ea typeface="+mj-ea"/>
              </a:rPr>
              <a:t>가중치를 찾는 것</a:t>
            </a:r>
            <a:endParaRPr lang="en-US" altLang="ko-KR" sz="1400" b="1" dirty="0">
              <a:ea typeface="+mj-ea"/>
            </a:endParaRP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MLP</a:t>
            </a:r>
            <a:r>
              <a:rPr lang="ko-KR" altLang="en-US" sz="1400" b="1" dirty="0"/>
              <a:t>의 학습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지도학습</a:t>
            </a:r>
            <a:r>
              <a:rPr lang="en-US" altLang="ko-KR" sz="1400" dirty="0"/>
              <a:t>(Supervised Learning)</a:t>
            </a:r>
          </a:p>
          <a:p>
            <a:r>
              <a:rPr lang="ko-KR" altLang="en-US" sz="1400" b="1" dirty="0"/>
              <a:t> </a:t>
            </a:r>
            <a:r>
              <a:rPr lang="en-US" altLang="ko-KR" sz="1400" b="1" dirty="0"/>
              <a:t>MLP</a:t>
            </a:r>
            <a:r>
              <a:rPr lang="ko-KR" altLang="en-US" sz="1400" b="1" dirty="0"/>
              <a:t>의 학습의 목적</a:t>
            </a:r>
            <a:endParaRPr lang="en-US" altLang="ko-KR" sz="1400" b="1" dirty="0"/>
          </a:p>
          <a:p>
            <a:pPr lvl="1"/>
            <a:r>
              <a:rPr lang="ko-KR" altLang="en-US" sz="1400" dirty="0"/>
              <a:t>임의의 입력 </a:t>
            </a:r>
            <a:r>
              <a:rPr lang="en-US" altLang="ko-KR" sz="1400" dirty="0"/>
              <a:t>x</a:t>
            </a:r>
            <a:r>
              <a:rPr lang="ko-KR" altLang="en-US" sz="1400" dirty="0"/>
              <a:t>에 대해 </a:t>
            </a:r>
            <a:r>
              <a:rPr lang="ko-KR" altLang="en-US" sz="1400" b="1" dirty="0"/>
              <a:t>신경망의 출력 </a:t>
            </a:r>
            <a:r>
              <a:rPr lang="en-US" altLang="ko-KR" sz="1400" b="1" dirty="0"/>
              <a:t>y</a:t>
            </a:r>
            <a:r>
              <a:rPr lang="ko-KR" altLang="en-US" sz="1400" b="1" dirty="0"/>
              <a:t>와 목표출력 </a:t>
            </a:r>
            <a:r>
              <a:rPr lang="en-US" altLang="ko-KR" sz="1400" b="1" dirty="0"/>
              <a:t>t</a:t>
            </a:r>
            <a:r>
              <a:rPr lang="ko-KR" altLang="en-US" sz="1400" dirty="0"/>
              <a:t>의 </a:t>
            </a:r>
            <a:r>
              <a:rPr lang="ko-KR" altLang="en-US" sz="1400" b="1" dirty="0"/>
              <a:t>차이를 최소화</a:t>
            </a:r>
            <a:endParaRPr lang="en-US" altLang="ko-KR" sz="1400" b="1" dirty="0"/>
          </a:p>
          <a:p>
            <a:pPr lvl="1"/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b="1" dirty="0"/>
              <a:t>오차함수</a:t>
            </a:r>
            <a:r>
              <a:rPr lang="en-US" altLang="ko-KR" sz="1400" dirty="0"/>
              <a:t>(loss function, error function)</a:t>
            </a:r>
            <a:r>
              <a:rPr lang="ko-KR" altLang="en-US" sz="1400" dirty="0"/>
              <a:t>을 </a:t>
            </a:r>
            <a:r>
              <a:rPr lang="ko-KR" altLang="en-US" sz="1400" b="1" dirty="0"/>
              <a:t>최소화 하는 파라미터</a:t>
            </a:r>
            <a:r>
              <a:rPr lang="ko-KR" altLang="en-US" sz="1400" dirty="0"/>
              <a:t>를 찾는 것이다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2529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457200" indent="0" algn="l">
          <a:buFont typeface="Arial" panose="020B0604020202020204" pitchFamily="34" charset="0"/>
          <a:buNone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1265</Words>
  <Application>Microsoft Office PowerPoint</Application>
  <PresentationFormat>와이드스크린</PresentationFormat>
  <Paragraphs>217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Courier New</vt:lpstr>
      <vt:lpstr>Office 테마</vt:lpstr>
      <vt:lpstr>MLP 모델 학습과 심층신경망 (각 층에서 선형회귀값, 출력값, 오차, 시그모이드 함수,  미분, 출력층공식, 은닉층공식, MNIST 검증)</vt:lpstr>
      <vt:lpstr>목차</vt:lpstr>
      <vt:lpstr>MLP 등장 배경</vt:lpstr>
      <vt:lpstr>Multilayer Perceptrons (MLP)</vt:lpstr>
      <vt:lpstr>MLP Function(Activation Function) 의 종류 - Sigmoid</vt:lpstr>
      <vt:lpstr>MLP Function(Activation Function) 의 종류 – Hyperbolic Tangent</vt:lpstr>
      <vt:lpstr>MLP Function(Activation Function) 의 종류 – ReLU</vt:lpstr>
      <vt:lpstr>MLP Function(Activation Function) 의 종류 – Leaky ReLU</vt:lpstr>
      <vt:lpstr>MLP 학습이란?</vt:lpstr>
      <vt:lpstr>오차함수 수학 공식</vt:lpstr>
      <vt:lpstr>Gradient Decent Learning Method(기울기 강하 학습법)</vt:lpstr>
      <vt:lpstr>Error Backpropagation(오류 역전파)</vt:lpstr>
      <vt:lpstr>MLP Coding</vt:lpstr>
      <vt:lpstr>MLP Coding – Google colab 사용법</vt:lpstr>
      <vt:lpstr>MLP Coding – Google colab 사용법</vt:lpstr>
      <vt:lpstr>MLP Coding – Coding</vt:lpstr>
      <vt:lpstr>MLP Coding – Coding</vt:lpstr>
      <vt:lpstr>MLP Coding – Coding</vt:lpstr>
      <vt:lpstr>MLP Coding – Coding</vt:lpstr>
      <vt:lpstr>MLP Coding – Coding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 모델 학습과 심층신경망 (각 층에서 선형회귀값, 출력값, 오차, 시그모이드 함수,  미분, 출력층공식, 은닉층공식, MNIST 검증)</dc:title>
  <dc:creator>김기현</dc:creator>
  <cp:lastModifiedBy>김기현</cp:lastModifiedBy>
  <cp:revision>37</cp:revision>
  <dcterms:created xsi:type="dcterms:W3CDTF">2021-05-14T00:17:26Z</dcterms:created>
  <dcterms:modified xsi:type="dcterms:W3CDTF">2021-05-28T08:56:20Z</dcterms:modified>
</cp:coreProperties>
</file>