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 Id="rId4" Type="http://schemas.openxmlformats.org/officeDocument/2006/relationships/hyperlink" Target="https://components101.com/misc/crystal-oscillator"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9981567.png" descr="9981567.pn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152" name="MQ2-GAS SENSOR"/>
          <p:cNvSpPr txBox="1"/>
          <p:nvPr>
            <p:ph type="title"/>
          </p:nvPr>
        </p:nvSpPr>
        <p:spPr>
          <a:xfrm>
            <a:off x="1206500" y="4330058"/>
            <a:ext cx="21971000" cy="2638694"/>
          </a:xfrm>
          <a:prstGeom prst="rect">
            <a:avLst/>
          </a:prstGeom>
        </p:spPr>
        <p:txBody>
          <a:bodyPr/>
          <a:lstStyle>
            <a:lvl1pPr>
              <a:defRPr b="0">
                <a:solidFill>
                  <a:srgbClr val="808080"/>
                </a:solidFill>
                <a:latin typeface="Rockwell Bold"/>
                <a:ea typeface="Rockwell Bold"/>
                <a:cs typeface="Rockwell Bold"/>
                <a:sym typeface="Rockwell Bold"/>
              </a:defRPr>
            </a:lvl1pPr>
          </a:lstStyle>
          <a:p>
            <a:pPr/>
            <a:r>
              <a:t>MQ2-GAS SENSOR</a:t>
            </a:r>
          </a:p>
        </p:txBody>
      </p:sp>
      <p:sp>
        <p:nvSpPr>
          <p:cNvPr id="153" name="SIGNALS AND SYSTEMS…"/>
          <p:cNvSpPr txBox="1"/>
          <p:nvPr>
            <p:ph type="body" idx="22"/>
          </p:nvPr>
        </p:nvSpPr>
        <p:spPr>
          <a:xfrm>
            <a:off x="1894897" y="774382"/>
            <a:ext cx="21968622" cy="2114511"/>
          </a:xfrm>
          <a:prstGeom prst="rect">
            <a:avLst/>
          </a:prstGeom>
          <a:extLst>
            <a:ext uri="{C572A759-6A51-4108-AA02-DFA0A04FC94B}">
              <ma14:wrappingTextBoxFlag xmlns:ma14="http://schemas.microsoft.com/office/mac/drawingml/2011/main" val="1"/>
            </a:ext>
          </a:extLst>
        </p:spPr>
        <p:txBody>
          <a:bodyPr/>
          <a:lstStyle/>
          <a:p>
            <a:pPr defTabSz="817244">
              <a:defRPr sz="6435">
                <a:solidFill>
                  <a:srgbClr val="5081CA"/>
                </a:solidFill>
                <a:latin typeface="American Typewriter"/>
                <a:ea typeface="American Typewriter"/>
                <a:cs typeface="American Typewriter"/>
                <a:sym typeface="American Typewriter"/>
              </a:defRPr>
            </a:pPr>
            <a:r>
              <a:t>SIGNALS AND SYSTEMS</a:t>
            </a:r>
          </a:p>
          <a:p>
            <a:pPr defTabSz="817244">
              <a:defRPr sz="6435">
                <a:solidFill>
                  <a:srgbClr val="5081CA"/>
                </a:solidFill>
                <a:latin typeface="American Typewriter"/>
                <a:ea typeface="American Typewriter"/>
                <a:cs typeface="American Typewriter"/>
                <a:sym typeface="American Typewriter"/>
              </a:defRPr>
            </a:pPr>
            <a:r>
              <a:t>ECE104</a:t>
            </a:r>
          </a:p>
        </p:txBody>
      </p:sp>
      <p:sp>
        <p:nvSpPr>
          <p:cNvPr id="154" name="SUBMITTED BY TEAM - 4…"/>
          <p:cNvSpPr txBox="1"/>
          <p:nvPr>
            <p:ph type="body" sz="half" idx="1"/>
          </p:nvPr>
        </p:nvSpPr>
        <p:spPr>
          <a:xfrm>
            <a:off x="1206500" y="8054466"/>
            <a:ext cx="21971000" cy="5810953"/>
          </a:xfrm>
          <a:prstGeom prst="rect">
            <a:avLst/>
          </a:prstGeom>
        </p:spPr>
        <p:txBody>
          <a:bodyPr/>
          <a:lstStyle/>
          <a:p>
            <a:pPr defTabSz="767715">
              <a:defRPr b="0" sz="5115">
                <a:solidFill>
                  <a:srgbClr val="5081CA"/>
                </a:solidFill>
                <a:latin typeface="Arial Black"/>
                <a:ea typeface="Arial Black"/>
                <a:cs typeface="Arial Black"/>
                <a:sym typeface="Arial Black"/>
              </a:defRPr>
            </a:pPr>
            <a:r>
              <a:t>SUBMITTED BY TEAM - 4</a:t>
            </a:r>
          </a:p>
          <a:p>
            <a:pPr defTabSz="767715">
              <a:defRPr b="0" sz="5115">
                <a:solidFill>
                  <a:srgbClr val="808080"/>
                </a:solidFill>
                <a:latin typeface="Charter Roman"/>
                <a:ea typeface="Charter Roman"/>
                <a:cs typeface="Charter Roman"/>
                <a:sym typeface="Charter Roman"/>
              </a:defRPr>
            </a:pPr>
            <a:r>
              <a:t>GIRINATH - 127004076</a:t>
            </a:r>
          </a:p>
          <a:p>
            <a:pPr defTabSz="767715">
              <a:defRPr b="0" sz="5115">
                <a:solidFill>
                  <a:srgbClr val="808080"/>
                </a:solidFill>
                <a:latin typeface="Charter Roman"/>
                <a:ea typeface="Charter Roman"/>
                <a:cs typeface="Charter Roman"/>
                <a:sym typeface="Charter Roman"/>
              </a:defRPr>
            </a:pPr>
            <a:r>
              <a:t>HARISH RAJ - 127004092</a:t>
            </a:r>
          </a:p>
          <a:p>
            <a:pPr defTabSz="767715">
              <a:defRPr b="0" sz="5115">
                <a:solidFill>
                  <a:srgbClr val="808080"/>
                </a:solidFill>
                <a:latin typeface="Charter Roman"/>
                <a:ea typeface="Charter Roman"/>
                <a:cs typeface="Charter Roman"/>
                <a:sym typeface="Charter Roman"/>
              </a:defRPr>
            </a:pPr>
            <a:r>
              <a:t>HARI - 127004087</a:t>
            </a:r>
          </a:p>
          <a:p>
            <a:pPr defTabSz="767715">
              <a:defRPr b="0" sz="5115">
                <a:solidFill>
                  <a:srgbClr val="808080"/>
                </a:solidFill>
                <a:latin typeface="Charter Roman"/>
                <a:ea typeface="Charter Roman"/>
                <a:cs typeface="Charter Roman"/>
                <a:sym typeface="Charter Roman"/>
              </a:defRPr>
            </a:pPr>
            <a:r>
              <a:t>EBI IMMANUAL - 127004069</a:t>
            </a:r>
          </a:p>
          <a:p>
            <a:pPr defTabSz="767715">
              <a:defRPr b="0" sz="5115">
                <a:solidFill>
                  <a:srgbClr val="808080"/>
                </a:solidFill>
                <a:latin typeface="Charter Roman"/>
                <a:ea typeface="Charter Roman"/>
                <a:cs typeface="Charter Roman"/>
                <a:sym typeface="Charter Roman"/>
              </a:defRPr>
            </a:pPr>
            <a:r>
              <a:t>BHUVAN - 127004086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12" name="DISPLAY IN OLED"/>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DISPLAY IN OLED</a:t>
            </a:r>
          </a:p>
        </p:txBody>
      </p:sp>
      <p:pic>
        <p:nvPicPr>
          <p:cNvPr id="213" name="WhatsApp Image 2025-04-25 at 00.45.39 (1).jpeg" descr="WhatsApp Image 2025-04-25 at 00.45.39 (1).jpeg"/>
          <p:cNvPicPr>
            <a:picLocks noChangeAspect="1"/>
          </p:cNvPicPr>
          <p:nvPr/>
        </p:nvPicPr>
        <p:blipFill>
          <a:blip r:embed="rId3">
            <a:extLst/>
          </a:blip>
          <a:srcRect l="20785" t="10754" r="36171" b="19785"/>
          <a:stretch>
            <a:fillRect/>
          </a:stretch>
        </p:blipFill>
        <p:spPr>
          <a:xfrm>
            <a:off x="6035278" y="2214604"/>
            <a:ext cx="12313319" cy="1117722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16" name="DISPLAY IN OLED"/>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DISPLAY IN OLED</a:t>
            </a:r>
          </a:p>
        </p:txBody>
      </p:sp>
      <p:pic>
        <p:nvPicPr>
          <p:cNvPr id="217" name="WhatsApp Image 2025-04-25 at 00.45.39.jpeg" descr="WhatsApp Image 2025-04-25 at 00.45.39.jpeg"/>
          <p:cNvPicPr>
            <a:picLocks noChangeAspect="1"/>
          </p:cNvPicPr>
          <p:nvPr/>
        </p:nvPicPr>
        <p:blipFill>
          <a:blip r:embed="rId3">
            <a:extLst/>
          </a:blip>
          <a:srcRect l="20878" t="10304" r="36496" b="19796"/>
          <a:stretch>
            <a:fillRect/>
          </a:stretch>
        </p:blipFill>
        <p:spPr>
          <a:xfrm>
            <a:off x="6103143" y="2054060"/>
            <a:ext cx="12177583" cy="112327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20" name="DISPLAY IN OLED"/>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DISPLAY IN OLED</a:t>
            </a:r>
          </a:p>
        </p:txBody>
      </p:sp>
      <p:pic>
        <p:nvPicPr>
          <p:cNvPr id="221" name="WhatsApp Image 2025-04-25 at 00.45.38.jpeg" descr="WhatsApp Image 2025-04-25 at 00.45.38.jpeg"/>
          <p:cNvPicPr>
            <a:picLocks noChangeAspect="1"/>
          </p:cNvPicPr>
          <p:nvPr/>
        </p:nvPicPr>
        <p:blipFill>
          <a:blip r:embed="rId3">
            <a:extLst/>
          </a:blip>
          <a:srcRect l="21320" t="10707" r="43148" b="20172"/>
          <a:stretch>
            <a:fillRect/>
          </a:stretch>
        </p:blipFill>
        <p:spPr>
          <a:xfrm>
            <a:off x="7042943" y="2089969"/>
            <a:ext cx="10298137" cy="1126908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9981567.png" descr="9981567.pn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24" name="THANK YOU"/>
          <p:cNvSpPr txBox="1"/>
          <p:nvPr/>
        </p:nvSpPr>
        <p:spPr>
          <a:xfrm>
            <a:off x="7473339" y="5854699"/>
            <a:ext cx="9437322"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300">
                <a:latin typeface="Verdana"/>
                <a:ea typeface="Verdana"/>
                <a:cs typeface="Verdana"/>
                <a:sym typeface="Verdana"/>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9981567.png" descr="9981567.pn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graphicFrame>
        <p:nvGraphicFramePr>
          <p:cNvPr id="157" name="Table 1"/>
          <p:cNvGraphicFramePr/>
          <p:nvPr/>
        </p:nvGraphicFramePr>
        <p:xfrm>
          <a:off x="1212849" y="3559887"/>
          <a:ext cx="21971001" cy="8255001"/>
        </p:xfrm>
        <a:graphic xmlns:a="http://schemas.openxmlformats.org/drawingml/2006/main">
          <a:graphicData uri="http://schemas.openxmlformats.org/drawingml/2006/table">
            <a:tbl>
              <a:tblPr firstCol="1" firstRow="1" lastCol="0" lastRow="1" bandCol="0" bandRow="0" rtl="0">
                <a:tableStyleId>{CF821DB8-F4EB-4A41-A1BA-3FCAFE7338EE}</a:tableStyleId>
              </a:tblPr>
              <a:tblGrid>
                <a:gridCol w="1103838"/>
                <a:gridCol w="13535028"/>
                <a:gridCol w="7319433"/>
              </a:tblGrid>
              <a:tr h="1030287">
                <a:tc>
                  <a:txBody>
                    <a:bodyPr/>
                    <a:lstStyle/>
                    <a:p>
                      <a:pPr defTabSz="914400">
                        <a:tabLst>
                          <a:tab pos="1663700" algn="l"/>
                        </a:tabLst>
                      </a:pPr>
                      <a:r>
                        <a:rPr sz="3200">
                          <a:sym typeface="Helvetica Neue Medium"/>
                        </a:rPr>
                        <a:t>S.No</a:t>
                      </a:r>
                    </a:p>
                  </a:txBody>
                  <a:tcPr marL="50800" marR="50800" marT="50800" marB="50800" anchor="ctr" anchorCtr="0" horzOverflow="overflow">
                    <a:lnL w="152400">
                      <a:solidFill>
                        <a:srgbClr val="5B5A5A"/>
                      </a:solidFill>
                      <a:miter lim="400000"/>
                    </a:lnL>
                    <a:lnT w="152400">
                      <a:solidFill>
                        <a:srgbClr val="5B5A5A"/>
                      </a:solidFill>
                      <a:miter lim="400000"/>
                    </a:lnT>
                  </a:tcPr>
                </a:tc>
                <a:tc>
                  <a:txBody>
                    <a:bodyPr/>
                    <a:lstStyle/>
                    <a:p>
                      <a:pPr defTabSz="914400">
                        <a:tabLst>
                          <a:tab pos="1663700" algn="l"/>
                        </a:tabLst>
                      </a:pPr>
                      <a:r>
                        <a:rPr sz="3200">
                          <a:sym typeface="Helvetica Neue Medium"/>
                        </a:rPr>
                        <a:t>Particulars</a:t>
                      </a:r>
                    </a:p>
                  </a:txBody>
                  <a:tcPr marL="50800" marR="50800" marT="50800" marB="50800" anchor="ctr" anchorCtr="0" horzOverflow="overflow">
                    <a:lnT w="152400">
                      <a:solidFill>
                        <a:srgbClr val="5B5A5A"/>
                      </a:solidFill>
                      <a:miter lim="400000"/>
                    </a:lnT>
                  </a:tcPr>
                </a:tc>
                <a:tc>
                  <a:txBody>
                    <a:bodyPr/>
                    <a:lstStyle/>
                    <a:p>
                      <a:pPr defTabSz="914400">
                        <a:tabLst>
                          <a:tab pos="1663700" algn="l"/>
                        </a:tabLst>
                      </a:pPr>
                      <a:r>
                        <a:rPr sz="3200">
                          <a:sym typeface="Helvetica Neue Medium"/>
                        </a:rPr>
                        <a:t>Cost (In Ruppees)</a:t>
                      </a:r>
                    </a:p>
                  </a:txBody>
                  <a:tcPr marL="50800" marR="50800" marT="50800" marB="50800" anchor="ctr" anchorCtr="0" horzOverflow="overflow">
                    <a:lnR w="152400">
                      <a:solidFill>
                        <a:srgbClr val="5B5A5A"/>
                      </a:solidFill>
                      <a:miter lim="400000"/>
                    </a:lnR>
                    <a:lnT w="152400">
                      <a:solidFill>
                        <a:srgbClr val="5B5A5A"/>
                      </a:solidFill>
                      <a:miter lim="400000"/>
                    </a:lnT>
                  </a:tcPr>
                </a:tc>
              </a:tr>
              <a:tr h="1030287">
                <a:tc>
                  <a:txBody>
                    <a:bodyPr/>
                    <a:lstStyle/>
                    <a:p>
                      <a:pPr defTabSz="914400">
                        <a:tabLst>
                          <a:tab pos="1663700" algn="l"/>
                        </a:tabLst>
                      </a:pPr>
                      <a:r>
                        <a:rPr sz="3200">
                          <a:sym typeface="Helvetica Neue Medium"/>
                        </a:rPr>
                        <a:t>1</a:t>
                      </a:r>
                    </a:p>
                  </a:txBody>
                  <a:tcPr marL="50800" marR="50800" marT="50800" marB="50800" anchor="ctr" anchorCtr="0" horzOverflow="overflow">
                    <a:lnL w="152400">
                      <a:solidFill>
                        <a:srgbClr val="5B5A5A"/>
                      </a:solidFill>
                      <a:miter lim="400000"/>
                    </a:lnL>
                  </a:tcPr>
                </a:tc>
                <a:tc>
                  <a:txBody>
                    <a:bodyPr/>
                    <a:lstStyle/>
                    <a:p>
                      <a:pPr defTabSz="914400"/>
                      <a:r>
                        <a:rPr sz="3200"/>
                        <a:t>MQ2-GAS SENSOR</a:t>
                      </a:r>
                    </a:p>
                  </a:txBody>
                  <a:tcPr marL="50800" marR="50800" marT="50800" marB="50800" anchor="ctr" anchorCtr="0" horzOverflow="overflow"/>
                </a:tc>
                <a:tc>
                  <a:txBody>
                    <a:bodyPr/>
                    <a:lstStyle/>
                    <a:p>
                      <a:pPr defTabSz="914400"/>
                      <a:r>
                        <a:rPr sz="3200"/>
                        <a:t>149</a:t>
                      </a: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pPr>
                      <a:r>
                        <a:rPr sz="3200">
                          <a:sym typeface="Helvetica Neue Medium"/>
                        </a:rPr>
                        <a:t>2</a:t>
                      </a:r>
                    </a:p>
                  </a:txBody>
                  <a:tcPr marL="50800" marR="50800" marT="50800" marB="50800" anchor="ctr" anchorCtr="0" horzOverflow="overflow">
                    <a:lnL w="152400">
                      <a:solidFill>
                        <a:srgbClr val="5B5A5A"/>
                      </a:solidFill>
                      <a:miter lim="400000"/>
                    </a:lnL>
                  </a:tcPr>
                </a:tc>
                <a:tc>
                  <a:txBody>
                    <a:bodyPr/>
                    <a:lstStyle/>
                    <a:p>
                      <a:pPr defTabSz="914400"/>
                      <a:r>
                        <a:rPr sz="3200"/>
                        <a:t>ADC 0808</a:t>
                      </a:r>
                    </a:p>
                  </a:txBody>
                  <a:tcPr marL="50800" marR="50800" marT="50800" marB="50800" anchor="ctr" anchorCtr="0" horzOverflow="overflow"/>
                </a:tc>
                <a:tc>
                  <a:txBody>
                    <a:bodyPr/>
                    <a:lstStyle/>
                    <a:p>
                      <a:pPr defTabSz="914400"/>
                      <a:r>
                        <a:rPr sz="3200"/>
                        <a:t>120</a:t>
                      </a: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pPr>
                      <a:r>
                        <a:rPr sz="3200">
                          <a:sym typeface="Helvetica Neue Medium"/>
                        </a:rPr>
                        <a:t>3</a:t>
                      </a:r>
                    </a:p>
                  </a:txBody>
                  <a:tcPr marL="50800" marR="50800" marT="50800" marB="50800" anchor="ctr" anchorCtr="0" horzOverflow="overflow">
                    <a:lnL w="152400">
                      <a:solidFill>
                        <a:srgbClr val="5B5A5A"/>
                      </a:solidFill>
                      <a:miter lim="400000"/>
                    </a:lnL>
                  </a:tcPr>
                </a:tc>
                <a:tc>
                  <a:txBody>
                    <a:bodyPr/>
                    <a:lstStyle/>
                    <a:p>
                      <a:pPr defTabSz="914400"/>
                      <a:r>
                        <a:rPr sz="3200"/>
                        <a:t>STM32 MICROCONTROLLER</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pPr>
                      <a:r>
                        <a:rPr sz="3200">
                          <a:sym typeface="Helvetica Neue Medium"/>
                        </a:rPr>
                        <a:t>4</a:t>
                      </a:r>
                    </a:p>
                  </a:txBody>
                  <a:tcPr marL="50800" marR="50800" marT="50800" marB="50800" anchor="ctr" anchorCtr="0" horzOverflow="overflow">
                    <a:lnL w="152400">
                      <a:solidFill>
                        <a:srgbClr val="5B5A5A"/>
                      </a:solidFill>
                      <a:miter lim="400000"/>
                    </a:lnL>
                  </a:tcPr>
                </a:tc>
                <a:tc>
                  <a:txBody>
                    <a:bodyPr/>
                    <a:lstStyle/>
                    <a:p>
                      <a:pPr defTabSz="914400"/>
                      <a:r>
                        <a:rPr sz="3200"/>
                        <a:t>OLED DISPLAY</a:t>
                      </a:r>
                    </a:p>
                  </a:txBody>
                  <a:tcPr marL="50800" marR="50800" marT="50800" marB="50800" anchor="ctr" anchorCtr="0" horzOverflow="overflow"/>
                </a:tc>
                <a:tc>
                  <a:txBody>
                    <a:bodyPr/>
                    <a:lstStyle/>
                    <a:p>
                      <a:pPr defTabSz="914400"/>
                      <a:r>
                        <a:rPr sz="3200"/>
                        <a:t>160</a:t>
                      </a: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pPr>
                      <a:r>
                        <a:rPr sz="3200">
                          <a:sym typeface="Helvetica Neue Medium"/>
                        </a:rPr>
                        <a:t>5</a:t>
                      </a:r>
                    </a:p>
                  </a:txBody>
                  <a:tcPr marL="50800" marR="50800" marT="50800" marB="50800" anchor="ctr" anchorCtr="0" horzOverflow="overflow">
                    <a:lnL w="152400">
                      <a:solidFill>
                        <a:srgbClr val="5B5A5A"/>
                      </a:solidFill>
                      <a:miter lim="400000"/>
                    </a:lnL>
                  </a:tcPr>
                </a:tc>
                <a:tc>
                  <a:txBody>
                    <a:bodyPr/>
                    <a:lstStyle/>
                    <a:p>
                      <a:pPr defTabSz="914400"/>
                      <a:r>
                        <a:rPr sz="3200"/>
                        <a:t>BREADBOARD</a:t>
                      </a:r>
                    </a:p>
                  </a:txBody>
                  <a:tcPr marL="50800" marR="50800" marT="50800" marB="50800" anchor="ctr" anchorCtr="0" horzOverflow="overflow"/>
                </a:tc>
                <a:tc>
                  <a:txBody>
                    <a:bodyPr/>
                    <a:lstStyle/>
                    <a:p>
                      <a:pPr defTabSz="914400"/>
                      <a:r>
                        <a:rPr sz="3200"/>
                        <a:t>165</a:t>
                      </a: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pPr>
                      <a:r>
                        <a:rPr sz="3200">
                          <a:sym typeface="Helvetica Neue Medium"/>
                        </a:rPr>
                        <a:t>6</a:t>
                      </a:r>
                    </a:p>
                  </a:txBody>
                  <a:tcPr marL="50800" marR="50800" marT="50800" marB="50800" anchor="ctr" anchorCtr="0" horzOverflow="overflow">
                    <a:lnL w="152400">
                      <a:solidFill>
                        <a:srgbClr val="5B5A5A"/>
                      </a:solidFill>
                      <a:miter lim="400000"/>
                    </a:lnL>
                  </a:tcPr>
                </a:tc>
                <a:tc>
                  <a:txBody>
                    <a:bodyPr/>
                    <a:lstStyle/>
                    <a:p>
                      <a:pPr defTabSz="914400"/>
                      <a:r>
                        <a:rPr sz="3200"/>
                        <a:t>WIRES</a:t>
                      </a:r>
                    </a:p>
                  </a:txBody>
                  <a:tcPr marL="50800" marR="50800" marT="50800" marB="50800" anchor="ctr" anchorCtr="0" horzOverflow="overflow"/>
                </a:tc>
                <a:tc>
                  <a:txBody>
                    <a:bodyPr/>
                    <a:lstStyle/>
                    <a:p>
                      <a:pPr defTabSz="914400"/>
                      <a:r>
                        <a:rPr sz="3200"/>
                        <a:t>50 (approx)</a:t>
                      </a:r>
                    </a:p>
                  </a:txBody>
                  <a:tcPr marL="50800" marR="50800" marT="50800" marB="50800" anchor="ctr" anchorCtr="0" horzOverflow="overflow">
                    <a:lnR w="152400">
                      <a:solidFill>
                        <a:srgbClr val="5B5A5A"/>
                      </a:solidFill>
                      <a:miter lim="400000"/>
                    </a:lnR>
                  </a:tcPr>
                </a:tc>
              </a:tr>
              <a:tr h="1030287">
                <a:tc>
                  <a:txBody>
                    <a:bodyPr/>
                    <a:lstStyle/>
                    <a:p>
                      <a:pPr defTabSz="914400">
                        <a:tabLst>
                          <a:tab pos="1663700" algn="l"/>
                        </a:tabLst>
                        <a:defRPr sz="3200">
                          <a:sym typeface="Helvetica Neue Medium"/>
                        </a:defRPr>
                      </a:pPr>
                    </a:p>
                  </a:txBody>
                  <a:tcPr marL="50800" marR="50800" marT="50800" marB="50800" anchor="ctr" anchorCtr="0" horzOverflow="overflow">
                    <a:lnL w="152400">
                      <a:solidFill>
                        <a:srgbClr val="5B5A5A"/>
                      </a:solidFill>
                      <a:miter lim="400000"/>
                    </a:lnL>
                    <a:lnB w="152400">
                      <a:solidFill>
                        <a:srgbClr val="5B5A5A"/>
                      </a:solidFill>
                      <a:miter lim="400000"/>
                    </a:lnB>
                  </a:tcPr>
                </a:tc>
                <a:tc>
                  <a:txBody>
                    <a:bodyPr/>
                    <a:lstStyle/>
                    <a:p>
                      <a:pPr defTabSz="914400">
                        <a:tabLst>
                          <a:tab pos="1663700" algn="l"/>
                        </a:tabLst>
                      </a:pPr>
                      <a:r>
                        <a:rPr sz="3200">
                          <a:sym typeface="Helvetica Neue Medium"/>
                        </a:rPr>
                        <a:t>TOTAL</a:t>
                      </a:r>
                    </a:p>
                  </a:txBody>
                  <a:tcPr marL="50800" marR="50800" marT="50800" marB="50800" anchor="ctr" anchorCtr="0" horzOverflow="overflow">
                    <a:lnB w="152400">
                      <a:solidFill>
                        <a:srgbClr val="5B5A5A"/>
                      </a:solidFill>
                      <a:miter lim="400000"/>
                    </a:lnB>
                  </a:tcPr>
                </a:tc>
                <a:tc>
                  <a:txBody>
                    <a:bodyPr/>
                    <a:lstStyle/>
                    <a:p>
                      <a:pPr defTabSz="914400">
                        <a:tabLst>
                          <a:tab pos="1663700" algn="l"/>
                        </a:tabLst>
                        <a:defRPr sz="3200">
                          <a:sym typeface="Helvetica Neue Medium"/>
                        </a:defRPr>
                      </a:pPr>
                    </a:p>
                  </a:txBody>
                  <a:tcPr marL="50800" marR="50800" marT="50800" marB="50800" anchor="ctr" anchorCtr="0" horzOverflow="overflow">
                    <a:lnR w="152400">
                      <a:solidFill>
                        <a:srgbClr val="5B5A5A"/>
                      </a:solidFill>
                      <a:miter lim="400000"/>
                    </a:lnR>
                    <a:lnB w="152400">
                      <a:solidFill>
                        <a:srgbClr val="5B5A5A"/>
                      </a:solidFill>
                      <a:miter lim="400000"/>
                    </a:lnB>
                  </a:tcPr>
                </a:tc>
              </a:tr>
            </a:tbl>
          </a:graphicData>
        </a:graphic>
      </p:graphicFrame>
      <p:sp>
        <p:nvSpPr>
          <p:cNvPr id="158" name="BILL OF MATERIALS"/>
          <p:cNvSpPr txBox="1"/>
          <p:nvPr/>
        </p:nvSpPr>
        <p:spPr>
          <a:xfrm>
            <a:off x="7218070" y="1542235"/>
            <a:ext cx="9947859" cy="9802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900">
                <a:latin typeface="Rockwell Bold"/>
                <a:ea typeface="Rockwell Bold"/>
                <a:cs typeface="Rockwell Bold"/>
                <a:sym typeface="Rockwell Bold"/>
              </a:defRPr>
            </a:lvl1pPr>
          </a:lstStyle>
          <a:p>
            <a:pPr/>
            <a:r>
              <a:t>BILL OF MATERIALS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161" name="OVERVIEW"/>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OVERVIEW</a:t>
            </a:r>
          </a:p>
        </p:txBody>
      </p:sp>
      <p:sp>
        <p:nvSpPr>
          <p:cNvPr id="162" name="This project consists of building a gas sensor system. It begins…"/>
          <p:cNvSpPr txBox="1"/>
          <p:nvPr>
            <p:ph type="body" idx="1"/>
          </p:nvPr>
        </p:nvSpPr>
        <p:spPr>
          <a:xfrm>
            <a:off x="1206500" y="2747310"/>
            <a:ext cx="21971000" cy="9552824"/>
          </a:xfrm>
          <a:prstGeom prst="rect">
            <a:avLst/>
          </a:prstGeom>
          <a:solidFill>
            <a:srgbClr val="D7DEE2">
              <a:alpha val="81783"/>
            </a:srgbClr>
          </a:solidFill>
        </p:spPr>
        <p:txBody>
          <a:bodyPr/>
          <a:lstStyle/>
          <a:p>
            <a:pPr marL="698182" indent="-698182" defTabSz="12700">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r>
              <a:t>This project consists of building a gas sensor system. It begins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r>
              <a:t>with a MQ2-GAS SENSOR, converting the sensed gas into voltage.</a:t>
            </a:r>
          </a:p>
          <a:p>
            <a:pPr marL="698182" indent="-698182" defTabSz="12700">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p>
          <a:p>
            <a:pPr marL="736282" indent="-736282" defTabSz="12700">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r>
              <a:t>The output voltage of the sensor is directly fed into an ADC0808 analog-to-digital converter.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p>
          <a:p>
            <a:pPr marL="698182" indent="-698182" defTabSz="12700">
              <a:buSzPct val="123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5797">
                <a:latin typeface="Charter Roman"/>
                <a:ea typeface="Charter Roman"/>
                <a:cs typeface="Charter Roman"/>
                <a:sym typeface="Charter Roman"/>
              </a:defRPr>
            </a:pPr>
            <a:r>
              <a:t>The ADC digitizes the analog signal, which is then interpreted by an STM32 microcontroller. Finally, the STM32 displays the data on an OLED Display.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3274764.jpg" descr="3274764.jpg"/>
          <p:cNvPicPr>
            <a:picLocks noChangeAspect="1"/>
          </p:cNvPicPr>
          <p:nvPr>
            <p:ph type="pic" idx="21"/>
          </p:nvPr>
        </p:nvPicPr>
        <p:blipFill>
          <a:blip r:embed="rId2">
            <a:extLst/>
          </a:blip>
          <a:srcRect l="0" t="7812" r="0" b="7812"/>
          <a:stretch>
            <a:fillRect/>
          </a:stretch>
        </p:blipFill>
        <p:spPr>
          <a:xfrm>
            <a:off x="0" y="-1"/>
            <a:ext cx="24384001" cy="13716001"/>
          </a:xfrm>
          <a:prstGeom prst="rect">
            <a:avLst/>
          </a:prstGeom>
        </p:spPr>
      </p:pic>
      <p:sp>
        <p:nvSpPr>
          <p:cNvPr id="165" name="BLOCK DIAGRAM"/>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BLOCK DIAGRAM</a:t>
            </a:r>
          </a:p>
        </p:txBody>
      </p:sp>
      <p:grpSp>
        <p:nvGrpSpPr>
          <p:cNvPr id="168" name="Rectangle"/>
          <p:cNvGrpSpPr/>
          <p:nvPr/>
        </p:nvGrpSpPr>
        <p:grpSpPr>
          <a:xfrm>
            <a:off x="3329267" y="5620536"/>
            <a:ext cx="3769096" cy="2474928"/>
            <a:chOff x="0" y="0"/>
            <a:chExt cx="3769094" cy="2474926"/>
          </a:xfrm>
        </p:grpSpPr>
        <p:sp>
          <p:nvSpPr>
            <p:cNvPr id="167" name="Rectangle"/>
            <p:cNvSpPr/>
            <p:nvPr/>
          </p:nvSpPr>
          <p:spPr>
            <a:xfrm>
              <a:off x="31750" y="31750"/>
              <a:ext cx="3705595" cy="2411427"/>
            </a:xfrm>
            <a:prstGeom prst="rect">
              <a:avLst/>
            </a:prstGeom>
            <a:solidFill>
              <a:srgbClr val="FFFFFF"/>
            </a:solidFill>
            <a:ln>
              <a:noFill/>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66" name="Rectangle Rectangle" descr="Rectangle Rectangle"/>
            <p:cNvPicPr>
              <a:picLocks noChangeAspect="0"/>
            </p:cNvPicPr>
            <p:nvPr/>
          </p:nvPicPr>
          <p:blipFill>
            <a:blip r:embed="rId3">
              <a:extLst/>
            </a:blip>
            <a:stretch>
              <a:fillRect/>
            </a:stretch>
          </p:blipFill>
          <p:spPr>
            <a:xfrm>
              <a:off x="0" y="0"/>
              <a:ext cx="3769095" cy="2474927"/>
            </a:xfrm>
            <a:prstGeom prst="rect">
              <a:avLst/>
            </a:prstGeom>
            <a:effectLst/>
          </p:spPr>
        </p:pic>
      </p:grpSp>
      <p:grpSp>
        <p:nvGrpSpPr>
          <p:cNvPr id="171" name="Rectangle"/>
          <p:cNvGrpSpPr/>
          <p:nvPr/>
        </p:nvGrpSpPr>
        <p:grpSpPr>
          <a:xfrm>
            <a:off x="8309077" y="5690238"/>
            <a:ext cx="3766125" cy="2335524"/>
            <a:chOff x="0" y="0"/>
            <a:chExt cx="3766123" cy="2335522"/>
          </a:xfrm>
        </p:grpSpPr>
        <p:sp>
          <p:nvSpPr>
            <p:cNvPr id="170" name="Rectangle"/>
            <p:cNvSpPr/>
            <p:nvPr/>
          </p:nvSpPr>
          <p:spPr>
            <a:xfrm>
              <a:off x="31750" y="31750"/>
              <a:ext cx="3702624" cy="2272023"/>
            </a:xfrm>
            <a:prstGeom prst="rect">
              <a:avLst/>
            </a:prstGeom>
            <a:solidFill>
              <a:srgbClr val="FFFFFF"/>
            </a:solidFill>
            <a:ln>
              <a:noFill/>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69" name="Rectangle Rectangle" descr="Rectangle Rectangle"/>
            <p:cNvPicPr>
              <a:picLocks noChangeAspect="0"/>
            </p:cNvPicPr>
            <p:nvPr/>
          </p:nvPicPr>
          <p:blipFill>
            <a:blip r:embed="rId4">
              <a:extLst/>
            </a:blip>
            <a:stretch>
              <a:fillRect/>
            </a:stretch>
          </p:blipFill>
          <p:spPr>
            <a:xfrm>
              <a:off x="0" y="0"/>
              <a:ext cx="3766124" cy="2335523"/>
            </a:xfrm>
            <a:prstGeom prst="rect">
              <a:avLst/>
            </a:prstGeom>
            <a:effectLst/>
          </p:spPr>
        </p:pic>
      </p:grpSp>
      <p:grpSp>
        <p:nvGrpSpPr>
          <p:cNvPr id="174" name="Rectangle"/>
          <p:cNvGrpSpPr/>
          <p:nvPr/>
        </p:nvGrpSpPr>
        <p:grpSpPr>
          <a:xfrm>
            <a:off x="12925974" y="5660293"/>
            <a:ext cx="3769096" cy="2395414"/>
            <a:chOff x="0" y="0"/>
            <a:chExt cx="3769094" cy="2395412"/>
          </a:xfrm>
        </p:grpSpPr>
        <p:sp>
          <p:nvSpPr>
            <p:cNvPr id="173" name="Rectangle"/>
            <p:cNvSpPr/>
            <p:nvPr/>
          </p:nvSpPr>
          <p:spPr>
            <a:xfrm>
              <a:off x="31749" y="31750"/>
              <a:ext cx="3705596" cy="2331913"/>
            </a:xfrm>
            <a:prstGeom prst="rect">
              <a:avLst/>
            </a:prstGeom>
            <a:solidFill>
              <a:srgbClr val="FFFFFF"/>
            </a:solidFill>
            <a:ln>
              <a:noFill/>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72" name="Rectangle Rectangle" descr="Rectangle Rectangle"/>
            <p:cNvPicPr>
              <a:picLocks noChangeAspect="0"/>
            </p:cNvPicPr>
            <p:nvPr/>
          </p:nvPicPr>
          <p:blipFill>
            <a:blip r:embed="rId5">
              <a:extLst/>
            </a:blip>
            <a:stretch>
              <a:fillRect/>
            </a:stretch>
          </p:blipFill>
          <p:spPr>
            <a:xfrm>
              <a:off x="0" y="0"/>
              <a:ext cx="3769095" cy="2395413"/>
            </a:xfrm>
            <a:prstGeom prst="rect">
              <a:avLst/>
            </a:prstGeom>
            <a:effectLst/>
          </p:spPr>
        </p:pic>
      </p:grpSp>
      <p:sp>
        <p:nvSpPr>
          <p:cNvPr id="175" name="SENSOR"/>
          <p:cNvSpPr txBox="1"/>
          <p:nvPr/>
        </p:nvSpPr>
        <p:spPr>
          <a:xfrm>
            <a:off x="4121869" y="6509511"/>
            <a:ext cx="2183893"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0000"/>
                </a:solidFill>
              </a:defRPr>
            </a:lvl1pPr>
          </a:lstStyle>
          <a:p>
            <a:pPr/>
            <a:r>
              <a:t>SENSOR</a:t>
            </a:r>
          </a:p>
        </p:txBody>
      </p:sp>
      <p:sp>
        <p:nvSpPr>
          <p:cNvPr id="176" name="ADC"/>
          <p:cNvSpPr txBox="1"/>
          <p:nvPr/>
        </p:nvSpPr>
        <p:spPr>
          <a:xfrm>
            <a:off x="9608193" y="6509511"/>
            <a:ext cx="1167893" cy="6969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000000"/>
                </a:solidFill>
              </a:defRPr>
            </a:lvl1pPr>
          </a:lstStyle>
          <a:p>
            <a:pPr/>
            <a:r>
              <a:t>ADC</a:t>
            </a:r>
          </a:p>
        </p:txBody>
      </p:sp>
      <p:sp>
        <p:nvSpPr>
          <p:cNvPr id="177" name="MICRO…"/>
          <p:cNvSpPr txBox="1"/>
          <p:nvPr/>
        </p:nvSpPr>
        <p:spPr>
          <a:xfrm>
            <a:off x="13448059" y="6330111"/>
            <a:ext cx="2724926" cy="10557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solidFill>
                  <a:srgbClr val="000000"/>
                </a:solidFill>
              </a:defRPr>
            </a:pPr>
            <a:r>
              <a:t>MICRO</a:t>
            </a:r>
          </a:p>
          <a:p>
            <a:pPr>
              <a:defRPr sz="3100">
                <a:solidFill>
                  <a:srgbClr val="000000"/>
                </a:solidFill>
              </a:defRPr>
            </a:pPr>
            <a:r>
              <a:t>CONTROLLER</a:t>
            </a:r>
          </a:p>
        </p:txBody>
      </p:sp>
      <p:grpSp>
        <p:nvGrpSpPr>
          <p:cNvPr id="180" name="Rectangle"/>
          <p:cNvGrpSpPr/>
          <p:nvPr/>
        </p:nvGrpSpPr>
        <p:grpSpPr>
          <a:xfrm>
            <a:off x="17543429" y="5660293"/>
            <a:ext cx="4083356" cy="2395414"/>
            <a:chOff x="0" y="0"/>
            <a:chExt cx="4083355" cy="2395412"/>
          </a:xfrm>
        </p:grpSpPr>
        <p:sp>
          <p:nvSpPr>
            <p:cNvPr id="179" name="Rectangle"/>
            <p:cNvSpPr/>
            <p:nvPr/>
          </p:nvSpPr>
          <p:spPr>
            <a:xfrm>
              <a:off x="31750" y="31749"/>
              <a:ext cx="4019856" cy="2331914"/>
            </a:xfrm>
            <a:prstGeom prst="rect">
              <a:avLst/>
            </a:prstGeom>
            <a:solidFill>
              <a:srgbClr val="FFFFFF"/>
            </a:solidFill>
            <a:ln>
              <a:noFill/>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78" name="Rectangle Rectangle" descr="Rectangle Rectangle"/>
            <p:cNvPicPr>
              <a:picLocks noChangeAspect="0"/>
            </p:cNvPicPr>
            <p:nvPr/>
          </p:nvPicPr>
          <p:blipFill>
            <a:blip r:embed="rId6">
              <a:extLst/>
            </a:blip>
            <a:stretch>
              <a:fillRect/>
            </a:stretch>
          </p:blipFill>
          <p:spPr>
            <a:xfrm>
              <a:off x="0" y="0"/>
              <a:ext cx="4083356" cy="2395413"/>
            </a:xfrm>
            <a:prstGeom prst="rect">
              <a:avLst/>
            </a:prstGeom>
            <a:effectLst/>
          </p:spPr>
        </p:pic>
      </p:grpSp>
      <p:sp>
        <p:nvSpPr>
          <p:cNvPr id="181" name="OLED…"/>
          <p:cNvSpPr txBox="1"/>
          <p:nvPr/>
        </p:nvSpPr>
        <p:spPr>
          <a:xfrm>
            <a:off x="18347842" y="6038834"/>
            <a:ext cx="2165097" cy="13065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solidFill>
                  <a:srgbClr val="000000"/>
                </a:solidFill>
              </a:defRPr>
            </a:pPr>
            <a:r>
              <a:t>OLED </a:t>
            </a:r>
          </a:p>
          <a:p>
            <a:pPr>
              <a:defRPr sz="4000">
                <a:solidFill>
                  <a:srgbClr val="000000"/>
                </a:solidFill>
              </a:defRPr>
            </a:pPr>
            <a:r>
              <a:t>DISPLAY</a:t>
            </a:r>
          </a:p>
        </p:txBody>
      </p:sp>
      <p:sp>
        <p:nvSpPr>
          <p:cNvPr id="182" name="Line"/>
          <p:cNvSpPr/>
          <p:nvPr/>
        </p:nvSpPr>
        <p:spPr>
          <a:xfrm>
            <a:off x="7119773" y="6858000"/>
            <a:ext cx="1167893" cy="1"/>
          </a:xfrm>
          <a:prstGeom prst="line">
            <a:avLst/>
          </a:prstGeom>
          <a:ln w="50800">
            <a:solidFill>
              <a:srgbClr val="000000"/>
            </a:solidFill>
            <a:miter lim="400000"/>
            <a:tailEnd type="triangle"/>
          </a:ln>
        </p:spPr>
        <p:txBody>
          <a:bodyPr lIns="50800" tIns="50800" rIns="50800" bIns="50800" anchor="ctr"/>
          <a:lstStyle/>
          <a:p>
            <a:pPr/>
          </a:p>
        </p:txBody>
      </p:sp>
      <p:sp>
        <p:nvSpPr>
          <p:cNvPr id="183" name="Line"/>
          <p:cNvSpPr/>
          <p:nvPr/>
        </p:nvSpPr>
        <p:spPr>
          <a:xfrm>
            <a:off x="12010650" y="6857999"/>
            <a:ext cx="927273" cy="1"/>
          </a:xfrm>
          <a:prstGeom prst="line">
            <a:avLst/>
          </a:prstGeom>
          <a:ln w="50800">
            <a:solidFill>
              <a:srgbClr val="000000"/>
            </a:solidFill>
            <a:miter lim="400000"/>
            <a:tailEnd type="triangle"/>
          </a:ln>
        </p:spPr>
        <p:txBody>
          <a:bodyPr lIns="50800" tIns="50800" rIns="50800" bIns="50800" anchor="ctr"/>
          <a:lstStyle/>
          <a:p>
            <a:pPr/>
          </a:p>
        </p:txBody>
      </p:sp>
      <p:sp>
        <p:nvSpPr>
          <p:cNvPr id="184" name="Line"/>
          <p:cNvSpPr/>
          <p:nvPr/>
        </p:nvSpPr>
        <p:spPr>
          <a:xfrm>
            <a:off x="16718342" y="6858000"/>
            <a:ext cx="804229" cy="1"/>
          </a:xfrm>
          <a:prstGeom prst="line">
            <a:avLst/>
          </a:prstGeom>
          <a:ln w="508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187" name="MQ2-SENSOR"/>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MQ2-SENSOR</a:t>
            </a:r>
          </a:p>
        </p:txBody>
      </p:sp>
      <p:sp>
        <p:nvSpPr>
          <p:cNvPr id="188" name="WORKING:…"/>
          <p:cNvSpPr txBox="1"/>
          <p:nvPr/>
        </p:nvSpPr>
        <p:spPr>
          <a:xfrm>
            <a:off x="1652768" y="2720975"/>
            <a:ext cx="21078464" cy="8274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100"/>
              </a:spcBef>
              <a:defRPr sz="4500" u="sng">
                <a:solidFill>
                  <a:srgbClr val="111111"/>
                </a:solidFill>
                <a:latin typeface="Arial Black"/>
                <a:ea typeface="Arial Black"/>
                <a:cs typeface="Arial Black"/>
                <a:sym typeface="Arial Black"/>
              </a:defRPr>
            </a:pPr>
            <a:r>
              <a:t>WORKING:</a:t>
            </a:r>
          </a:p>
          <a:p>
            <a:pPr algn="l" defTabSz="457200">
              <a:defRPr sz="5800">
                <a:solidFill>
                  <a:srgbClr val="303030"/>
                </a:solidFill>
                <a:latin typeface="Charter Roman"/>
                <a:ea typeface="Charter Roman"/>
                <a:cs typeface="Charter Roman"/>
                <a:sym typeface="Charter Roman"/>
              </a:defRPr>
            </a:pPr>
            <a:r>
              <a:t>Using an MQ sensor to detect a gas is very easy. You can either use the digital pin or the analog pin to accomplish this. Simply power the module with 5V and you should notice the power LED on the module to glow and when no gas it detected the output LED will remain turned off meaning the digital output pin will be 0V. Remember that these sensors have to be kept on for pre-heating time (mentioned in features above) before you can actually work with 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191" name="MQ2-SENSOR"/>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MQ2-SENSOR</a:t>
            </a:r>
          </a:p>
        </p:txBody>
      </p:sp>
      <p:pic>
        <p:nvPicPr>
          <p:cNvPr id="192" name="mq2.jpg" descr="mq2.jpg"/>
          <p:cNvPicPr>
            <a:picLocks noChangeAspect="1"/>
          </p:cNvPicPr>
          <p:nvPr/>
        </p:nvPicPr>
        <p:blipFill>
          <a:blip r:embed="rId3">
            <a:extLst/>
          </a:blip>
          <a:stretch>
            <a:fillRect/>
          </a:stretch>
        </p:blipFill>
        <p:spPr>
          <a:xfrm>
            <a:off x="18836358" y="4407544"/>
            <a:ext cx="5011158" cy="4900912"/>
          </a:xfrm>
          <a:prstGeom prst="rect">
            <a:avLst/>
          </a:prstGeom>
          <a:ln w="50800">
            <a:solidFill>
              <a:srgbClr val="000000"/>
            </a:solidFill>
            <a:miter lim="400000"/>
          </a:ln>
        </p:spPr>
      </p:pic>
      <p:pic>
        <p:nvPicPr>
          <p:cNvPr id="193" name="Screenshot 2025-04-25 at 07.43.08.png" descr="Screenshot 2025-04-25 at 07.43.08.png"/>
          <p:cNvPicPr>
            <a:picLocks noChangeAspect="1"/>
          </p:cNvPicPr>
          <p:nvPr/>
        </p:nvPicPr>
        <p:blipFill>
          <a:blip r:embed="rId4">
            <a:extLst/>
          </a:blip>
          <a:stretch>
            <a:fillRect/>
          </a:stretch>
        </p:blipFill>
        <p:spPr>
          <a:xfrm>
            <a:off x="439703" y="4314492"/>
            <a:ext cx="5061957" cy="5087016"/>
          </a:xfrm>
          <a:prstGeom prst="rect">
            <a:avLst/>
          </a:prstGeom>
          <a:ln w="12700">
            <a:miter lim="400000"/>
          </a:ln>
        </p:spPr>
      </p:pic>
      <p:sp>
        <p:nvSpPr>
          <p:cNvPr id="194" name="Features:…"/>
          <p:cNvSpPr txBox="1"/>
          <p:nvPr/>
        </p:nvSpPr>
        <p:spPr>
          <a:xfrm>
            <a:off x="5577407" y="3184525"/>
            <a:ext cx="13229186" cy="73469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100"/>
              </a:spcBef>
              <a:defRPr sz="4500" u="sng">
                <a:solidFill>
                  <a:srgbClr val="111111"/>
                </a:solidFill>
                <a:latin typeface="Arial Black"/>
                <a:ea typeface="Arial Black"/>
                <a:cs typeface="Arial Black"/>
                <a:sym typeface="Arial Black"/>
              </a:defRPr>
            </a:pPr>
            <a:r>
              <a:t>Features:</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Operating Voltage is +5V</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Can be used to Measure or detect LPG, Alcohol, Propane, Hydrogen, CO and even methane</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Analog output voltage: 0V to 5V</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Digital Output Voltage: 0V or 5V (TTL Logic)</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Preheat duration 20 seconds</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Can be used as a Digital or analog sensor</a:t>
            </a:r>
          </a:p>
          <a:p>
            <a:pPr marL="457199" indent="-317499" algn="l" defTabSz="457200">
              <a:buClr>
                <a:srgbClr val="303030"/>
              </a:buClr>
              <a:buSzPct val="123000"/>
              <a:buFont typeface="TimesNewRomanPSMT"/>
              <a:buChar char="•"/>
              <a:defRPr sz="4500">
                <a:solidFill>
                  <a:srgbClr val="303030"/>
                </a:solidFill>
                <a:latin typeface="Charter Roman"/>
                <a:ea typeface="Charter Roman"/>
                <a:cs typeface="Charter Roman"/>
                <a:sym typeface="Charter Roman"/>
              </a:defRPr>
            </a:pPr>
            <a:r>
              <a:t>The Sensitivity of Digital pin can be varied using the potentiometer.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197" name="ADC0808"/>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ADC0808</a:t>
            </a:r>
          </a:p>
        </p:txBody>
      </p:sp>
      <p:pic>
        <p:nvPicPr>
          <p:cNvPr id="198" name="ADC0808-Pinout.png" descr="ADC0808-Pinout.png"/>
          <p:cNvPicPr>
            <a:picLocks noChangeAspect="1"/>
          </p:cNvPicPr>
          <p:nvPr/>
        </p:nvPicPr>
        <p:blipFill>
          <a:blip r:embed="rId3">
            <a:extLst/>
          </a:blip>
          <a:stretch>
            <a:fillRect/>
          </a:stretch>
        </p:blipFill>
        <p:spPr>
          <a:xfrm>
            <a:off x="844981" y="2112572"/>
            <a:ext cx="8295276" cy="11276389"/>
          </a:xfrm>
          <a:prstGeom prst="rect">
            <a:avLst/>
          </a:prstGeom>
          <a:ln w="50800">
            <a:solidFill>
              <a:srgbClr val="000000"/>
            </a:solidFill>
            <a:miter lim="400000"/>
          </a:ln>
        </p:spPr>
      </p:pic>
      <p:sp>
        <p:nvSpPr>
          <p:cNvPr id="199" name="ADC0808 Features:…"/>
          <p:cNvSpPr txBox="1"/>
          <p:nvPr/>
        </p:nvSpPr>
        <p:spPr>
          <a:xfrm>
            <a:off x="10073304" y="3152774"/>
            <a:ext cx="14018621" cy="74104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1100"/>
              </a:spcBef>
              <a:defRPr b="1" sz="3900" u="sng">
                <a:solidFill>
                  <a:srgbClr val="111111"/>
                </a:solidFill>
                <a:latin typeface="Helvetica"/>
                <a:ea typeface="Helvetica"/>
                <a:cs typeface="Helvetica"/>
                <a:sym typeface="Helvetica"/>
              </a:defRPr>
            </a:pPr>
            <a:r>
              <a:t>ADC0808 Features:</a:t>
            </a:r>
            <a:endParaRPr b="0"/>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Easy to interface with all Microprocessors or works Stand alone.</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Eight channel 8-bit ADC module</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Can measure up to 8 Analog values seamlessly</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On chip Clock not available, external </a:t>
            </a:r>
            <a:r>
              <a:rPr>
                <a:solidFill>
                  <a:srgbClr val="C62020"/>
                </a:solidFill>
                <a:hlinkClick r:id="rId4" invalidUrl="" action="" tgtFrame="" tooltip="" history="1" highlightClick="0" endSnd="0"/>
              </a:rPr>
              <a:t>Oscillator</a:t>
            </a:r>
            <a:r>
              <a:t> is needed (Clock)</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Digital output various from 0 to 255, Operating power is 15mW, conversion time 100us</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When Vref = 5V, for every 19.53mV of analog value there will be rise of one bit on digital side (Step size)</a:t>
            </a:r>
          </a:p>
          <a:p>
            <a:pPr marL="457200" indent="-317500" algn="l" defTabSz="457200">
              <a:buClr>
                <a:srgbClr val="303030"/>
              </a:buClr>
              <a:buSzPct val="123000"/>
              <a:buFont typeface="TimesNewRomanPSMT"/>
              <a:buChar char="•"/>
              <a:defRPr sz="3900">
                <a:solidFill>
                  <a:srgbClr val="303030"/>
                </a:solidFill>
                <a:latin typeface="Charter Roman"/>
                <a:ea typeface="Charter Roman"/>
                <a:cs typeface="Charter Roman"/>
                <a:sym typeface="Charter Roman"/>
              </a:defRPr>
            </a:pPr>
            <a:r>
              <a:t>Available in 28-pin PDIP, SOIC packages.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02" name="ADC0808"/>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ADC0808</a:t>
            </a:r>
          </a:p>
        </p:txBody>
      </p:sp>
      <p:pic>
        <p:nvPicPr>
          <p:cNvPr id="203" name="ADC0808-table.png" descr="ADC0808-table.png"/>
          <p:cNvPicPr>
            <a:picLocks noChangeAspect="1"/>
          </p:cNvPicPr>
          <p:nvPr/>
        </p:nvPicPr>
        <p:blipFill>
          <a:blip r:embed="rId3">
            <a:alphaModFix amt="79684"/>
            <a:extLst/>
          </a:blip>
          <a:stretch>
            <a:fillRect/>
          </a:stretch>
        </p:blipFill>
        <p:spPr>
          <a:xfrm>
            <a:off x="277354" y="2999581"/>
            <a:ext cx="14910498" cy="7716838"/>
          </a:xfrm>
          <a:prstGeom prst="rect">
            <a:avLst/>
          </a:prstGeom>
          <a:ln w="12700">
            <a:miter lim="400000"/>
          </a:ln>
        </p:spPr>
      </p:pic>
      <p:sp>
        <p:nvSpPr>
          <p:cNvPr id="204" name="ADDRESS LINES:…"/>
          <p:cNvSpPr txBox="1"/>
          <p:nvPr/>
        </p:nvSpPr>
        <p:spPr>
          <a:xfrm>
            <a:off x="15236482" y="3471765"/>
            <a:ext cx="8666763" cy="876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3700" u="sng">
                <a:solidFill>
                  <a:srgbClr val="303030"/>
                </a:solidFill>
                <a:latin typeface="Arial Black"/>
                <a:ea typeface="Arial Black"/>
                <a:cs typeface="Arial Black"/>
                <a:sym typeface="Arial Black"/>
              </a:defRPr>
            </a:pPr>
            <a:r>
              <a:t>ADDRESS LINES:</a:t>
            </a:r>
          </a:p>
          <a:p>
            <a:pPr marL="469900" indent="-469900" algn="l" defTabSz="457200">
              <a:buSzPct val="123000"/>
              <a:buChar char="•"/>
              <a:defRPr sz="3700">
                <a:solidFill>
                  <a:srgbClr val="303030"/>
                </a:solidFill>
                <a:latin typeface="Charter Roman"/>
                <a:ea typeface="Charter Roman"/>
                <a:cs typeface="Charter Roman"/>
                <a:sym typeface="Charter Roman"/>
              </a:defRPr>
            </a:pPr>
            <a:r>
              <a:t>The input analog voltage can be given to pins from IN1 to IN7, but the IC can read the voltage of only one channel at a time. </a:t>
            </a:r>
          </a:p>
          <a:p>
            <a:pPr marL="469900" indent="-469900" algn="l" defTabSz="457200">
              <a:buSzPct val="123000"/>
              <a:buChar char="•"/>
              <a:defRPr sz="3700">
                <a:solidFill>
                  <a:srgbClr val="303030"/>
                </a:solidFill>
                <a:latin typeface="Charter Roman"/>
                <a:ea typeface="Charter Roman"/>
                <a:cs typeface="Charter Roman"/>
                <a:sym typeface="Charter Roman"/>
              </a:defRPr>
            </a:pPr>
            <a:r>
              <a:t>This channel selection can be done with the pins ADD </a:t>
            </a:r>
            <a:r>
              <a:rPr b="1"/>
              <a:t>A</a:t>
            </a:r>
            <a:r>
              <a:t>, ADD </a:t>
            </a:r>
            <a:r>
              <a:rPr b="1"/>
              <a:t>B</a:t>
            </a:r>
            <a:r>
              <a:t> and ADD </a:t>
            </a:r>
            <a:r>
              <a:rPr b="1"/>
              <a:t>C</a:t>
            </a:r>
            <a:r>
              <a:t>.  </a:t>
            </a:r>
          </a:p>
          <a:p>
            <a:pPr marL="469900" indent="-469900" algn="l" defTabSz="457200">
              <a:buSzPct val="123000"/>
              <a:buChar char="•"/>
              <a:defRPr sz="3700">
                <a:solidFill>
                  <a:srgbClr val="303030"/>
                </a:solidFill>
                <a:latin typeface="Charter Roman"/>
                <a:ea typeface="Charter Roman"/>
                <a:cs typeface="Charter Roman"/>
                <a:sym typeface="Charter Roman"/>
              </a:defRPr>
            </a:pPr>
            <a:r>
              <a:t>These three bits have to be set as shown in the table below to access the respective analog channel. </a:t>
            </a:r>
          </a:p>
          <a:p>
            <a:pPr marL="469900" indent="-469900" algn="l" defTabSz="457200">
              <a:buSzPct val="123000"/>
              <a:buChar char="•"/>
              <a:defRPr sz="3700">
                <a:solidFill>
                  <a:srgbClr val="303030"/>
                </a:solidFill>
                <a:latin typeface="Charter Roman"/>
                <a:ea typeface="Charter Roman"/>
                <a:cs typeface="Charter Roman"/>
                <a:sym typeface="Charter Roman"/>
              </a:defRPr>
            </a:pPr>
            <a:r>
              <a:t>Once the channel is set it should be enabled by making the Address latch enabled (ALE) pin to go high momentarily.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3274764.jpg" descr="3274764.jpg"/>
          <p:cNvPicPr>
            <a:picLocks noChangeAspect="1"/>
          </p:cNvPicPr>
          <p:nvPr>
            <p:ph type="pic" idx="21"/>
          </p:nvPr>
        </p:nvPicPr>
        <p:blipFill>
          <a:blip r:embed="rId2">
            <a:extLst/>
          </a:blip>
          <a:srcRect l="0" t="7812" r="0" b="7812"/>
          <a:stretch>
            <a:fillRect/>
          </a:stretch>
        </p:blipFill>
        <p:spPr>
          <a:xfrm>
            <a:off x="0" y="0"/>
            <a:ext cx="24384000" cy="13716000"/>
          </a:xfrm>
          <a:prstGeom prst="rect">
            <a:avLst/>
          </a:prstGeom>
        </p:spPr>
      </p:pic>
      <p:sp>
        <p:nvSpPr>
          <p:cNvPr id="207" name="ADC0808"/>
          <p:cNvSpPr txBox="1"/>
          <p:nvPr>
            <p:ph type="title"/>
          </p:nvPr>
        </p:nvSpPr>
        <p:spPr>
          <a:xfrm>
            <a:off x="1206500" y="868746"/>
            <a:ext cx="21971000" cy="1120405"/>
          </a:xfrm>
          <a:prstGeom prst="rect">
            <a:avLst/>
          </a:prstGeom>
        </p:spPr>
        <p:txBody>
          <a:bodyPr/>
          <a:lstStyle>
            <a:lvl1pPr algn="ctr" defTabSz="1170402">
              <a:defRPr b="0" spc="-111" sz="5568">
                <a:latin typeface="Arial Black"/>
                <a:ea typeface="Arial Black"/>
                <a:cs typeface="Arial Black"/>
                <a:sym typeface="Arial Black"/>
              </a:defRPr>
            </a:lvl1pPr>
          </a:lstStyle>
          <a:p>
            <a:pPr/>
            <a:r>
              <a:t>ADC0808</a:t>
            </a:r>
          </a:p>
        </p:txBody>
      </p:sp>
      <p:pic>
        <p:nvPicPr>
          <p:cNvPr id="208" name="Screenshot 2025-04-24 at 23.12.09.png" descr="Screenshot 2025-04-24 at 23.12.09.png"/>
          <p:cNvPicPr>
            <a:picLocks noChangeAspect="1"/>
          </p:cNvPicPr>
          <p:nvPr/>
        </p:nvPicPr>
        <p:blipFill>
          <a:blip r:embed="rId3">
            <a:alphaModFix amt="82108"/>
            <a:extLst/>
          </a:blip>
          <a:stretch>
            <a:fillRect/>
          </a:stretch>
        </p:blipFill>
        <p:spPr>
          <a:xfrm>
            <a:off x="345302" y="2730021"/>
            <a:ext cx="23693396" cy="6265428"/>
          </a:xfrm>
          <a:prstGeom prst="rect">
            <a:avLst/>
          </a:prstGeom>
          <a:ln w="50800">
            <a:solidFill>
              <a:srgbClr val="000000"/>
            </a:solidFill>
            <a:miter lim="400000"/>
          </a:ln>
        </p:spPr>
      </p:pic>
      <p:sp>
        <p:nvSpPr>
          <p:cNvPr id="209" name="ADC Channel – IN0…"/>
          <p:cNvSpPr txBox="1"/>
          <p:nvPr/>
        </p:nvSpPr>
        <p:spPr>
          <a:xfrm>
            <a:off x="897145" y="10146763"/>
            <a:ext cx="10365895" cy="2349501"/>
          </a:xfrm>
          <a:prstGeom prst="rect">
            <a:avLst/>
          </a:prstGeom>
          <a:solidFill>
            <a:srgbClr val="D7DEE2">
              <a:alpha val="84031"/>
            </a:srgb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797">
                <a:solidFill>
                  <a:srgbClr val="000000"/>
                </a:solidFill>
                <a:latin typeface="Charter Roman"/>
                <a:ea typeface="Charter Roman"/>
                <a:cs typeface="Charter Roman"/>
                <a:sym typeface="Charter Roman"/>
              </a:defRPr>
            </a:pPr>
            <a:r>
              <a:t>ADC Channel – IN0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797">
                <a:solidFill>
                  <a:srgbClr val="000000"/>
                </a:solidFill>
                <a:latin typeface="Charter Roman"/>
                <a:ea typeface="Charter Roman"/>
                <a:cs typeface="Charter Roman"/>
                <a:sym typeface="Charter Roman"/>
              </a:defRPr>
            </a:pPr>
            <a:r>
              <a:t>PWM Channel – 1 (in microcontroller)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797">
                <a:solidFill>
                  <a:srgbClr val="000000"/>
                </a:solidFill>
                <a:latin typeface="Charter Roman"/>
                <a:ea typeface="Charter Roman"/>
                <a:cs typeface="Charter Roman"/>
                <a:sym typeface="Charter Roman"/>
              </a:defRPr>
            </a:pPr>
            <a:r>
              <a:t>Clock frequency = 643KHz</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