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notesSlides/notesSlide2.xml" ContentType="application/vnd.openxmlformats-officedocument.presentationml.notesSlide+xml"/>
  <Override PartName="/ppt/theme/themeOverride13.xml" ContentType="application/vnd.openxmlformats-officedocument.themeOverride+xml"/>
  <Override PartName="/ppt/notesSlides/notesSlide3.xml" ContentType="application/vnd.openxmlformats-officedocument.presentationml.notesSl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 id="2147483708" r:id="rId2"/>
    <p:sldMasterId id="2147483732" r:id="rId3"/>
    <p:sldMasterId id="2147483744" r:id="rId4"/>
    <p:sldMasterId id="2147483774" r:id="rId5"/>
    <p:sldMasterId id="2147483798" r:id="rId6"/>
    <p:sldMasterId id="2147483810" r:id="rId7"/>
    <p:sldMasterId id="2147483822" r:id="rId8"/>
    <p:sldMasterId id="2147483846" r:id="rId9"/>
    <p:sldMasterId id="2147483858" r:id="rId10"/>
    <p:sldMasterId id="2147483870" r:id="rId11"/>
    <p:sldMasterId id="2147483882" r:id="rId12"/>
    <p:sldMasterId id="2147483894" r:id="rId13"/>
    <p:sldMasterId id="2147483906" r:id="rId14"/>
    <p:sldMasterId id="2147483918" r:id="rId15"/>
    <p:sldMasterId id="2147483930" r:id="rId16"/>
    <p:sldMasterId id="2147483960" r:id="rId17"/>
  </p:sldMasterIdLst>
  <p:notesMasterIdLst>
    <p:notesMasterId r:id="rId99"/>
  </p:notesMasterIdLst>
  <p:sldIdLst>
    <p:sldId id="256" r:id="rId18"/>
    <p:sldId id="269" r:id="rId19"/>
    <p:sldId id="270" r:id="rId20"/>
    <p:sldId id="257" r:id="rId21"/>
    <p:sldId id="272" r:id="rId22"/>
    <p:sldId id="271" r:id="rId23"/>
    <p:sldId id="274" r:id="rId24"/>
    <p:sldId id="259" r:id="rId25"/>
    <p:sldId id="260" r:id="rId26"/>
    <p:sldId id="261" r:id="rId27"/>
    <p:sldId id="273" r:id="rId28"/>
    <p:sldId id="275" r:id="rId29"/>
    <p:sldId id="262" r:id="rId30"/>
    <p:sldId id="263" r:id="rId31"/>
    <p:sldId id="346" r:id="rId32"/>
    <p:sldId id="276" r:id="rId33"/>
    <p:sldId id="264" r:id="rId34"/>
    <p:sldId id="265" r:id="rId35"/>
    <p:sldId id="266" r:id="rId36"/>
    <p:sldId id="267" r:id="rId37"/>
    <p:sldId id="268" r:id="rId38"/>
    <p:sldId id="277" r:id="rId39"/>
    <p:sldId id="278" r:id="rId40"/>
    <p:sldId id="279" r:id="rId41"/>
    <p:sldId id="280" r:id="rId42"/>
    <p:sldId id="281" r:id="rId43"/>
    <p:sldId id="282" r:id="rId44"/>
    <p:sldId id="283" r:id="rId45"/>
    <p:sldId id="284" r:id="rId46"/>
    <p:sldId id="347" r:id="rId47"/>
    <p:sldId id="285" r:id="rId48"/>
    <p:sldId id="305" r:id="rId49"/>
    <p:sldId id="306" r:id="rId50"/>
    <p:sldId id="307" r:id="rId51"/>
    <p:sldId id="293" r:id="rId52"/>
    <p:sldId id="289" r:id="rId53"/>
    <p:sldId id="294" r:id="rId54"/>
    <p:sldId id="308" r:id="rId55"/>
    <p:sldId id="344" r:id="rId56"/>
    <p:sldId id="309" r:id="rId57"/>
    <p:sldId id="345" r:id="rId58"/>
    <p:sldId id="310" r:id="rId59"/>
    <p:sldId id="348" r:id="rId60"/>
    <p:sldId id="311" r:id="rId61"/>
    <p:sldId id="312" r:id="rId62"/>
    <p:sldId id="349" r:id="rId63"/>
    <p:sldId id="296" r:id="rId64"/>
    <p:sldId id="314" r:id="rId65"/>
    <p:sldId id="338" r:id="rId66"/>
    <p:sldId id="350" r:id="rId67"/>
    <p:sldId id="316" r:id="rId68"/>
    <p:sldId id="337" r:id="rId69"/>
    <p:sldId id="351" r:id="rId70"/>
    <p:sldId id="317" r:id="rId71"/>
    <p:sldId id="352" r:id="rId72"/>
    <p:sldId id="331" r:id="rId73"/>
    <p:sldId id="353" r:id="rId74"/>
    <p:sldId id="342" r:id="rId75"/>
    <p:sldId id="354" r:id="rId76"/>
    <p:sldId id="318" r:id="rId77"/>
    <p:sldId id="357" r:id="rId78"/>
    <p:sldId id="339" r:id="rId79"/>
    <p:sldId id="332" r:id="rId80"/>
    <p:sldId id="290" r:id="rId81"/>
    <p:sldId id="356" r:id="rId82"/>
    <p:sldId id="319" r:id="rId83"/>
    <p:sldId id="320" r:id="rId84"/>
    <p:sldId id="343" r:id="rId85"/>
    <p:sldId id="321" r:id="rId86"/>
    <p:sldId id="341" r:id="rId87"/>
    <p:sldId id="322" r:id="rId88"/>
    <p:sldId id="323" r:id="rId89"/>
    <p:sldId id="286" r:id="rId90"/>
    <p:sldId id="287" r:id="rId91"/>
    <p:sldId id="355" r:id="rId92"/>
    <p:sldId id="336" r:id="rId93"/>
    <p:sldId id="288" r:id="rId94"/>
    <p:sldId id="333" r:id="rId95"/>
    <p:sldId id="334" r:id="rId96"/>
    <p:sldId id="335" r:id="rId97"/>
    <p:sldId id="340"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94660"/>
  </p:normalViewPr>
  <p:slideViewPr>
    <p:cSldViewPr snapToGrid="0">
      <p:cViewPr varScale="1">
        <p:scale>
          <a:sx n="62" d="100"/>
          <a:sy n="62"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slide" Target="slides/slide67.xml"/><Relationship Id="rId89" Type="http://schemas.openxmlformats.org/officeDocument/2006/relationships/slide" Target="slides/slide72.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slide" Target="slides/slide62.xml"/><Relationship Id="rId102" Type="http://schemas.openxmlformats.org/officeDocument/2006/relationships/theme" Target="theme/theme1.xml"/><Relationship Id="rId5" Type="http://schemas.openxmlformats.org/officeDocument/2006/relationships/slideMaster" Target="slideMasters/slideMaster5.xml"/><Relationship Id="rId90" Type="http://schemas.openxmlformats.org/officeDocument/2006/relationships/slide" Target="slides/slide73.xml"/><Relationship Id="rId95" Type="http://schemas.openxmlformats.org/officeDocument/2006/relationships/slide" Target="slides/slide78.xml"/><Relationship Id="rId22" Type="http://schemas.openxmlformats.org/officeDocument/2006/relationships/slide" Target="slides/slide5.xml"/><Relationship Id="rId27" Type="http://schemas.openxmlformats.org/officeDocument/2006/relationships/slide" Target="slides/slide10.xml"/><Relationship Id="rId43" Type="http://schemas.openxmlformats.org/officeDocument/2006/relationships/slide" Target="slides/slide26.xml"/><Relationship Id="rId48" Type="http://schemas.openxmlformats.org/officeDocument/2006/relationships/slide" Target="slides/slide31.xml"/><Relationship Id="rId64" Type="http://schemas.openxmlformats.org/officeDocument/2006/relationships/slide" Target="slides/slide47.xml"/><Relationship Id="rId69" Type="http://schemas.openxmlformats.org/officeDocument/2006/relationships/slide" Target="slides/slide52.xml"/><Relationship Id="rId80" Type="http://schemas.openxmlformats.org/officeDocument/2006/relationships/slide" Target="slides/slide63.xml"/><Relationship Id="rId85" Type="http://schemas.openxmlformats.org/officeDocument/2006/relationships/slide" Target="slides/slide68.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103" Type="http://schemas.openxmlformats.org/officeDocument/2006/relationships/tableStyles" Target="tableStyles.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slide" Target="slides/slide66.xml"/><Relationship Id="rId88" Type="http://schemas.openxmlformats.org/officeDocument/2006/relationships/slide" Target="slides/slide71.xml"/><Relationship Id="rId91" Type="http://schemas.openxmlformats.org/officeDocument/2006/relationships/slide" Target="slides/slide74.xml"/><Relationship Id="rId96" Type="http://schemas.openxmlformats.org/officeDocument/2006/relationships/slide" Target="slides/slide7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slideMaster" Target="slideMasters/slideMaster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slide" Target="slides/slide64.xml"/><Relationship Id="rId86" Type="http://schemas.openxmlformats.org/officeDocument/2006/relationships/slide" Target="slides/slide69.xml"/><Relationship Id="rId94" Type="http://schemas.openxmlformats.org/officeDocument/2006/relationships/slide" Target="slides/slide77.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1.xml"/><Relationship Id="rId39" Type="http://schemas.openxmlformats.org/officeDocument/2006/relationships/slide" Target="slides/slide2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97" Type="http://schemas.openxmlformats.org/officeDocument/2006/relationships/slide" Target="slides/slide80.xml"/><Relationship Id="rId7" Type="http://schemas.openxmlformats.org/officeDocument/2006/relationships/slideMaster" Target="slideMasters/slideMaster7.xml"/><Relationship Id="rId71" Type="http://schemas.openxmlformats.org/officeDocument/2006/relationships/slide" Target="slides/slide54.xml"/><Relationship Id="rId92" Type="http://schemas.openxmlformats.org/officeDocument/2006/relationships/slide" Target="slides/slide75.xml"/><Relationship Id="rId2" Type="http://schemas.openxmlformats.org/officeDocument/2006/relationships/slideMaster" Target="slideMasters/slideMaster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slide" Target="slides/slide70.xml"/><Relationship Id="rId61" Type="http://schemas.openxmlformats.org/officeDocument/2006/relationships/slide" Target="slides/slide44.xml"/><Relationship Id="rId82" Type="http://schemas.openxmlformats.org/officeDocument/2006/relationships/slide" Target="slides/slide65.xml"/><Relationship Id="rId19" Type="http://schemas.openxmlformats.org/officeDocument/2006/relationships/slide" Target="slides/slide2.xml"/><Relationship Id="rId14" Type="http://schemas.openxmlformats.org/officeDocument/2006/relationships/slideMaster" Target="slideMasters/slideMaster14.xml"/><Relationship Id="rId30" Type="http://schemas.openxmlformats.org/officeDocument/2006/relationships/slide" Target="slides/slide13.xml"/><Relationship Id="rId35" Type="http://schemas.openxmlformats.org/officeDocument/2006/relationships/slide" Target="slides/slide18.xml"/><Relationship Id="rId56" Type="http://schemas.openxmlformats.org/officeDocument/2006/relationships/slide" Target="slides/slide39.xml"/><Relationship Id="rId77" Type="http://schemas.openxmlformats.org/officeDocument/2006/relationships/slide" Target="slides/slide60.xml"/><Relationship Id="rId100"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4.xml"/><Relationship Id="rId72" Type="http://schemas.openxmlformats.org/officeDocument/2006/relationships/slide" Target="slides/slide55.xml"/><Relationship Id="rId93" Type="http://schemas.openxmlformats.org/officeDocument/2006/relationships/slide" Target="slides/slide76.xml"/><Relationship Id="rId98" Type="http://schemas.openxmlformats.org/officeDocument/2006/relationships/slide" Target="slides/slide8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D0167-E276-4BBC-AE28-041592417D39}"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2584BB-6F89-4A63-B2E8-FF4D17987F1D}" type="slidenum">
              <a:rPr lang="en-IN" smtClean="0"/>
              <a:t>‹#›</a:t>
            </a:fld>
            <a:endParaRPr lang="en-IN"/>
          </a:p>
        </p:txBody>
      </p:sp>
    </p:spTree>
    <p:extLst>
      <p:ext uri="{BB962C8B-B14F-4D97-AF65-F5344CB8AC3E}">
        <p14:creationId xmlns:p14="http://schemas.microsoft.com/office/powerpoint/2010/main" val="773932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2584BB-6F89-4A63-B2E8-FF4D17987F1D}" type="slidenum">
              <a:rPr lang="en-IN" smtClean="0"/>
              <a:t>1</a:t>
            </a:fld>
            <a:endParaRPr lang="en-IN"/>
          </a:p>
        </p:txBody>
      </p:sp>
    </p:spTree>
    <p:extLst>
      <p:ext uri="{BB962C8B-B14F-4D97-AF65-F5344CB8AC3E}">
        <p14:creationId xmlns:p14="http://schemas.microsoft.com/office/powerpoint/2010/main" val="769213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2584BB-6F89-4A63-B2E8-FF4D17987F1D}" type="slidenum">
              <a:rPr lang="en-IN" smtClean="0"/>
              <a:t>38</a:t>
            </a:fld>
            <a:endParaRPr lang="en-IN"/>
          </a:p>
        </p:txBody>
      </p:sp>
    </p:spTree>
    <p:extLst>
      <p:ext uri="{BB962C8B-B14F-4D97-AF65-F5344CB8AC3E}">
        <p14:creationId xmlns:p14="http://schemas.microsoft.com/office/powerpoint/2010/main" val="221544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9288B-DF53-821E-46AE-5883B288FB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0F5D75-C1D7-018C-DF7D-C35CC8C6B1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6077A3-F3D2-3E6E-95E3-1BA201DBE18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65AD033-B297-5EB7-217A-A00DD2F8CC7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2584BB-6F89-4A63-B2E8-FF4D17987F1D}"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5356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0F60AC-85B7-4E8A-BB6F-94A10B31F2BB}" type="datetime1">
              <a:rPr lang="en-IN" smtClean="0"/>
              <a:t>07-04-2025</a:t>
            </a:fld>
            <a:endParaRPr lang="en-IN"/>
          </a:p>
        </p:txBody>
      </p:sp>
      <p:sp>
        <p:nvSpPr>
          <p:cNvPr id="5" name="Footer Placeholder 4"/>
          <p:cNvSpPr>
            <a:spLocks noGrp="1"/>
          </p:cNvSpPr>
          <p:nvPr>
            <p:ph type="ftr" sz="quarter" idx="11"/>
          </p:nvPr>
        </p:nvSpPr>
        <p:spPr>
          <a:xfrm>
            <a:off x="2493105" y="329307"/>
            <a:ext cx="4897310"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B0B15CD-159F-441C-9DF5-31DE6B517E51}" type="slidenum">
              <a:rPr lang="en-IN" smtClean="0"/>
              <a:t>‹#›</a:t>
            </a:fld>
            <a:endParaRPr lang="en-IN"/>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263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91ABA-A1C0-480E-8A63-BE09B77CB596}"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27110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FE2873D-3F92-4B9B-8AA4-FB455D75254F}"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9243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7AEADA-F376-447B-B836-9BD2D138709D}"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23868457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5453E-C86B-4FBD-8595-530946E67FE1}"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493804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2AAD03-CFBA-41AE-ABAD-44F84F0A42F5}"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77061126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CAC60F-D618-43C6-9BF7-4EA3F9895988}"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57210373"/>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00CCF6-7273-4CEE-A9E1-C3F32D4AB612}"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70795801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A674A-8B2E-4D9D-9971-4405948CA12F}"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42871853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29010C-78E0-4ED1-B37A-64A77ADE419A}"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11457996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16FED-A81A-4941-85A6-61B7ED96698A}"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97986613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331396-9713-41E8-9ABD-F4CC21FACF55}"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2506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E913A4-F0D5-40A9-BF7F-05A1AAD6D15B}"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590921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CFBD5-95D3-4F82-A027-4BA0A5E9BD9C}"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21277321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8C877D4-15FB-4B4F-BB78-A6FC50DD899C}"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96332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382812-014B-4E32-8DF9-BE219757BE32}"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1721467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CCE18-B581-49E6-9FE6-78C2215513FD}"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263931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39EBFF-A3E0-4357-BE9A-98951353FF3B}"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5810053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E7261F-6433-4497-9C9F-CCD9D71994E0}"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06241331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3470F3-5272-40CC-AA54-786631F25FAF}"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12381918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2AD9C-5D4A-437C-862A-3139C57C3C72}"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42711824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25CBD3-EDD2-40E3-BE21-9DBE32150513}"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94334756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A3F224-629C-4A93-9024-F56333FA1BEF}"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353552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C2AC0DF-4D89-467C-847F-7675B7A38166}"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24604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93B6C-FBA9-4F82-81E7-488638BAA8B9}"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4718236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B16BD7-09A2-41D2-B48D-8854CE427E7A}"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0238593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19D41A32-7A91-48BB-99A2-E58B65D7D305}"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547995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09CDE-E736-48F4-AE25-490B3D45FFA3}"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13730800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04B6E-8936-4F6A-B50E-CEBB016540C1}"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090478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E3768D-662C-46B7-8545-C6D9F7999463}"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70933216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5CD79-A8FA-4EE2-ABE4-32C8842C5DE3}"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54599875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442D35-7BCC-44C3-8535-D2DEC7A67114}"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31980196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1F008-D361-4EDD-9C36-777B320DEC36}"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9711348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773DDB-2E8C-4521-967F-5025FF294B45}"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3449050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77FA6-D63D-4FC7-9E23-3F6B4643A0FB}"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2645305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AAB6A-6362-4251-B0DE-7A1F4505B5B2}"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4511264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AD400-E655-441D-AC78-06B190510AAC}"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71033799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0406B9-1372-4F6A-A1EF-87B4CE7264C5}"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36402428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1DEC62A1-E810-4DBC-A51D-3082CB738451}"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61228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6343B1-161A-497E-A558-C83909F86C66}"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20872133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7B1B2D-7BF5-4A12-82F1-5399490986CA}"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16905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5D0A76-0B95-4C35-ACCF-145EE135CCA7}"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65647510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049BED-0052-4721-8FD0-47FB6FCC88B3}"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57334444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3A269-5ADF-4B55-9C36-FD794C43182B}"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1189102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3F319-391D-439D-9497-67F40BA4C62E}"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408075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5AD1E2-A5E2-4665-B3BD-9A072C513DAE}"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7587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9725CA-DFD9-46D9-9194-042A372779CD}"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343253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B02055-3B23-4468-9191-7514E2140E2F}"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9509024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1DE83-808B-4A0D-BCD4-3801E0A43388}"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31578289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B2A308-7E3A-4200-8AEA-1348A34B1628}"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39387861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C36C1EA2-BEB7-4587-84E4-EABCAC9F6040}"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1861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922B83-9030-4911-8DCF-B9E0CAE7C6F0}"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894919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2C1398-A846-4732-82A2-8E7D40588802}"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43643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BD9E78-AC8D-46B9-BA1B-0EB2B3666E8D}"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73876996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B3430F-96D7-4F4B-AE77-3D1F77B3D9A8}"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94155449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07B7D-3D11-4D1F-A4CB-3714AF691E48}"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875670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57750D-0128-43B4-80A7-1CD84E9E1AF0}"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04304581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8DF88-EFDB-4CE2-934F-C88E863800F2}"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66709088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2C9C7-1230-45BB-8A06-ECE996148946}"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64238608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29E126-EFF0-476F-ABF5-BF5E787097B8}"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39873120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43EAB-46F7-44B6-82D3-03168A1EED2D}"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81828390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DD8A39-3636-42C3-93A7-9C396568DBCC}"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57053722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885DF217-B701-4B20-8028-496BD4EC9DDF}"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00080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54DF7-6E7C-4807-B8E1-64F67FBC15AD}"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11666947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03C08-6DF1-468B-897B-DDA94F6D1568}"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1703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AE0DEF-EF7B-495F-AFEA-D28B740515BF}"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884510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259C56-A76C-4B8A-BFCB-617F78FE47BB}"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221011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660401-E336-4B8A-90B5-D87F081BF8FF}"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229396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F5FFA5-D581-440C-9CA1-12C897A55340}"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16283458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2A474B-17DA-4B4C-BD2A-65D69C3C395B}"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94510621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895719-134F-4E88-A836-02F56EFE6704}"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91598022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1DCFD6-806D-486F-BE7A-DDCBD76D0CCF}"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85053918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0E3408-8FC5-4655-8BF2-C8B532B563B1}"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53346478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098A70-89D9-430D-967A-7FCCCF4EA047}"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6155525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5B59BC9-57EA-479E-ACBD-86E1665DA48A}"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28092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5CF1A-CC8D-4EF0-A760-E4C747570378}"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80681877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61F829-5EF5-4DFB-B985-526785F35FC5}"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017555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ECE9B6-F9D8-40D3-879F-A608967C21C5}"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212443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31B96F-222F-4377-9388-E65FEB5977FA}"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889708534"/>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E66AD2-768D-49A7-A3F7-EFC12E2DC503}"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715517482"/>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4C17F8-DEF3-491F-B366-E8CE648E7288}"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54020586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1EC64-C759-4542-A46A-E668E9025884}"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46356071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FAA1E8-600F-4AF0-8E36-3AC8EEE8C00C}"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9469000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086E1-D45F-4DE6-A599-9B8FB3D470B2}"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4944624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FC170-698B-41BE-8E8E-3BF54F20660A}"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53975521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79E9B-6D33-45FD-99A9-5453D8CD4F71}"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55465101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CA7FF6-4FC8-47EA-8DB5-E0C16A4D7934}" type="datetime1">
              <a:rPr lang="en-IN" smtClean="0"/>
              <a:t>07-04-2025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60706172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95C3E-9823-4DEE-A6ED-1F99FFC7B6B7}"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6074963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C9F4B-CAC6-4A0F-BA90-1B53ABD27C01}"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64449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031B3-FB2B-4A4F-BB06-C736F41337E1}"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12993865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28438D-DBBB-4FC0-9B46-6F4624ACC748}"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731792269"/>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A7B7F-054A-4F26-A75E-E6F1066222B1}"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96829221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E6D69-4C0F-403F-962D-7DEA956CF859}"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13905063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295B8C-3ACE-4B6F-913D-19D1030C1A5E}"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6055285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2F8378-3BB9-49BA-8C49-184326A7A3AA}"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24064303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8A794F-B07A-4CF2-8909-897BA138A2B4}"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83841416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18106D-CD8A-45B6-AC1E-CF27851712AC}"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68529374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F621BA-6C91-4887-822C-EACFCA281177}"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86067319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3169AC-E024-495B-A86F-D926C44EE2E0}"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1536364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F1D0E-53CE-40D9-A2F1-7C9D7C56E4BB}"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8987681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B27552-50AA-4D59-831B-908AAC0B8188}"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09584494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DEEFA1-39E9-4047-94F3-62474B50C895}"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5173092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88579-BA79-49C5-8D74-C070F2577AA0}"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853296566"/>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FCE79D-4F28-4D4F-B3D8-351BBE11269C}"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2829142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7C0D4-FD32-4E36-B9FE-96239A8A8DEA}"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1519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54B8F8-D6B6-4EC2-8758-2C1565E3CD0E}"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5158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FB0A8C-EDDE-4E6D-B233-21880969F34F}"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493188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9CF075-8034-46F8-A39E-0D25AD25A38A}"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056510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12CDCF-DC92-4244-B84F-18BC717016B9}"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90548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1C686BD-3A2E-4FEA-8D67-3295E3FE82E1}"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918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F642E-221C-4C76-8E39-98B7B94F87C7}"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802121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742082-509F-4CB8-8967-70D486FF38B7}"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4767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FB63E-23D9-419A-912D-AAF3E4B18112}"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3624011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902847-B255-4FBC-A99F-4C01321C5228}"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0917107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97844F-6809-4892-9012-C9F5711FF7AA}"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043353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39C07-E09F-464F-8E42-05FBE4B4CAAD}"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69177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2B900C-C9FF-490B-BD4A-8D801EED15B0}"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00020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A8B7C2-82E0-4296-A969-15FBEDD284D6}"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5076042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CCDDE0-1AC1-4367-8161-F4C21D220A3B}"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857556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2F8EC7-2CB3-4C5F-82CE-C7ED6BFF7772}"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92153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BDEE94-92A8-4E91-B84B-FE4DD4956084}"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9949355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CA4B13-2F16-4E06-92B6-4D254D7B689D}"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2939643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1BB50-3782-4804-AB4F-9DB668FB77E3}"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716803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4064-5201-4DF8-B58C-EC51F1369645}"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1627669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8462682-4EB3-4FF2-B5EA-9A11B29CC3EC}" type="datetime1">
              <a:rPr lang="en-IN" smtClean="0"/>
              <a:t>07-04-2025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5352626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0771567-425F-41AA-93DA-5B30D149BF11}" type="datetime1">
              <a:rPr lang="en-IN" smtClean="0"/>
              <a:t>07-04-2025</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4715712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6D8BE4BD-A90F-481D-8C39-9987A403261B}" type="datetime1">
              <a:rPr lang="en-IN" smtClean="0"/>
              <a:t>07-04-2025</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19525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75911-22E2-4934-BD1C-FFBDC576F10B}"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68398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2E1E590-7E82-4BC5-BDD0-BF6B3E933DDB}"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737319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353FE5A-7980-47CA-89C7-37E3C8E889A1}" type="datetime1">
              <a:rPr lang="en-IN" smtClean="0"/>
              <a:t>07-04-2025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6051502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F75A65D6-0BFB-427E-B19F-8CBB950FDD03}" type="datetime1">
              <a:rPr lang="en-IN" smtClean="0"/>
              <a:t>07-04-2025</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3147047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5B73F1-B46F-4630-9815-CDA63399FB6C}"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6269332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562773-92C1-4282-9CB7-81296750F13D}"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6121919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4FAD3DF-3544-4104-A003-2A3F7D3A7C57}" type="datetime1">
              <a:rPr lang="en-IN" smtClean="0"/>
              <a:t>07-04-2025</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9111977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80EC7-2E29-477F-873B-98CFB1F35D92}"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507551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95CA11F7-00F8-4991-BD4B-A7DFBE7BCA1C}" type="datetime1">
              <a:rPr lang="en-IN" smtClean="0"/>
              <a:t>07-04-2025</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592812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55DD891-7B93-4824-AE41-DC180D28C0CB}" type="datetime1">
              <a:rPr lang="en-IN" smtClean="0"/>
              <a:t>07-04-2025</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1814785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7805241-D236-4DA8-BE46-CD91978235F6}" type="datetime1">
              <a:rPr lang="en-IN" smtClean="0"/>
              <a:t>07-04-2025</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33070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8833F9-1363-4301-A2FB-1F8D5782CCA0}"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15454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7F5CF2-B8FF-4D48-AF68-9B8111E7C370}"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0803621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1FE070C8-6266-4B23-A310-006B9C6706E7}" type="datetime1">
              <a:rPr lang="en-IN" smtClean="0"/>
              <a:t>07-04-2025</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0499943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0A9DC7-C9FC-4842-B01B-1B722F164078}"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12488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701BA7CA-CC9D-4DE3-9230-2A79E2697DCC}" type="datetime1">
              <a:rPr lang="en-IN" smtClean="0"/>
              <a:t>07-04-2025</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24361730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A7FBD6-C263-4332-B9DC-EB0E668A896F}"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599173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61B9FD17-E0B9-46A9-9FD8-24A98B19125B}" type="datetime1">
              <a:rPr lang="en-IN" smtClean="0"/>
              <a:t>07-04-2025</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76865114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AB247508-92E5-43FC-AFEC-C279263F4FF6}"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09263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D5749A-1142-48BA-A870-3454C1433CB2}"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40741081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14CC8-737E-4668-8360-D744348D4578}"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16878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271948-1A09-4366-9E5E-B4F12A26AAF3}"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920499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282AEB-39EA-441C-AE13-BA71B3AC83E1}"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277865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33B70-4268-4DC4-9B11-4676450C0662}"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2114428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4C089B-FEC2-49D4-AD94-4190006BFEEC}"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25136239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F9796-5F53-4EF6-AE10-7E95DFC6231B}"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9497254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47F59C-4AF0-4ED0-9476-C6A268F345AF}"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1064526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1C9CEC-5B08-4E4F-AE8E-156E849A3830}"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15475941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65B81-BC5A-4F78-B7B5-2C336D246AF8}"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6300560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EA804A-0780-4D71-8973-74E5164DDE66}"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847005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A0573148-EFAD-4A50-986D-019EB6C5FEFD}"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86877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E79E02-2715-4546-A817-87ECC2A73CD3}"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99077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C2D2A1-3731-43FF-B7F3-2FA91AE00305}"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46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5939B-C108-4370-A408-C352266B00FF}"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3792813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F87AAA-B71F-4642-BE47-7318D653D825}"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522689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FC1124-879F-491B-A188-30A70393924D}"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7125293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93293B-9A12-4CA0-A32A-D36AF5E522A6}"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5545176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0BD176-BA00-4B36-8E0B-C17C6E7D5E3D}"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58385454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CC58C0-2C55-4CBC-B301-3095EE00020B}"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484633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755E12-D223-41A1-A2B9-267198A94683}"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4067446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33CBA7-4E2E-4C64-8D9C-CF0C07A927B6}"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79487730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2AA92E-C24B-4AC0-9882-1E8D2EC9772F}"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1359623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ED796EF6-5769-4782-B319-F5E4BFEADF52}"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318994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08AC4-A688-4055-AF96-21085D410CD0}"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02021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C68BED-5D56-4A00-A313-9C057171502D}"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797204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890309-9B45-471A-8633-791CB9985C47}"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74918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799C87-AE0B-4AE3-B39F-BD8219DEC6D5}"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74731023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C8CF3F-6084-4519-801B-11FA32E9EDCE}"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22823094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96745D-3935-42E4-B17C-0B078A1B6B32}"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7162660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BB232-A993-4899-BF9C-A3B8F724618A}"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9632556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EF23-6197-4B28-B62B-10CE33210F00}"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8400451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8FFB36-2262-4363-981D-C44994E41DE1}"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41246124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12559C-AA2E-4070-B4B4-FDA36F334D18}"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47675611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267BA3-BFBA-4230-84BD-6E82500EB049}"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75375789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42E8594-55A0-4BAB-94AC-4823314B7770}" type="datetime1">
              <a:rPr lang="en-IN" smtClean="0"/>
              <a:t>07-04-2025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B0B15CD-159F-441C-9DF5-31DE6B517E51}"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21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81D4570C-CA77-404D-80C2-81E4E3ADF98B}" type="datetime1">
              <a:rPr lang="en-IN" smtClean="0"/>
              <a:t>07-04-2025</a:t>
            </a:fld>
            <a:endParaRPr lang="en-IN"/>
          </a:p>
        </p:txBody>
      </p:sp>
      <p:sp>
        <p:nvSpPr>
          <p:cNvPr id="6" name="Footer Placeholder 5"/>
          <p:cNvSpPr>
            <a:spLocks noGrp="1"/>
          </p:cNvSpPr>
          <p:nvPr>
            <p:ph type="ftr" sz="quarter" idx="11"/>
          </p:nvPr>
        </p:nvSpPr>
        <p:spPr>
          <a:xfrm>
            <a:off x="1534910" y="318640"/>
            <a:ext cx="5453475" cy="320931"/>
          </a:xfrm>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138684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C25B84-489B-4154-8CD0-4C7EE1A01DBE}"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48634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83FF7E-7F60-4223-9052-2A7F59B495F2}"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4372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A90D1-869F-4B5C-BD9F-8A085730D326}"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9804036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1F0F91-FA48-42E5-A6F4-EBFAE6FA03C1}" type="datetime1">
              <a:rPr lang="en-IN" smtClean="0"/>
              <a:t>07-04-2025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238673242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DFDA29-EA7C-4E1C-A56E-DA89604126B0}" type="datetime1">
              <a:rPr lang="en-IN" smtClean="0"/>
              <a:t>07-04-2025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164887161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D2290-6526-4900-A73E-477F74656987}" type="datetime1">
              <a:rPr lang="en-IN" smtClean="0"/>
              <a:t>07-04-2025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2675971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279D2-BC4A-4C78-9DE6-CE7BC7C2F988}"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40410153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FD56B9-43DE-46A7-95DF-91FAAF5CAD5F}" type="datetime1">
              <a:rPr lang="en-IN" smtClean="0"/>
              <a:t>07-04-2025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2663261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F5C1AD-6757-461E-9085-08E69F3E431F}"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57760282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BDBA-B61C-4DC1-B225-5E95179ADAC5}" type="datetime1">
              <a:rPr lang="en-IN" smtClean="0"/>
              <a:t>07-04-2025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0B15CD-159F-441C-9DF5-31DE6B517E51}" type="slidenum">
              <a:rPr lang="en-IN" smtClean="0"/>
              <a:t>‹#›</a:t>
            </a:fld>
            <a:endParaRPr lang="en-IN"/>
          </a:p>
        </p:txBody>
      </p:sp>
    </p:spTree>
    <p:extLst>
      <p:ext uri="{BB962C8B-B14F-4D97-AF65-F5344CB8AC3E}">
        <p14:creationId xmlns:p14="http://schemas.microsoft.com/office/powerpoint/2010/main" val="344095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slideLayout" Target="../slideLayouts/slideLayout189.xml"/><Relationship Id="rId18" Type="http://schemas.openxmlformats.org/officeDocument/2006/relationships/theme" Target="../theme/theme17.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D8883F-D3F2-43ED-B327-0F14A8C87FA9}" type="datetime1">
              <a:rPr lang="en-IN" smtClean="0"/>
              <a:t>07-04-2025</a:t>
            </a:fld>
            <a:endParaRPr lang="en-IN"/>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B0B15CD-159F-441C-9DF5-31DE6B517E51}" type="slidenum">
              <a:rPr lang="en-IN" smtClean="0"/>
              <a:t>‹#›</a:t>
            </a:fld>
            <a:endParaRPr lang="en-IN"/>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03543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00F615C-9F19-4B1A-9493-762455665073}"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4233113320"/>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05D739-70CD-4C10-86EA-B096C79546BD}"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245931879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9281E58-DC96-4A58-8E09-3AA9D6A94ABE}"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3202016075"/>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39A8893-D908-414D-A4AC-F257E0C4BF9B}"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176358545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4A97ADB-ADCA-48B0-98DB-88454C6C71EB}"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361677692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61FBCB-1D7E-4DFA-847D-5868EFA92631}"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1184105238"/>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F83F28C-845C-4E08-A8F7-ACBC3DFB65E5}"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3399894428"/>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1450750-5C3E-4EDC-9227-713BCE927270}" type="datetime1">
              <a:rPr lang="en-IN" smtClean="0"/>
              <a:t>07-04-2025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2428530605"/>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7DB9FAC-E2ED-423E-A195-9E810FAB821F}"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338586241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A93CD73-3402-4690-BCF5-7F71D32C3EB1}"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5822466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E2689A9-3013-45E8-8814-79C60FB13DA4}" type="datetime1">
              <a:rPr lang="en-IN" smtClean="0"/>
              <a:t>07-04-2025</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214783701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9A76BE4-D922-4EED-868B-09BB21D66D51}" type="datetime1">
              <a:rPr lang="en-IN" smtClean="0"/>
              <a:t>07-04-2025</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4075454974"/>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9273B73-A8BA-4636-84E0-BBB19E3DB1E1}"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372079528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AD8056E-B70E-482F-87A6-63FA300067CB}"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537751781"/>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56BF07F-291F-42D0-A7B3-E3F3DAB7518D}"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1536278845"/>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EC200C61-1370-4FB1-9EEB-C708A76F50F5}" type="datetime1">
              <a:rPr lang="en-IN" smtClean="0"/>
              <a:t>07-04-2025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B0B15CD-159F-441C-9DF5-31DE6B517E51}" type="slidenum">
              <a:rPr lang="en-IN" smtClean="0"/>
              <a:t>‹#›</a:t>
            </a:fld>
            <a:endParaRPr lang="en-IN"/>
          </a:p>
        </p:txBody>
      </p:sp>
    </p:spTree>
    <p:extLst>
      <p:ext uri="{BB962C8B-B14F-4D97-AF65-F5344CB8AC3E}">
        <p14:creationId xmlns:p14="http://schemas.microsoft.com/office/powerpoint/2010/main" val="2134899515"/>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57.xml"/><Relationship Id="rId1" Type="http://schemas.openxmlformats.org/officeDocument/2006/relationships/themeOverride" Target="../theme/themeOverride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57.xml"/><Relationship Id="rId1" Type="http://schemas.openxmlformats.org/officeDocument/2006/relationships/themeOverride" Target="../theme/themeOverride8.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57.xml"/><Relationship Id="rId1" Type="http://schemas.openxmlformats.org/officeDocument/2006/relationships/themeOverride" Target="../theme/themeOverride9.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8.xml"/><Relationship Id="rId1" Type="http://schemas.openxmlformats.org/officeDocument/2006/relationships/themeOverride" Target="../theme/themeOverrid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8.xml"/><Relationship Id="rId1" Type="http://schemas.openxmlformats.org/officeDocument/2006/relationships/themeOverride" Target="../theme/themeOverride1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7.xml"/><Relationship Id="rId1" Type="http://schemas.openxmlformats.org/officeDocument/2006/relationships/themeOverride" Target="../theme/themeOverride1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7.xml"/><Relationship Id="rId1" Type="http://schemas.openxmlformats.org/officeDocument/2006/relationships/themeOverride" Target="../theme/themeOverrid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1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1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1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1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57.xml"/><Relationship Id="rId1" Type="http://schemas.openxmlformats.org/officeDocument/2006/relationships/themeOverride" Target="../theme/themeOverride18.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19.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20.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8.xml"/><Relationship Id="rId1" Type="http://schemas.openxmlformats.org/officeDocument/2006/relationships/themeOverride" Target="../theme/themeOverride21.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57.xml"/><Relationship Id="rId1" Type="http://schemas.openxmlformats.org/officeDocument/2006/relationships/themeOverride" Target="../theme/themeOverride2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24.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57.xml"/><Relationship Id="rId1" Type="http://schemas.openxmlformats.org/officeDocument/2006/relationships/themeOverride" Target="../theme/themeOverride25.xml"/><Relationship Id="rId4" Type="http://schemas.openxmlformats.org/officeDocument/2006/relationships/image" Target="../media/image26.png"/></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57.xml"/><Relationship Id="rId1" Type="http://schemas.openxmlformats.org/officeDocument/2006/relationships/themeOverride" Target="../theme/themeOverride2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2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2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29.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30.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3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3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3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3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themeOverride" Target="../theme/themeOverride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9.xml"/><Relationship Id="rId1" Type="http://schemas.openxmlformats.org/officeDocument/2006/relationships/themeOverride" Target="../theme/themeOverride36.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38.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6.xml"/><Relationship Id="rId1" Type="http://schemas.openxmlformats.org/officeDocument/2006/relationships/themeOverride" Target="../theme/themeOverride39.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0.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4.xml"/><Relationship Id="rId1" Type="http://schemas.openxmlformats.org/officeDocument/2006/relationships/themeOverride" Target="../theme/themeOverride4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4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8.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DE30-F15C-0055-BDF2-2B46E93D4494}"/>
              </a:ext>
            </a:extLst>
          </p:cNvPr>
          <p:cNvSpPr>
            <a:spLocks noGrp="1"/>
          </p:cNvSpPr>
          <p:nvPr>
            <p:ph type="ctrTitle"/>
          </p:nvPr>
        </p:nvSpPr>
        <p:spPr/>
        <p:txBody>
          <a:bodyPr/>
          <a:lstStyle/>
          <a:p>
            <a:r>
              <a:rPr lang="en-IN" dirty="0"/>
              <a:t>INDIAN ASTRONOMY</a:t>
            </a:r>
          </a:p>
        </p:txBody>
      </p:sp>
      <p:sp>
        <p:nvSpPr>
          <p:cNvPr id="3" name="Subtitle 2">
            <a:extLst>
              <a:ext uri="{FF2B5EF4-FFF2-40B4-BE49-F238E27FC236}">
                <a16:creationId xmlns:a16="http://schemas.microsoft.com/office/drawing/2014/main" id="{B520E070-6587-E3DE-AA47-84E4C4A70815}"/>
              </a:ext>
            </a:extLst>
          </p:cNvPr>
          <p:cNvSpPr>
            <a:spLocks noGrp="1"/>
          </p:cNvSpPr>
          <p:nvPr>
            <p:ph type="subTitle" idx="1"/>
          </p:nvPr>
        </p:nvSpPr>
        <p:spPr/>
        <p:txBody>
          <a:bodyPr>
            <a:normAutofit lnSpcReduction="10000"/>
          </a:bodyPr>
          <a:lstStyle/>
          <a:p>
            <a:r>
              <a:rPr lang="en-IN" sz="2400" dirty="0"/>
              <a:t>Department of oriental studies &amp; research, sastra university</a:t>
            </a:r>
          </a:p>
        </p:txBody>
      </p:sp>
      <p:sp>
        <p:nvSpPr>
          <p:cNvPr id="5" name="TextBox 4">
            <a:extLst>
              <a:ext uri="{FF2B5EF4-FFF2-40B4-BE49-F238E27FC236}">
                <a16:creationId xmlns:a16="http://schemas.microsoft.com/office/drawing/2014/main" id="{E769FFA0-1C6C-31FC-5EB1-807B790BD5DE}"/>
              </a:ext>
            </a:extLst>
          </p:cNvPr>
          <p:cNvSpPr txBox="1"/>
          <p:nvPr/>
        </p:nvSpPr>
        <p:spPr>
          <a:xfrm>
            <a:off x="2493105" y="4818580"/>
            <a:ext cx="4572000" cy="400110"/>
          </a:xfrm>
          <a:prstGeom prst="rect">
            <a:avLst/>
          </a:prstGeom>
          <a:noFill/>
        </p:spPr>
        <p:txBody>
          <a:bodyPr wrap="square" rtlCol="0">
            <a:spAutoFit/>
          </a:bodyPr>
          <a:lstStyle/>
          <a:p>
            <a:r>
              <a:rPr lang="en-IN" sz="2000" dirty="0"/>
              <a:t>Author : Dr. S. Balachandra Rao</a:t>
            </a:r>
          </a:p>
        </p:txBody>
      </p:sp>
      <p:sp>
        <p:nvSpPr>
          <p:cNvPr id="6" name="TextBox 5">
            <a:extLst>
              <a:ext uri="{FF2B5EF4-FFF2-40B4-BE49-F238E27FC236}">
                <a16:creationId xmlns:a16="http://schemas.microsoft.com/office/drawing/2014/main" id="{3716FC82-CEC7-1B14-12BD-45A4A1D30CF7}"/>
              </a:ext>
            </a:extLst>
          </p:cNvPr>
          <p:cNvSpPr txBox="1"/>
          <p:nvPr/>
        </p:nvSpPr>
        <p:spPr>
          <a:xfrm>
            <a:off x="8630292" y="6488668"/>
            <a:ext cx="3821987" cy="369332"/>
          </a:xfrm>
          <a:prstGeom prst="rect">
            <a:avLst/>
          </a:prstGeom>
          <a:noFill/>
        </p:spPr>
        <p:txBody>
          <a:bodyPr wrap="square" rtlCol="0">
            <a:spAutoFit/>
          </a:bodyPr>
          <a:lstStyle/>
          <a:p>
            <a:r>
              <a:rPr lang="en-IN" dirty="0"/>
              <a:t>Paper by Uthra Chandhiramouli</a:t>
            </a:r>
          </a:p>
        </p:txBody>
      </p:sp>
    </p:spTree>
    <p:extLst>
      <p:ext uri="{BB962C8B-B14F-4D97-AF65-F5344CB8AC3E}">
        <p14:creationId xmlns:p14="http://schemas.microsoft.com/office/powerpoint/2010/main" val="865174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5D75-B8F4-FB0D-A8EC-164656E13AA3}"/>
              </a:ext>
            </a:extLst>
          </p:cNvPr>
          <p:cNvSpPr>
            <a:spLocks noGrp="1"/>
          </p:cNvSpPr>
          <p:nvPr>
            <p:ph type="title"/>
          </p:nvPr>
        </p:nvSpPr>
        <p:spPr>
          <a:xfrm>
            <a:off x="827924" y="228973"/>
            <a:ext cx="10412002" cy="914400"/>
          </a:xfrm>
        </p:spPr>
        <p:txBody>
          <a:bodyPr/>
          <a:lstStyle/>
          <a:p>
            <a:pPr algn="ctr"/>
            <a:r>
              <a:rPr lang="en-IN" dirty="0">
                <a:solidFill>
                  <a:schemeClr val="tx1"/>
                </a:solidFill>
                <a:latin typeface="Algerian" panose="04020705040A02060702" pitchFamily="82" charset="0"/>
                <a:cs typeface="Arial" panose="020B0604020202020204" pitchFamily="34" charset="0"/>
              </a:rPr>
              <a:t>ARYABHATTA 1(476 AD)</a:t>
            </a:r>
          </a:p>
        </p:txBody>
      </p:sp>
      <p:sp>
        <p:nvSpPr>
          <p:cNvPr id="3" name="Content Placeholder 2">
            <a:extLst>
              <a:ext uri="{FF2B5EF4-FFF2-40B4-BE49-F238E27FC236}">
                <a16:creationId xmlns:a16="http://schemas.microsoft.com/office/drawing/2014/main" id="{8B55796A-C479-1A5F-7A1B-5C1DC1BA1E4A}"/>
              </a:ext>
            </a:extLst>
          </p:cNvPr>
          <p:cNvSpPr>
            <a:spLocks noGrp="1"/>
          </p:cNvSpPr>
          <p:nvPr>
            <p:ph idx="1"/>
          </p:nvPr>
        </p:nvSpPr>
        <p:spPr>
          <a:xfrm>
            <a:off x="827924" y="1363288"/>
            <a:ext cx="11141467" cy="4924495"/>
          </a:xfrm>
        </p:spPr>
        <p:txBody>
          <a:bodyPr>
            <a:normAutofit/>
          </a:bodyPr>
          <a:lstStyle/>
          <a:p>
            <a:pPr>
              <a:buClr>
                <a:srgbClr val="0070C0"/>
              </a:buClr>
              <a:buFont typeface="Wingdings" panose="05000000000000000000" pitchFamily="2" charset="2"/>
              <a:buChar char="v"/>
            </a:pPr>
            <a:r>
              <a:rPr lang="en-IN" sz="2400" dirty="0">
                <a:solidFill>
                  <a:schemeClr val="tx1"/>
                </a:solidFill>
              </a:rPr>
              <a:t> </a:t>
            </a:r>
            <a:r>
              <a:rPr lang="en-IN" sz="2400" dirty="0" err="1">
                <a:solidFill>
                  <a:schemeClr val="tx1"/>
                </a:solidFill>
              </a:rPr>
              <a:t>Aryabhatta</a:t>
            </a:r>
            <a:r>
              <a:rPr lang="en-IN" sz="2400" dirty="0">
                <a:solidFill>
                  <a:schemeClr val="tx1"/>
                </a:solidFill>
              </a:rPr>
              <a:t> composed </a:t>
            </a:r>
            <a:r>
              <a:rPr lang="en-IN" sz="2400" dirty="0" err="1">
                <a:solidFill>
                  <a:schemeClr val="tx1"/>
                </a:solidFill>
              </a:rPr>
              <a:t>Aryabhatiyam</a:t>
            </a:r>
            <a:r>
              <a:rPr lang="en-IN" sz="2400" dirty="0">
                <a:solidFill>
                  <a:schemeClr val="tx1"/>
                </a:solidFill>
              </a:rPr>
              <a:t> when he was 23 years old</a:t>
            </a:r>
          </a:p>
          <a:p>
            <a:pPr>
              <a:buClr>
                <a:srgbClr val="0070C0"/>
              </a:buClr>
              <a:buFont typeface="Wingdings" panose="05000000000000000000" pitchFamily="2" charset="2"/>
              <a:buChar char="v"/>
            </a:pPr>
            <a:r>
              <a:rPr lang="en-IN" sz="2400" dirty="0">
                <a:solidFill>
                  <a:schemeClr val="tx1"/>
                </a:solidFill>
              </a:rPr>
              <a:t> </a:t>
            </a:r>
            <a:r>
              <a:rPr lang="en-IN" sz="2400" dirty="0" err="1">
                <a:solidFill>
                  <a:schemeClr val="tx1"/>
                </a:solidFill>
              </a:rPr>
              <a:t>Aryabhatiyam</a:t>
            </a:r>
            <a:r>
              <a:rPr lang="en-IN" sz="2400" dirty="0">
                <a:solidFill>
                  <a:schemeClr val="tx1"/>
                </a:solidFill>
              </a:rPr>
              <a:t> consists of 4 parts(padas) viz., Gitika, Ganita, </a:t>
            </a:r>
            <a:r>
              <a:rPr lang="en-IN" sz="2400" dirty="0" err="1">
                <a:solidFill>
                  <a:schemeClr val="tx1"/>
                </a:solidFill>
              </a:rPr>
              <a:t>Kãlakriya</a:t>
            </a:r>
            <a:r>
              <a:rPr lang="en-IN" sz="2400" dirty="0">
                <a:solidFill>
                  <a:schemeClr val="tx1"/>
                </a:solidFill>
              </a:rPr>
              <a:t> and Gola</a:t>
            </a:r>
          </a:p>
          <a:p>
            <a:pPr>
              <a:buClr>
                <a:srgbClr val="0070C0"/>
              </a:buClr>
              <a:buFont typeface="Wingdings" panose="05000000000000000000" pitchFamily="2" charset="2"/>
              <a:buChar char="v"/>
            </a:pPr>
            <a:r>
              <a:rPr lang="en-IN" sz="2400" dirty="0">
                <a:solidFill>
                  <a:schemeClr val="tx1"/>
                </a:solidFill>
              </a:rPr>
              <a:t> </a:t>
            </a:r>
            <a:r>
              <a:rPr lang="en-IN" sz="2400" b="1" dirty="0">
                <a:solidFill>
                  <a:schemeClr val="tx1"/>
                </a:solidFill>
              </a:rPr>
              <a:t>Gitika</a:t>
            </a:r>
            <a:r>
              <a:rPr lang="en-IN" sz="2400" dirty="0">
                <a:solidFill>
                  <a:schemeClr val="tx1"/>
                </a:solidFill>
              </a:rPr>
              <a:t> pada consists of 13 verses and introduces the Kalpa, Manvantara, Yuga and linear units like Yojana, </a:t>
            </a:r>
            <a:r>
              <a:rPr lang="en-IN" sz="2400" dirty="0" err="1">
                <a:solidFill>
                  <a:schemeClr val="tx1"/>
                </a:solidFill>
              </a:rPr>
              <a:t>Hanta</a:t>
            </a:r>
            <a:r>
              <a:rPr lang="en-IN" sz="2400" dirty="0">
                <a:solidFill>
                  <a:schemeClr val="tx1"/>
                </a:solidFill>
              </a:rPr>
              <a:t>, </a:t>
            </a:r>
            <a:r>
              <a:rPr lang="en-IN" sz="2400" dirty="0" err="1">
                <a:solidFill>
                  <a:schemeClr val="tx1"/>
                </a:solidFill>
              </a:rPr>
              <a:t>Angula</a:t>
            </a:r>
            <a:r>
              <a:rPr lang="en-IN" sz="2400" dirty="0">
                <a:solidFill>
                  <a:schemeClr val="tx1"/>
                </a:solidFill>
              </a:rPr>
              <a:t> etc</a:t>
            </a:r>
          </a:p>
          <a:p>
            <a:pPr>
              <a:buClr>
                <a:srgbClr val="0070C0"/>
              </a:buClr>
              <a:buFont typeface="Wingdings" panose="05000000000000000000" pitchFamily="2" charset="2"/>
              <a:buChar char="v"/>
            </a:pPr>
            <a:r>
              <a:rPr lang="en-IN" sz="2400" dirty="0">
                <a:solidFill>
                  <a:schemeClr val="tx1"/>
                </a:solidFill>
              </a:rPr>
              <a:t> </a:t>
            </a:r>
            <a:r>
              <a:rPr lang="en-IN" sz="2400" b="1" dirty="0">
                <a:solidFill>
                  <a:schemeClr val="tx1"/>
                </a:solidFill>
              </a:rPr>
              <a:t>Ganita</a:t>
            </a:r>
            <a:r>
              <a:rPr lang="en-IN" sz="2400" dirty="0">
                <a:solidFill>
                  <a:schemeClr val="tx1"/>
                </a:solidFill>
              </a:rPr>
              <a:t> pada consists of 33 stanzas and deals with Mathematics.</a:t>
            </a:r>
          </a:p>
          <a:p>
            <a:pPr>
              <a:buClr>
                <a:srgbClr val="0070C0"/>
              </a:buClr>
              <a:buFont typeface="Wingdings" panose="05000000000000000000" pitchFamily="2" charset="2"/>
              <a:buChar char="v"/>
            </a:pPr>
            <a:r>
              <a:rPr lang="en-IN" sz="2400" dirty="0">
                <a:solidFill>
                  <a:schemeClr val="tx1"/>
                </a:solidFill>
              </a:rPr>
              <a:t> </a:t>
            </a:r>
            <a:r>
              <a:rPr lang="en-IN" sz="2400" b="1" dirty="0" err="1">
                <a:solidFill>
                  <a:schemeClr val="tx1"/>
                </a:solidFill>
              </a:rPr>
              <a:t>Kãlakriya</a:t>
            </a:r>
            <a:r>
              <a:rPr lang="en-IN" sz="2400" b="1" dirty="0">
                <a:solidFill>
                  <a:schemeClr val="tx1"/>
                </a:solidFill>
              </a:rPr>
              <a:t> </a:t>
            </a:r>
            <a:r>
              <a:rPr lang="en-IN" sz="2400" dirty="0">
                <a:solidFill>
                  <a:schemeClr val="tx1"/>
                </a:solidFill>
              </a:rPr>
              <a:t>pada contains 25 verses and explains the various units of time and the method of determination of positions of planets for a given day, calculation of </a:t>
            </a:r>
            <a:r>
              <a:rPr lang="en-IN" sz="2400" dirty="0" err="1">
                <a:solidFill>
                  <a:schemeClr val="tx1"/>
                </a:solidFill>
              </a:rPr>
              <a:t>adhikamasa</a:t>
            </a:r>
            <a:r>
              <a:rPr lang="en-IN" sz="2400" dirty="0">
                <a:solidFill>
                  <a:schemeClr val="tx1"/>
                </a:solidFill>
              </a:rPr>
              <a:t> and </a:t>
            </a:r>
            <a:r>
              <a:rPr lang="en-IN" sz="2400" dirty="0" err="1">
                <a:solidFill>
                  <a:schemeClr val="tx1"/>
                </a:solidFill>
              </a:rPr>
              <a:t>ksyatithis</a:t>
            </a:r>
            <a:r>
              <a:rPr lang="en-IN" sz="2400" dirty="0">
                <a:solidFill>
                  <a:schemeClr val="tx1"/>
                </a:solidFill>
              </a:rPr>
              <a:t> etc.</a:t>
            </a:r>
          </a:p>
          <a:p>
            <a:pPr>
              <a:buClr>
                <a:srgbClr val="0070C0"/>
              </a:buClr>
              <a:buFont typeface="Wingdings" panose="05000000000000000000" pitchFamily="2" charset="2"/>
              <a:buChar char="v"/>
            </a:pPr>
            <a:r>
              <a:rPr lang="en-IN" sz="2400" dirty="0">
                <a:solidFill>
                  <a:schemeClr val="tx1"/>
                </a:solidFill>
              </a:rPr>
              <a:t> </a:t>
            </a:r>
            <a:r>
              <a:rPr lang="en-IN" sz="2400" b="1" dirty="0" err="1">
                <a:solidFill>
                  <a:schemeClr val="tx1"/>
                </a:solidFill>
              </a:rPr>
              <a:t>Golapada</a:t>
            </a:r>
            <a:r>
              <a:rPr lang="en-IN" sz="2400" dirty="0">
                <a:solidFill>
                  <a:schemeClr val="tx1"/>
                </a:solidFill>
              </a:rPr>
              <a:t> contains 50 stanzas. Important geometrical(&amp; trigonometric) aspects of celestial sphere, the celestial equator, the node, the shape of the earth etc are discussed in this.</a:t>
            </a:r>
          </a:p>
          <a:p>
            <a:endParaRPr lang="en-IN" sz="2400" dirty="0">
              <a:solidFill>
                <a:schemeClr val="tx1"/>
              </a:solidFill>
            </a:endParaRPr>
          </a:p>
          <a:p>
            <a:endParaRPr lang="en-IN" dirty="0">
              <a:solidFill>
                <a:schemeClr val="tx1"/>
              </a:solidFill>
            </a:endParaRPr>
          </a:p>
          <a:p>
            <a:endParaRPr lang="en-IN" dirty="0">
              <a:solidFill>
                <a:schemeClr val="tx1"/>
              </a:solidFill>
            </a:endParaRPr>
          </a:p>
        </p:txBody>
      </p:sp>
      <p:sp>
        <p:nvSpPr>
          <p:cNvPr id="4" name="Slide Number Placeholder 3">
            <a:extLst>
              <a:ext uri="{FF2B5EF4-FFF2-40B4-BE49-F238E27FC236}">
                <a16:creationId xmlns:a16="http://schemas.microsoft.com/office/drawing/2014/main" id="{84E7E9F8-C8B4-A2C9-ADC0-462BEACA63D7}"/>
              </a:ext>
            </a:extLst>
          </p:cNvPr>
          <p:cNvSpPr>
            <a:spLocks noGrp="1"/>
          </p:cNvSpPr>
          <p:nvPr>
            <p:ph type="sldNum" sz="quarter" idx="12"/>
          </p:nvPr>
        </p:nvSpPr>
        <p:spPr/>
        <p:txBody>
          <a:bodyPr/>
          <a:lstStyle/>
          <a:p>
            <a:fld id="{DB0B15CD-159F-441C-9DF5-31DE6B517E51}" type="slidenum">
              <a:rPr lang="en-IN" smtClean="0"/>
              <a:t>10</a:t>
            </a:fld>
            <a:endParaRPr lang="en-IN"/>
          </a:p>
        </p:txBody>
      </p:sp>
    </p:spTree>
    <p:extLst>
      <p:ext uri="{BB962C8B-B14F-4D97-AF65-F5344CB8AC3E}">
        <p14:creationId xmlns:p14="http://schemas.microsoft.com/office/powerpoint/2010/main" val="184248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2EB16-7595-5697-A20D-0975179C65C3}"/>
              </a:ext>
            </a:extLst>
          </p:cNvPr>
          <p:cNvSpPr>
            <a:spLocks noGrp="1"/>
          </p:cNvSpPr>
          <p:nvPr>
            <p:ph type="title"/>
          </p:nvPr>
        </p:nvSpPr>
        <p:spPr>
          <a:xfrm>
            <a:off x="1158240" y="239730"/>
            <a:ext cx="9875520" cy="767137"/>
          </a:xfrm>
        </p:spPr>
        <p:txBody>
          <a:bodyPr>
            <a:normAutofit/>
          </a:bodyPr>
          <a:lstStyle/>
          <a:p>
            <a:pPr algn="ctr"/>
            <a:r>
              <a:rPr lang="en-IN" dirty="0">
                <a:solidFill>
                  <a:schemeClr val="tx1"/>
                </a:solidFill>
                <a:latin typeface="Algerian" panose="04020705040A02060702" pitchFamily="82" charset="0"/>
                <a:cs typeface="Arial" panose="020B0604020202020204" pitchFamily="34" charset="0"/>
              </a:rPr>
              <a:t>ASTRONOMERS AFTER ARYABHATA</a:t>
            </a:r>
          </a:p>
        </p:txBody>
      </p:sp>
      <p:sp>
        <p:nvSpPr>
          <p:cNvPr id="3" name="Content Placeholder 2">
            <a:extLst>
              <a:ext uri="{FF2B5EF4-FFF2-40B4-BE49-F238E27FC236}">
                <a16:creationId xmlns:a16="http://schemas.microsoft.com/office/drawing/2014/main" id="{BACA272A-DE27-2B5A-C417-537D12C41F15}"/>
              </a:ext>
            </a:extLst>
          </p:cNvPr>
          <p:cNvSpPr>
            <a:spLocks noGrp="1"/>
          </p:cNvSpPr>
          <p:nvPr>
            <p:ph idx="1"/>
          </p:nvPr>
        </p:nvSpPr>
        <p:spPr>
          <a:xfrm>
            <a:off x="749585" y="1171407"/>
            <a:ext cx="10692829" cy="5301465"/>
          </a:xfrm>
        </p:spPr>
        <p:txBody>
          <a:bodyPr>
            <a:normAutofit/>
          </a:bodyPr>
          <a:lstStyle/>
          <a:p>
            <a:r>
              <a:rPr lang="en-IN" dirty="0" err="1">
                <a:solidFill>
                  <a:schemeClr val="tx1"/>
                </a:solidFill>
                <a:latin typeface="Arial" panose="020B0604020202020204" pitchFamily="34" charset="0"/>
                <a:cs typeface="Arial" panose="020B0604020202020204" pitchFamily="34" charset="0"/>
              </a:rPr>
              <a:t>Varahamihira</a:t>
            </a:r>
            <a:r>
              <a:rPr lang="en-IN" dirty="0">
                <a:solidFill>
                  <a:schemeClr val="tx1"/>
                </a:solidFill>
                <a:latin typeface="Arial" panose="020B0604020202020204" pitchFamily="34" charset="0"/>
                <a:cs typeface="Arial" panose="020B0604020202020204" pitchFamily="34" charset="0"/>
              </a:rPr>
              <a:t> (505 CE) made the remarkable work </a:t>
            </a:r>
            <a:r>
              <a:rPr lang="en-IN" dirty="0" err="1">
                <a:solidFill>
                  <a:schemeClr val="tx1"/>
                </a:solidFill>
                <a:latin typeface="Arial" panose="020B0604020202020204" pitchFamily="34" charset="0"/>
                <a:cs typeface="Arial" panose="020B0604020202020204" pitchFamily="34" charset="0"/>
              </a:rPr>
              <a:t>Pancasiddhantika</a:t>
            </a:r>
            <a:r>
              <a:rPr lang="en-IN" dirty="0">
                <a:solidFill>
                  <a:schemeClr val="tx1"/>
                </a:solidFill>
                <a:latin typeface="Arial" panose="020B0604020202020204" pitchFamily="34" charset="0"/>
                <a:cs typeface="Arial" panose="020B0604020202020204" pitchFamily="34" charset="0"/>
              </a:rPr>
              <a:t>. Among the 5, the </a:t>
            </a:r>
            <a:r>
              <a:rPr lang="en-IN" dirty="0" err="1">
                <a:solidFill>
                  <a:schemeClr val="tx1"/>
                </a:solidFill>
                <a:latin typeface="Arial" panose="020B0604020202020204" pitchFamily="34" charset="0"/>
                <a:cs typeface="Arial" panose="020B0604020202020204" pitchFamily="34" charset="0"/>
              </a:rPr>
              <a:t>Suryasiddhanta</a:t>
            </a:r>
            <a:r>
              <a:rPr lang="en-IN" dirty="0">
                <a:solidFill>
                  <a:schemeClr val="tx1"/>
                </a:solidFill>
                <a:latin typeface="Arial" panose="020B0604020202020204" pitchFamily="34" charset="0"/>
                <a:cs typeface="Arial" panose="020B0604020202020204" pitchFamily="34" charset="0"/>
              </a:rPr>
              <a:t> is considered the best. </a:t>
            </a:r>
          </a:p>
          <a:p>
            <a:r>
              <a:rPr lang="en-IN" dirty="0">
                <a:solidFill>
                  <a:schemeClr val="tx1"/>
                </a:solidFill>
                <a:latin typeface="Arial" panose="020B0604020202020204" pitchFamily="34" charset="0"/>
                <a:cs typeface="Arial" panose="020B0604020202020204" pitchFamily="34" charset="0"/>
              </a:rPr>
              <a:t>Bhaskara 1 (c.600 CE) made the text of </a:t>
            </a:r>
            <a:r>
              <a:rPr lang="en-IN" dirty="0" err="1">
                <a:solidFill>
                  <a:schemeClr val="tx1"/>
                </a:solidFill>
                <a:latin typeface="Arial" panose="020B0604020202020204" pitchFamily="34" charset="0"/>
                <a:cs typeface="Arial" panose="020B0604020202020204" pitchFamily="34" charset="0"/>
              </a:rPr>
              <a:t>Aryabhatta</a:t>
            </a:r>
            <a:r>
              <a:rPr lang="en-IN" dirty="0">
                <a:solidFill>
                  <a:schemeClr val="tx1"/>
                </a:solidFill>
                <a:latin typeface="Arial" panose="020B0604020202020204" pitchFamily="34" charset="0"/>
                <a:cs typeface="Arial" panose="020B0604020202020204" pitchFamily="34" charset="0"/>
              </a:rPr>
              <a:t> easy to understand in Laghu- and Maha-</a:t>
            </a:r>
            <a:r>
              <a:rPr lang="en-IN" dirty="0" err="1">
                <a:solidFill>
                  <a:schemeClr val="tx1"/>
                </a:solidFill>
                <a:latin typeface="Arial" panose="020B0604020202020204" pitchFamily="34" charset="0"/>
                <a:cs typeface="Arial" panose="020B0604020202020204" pitchFamily="34" charset="0"/>
              </a:rPr>
              <a:t>Bhaskariyam</a:t>
            </a:r>
            <a:r>
              <a:rPr lang="en-IN" dirty="0">
                <a:solidFill>
                  <a:schemeClr val="tx1"/>
                </a:solidFill>
                <a:latin typeface="Arial" panose="020B0604020202020204" pitchFamily="34" charset="0"/>
                <a:cs typeface="Arial" panose="020B0604020202020204" pitchFamily="34" charset="0"/>
              </a:rPr>
              <a:t>.</a:t>
            </a:r>
          </a:p>
          <a:p>
            <a:r>
              <a:rPr lang="en-IN" dirty="0">
                <a:solidFill>
                  <a:schemeClr val="tx1"/>
                </a:solidFill>
                <a:latin typeface="Arial" panose="020B0604020202020204" pitchFamily="34" charset="0"/>
                <a:cs typeface="Arial" panose="020B0604020202020204" pitchFamily="34" charset="0"/>
              </a:rPr>
              <a:t>After the </a:t>
            </a:r>
            <a:r>
              <a:rPr lang="en-IN" dirty="0" err="1">
                <a:solidFill>
                  <a:schemeClr val="tx1"/>
                </a:solidFill>
                <a:latin typeface="Arial" panose="020B0604020202020204" pitchFamily="34" charset="0"/>
                <a:cs typeface="Arial" panose="020B0604020202020204" pitchFamily="34" charset="0"/>
              </a:rPr>
              <a:t>Suryasiddhanta</a:t>
            </a:r>
            <a:r>
              <a:rPr lang="en-IN" dirty="0">
                <a:solidFill>
                  <a:schemeClr val="tx1"/>
                </a:solidFill>
                <a:latin typeface="Arial" panose="020B0604020202020204" pitchFamily="34" charset="0"/>
                <a:cs typeface="Arial" panose="020B0604020202020204" pitchFamily="34" charset="0"/>
              </a:rPr>
              <a:t>, 2 popular </a:t>
            </a:r>
            <a:r>
              <a:rPr lang="en-IN" dirty="0" err="1">
                <a:solidFill>
                  <a:schemeClr val="tx1"/>
                </a:solidFill>
                <a:latin typeface="Arial" panose="020B0604020202020204" pitchFamily="34" charset="0"/>
                <a:cs typeface="Arial" panose="020B0604020202020204" pitchFamily="34" charset="0"/>
              </a:rPr>
              <a:t>siddhantas</a:t>
            </a:r>
            <a:r>
              <a:rPr lang="en-IN" dirty="0">
                <a:solidFill>
                  <a:schemeClr val="tx1"/>
                </a:solidFill>
                <a:latin typeface="Arial" panose="020B0604020202020204" pitchFamily="34" charset="0"/>
                <a:cs typeface="Arial" panose="020B0604020202020204" pitchFamily="34" charset="0"/>
              </a:rPr>
              <a:t> are Brahma-</a:t>
            </a:r>
            <a:r>
              <a:rPr lang="en-IN" dirty="0" err="1">
                <a:solidFill>
                  <a:schemeClr val="tx1"/>
                </a:solidFill>
                <a:latin typeface="Arial" panose="020B0604020202020204" pitchFamily="34" charset="0"/>
                <a:cs typeface="Arial" panose="020B0604020202020204" pitchFamily="34" charset="0"/>
              </a:rPr>
              <a:t>sphuta</a:t>
            </a:r>
            <a:r>
              <a:rPr lang="en-IN" dirty="0">
                <a:solidFill>
                  <a:schemeClr val="tx1"/>
                </a:solidFill>
                <a:latin typeface="Arial" panose="020B0604020202020204" pitchFamily="34" charset="0"/>
                <a:cs typeface="Arial" panose="020B0604020202020204" pitchFamily="34" charset="0"/>
              </a:rPr>
              <a:t>-Siddhanta of Brahmagupta (628 CE) and Siddhanta-</a:t>
            </a:r>
            <a:r>
              <a:rPr lang="en-IN" dirty="0" err="1">
                <a:solidFill>
                  <a:schemeClr val="tx1"/>
                </a:solidFill>
                <a:latin typeface="Arial" panose="020B0604020202020204" pitchFamily="34" charset="0"/>
                <a:cs typeface="Arial" panose="020B0604020202020204" pitchFamily="34" charset="0"/>
              </a:rPr>
              <a:t>siromani</a:t>
            </a:r>
            <a:r>
              <a:rPr lang="en-IN" dirty="0">
                <a:solidFill>
                  <a:schemeClr val="tx1"/>
                </a:solidFill>
                <a:latin typeface="Arial" panose="020B0604020202020204" pitchFamily="34" charset="0"/>
                <a:cs typeface="Arial" panose="020B0604020202020204" pitchFamily="34" charset="0"/>
              </a:rPr>
              <a:t> of Bhaskara II (1114 CE).</a:t>
            </a:r>
          </a:p>
          <a:p>
            <a:r>
              <a:rPr lang="en-IN" dirty="0">
                <a:solidFill>
                  <a:schemeClr val="tx1"/>
                </a:solidFill>
                <a:latin typeface="Arial" panose="020B0604020202020204" pitchFamily="34" charset="0"/>
                <a:cs typeface="Arial" panose="020B0604020202020204" pitchFamily="34" charset="0"/>
              </a:rPr>
              <a:t>Besides these </a:t>
            </a:r>
            <a:r>
              <a:rPr lang="en-IN" dirty="0" err="1">
                <a:solidFill>
                  <a:schemeClr val="tx1"/>
                </a:solidFill>
                <a:latin typeface="Arial" panose="020B0604020202020204" pitchFamily="34" charset="0"/>
                <a:cs typeface="Arial" panose="020B0604020202020204" pitchFamily="34" charset="0"/>
              </a:rPr>
              <a:t>Siddhantas</a:t>
            </a:r>
            <a:r>
              <a:rPr lang="en-IN" dirty="0">
                <a:solidFill>
                  <a:schemeClr val="tx1"/>
                </a:solidFill>
                <a:latin typeface="Arial" panose="020B0604020202020204" pitchFamily="34" charset="0"/>
                <a:cs typeface="Arial" panose="020B0604020202020204" pitchFamily="34" charset="0"/>
              </a:rPr>
              <a:t> (that was large with broad theories), two types of handy texts have been in vogue. These are called tantras and </a:t>
            </a:r>
            <a:r>
              <a:rPr lang="en-IN" dirty="0" err="1">
                <a:solidFill>
                  <a:schemeClr val="tx1"/>
                </a:solidFill>
                <a:latin typeface="Arial" panose="020B0604020202020204" pitchFamily="34" charset="0"/>
                <a:cs typeface="Arial" panose="020B0604020202020204" pitchFamily="34" charset="0"/>
              </a:rPr>
              <a:t>karanas</a:t>
            </a:r>
            <a:r>
              <a:rPr lang="en-IN" dirty="0">
                <a:solidFill>
                  <a:schemeClr val="tx1"/>
                </a:solidFill>
                <a:latin typeface="Arial" panose="020B0604020202020204" pitchFamily="34" charset="0"/>
                <a:cs typeface="Arial" panose="020B0604020202020204" pitchFamily="34" charset="0"/>
              </a:rPr>
              <a:t>. </a:t>
            </a:r>
          </a:p>
          <a:p>
            <a:r>
              <a:rPr lang="en-IN" dirty="0">
                <a:solidFill>
                  <a:schemeClr val="tx1"/>
                </a:solidFill>
                <a:latin typeface="Arial" panose="020B0604020202020204" pitchFamily="34" charset="0"/>
                <a:cs typeface="Arial" panose="020B0604020202020204" pitchFamily="34" charset="0"/>
              </a:rPr>
              <a:t>Tantra texts have fewer topics. The </a:t>
            </a:r>
            <a:r>
              <a:rPr lang="en-IN" dirty="0" err="1">
                <a:solidFill>
                  <a:schemeClr val="tx1"/>
                </a:solidFill>
                <a:latin typeface="Arial" panose="020B0604020202020204" pitchFamily="34" charset="0"/>
                <a:cs typeface="Arial" panose="020B0604020202020204" pitchFamily="34" charset="0"/>
              </a:rPr>
              <a:t>Aryabhattiyam</a:t>
            </a:r>
            <a:r>
              <a:rPr lang="en-IN" dirty="0">
                <a:solidFill>
                  <a:schemeClr val="tx1"/>
                </a:solidFill>
                <a:latin typeface="Arial" panose="020B0604020202020204" pitchFamily="34" charset="0"/>
                <a:cs typeface="Arial" panose="020B0604020202020204" pitchFamily="34" charset="0"/>
              </a:rPr>
              <a:t> and </a:t>
            </a:r>
            <a:r>
              <a:rPr lang="en-IN" dirty="0" err="1">
                <a:solidFill>
                  <a:schemeClr val="tx1"/>
                </a:solidFill>
                <a:latin typeface="Arial" panose="020B0604020202020204" pitchFamily="34" charset="0"/>
                <a:cs typeface="Arial" panose="020B0604020202020204" pitchFamily="34" charset="0"/>
              </a:rPr>
              <a:t>Nilakanta</a:t>
            </a:r>
            <a:r>
              <a:rPr lang="en-IN" dirty="0">
                <a:solidFill>
                  <a:schemeClr val="tx1"/>
                </a:solidFill>
                <a:latin typeface="Arial" panose="020B0604020202020204" pitchFamily="34" charset="0"/>
                <a:cs typeface="Arial" panose="020B0604020202020204" pitchFamily="34" charset="0"/>
              </a:rPr>
              <a:t> Somayaji’s </a:t>
            </a:r>
            <a:r>
              <a:rPr lang="en-IN" dirty="0" err="1">
                <a:solidFill>
                  <a:schemeClr val="tx1"/>
                </a:solidFill>
                <a:latin typeface="Arial" panose="020B0604020202020204" pitchFamily="34" charset="0"/>
                <a:cs typeface="Arial" panose="020B0604020202020204" pitchFamily="34" charset="0"/>
              </a:rPr>
              <a:t>Tantrasangraha</a:t>
            </a:r>
            <a:r>
              <a:rPr lang="en-IN" dirty="0">
                <a:solidFill>
                  <a:schemeClr val="tx1"/>
                </a:solidFill>
                <a:latin typeface="Arial" panose="020B0604020202020204" pitchFamily="34" charset="0"/>
                <a:cs typeface="Arial" panose="020B0604020202020204" pitchFamily="34" charset="0"/>
              </a:rPr>
              <a:t> (C.1500 CE) are tantra texts.</a:t>
            </a:r>
          </a:p>
          <a:p>
            <a:r>
              <a:rPr lang="en-IN" dirty="0">
                <a:solidFill>
                  <a:schemeClr val="tx1"/>
                </a:solidFill>
                <a:latin typeface="Arial" panose="020B0604020202020204" pitchFamily="34" charset="0"/>
                <a:cs typeface="Arial" panose="020B0604020202020204" pitchFamily="34" charset="0"/>
              </a:rPr>
              <a:t>For practical computations and making </a:t>
            </a:r>
            <a:r>
              <a:rPr lang="en-IN" dirty="0" err="1">
                <a:solidFill>
                  <a:schemeClr val="tx1"/>
                </a:solidFill>
                <a:latin typeface="Arial" panose="020B0604020202020204" pitchFamily="34" charset="0"/>
                <a:cs typeface="Arial" panose="020B0604020202020204" pitchFamily="34" charset="0"/>
              </a:rPr>
              <a:t>panchangas</a:t>
            </a:r>
            <a:r>
              <a:rPr lang="en-IN" dirty="0">
                <a:solidFill>
                  <a:schemeClr val="tx1"/>
                </a:solidFill>
                <a:latin typeface="Arial" panose="020B0604020202020204" pitchFamily="34" charset="0"/>
                <a:cs typeface="Arial" panose="020B0604020202020204" pitchFamily="34" charset="0"/>
              </a:rPr>
              <a:t>, the most useful handbooks are the </a:t>
            </a:r>
            <a:r>
              <a:rPr lang="en-IN" dirty="0" err="1">
                <a:solidFill>
                  <a:schemeClr val="tx1"/>
                </a:solidFill>
                <a:latin typeface="Arial" panose="020B0604020202020204" pitchFamily="34" charset="0"/>
                <a:cs typeface="Arial" panose="020B0604020202020204" pitchFamily="34" charset="0"/>
              </a:rPr>
              <a:t>karana</a:t>
            </a:r>
            <a:r>
              <a:rPr lang="en-IN" dirty="0">
                <a:solidFill>
                  <a:schemeClr val="tx1"/>
                </a:solidFill>
                <a:latin typeface="Arial" panose="020B0604020202020204" pitchFamily="34" charset="0"/>
                <a:cs typeface="Arial" panose="020B0604020202020204" pitchFamily="34" charset="0"/>
              </a:rPr>
              <a:t> texts. The well known Karana texts are Brahmagupta’s Khanda </a:t>
            </a:r>
            <a:r>
              <a:rPr lang="en-IN" dirty="0" err="1">
                <a:solidFill>
                  <a:schemeClr val="tx1"/>
                </a:solidFill>
                <a:latin typeface="Arial" panose="020B0604020202020204" pitchFamily="34" charset="0"/>
                <a:cs typeface="Arial" panose="020B0604020202020204" pitchFamily="34" charset="0"/>
              </a:rPr>
              <a:t>khadyaka</a:t>
            </a:r>
            <a:r>
              <a:rPr lang="en-IN" dirty="0">
                <a:solidFill>
                  <a:schemeClr val="tx1"/>
                </a:solidFill>
                <a:latin typeface="Arial" panose="020B0604020202020204" pitchFamily="34" charset="0"/>
                <a:cs typeface="Arial" panose="020B0604020202020204" pitchFamily="34" charset="0"/>
              </a:rPr>
              <a:t>(7</a:t>
            </a:r>
            <a:r>
              <a:rPr lang="en-IN" baseline="30000" dirty="0">
                <a:solidFill>
                  <a:schemeClr val="tx1"/>
                </a:solidFill>
                <a:latin typeface="Arial" panose="020B0604020202020204" pitchFamily="34" charset="0"/>
                <a:cs typeface="Arial" panose="020B0604020202020204" pitchFamily="34" charset="0"/>
              </a:rPr>
              <a:t>th</a:t>
            </a:r>
            <a:r>
              <a:rPr lang="en-IN" dirty="0">
                <a:solidFill>
                  <a:schemeClr val="tx1"/>
                </a:solidFill>
                <a:latin typeface="Arial" panose="020B0604020202020204" pitchFamily="34" charset="0"/>
                <a:cs typeface="Arial" panose="020B0604020202020204" pitchFamily="34" charset="0"/>
              </a:rPr>
              <a:t> century), Bhaskara II’s </a:t>
            </a:r>
            <a:r>
              <a:rPr lang="en-IN" dirty="0" err="1">
                <a:solidFill>
                  <a:schemeClr val="tx1"/>
                </a:solidFill>
                <a:latin typeface="Arial" panose="020B0604020202020204" pitchFamily="34" charset="0"/>
                <a:cs typeface="Arial" panose="020B0604020202020204" pitchFamily="34" charset="0"/>
              </a:rPr>
              <a:t>Karanakutuhalam</a:t>
            </a:r>
            <a:r>
              <a:rPr lang="en-IN" dirty="0">
                <a:solidFill>
                  <a:schemeClr val="tx1"/>
                </a:solidFill>
                <a:latin typeface="Arial" panose="020B0604020202020204" pitchFamily="34" charset="0"/>
                <a:cs typeface="Arial" panose="020B0604020202020204" pitchFamily="34" charset="0"/>
              </a:rPr>
              <a:t> (12</a:t>
            </a:r>
            <a:r>
              <a:rPr lang="en-IN" baseline="30000" dirty="0">
                <a:solidFill>
                  <a:schemeClr val="tx1"/>
                </a:solidFill>
                <a:latin typeface="Arial" panose="020B0604020202020204" pitchFamily="34" charset="0"/>
                <a:cs typeface="Arial" panose="020B0604020202020204" pitchFamily="34" charset="0"/>
              </a:rPr>
              <a:t>th</a:t>
            </a:r>
            <a:r>
              <a:rPr lang="en-IN" dirty="0">
                <a:solidFill>
                  <a:schemeClr val="tx1"/>
                </a:solidFill>
                <a:latin typeface="Arial" panose="020B0604020202020204" pitchFamily="34" charset="0"/>
                <a:cs typeface="Arial" panose="020B0604020202020204" pitchFamily="34" charset="0"/>
              </a:rPr>
              <a:t> cent.) and Ganesh Daivajna’s </a:t>
            </a:r>
            <a:r>
              <a:rPr lang="en-IN" dirty="0" err="1">
                <a:solidFill>
                  <a:schemeClr val="tx1"/>
                </a:solidFill>
                <a:latin typeface="Arial" panose="020B0604020202020204" pitchFamily="34" charset="0"/>
                <a:cs typeface="Arial" panose="020B0604020202020204" pitchFamily="34" charset="0"/>
              </a:rPr>
              <a:t>Grahalaghavam</a:t>
            </a:r>
            <a:r>
              <a:rPr lang="en-IN" dirty="0">
                <a:solidFill>
                  <a:schemeClr val="tx1"/>
                </a:solidFill>
                <a:latin typeface="Arial" panose="020B0604020202020204" pitchFamily="34" charset="0"/>
                <a:cs typeface="Arial" panose="020B0604020202020204" pitchFamily="34" charset="0"/>
              </a:rPr>
              <a:t> (1520 CE).</a:t>
            </a:r>
          </a:p>
        </p:txBody>
      </p:sp>
      <p:sp>
        <p:nvSpPr>
          <p:cNvPr id="4" name="Slide Number Placeholder 3">
            <a:extLst>
              <a:ext uri="{FF2B5EF4-FFF2-40B4-BE49-F238E27FC236}">
                <a16:creationId xmlns:a16="http://schemas.microsoft.com/office/drawing/2014/main" id="{93F91390-3D6F-36A7-BBB3-1D6339A8B513}"/>
              </a:ext>
            </a:extLst>
          </p:cNvPr>
          <p:cNvSpPr>
            <a:spLocks noGrp="1"/>
          </p:cNvSpPr>
          <p:nvPr>
            <p:ph type="sldNum" sz="quarter" idx="12"/>
          </p:nvPr>
        </p:nvSpPr>
        <p:spPr/>
        <p:txBody>
          <a:bodyPr/>
          <a:lstStyle/>
          <a:p>
            <a:fld id="{DB0B15CD-159F-441C-9DF5-31DE6B517E51}" type="slidenum">
              <a:rPr lang="en-IN" smtClean="0"/>
              <a:t>11</a:t>
            </a:fld>
            <a:endParaRPr lang="en-IN"/>
          </a:p>
        </p:txBody>
      </p:sp>
    </p:spTree>
    <p:extLst>
      <p:ext uri="{BB962C8B-B14F-4D97-AF65-F5344CB8AC3E}">
        <p14:creationId xmlns:p14="http://schemas.microsoft.com/office/powerpoint/2010/main" val="767689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1AA4-7D61-4568-F515-30D1B8B8D4FA}"/>
              </a:ext>
            </a:extLst>
          </p:cNvPr>
          <p:cNvSpPr>
            <a:spLocks noGrp="1"/>
          </p:cNvSpPr>
          <p:nvPr>
            <p:ph type="title"/>
          </p:nvPr>
        </p:nvSpPr>
        <p:spPr>
          <a:xfrm>
            <a:off x="888632" y="2265528"/>
            <a:ext cx="3450440" cy="2540839"/>
          </a:xfrm>
        </p:spPr>
        <p:txBody>
          <a:bodyPr>
            <a:normAutofit/>
          </a:bodyPr>
          <a:lstStyle/>
          <a:p>
            <a:r>
              <a:rPr lang="en-IN" dirty="0"/>
              <a:t>Some of the famous Indian astronomers and their works</a:t>
            </a:r>
          </a:p>
        </p:txBody>
      </p:sp>
      <p:grpSp>
        <p:nvGrpSpPr>
          <p:cNvPr id="8" name="Group 7">
            <a:extLst>
              <a:ext uri="{FF2B5EF4-FFF2-40B4-BE49-F238E27FC236}">
                <a16:creationId xmlns:a16="http://schemas.microsoft.com/office/drawing/2014/main" id="{C468A676-D57A-8480-2343-02E57928614E}"/>
              </a:ext>
            </a:extLst>
          </p:cNvPr>
          <p:cNvGrpSpPr/>
          <p:nvPr/>
        </p:nvGrpSpPr>
        <p:grpSpPr>
          <a:xfrm>
            <a:off x="4640239" y="109182"/>
            <a:ext cx="7397085" cy="6748818"/>
            <a:chOff x="4103170" y="2791920"/>
            <a:chExt cx="3813370" cy="3409178"/>
          </a:xfrm>
        </p:grpSpPr>
        <p:pic>
          <p:nvPicPr>
            <p:cNvPr id="7" name="Picture 6">
              <a:extLst>
                <a:ext uri="{FF2B5EF4-FFF2-40B4-BE49-F238E27FC236}">
                  <a16:creationId xmlns:a16="http://schemas.microsoft.com/office/drawing/2014/main" id="{047C3ABE-2406-EA38-32D6-C3084FDEEAF0}"/>
                </a:ext>
              </a:extLst>
            </p:cNvPr>
            <p:cNvPicPr>
              <a:picLocks noChangeAspect="1"/>
            </p:cNvPicPr>
            <p:nvPr/>
          </p:nvPicPr>
          <p:blipFill>
            <a:blip r:embed="rId2"/>
            <a:srcRect t="-670" b="1"/>
            <a:stretch/>
          </p:blipFill>
          <p:spPr>
            <a:xfrm>
              <a:off x="4103170" y="4292665"/>
              <a:ext cx="3658111" cy="1908433"/>
            </a:xfrm>
            <a:prstGeom prst="rect">
              <a:avLst/>
            </a:prstGeom>
          </p:spPr>
        </p:pic>
        <p:pic>
          <p:nvPicPr>
            <p:cNvPr id="5" name="Picture 4">
              <a:extLst>
                <a:ext uri="{FF2B5EF4-FFF2-40B4-BE49-F238E27FC236}">
                  <a16:creationId xmlns:a16="http://schemas.microsoft.com/office/drawing/2014/main" id="{A0CA6CFD-16AE-2988-9E49-D040DCE549D0}"/>
                </a:ext>
              </a:extLst>
            </p:cNvPr>
            <p:cNvPicPr>
              <a:picLocks noChangeAspect="1"/>
            </p:cNvPicPr>
            <p:nvPr/>
          </p:nvPicPr>
          <p:blipFill>
            <a:blip r:embed="rId3"/>
            <a:srcRect b="-1734"/>
            <a:stretch/>
          </p:blipFill>
          <p:spPr>
            <a:xfrm>
              <a:off x="4144114" y="2791920"/>
              <a:ext cx="3772426" cy="1657250"/>
            </a:xfrm>
            <a:prstGeom prst="rect">
              <a:avLst/>
            </a:prstGeom>
          </p:spPr>
        </p:pic>
      </p:grpSp>
      <p:sp>
        <p:nvSpPr>
          <p:cNvPr id="3" name="Slide Number Placeholder 2">
            <a:extLst>
              <a:ext uri="{FF2B5EF4-FFF2-40B4-BE49-F238E27FC236}">
                <a16:creationId xmlns:a16="http://schemas.microsoft.com/office/drawing/2014/main" id="{559BF1C1-D65A-FEFA-9AD2-B76D5F8069BA}"/>
              </a:ext>
            </a:extLst>
          </p:cNvPr>
          <p:cNvSpPr>
            <a:spLocks noGrp="1"/>
          </p:cNvSpPr>
          <p:nvPr>
            <p:ph type="sldNum" sz="quarter" idx="12"/>
          </p:nvPr>
        </p:nvSpPr>
        <p:spPr>
          <a:xfrm>
            <a:off x="11122923" y="6428778"/>
            <a:ext cx="914400" cy="320040"/>
          </a:xfrm>
        </p:spPr>
        <p:txBody>
          <a:bodyPr/>
          <a:lstStyle/>
          <a:p>
            <a:fld id="{DB0B15CD-159F-441C-9DF5-31DE6B517E51}" type="slidenum">
              <a:rPr lang="en-IN" smtClean="0">
                <a:solidFill>
                  <a:sysClr val="windowText" lastClr="000000"/>
                </a:solidFill>
              </a:rPr>
              <a:t>12</a:t>
            </a:fld>
            <a:endParaRPr lang="en-IN" dirty="0">
              <a:solidFill>
                <a:sysClr val="windowText" lastClr="000000"/>
              </a:solidFill>
            </a:endParaRPr>
          </a:p>
        </p:txBody>
      </p:sp>
    </p:spTree>
    <p:extLst>
      <p:ext uri="{BB962C8B-B14F-4D97-AF65-F5344CB8AC3E}">
        <p14:creationId xmlns:p14="http://schemas.microsoft.com/office/powerpoint/2010/main" val="336574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8DA4-E86E-0BF0-79CC-84E7500E5E84}"/>
              </a:ext>
            </a:extLst>
          </p:cNvPr>
          <p:cNvSpPr>
            <a:spLocks noGrp="1"/>
          </p:cNvSpPr>
          <p:nvPr>
            <p:ph type="title"/>
          </p:nvPr>
        </p:nvSpPr>
        <p:spPr>
          <a:xfrm>
            <a:off x="1140351" y="238963"/>
            <a:ext cx="9614085" cy="936891"/>
          </a:xfrm>
        </p:spPr>
        <p:txBody>
          <a:bodyPr/>
          <a:lstStyle/>
          <a:p>
            <a:pPr algn="ctr"/>
            <a:r>
              <a:rPr lang="en-IN" dirty="0">
                <a:solidFill>
                  <a:schemeClr val="tx1"/>
                </a:solidFill>
                <a:latin typeface="Algerian" panose="04020705040A02060702" pitchFamily="82" charset="0"/>
              </a:rPr>
              <a:t>CONTENTS OF A SIDDHANTA</a:t>
            </a:r>
          </a:p>
        </p:txBody>
      </p:sp>
      <p:sp>
        <p:nvSpPr>
          <p:cNvPr id="5" name="TextBox 4">
            <a:extLst>
              <a:ext uri="{FF2B5EF4-FFF2-40B4-BE49-F238E27FC236}">
                <a16:creationId xmlns:a16="http://schemas.microsoft.com/office/drawing/2014/main" id="{FC728615-F9E1-8714-7DA6-D087FD592E87}"/>
              </a:ext>
            </a:extLst>
          </p:cNvPr>
          <p:cNvSpPr txBox="1"/>
          <p:nvPr/>
        </p:nvSpPr>
        <p:spPr>
          <a:xfrm>
            <a:off x="890516" y="1083628"/>
            <a:ext cx="10655489" cy="923330"/>
          </a:xfrm>
          <a:prstGeom prst="rect">
            <a:avLst/>
          </a:prstGeom>
          <a:noFill/>
        </p:spPr>
        <p:txBody>
          <a:bodyPr wrap="square">
            <a:spAutoFit/>
          </a:bodyPr>
          <a:lstStyle/>
          <a:p>
            <a:r>
              <a:rPr lang="en-IN" dirty="0"/>
              <a:t>The various topics of interest in Indian astronomy are discussed in different chapters. A chapter is called an adhyadya or adhikara. The distribution of the topics into the different adhikaras in a typical Siddhantic text is given below.</a:t>
            </a:r>
          </a:p>
        </p:txBody>
      </p:sp>
      <p:sp>
        <p:nvSpPr>
          <p:cNvPr id="3" name="Content Placeholder 2">
            <a:extLst>
              <a:ext uri="{FF2B5EF4-FFF2-40B4-BE49-F238E27FC236}">
                <a16:creationId xmlns:a16="http://schemas.microsoft.com/office/drawing/2014/main" id="{54970E23-671D-A765-35E5-B2AA11C9FCDD}"/>
              </a:ext>
            </a:extLst>
          </p:cNvPr>
          <p:cNvSpPr>
            <a:spLocks noGrp="1"/>
          </p:cNvSpPr>
          <p:nvPr>
            <p:ph idx="1"/>
          </p:nvPr>
        </p:nvSpPr>
        <p:spPr>
          <a:xfrm>
            <a:off x="1140351" y="2111991"/>
            <a:ext cx="9872871" cy="4038600"/>
          </a:xfrm>
        </p:spPr>
        <p:txBody>
          <a:bodyPr>
            <a:normAutofit lnSpcReduction="10000"/>
          </a:bodyPr>
          <a:lstStyle/>
          <a:p>
            <a:pPr marL="45720" indent="0">
              <a:buNone/>
            </a:pPr>
            <a:r>
              <a:rPr lang="en-US" sz="1800" b="0" i="0" u="none" strike="noStrike" baseline="0" dirty="0">
                <a:solidFill>
                  <a:srgbClr val="000000"/>
                </a:solidFill>
                <a:latin typeface="Segoe UI" panose="020B0502040204020203" pitchFamily="34" charset="0"/>
              </a:rPr>
              <a:t>1. </a:t>
            </a:r>
            <a:r>
              <a:rPr lang="en-US" sz="1800" b="1" i="0" u="none" strike="noStrike" baseline="0" dirty="0">
                <a:solidFill>
                  <a:srgbClr val="000000"/>
                </a:solidFill>
                <a:latin typeface="Segoe UI" panose="020B0502040204020203" pitchFamily="34" charset="0"/>
              </a:rPr>
              <a:t>MADHYAMADHIKARA</a:t>
            </a:r>
          </a:p>
          <a:p>
            <a:pPr marL="45720" indent="0">
              <a:buNone/>
            </a:pPr>
            <a:r>
              <a:rPr lang="en-US" sz="1800" b="0" i="0" u="none" strike="noStrike" baseline="0" dirty="0">
                <a:solidFill>
                  <a:srgbClr val="000000"/>
                </a:solidFill>
                <a:latin typeface="Segoe UI" panose="020B0502040204020203" pitchFamily="34" charset="0"/>
              </a:rPr>
              <a:t> The word </a:t>
            </a:r>
            <a:r>
              <a:rPr lang="en-US" sz="1800" b="0" i="0" u="none" strike="noStrike" baseline="0" dirty="0" err="1">
                <a:solidFill>
                  <a:srgbClr val="000000"/>
                </a:solidFill>
                <a:latin typeface="Segoe UI" panose="020B0502040204020203" pitchFamily="34" charset="0"/>
              </a:rPr>
              <a:t>madhyama</a:t>
            </a:r>
            <a:r>
              <a:rPr lang="en-US" sz="1800" b="0" i="0" u="none" strike="noStrike" baseline="0" dirty="0">
                <a:solidFill>
                  <a:srgbClr val="000000"/>
                </a:solidFill>
                <a:latin typeface="Segoe UI" panose="020B0502040204020203" pitchFamily="34" charset="0"/>
              </a:rPr>
              <a:t> means the average or ‘mean’ positions of planets. </a:t>
            </a:r>
          </a:p>
          <a:p>
            <a:pPr marL="45720" indent="0">
              <a:buNone/>
            </a:pPr>
            <a:r>
              <a:rPr lang="en-US" sz="1800" b="0" i="0" u="none" strike="noStrike" baseline="0" dirty="0">
                <a:solidFill>
                  <a:srgbClr val="000000"/>
                </a:solidFill>
                <a:latin typeface="Segoe UI" panose="020B0502040204020203" pitchFamily="34" charset="0"/>
              </a:rPr>
              <a:t>2. </a:t>
            </a:r>
            <a:r>
              <a:rPr lang="en-US" sz="1800" b="1" i="0" u="none" strike="noStrike" baseline="0" dirty="0">
                <a:solidFill>
                  <a:srgbClr val="000000"/>
                </a:solidFill>
                <a:latin typeface="Segoe UI" panose="020B0502040204020203" pitchFamily="34" charset="0"/>
              </a:rPr>
              <a:t>SPASTADHIKARA</a:t>
            </a:r>
          </a:p>
          <a:p>
            <a:pPr marL="45720" marR="0" indent="0" algn="l" rtl="0">
              <a:buNone/>
            </a:pPr>
            <a:r>
              <a:rPr lang="en-US" sz="1800" b="0" i="0" u="none" strike="noStrike" baseline="0" dirty="0">
                <a:solidFill>
                  <a:srgbClr val="000000"/>
                </a:solidFill>
                <a:latin typeface="Segoe UI" panose="020B0502040204020203" pitchFamily="34" charset="0"/>
              </a:rPr>
              <a:t>The word </a:t>
            </a:r>
            <a:r>
              <a:rPr lang="en-US" sz="1800" b="0" i="0" u="none" strike="noStrike" baseline="0" dirty="0" err="1">
                <a:solidFill>
                  <a:srgbClr val="000000"/>
                </a:solidFill>
                <a:latin typeface="Segoe UI" panose="020B0502040204020203" pitchFamily="34" charset="0"/>
              </a:rPr>
              <a:t>spasta</a:t>
            </a:r>
            <a:r>
              <a:rPr lang="en-US" sz="1800" b="0" i="0" u="none" strike="noStrike" baseline="0" dirty="0">
                <a:solidFill>
                  <a:srgbClr val="000000"/>
                </a:solidFill>
                <a:latin typeface="Segoe UI" panose="020B0502040204020203" pitchFamily="34" charset="0"/>
              </a:rPr>
              <a:t> means correct or true. In this chapter the procedure to obtain the “true” position of a planet, from the mean position, is discussed.</a:t>
            </a:r>
          </a:p>
          <a:p>
            <a:pPr marL="45720" indent="0">
              <a:buNone/>
            </a:pPr>
            <a:r>
              <a:rPr lang="en-US" sz="1800" dirty="0">
                <a:solidFill>
                  <a:srgbClr val="000000"/>
                </a:solidFill>
                <a:latin typeface="Segoe UI" panose="020B0502040204020203" pitchFamily="34" charset="0"/>
              </a:rPr>
              <a:t>3. </a:t>
            </a:r>
            <a:r>
              <a:rPr lang="en-US" sz="1800" b="1" dirty="0">
                <a:solidFill>
                  <a:srgbClr val="000000"/>
                </a:solidFill>
                <a:latin typeface="Segoe UI" panose="020B0502040204020203" pitchFamily="34" charset="0"/>
              </a:rPr>
              <a:t>TRIPRASNADHIKARA</a:t>
            </a:r>
          </a:p>
          <a:p>
            <a:pPr marL="45720" indent="0">
              <a:buNone/>
            </a:pPr>
            <a:r>
              <a:rPr lang="en-US" sz="1800" dirty="0">
                <a:solidFill>
                  <a:srgbClr val="000000"/>
                </a:solidFill>
                <a:latin typeface="Segoe UI" panose="020B0502040204020203" pitchFamily="34" charset="0"/>
              </a:rPr>
              <a:t>This chapter deals with the “three questions” of direction (</a:t>
            </a:r>
            <a:r>
              <a:rPr lang="en-US" sz="1800" dirty="0" err="1">
                <a:solidFill>
                  <a:srgbClr val="000000"/>
                </a:solidFill>
                <a:latin typeface="Segoe UI" panose="020B0502040204020203" pitchFamily="34" charset="0"/>
              </a:rPr>
              <a:t>dik</a:t>
            </a:r>
            <a:r>
              <a:rPr lang="en-US" sz="1800" dirty="0">
                <a:solidFill>
                  <a:srgbClr val="000000"/>
                </a:solidFill>
                <a:latin typeface="Segoe UI" panose="020B0502040204020203" pitchFamily="34" charset="0"/>
              </a:rPr>
              <a:t>), place(</a:t>
            </a:r>
            <a:r>
              <a:rPr lang="en-US" sz="1800" dirty="0" err="1">
                <a:solidFill>
                  <a:srgbClr val="000000"/>
                </a:solidFill>
                <a:latin typeface="Segoe UI" panose="020B0502040204020203" pitchFamily="34" charset="0"/>
              </a:rPr>
              <a:t>desa</a:t>
            </a:r>
            <a:r>
              <a:rPr lang="en-US" sz="1800" dirty="0">
                <a:solidFill>
                  <a:srgbClr val="000000"/>
                </a:solidFill>
                <a:latin typeface="Segoe UI" panose="020B0502040204020203" pitchFamily="34" charset="0"/>
              </a:rPr>
              <a:t>) and time (kala). </a:t>
            </a:r>
          </a:p>
          <a:p>
            <a:pPr marL="45720" indent="0">
              <a:buNone/>
            </a:pPr>
            <a:r>
              <a:rPr lang="en-US" sz="1800" dirty="0">
                <a:solidFill>
                  <a:srgbClr val="000000"/>
                </a:solidFill>
                <a:latin typeface="Segoe UI" panose="020B0502040204020203" pitchFamily="34" charset="0"/>
              </a:rPr>
              <a:t>4. </a:t>
            </a:r>
            <a:r>
              <a:rPr lang="en-US" sz="1800" b="1" dirty="0">
                <a:solidFill>
                  <a:srgbClr val="000000"/>
                </a:solidFill>
                <a:latin typeface="Segoe UI" panose="020B0502040204020203" pitchFamily="34" charset="0"/>
              </a:rPr>
              <a:t>CANDRA- AND SURYA-GRAHANADHIKARA</a:t>
            </a:r>
          </a:p>
          <a:p>
            <a:pPr marL="45720" indent="0">
              <a:buNone/>
            </a:pPr>
            <a:r>
              <a:rPr lang="en-US" sz="1800" dirty="0">
                <a:solidFill>
                  <a:srgbClr val="000000"/>
                </a:solidFill>
                <a:latin typeface="Segoe UI" panose="020B0502040204020203" pitchFamily="34" charset="0"/>
              </a:rPr>
              <a:t>In these chapters the computations of the lunar and the solar eclipses are discussed. The instants of the beginnings, the middle and the ends, regions of visibility, possibility of the occurrence, totality </a:t>
            </a:r>
            <a:r>
              <a:rPr lang="en-US" sz="1800" dirty="0" err="1">
                <a:solidFill>
                  <a:srgbClr val="000000"/>
                </a:solidFill>
                <a:latin typeface="Segoe UI" panose="020B0502040204020203" pitchFamily="34" charset="0"/>
              </a:rPr>
              <a:t>etc</a:t>
            </a:r>
            <a:r>
              <a:rPr lang="en-US" sz="1800" dirty="0">
                <a:solidFill>
                  <a:srgbClr val="000000"/>
                </a:solidFill>
                <a:latin typeface="Segoe UI" panose="020B0502040204020203" pitchFamily="34" charset="0"/>
              </a:rPr>
              <a:t> of the eclipses are considered.</a:t>
            </a:r>
            <a:endParaRPr lang="en-IN" sz="1800" dirty="0">
              <a:solidFill>
                <a:srgbClr val="000000"/>
              </a:solidFill>
              <a:latin typeface="Segoe UI" panose="020B0502040204020203" pitchFamily="34" charset="0"/>
            </a:endParaRPr>
          </a:p>
        </p:txBody>
      </p:sp>
      <p:sp>
        <p:nvSpPr>
          <p:cNvPr id="4" name="Slide Number Placeholder 3">
            <a:extLst>
              <a:ext uri="{FF2B5EF4-FFF2-40B4-BE49-F238E27FC236}">
                <a16:creationId xmlns:a16="http://schemas.microsoft.com/office/drawing/2014/main" id="{367BC72E-6101-7B88-EBED-F614B4285A7A}"/>
              </a:ext>
            </a:extLst>
          </p:cNvPr>
          <p:cNvSpPr>
            <a:spLocks noGrp="1"/>
          </p:cNvSpPr>
          <p:nvPr>
            <p:ph type="sldNum" sz="quarter" idx="12"/>
          </p:nvPr>
        </p:nvSpPr>
        <p:spPr/>
        <p:txBody>
          <a:bodyPr/>
          <a:lstStyle/>
          <a:p>
            <a:fld id="{DB0B15CD-159F-441C-9DF5-31DE6B517E51}" type="slidenum">
              <a:rPr lang="en-IN" smtClean="0"/>
              <a:t>13</a:t>
            </a:fld>
            <a:endParaRPr lang="en-IN"/>
          </a:p>
        </p:txBody>
      </p:sp>
    </p:spTree>
    <p:extLst>
      <p:ext uri="{BB962C8B-B14F-4D97-AF65-F5344CB8AC3E}">
        <p14:creationId xmlns:p14="http://schemas.microsoft.com/office/powerpoint/2010/main" val="3789392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5321E-9870-2EA8-B33A-D67AFB22B0CB}"/>
              </a:ext>
            </a:extLst>
          </p:cNvPr>
          <p:cNvSpPr>
            <a:spLocks noGrp="1"/>
          </p:cNvSpPr>
          <p:nvPr>
            <p:ph type="title"/>
          </p:nvPr>
        </p:nvSpPr>
        <p:spPr>
          <a:xfrm>
            <a:off x="838200" y="1"/>
            <a:ext cx="10926170" cy="1160060"/>
          </a:xfrm>
        </p:spPr>
        <p:txBody>
          <a:bodyPr>
            <a:normAutofit/>
          </a:bodyPr>
          <a:lstStyle/>
          <a:p>
            <a:pPr algn="ctr"/>
            <a:r>
              <a:rPr lang="en-IN" sz="4000" dirty="0">
                <a:latin typeface="Algerian" panose="04020705040A02060702" pitchFamily="82" charset="0"/>
                <a:cs typeface="Aparajita" panose="02020603050405020304" pitchFamily="18" charset="0"/>
              </a:rPr>
              <a:t>CONTINUITY IN ASTRONOMICAL TRADITION</a:t>
            </a:r>
          </a:p>
        </p:txBody>
      </p:sp>
      <p:sp>
        <p:nvSpPr>
          <p:cNvPr id="3" name="Content Placeholder 2">
            <a:extLst>
              <a:ext uri="{FF2B5EF4-FFF2-40B4-BE49-F238E27FC236}">
                <a16:creationId xmlns:a16="http://schemas.microsoft.com/office/drawing/2014/main" id="{34D275FE-CBBC-4B18-07CA-986830A0E980}"/>
              </a:ext>
            </a:extLst>
          </p:cNvPr>
          <p:cNvSpPr>
            <a:spLocks noGrp="1"/>
          </p:cNvSpPr>
          <p:nvPr>
            <p:ph idx="1"/>
          </p:nvPr>
        </p:nvSpPr>
        <p:spPr>
          <a:xfrm>
            <a:off x="503434" y="1366463"/>
            <a:ext cx="11096090" cy="4993240"/>
          </a:xfrm>
        </p:spPr>
        <p:txBody>
          <a:bodyPr>
            <a:normAutofit/>
          </a:bodyPr>
          <a:lstStyle/>
          <a:p>
            <a:r>
              <a:rPr lang="en-US" sz="2400" dirty="0">
                <a:latin typeface="Arial" panose="020B0604020202020204" pitchFamily="34" charset="0"/>
                <a:cs typeface="Arial" panose="020B0604020202020204" pitchFamily="34" charset="0"/>
              </a:rPr>
              <a:t>A characteristic feature of Indian astronomy Is the unbroken continuity in the tradition, beginning from the Vedic period </a:t>
            </a:r>
            <a:r>
              <a:rPr lang="en-US" sz="2400" dirty="0" err="1">
                <a:latin typeface="Arial" panose="020B0604020202020204" pitchFamily="34" charset="0"/>
                <a:cs typeface="Arial" panose="020B0604020202020204" pitchFamily="34" charset="0"/>
              </a:rPr>
              <a:t>upto</a:t>
            </a:r>
            <a:r>
              <a:rPr lang="en-US" sz="2400" dirty="0">
                <a:latin typeface="Arial" panose="020B0604020202020204" pitchFamily="34" charset="0"/>
                <a:cs typeface="Arial" panose="020B0604020202020204" pitchFamily="34" charset="0"/>
              </a:rPr>
              <a:t> recent times. Starting from simple observation and a simple calendar, there has been a gradual progress in the extent of astronomical topics, mathematical techniques, and refinement and sophistication in the computational algorithms, always aimed at greater accuracy during the Siddhantic period of evolution, spread over nearly fifteen centuries.</a:t>
            </a:r>
          </a:p>
          <a:p>
            <a:r>
              <a:rPr lang="en-IN" sz="2400" dirty="0">
                <a:latin typeface="Arial" panose="020B0604020202020204" pitchFamily="34" charset="0"/>
                <a:cs typeface="Arial" panose="020B0604020202020204" pitchFamily="34" charset="0"/>
              </a:rPr>
              <a:t>For example, the </a:t>
            </a:r>
            <a:r>
              <a:rPr lang="en-IN" sz="2400" dirty="0" err="1">
                <a:latin typeface="Arial" panose="020B0604020202020204" pitchFamily="34" charset="0"/>
                <a:cs typeface="Arial" panose="020B0604020202020204" pitchFamily="34" charset="0"/>
              </a:rPr>
              <a:t>Aryabhatiyam</a:t>
            </a:r>
            <a:r>
              <a:rPr lang="en-IN" sz="2400" dirty="0">
                <a:latin typeface="Arial" panose="020B0604020202020204" pitchFamily="34" charset="0"/>
                <a:cs typeface="Arial" panose="020B0604020202020204" pitchFamily="34" charset="0"/>
              </a:rPr>
              <a:t> carries commentaries by Bhaskara I, Paramesvara and Nilakantha Somayaji among others. </a:t>
            </a:r>
          </a:p>
          <a:p>
            <a:r>
              <a:rPr lang="en-IN" sz="2400" dirty="0" err="1">
                <a:latin typeface="Arial" panose="020B0604020202020204" pitchFamily="34" charset="0"/>
                <a:cs typeface="Arial" panose="020B0604020202020204" pitchFamily="34" charset="0"/>
              </a:rPr>
              <a:t>Prthudakasvamin’s</a:t>
            </a:r>
            <a:r>
              <a:rPr lang="en-IN" sz="2400" dirty="0">
                <a:latin typeface="Arial" panose="020B0604020202020204" pitchFamily="34" charset="0"/>
                <a:cs typeface="Arial" panose="020B0604020202020204" pitchFamily="34" charset="0"/>
              </a:rPr>
              <a:t> commentary on the </a:t>
            </a:r>
            <a:r>
              <a:rPr lang="en-IN" sz="2400" dirty="0" err="1">
                <a:latin typeface="Arial" panose="020B0604020202020204" pitchFamily="34" charset="0"/>
                <a:cs typeface="Arial" panose="020B0604020202020204" pitchFamily="34" charset="0"/>
              </a:rPr>
              <a:t>Khandakhadyaka</a:t>
            </a:r>
            <a:r>
              <a:rPr lang="en-IN" sz="2400" dirty="0">
                <a:latin typeface="Arial" panose="020B0604020202020204" pitchFamily="34" charset="0"/>
                <a:cs typeface="Arial" panose="020B0604020202020204" pitchFamily="34" charset="0"/>
              </a:rPr>
              <a:t> of Brahmagupta, in addition to those by Bhattotpala and Amaraja.</a:t>
            </a:r>
          </a:p>
        </p:txBody>
      </p:sp>
      <p:sp>
        <p:nvSpPr>
          <p:cNvPr id="4" name="Slide Number Placeholder 3">
            <a:extLst>
              <a:ext uri="{FF2B5EF4-FFF2-40B4-BE49-F238E27FC236}">
                <a16:creationId xmlns:a16="http://schemas.microsoft.com/office/drawing/2014/main" id="{3C6187D7-C2A8-4A41-60DF-AECC134D06BB}"/>
              </a:ext>
            </a:extLst>
          </p:cNvPr>
          <p:cNvSpPr>
            <a:spLocks noGrp="1"/>
          </p:cNvSpPr>
          <p:nvPr>
            <p:ph type="sldNum" sz="quarter" idx="12"/>
          </p:nvPr>
        </p:nvSpPr>
        <p:spPr/>
        <p:txBody>
          <a:bodyPr/>
          <a:lstStyle/>
          <a:p>
            <a:fld id="{DB0B15CD-159F-441C-9DF5-31DE6B517E51}" type="slidenum">
              <a:rPr lang="en-IN" smtClean="0"/>
              <a:t>14</a:t>
            </a:fld>
            <a:endParaRPr lang="en-IN"/>
          </a:p>
        </p:txBody>
      </p:sp>
    </p:spTree>
    <p:extLst>
      <p:ext uri="{BB962C8B-B14F-4D97-AF65-F5344CB8AC3E}">
        <p14:creationId xmlns:p14="http://schemas.microsoft.com/office/powerpoint/2010/main" val="3803804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2036A-167B-FC87-E5AC-8307FF743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EFF22-71E2-24CE-639B-23E959D4FEB1}"/>
              </a:ext>
            </a:extLst>
          </p:cNvPr>
          <p:cNvSpPr>
            <a:spLocks noGrp="1"/>
          </p:cNvSpPr>
          <p:nvPr>
            <p:ph type="title"/>
          </p:nvPr>
        </p:nvSpPr>
        <p:spPr>
          <a:xfrm>
            <a:off x="838200" y="1"/>
            <a:ext cx="10926170" cy="1160060"/>
          </a:xfrm>
        </p:spPr>
        <p:txBody>
          <a:bodyPr>
            <a:normAutofit/>
          </a:bodyPr>
          <a:lstStyle/>
          <a:p>
            <a:pPr algn="ctr"/>
            <a:r>
              <a:rPr lang="en-IN" sz="4000" dirty="0">
                <a:latin typeface="Algerian" panose="04020705040A02060702" pitchFamily="82" charset="0"/>
                <a:cs typeface="Aparajita" panose="02020603050405020304" pitchFamily="18" charset="0"/>
              </a:rPr>
              <a:t>CONTINUITY IN ASTRONOMICAL TRADITION</a:t>
            </a:r>
          </a:p>
        </p:txBody>
      </p:sp>
      <p:sp>
        <p:nvSpPr>
          <p:cNvPr id="3" name="Content Placeholder 2">
            <a:extLst>
              <a:ext uri="{FF2B5EF4-FFF2-40B4-BE49-F238E27FC236}">
                <a16:creationId xmlns:a16="http://schemas.microsoft.com/office/drawing/2014/main" id="{CDC4E946-26D2-55CD-F33E-2EC8DB14138E}"/>
              </a:ext>
            </a:extLst>
          </p:cNvPr>
          <p:cNvSpPr>
            <a:spLocks noGrp="1"/>
          </p:cNvSpPr>
          <p:nvPr>
            <p:ph idx="1"/>
          </p:nvPr>
        </p:nvSpPr>
        <p:spPr>
          <a:xfrm>
            <a:off x="395786" y="1006760"/>
            <a:ext cx="11285931" cy="5178283"/>
          </a:xfrm>
        </p:spPr>
        <p:txBody>
          <a:bodyPr>
            <a:normAutofit/>
          </a:bodyPr>
          <a:lstStyle/>
          <a:p>
            <a:r>
              <a:rPr lang="en-IN" sz="2400" dirty="0">
                <a:latin typeface="Arial" panose="020B0604020202020204" pitchFamily="34" charset="0"/>
                <a:cs typeface="Arial" panose="020B0604020202020204" pitchFamily="34" charset="0"/>
              </a:rPr>
              <a:t>Bhaskara II has written his own commentary, Vasana </a:t>
            </a:r>
            <a:r>
              <a:rPr lang="en-IN" sz="2400" dirty="0" err="1">
                <a:latin typeface="Arial" panose="020B0604020202020204" pitchFamily="34" charset="0"/>
                <a:cs typeface="Arial" panose="020B0604020202020204" pitchFamily="34" charset="0"/>
              </a:rPr>
              <a:t>bhashya</a:t>
            </a:r>
            <a:r>
              <a:rPr lang="en-IN" sz="2400" dirty="0">
                <a:latin typeface="Arial" panose="020B0604020202020204" pitchFamily="34" charset="0"/>
                <a:cs typeface="Arial" panose="020B0604020202020204" pitchFamily="34" charset="0"/>
              </a:rPr>
              <a:t>, on his magnum opus, Siddhanta </a:t>
            </a:r>
            <a:r>
              <a:rPr lang="en-IN" sz="2400" dirty="0" err="1">
                <a:latin typeface="Arial" panose="020B0604020202020204" pitchFamily="34" charset="0"/>
                <a:cs typeface="Arial" panose="020B0604020202020204" pitchFamily="34" charset="0"/>
              </a:rPr>
              <a:t>Siromani</a:t>
            </a:r>
            <a:r>
              <a:rPr lang="en-IN" sz="2400" dirty="0">
                <a:latin typeface="Arial" panose="020B0604020202020204" pitchFamily="34" charset="0"/>
                <a:cs typeface="Arial" panose="020B0604020202020204" pitchFamily="34" charset="0"/>
              </a:rPr>
              <a:t>.</a:t>
            </a:r>
          </a:p>
          <a:p>
            <a:r>
              <a:rPr lang="en-IN" sz="2400" dirty="0">
                <a:latin typeface="Arial" panose="020B0604020202020204" pitchFamily="34" charset="0"/>
                <a:cs typeface="Arial" panose="020B0604020202020204" pitchFamily="34" charset="0"/>
              </a:rPr>
              <a:t>While Manjula (932 AD) and Sripati (c. 1000 AD) introduced additional corrections for the Moon, Nilakantha Somayaji (c.1500 CE)revised the model of planetary motion in his </a:t>
            </a:r>
            <a:r>
              <a:rPr lang="en-IN" sz="2400" dirty="0" err="1">
                <a:latin typeface="Arial" panose="020B0604020202020204" pitchFamily="34" charset="0"/>
                <a:cs typeface="Arial" panose="020B0604020202020204" pitchFamily="34" charset="0"/>
              </a:rPr>
              <a:t>Tantrasangraha</a:t>
            </a:r>
            <a:r>
              <a:rPr lang="en-IN" sz="2400" dirty="0">
                <a:latin typeface="Arial" panose="020B0604020202020204" pitchFamily="34" charset="0"/>
                <a:cs typeface="Arial" panose="020B0604020202020204" pitchFamily="34" charset="0"/>
              </a:rPr>
              <a:t> to obtain more precise positions of the interior planets, Budha and Sukra.</a:t>
            </a:r>
          </a:p>
          <a:p>
            <a:r>
              <a:rPr lang="en-US" sz="2400" dirty="0">
                <a:latin typeface="Arial" panose="020B0604020202020204" pitchFamily="34" charset="0"/>
                <a:cs typeface="Arial" panose="020B0604020202020204" pitchFamily="34" charset="0"/>
              </a:rPr>
              <a:t>Nilakantha(c. 1500 AD) developed a heliocentric model in which all planets move around the Sun in concentric orbits. The later astronomers of Kerala, like </a:t>
            </a:r>
            <a:r>
              <a:rPr lang="en-US" sz="2400" dirty="0" err="1">
                <a:latin typeface="Arial" panose="020B0604020202020204" pitchFamily="34" charset="0"/>
                <a:cs typeface="Arial" panose="020B0604020202020204" pitchFamily="34" charset="0"/>
              </a:rPr>
              <a:t>Jyestadeva</a:t>
            </a:r>
            <a:r>
              <a:rPr lang="en-US" sz="2400" dirty="0">
                <a:latin typeface="Arial" panose="020B0604020202020204" pitchFamily="34" charset="0"/>
                <a:cs typeface="Arial" panose="020B0604020202020204" pitchFamily="34" charset="0"/>
              </a:rPr>
              <a:t>, Acyuta </a:t>
            </a:r>
            <a:r>
              <a:rPr lang="en-US" sz="2400" dirty="0" err="1">
                <a:latin typeface="Arial" panose="020B0604020202020204" pitchFamily="34" charset="0"/>
                <a:cs typeface="Arial" panose="020B0604020202020204" pitchFamily="34" charset="0"/>
              </a:rPr>
              <a:t>Pishoradi</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Citrabhanu</a:t>
            </a:r>
            <a:r>
              <a:rPr lang="en-US" sz="2400" dirty="0">
                <a:latin typeface="Arial" panose="020B0604020202020204" pitchFamily="34" charset="0"/>
                <a:cs typeface="Arial" panose="020B0604020202020204" pitchFamily="34" charset="0"/>
              </a:rPr>
              <a:t> adopted this.</a:t>
            </a:r>
          </a:p>
          <a:p>
            <a:r>
              <a:rPr lang="en-US" sz="2400" dirty="0" err="1">
                <a:latin typeface="Arial" panose="020B0604020202020204" pitchFamily="34" charset="0"/>
                <a:cs typeface="Arial" panose="020B0604020202020204" pitchFamily="34" charset="0"/>
              </a:rPr>
              <a:t>Candrasekhara</a:t>
            </a:r>
            <a:r>
              <a:rPr lang="en-US" sz="2400" dirty="0">
                <a:latin typeface="Arial" panose="020B0604020202020204" pitchFamily="34" charset="0"/>
                <a:cs typeface="Arial" panose="020B0604020202020204" pitchFamily="34" charset="0"/>
              </a:rPr>
              <a:t> Samanta of Orissa made additional correction to the Moon quite independently.</a:t>
            </a:r>
          </a:p>
          <a:p>
            <a:r>
              <a:rPr lang="en-US" sz="2400" dirty="0">
                <a:latin typeface="Arial" panose="020B0604020202020204" pitchFamily="34" charset="0"/>
                <a:cs typeface="Arial" panose="020B0604020202020204" pitchFamily="34" charset="0"/>
              </a:rPr>
              <a:t>Kerala became the hub of tremendous development between the 14th and 19th centuries. </a:t>
            </a:r>
            <a:endParaRPr lang="en-IN"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B234CAAF-3637-01F5-65BF-60023D8C3CCC}"/>
              </a:ext>
            </a:extLst>
          </p:cNvPr>
          <p:cNvSpPr>
            <a:spLocks noGrp="1"/>
          </p:cNvSpPr>
          <p:nvPr>
            <p:ph type="sldNum" sz="quarter" idx="12"/>
          </p:nvPr>
        </p:nvSpPr>
        <p:spPr/>
        <p:txBody>
          <a:bodyPr/>
          <a:lstStyle/>
          <a:p>
            <a:fld id="{DB0B15CD-159F-441C-9DF5-31DE6B517E51}" type="slidenum">
              <a:rPr lang="en-IN" smtClean="0"/>
              <a:t>15</a:t>
            </a:fld>
            <a:endParaRPr lang="en-IN"/>
          </a:p>
        </p:txBody>
      </p:sp>
    </p:spTree>
    <p:extLst>
      <p:ext uri="{BB962C8B-B14F-4D97-AF65-F5344CB8AC3E}">
        <p14:creationId xmlns:p14="http://schemas.microsoft.com/office/powerpoint/2010/main" val="394681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B21D9-6328-371D-901C-7DEB00116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307E9-612C-088E-AFF8-C3397F55838C}"/>
              </a:ext>
            </a:extLst>
          </p:cNvPr>
          <p:cNvSpPr>
            <a:spLocks noGrp="1"/>
          </p:cNvSpPr>
          <p:nvPr>
            <p:ph type="title"/>
          </p:nvPr>
        </p:nvSpPr>
        <p:spPr>
          <a:xfrm>
            <a:off x="0" y="972763"/>
            <a:ext cx="3359649" cy="4945152"/>
          </a:xfrm>
        </p:spPr>
        <p:txBody>
          <a:bodyPr>
            <a:normAutofit/>
          </a:bodyPr>
          <a:lstStyle/>
          <a:p>
            <a:pPr algn="ctr"/>
            <a:r>
              <a:rPr lang="en-IN" sz="4000" dirty="0">
                <a:latin typeface="Algerian" panose="04020705040A02060702" pitchFamily="82" charset="0"/>
              </a:rPr>
              <a:t>CHAPTER 2</a:t>
            </a:r>
            <a:br>
              <a:rPr lang="en-IN" sz="4000" dirty="0">
                <a:latin typeface="Algerian" panose="04020705040A02060702" pitchFamily="82" charset="0"/>
              </a:rPr>
            </a:br>
            <a:br>
              <a:rPr lang="en-IN" sz="4000" dirty="0">
                <a:latin typeface="Algerian" panose="04020705040A02060702" pitchFamily="82" charset="0"/>
              </a:rPr>
            </a:br>
            <a:r>
              <a:rPr lang="en-IN" sz="4000" dirty="0">
                <a:latin typeface="Algerian" panose="04020705040A02060702" pitchFamily="82" charset="0"/>
              </a:rPr>
              <a:t>CELESTIAL SPHERE</a:t>
            </a:r>
          </a:p>
        </p:txBody>
      </p:sp>
      <p:sp>
        <p:nvSpPr>
          <p:cNvPr id="3" name="Content Placeholder 2">
            <a:extLst>
              <a:ext uri="{FF2B5EF4-FFF2-40B4-BE49-F238E27FC236}">
                <a16:creationId xmlns:a16="http://schemas.microsoft.com/office/drawing/2014/main" id="{2A9BAE28-B951-DDD8-6550-3AB39F29492C}"/>
              </a:ext>
            </a:extLst>
          </p:cNvPr>
          <p:cNvSpPr>
            <a:spLocks noGrp="1"/>
          </p:cNvSpPr>
          <p:nvPr>
            <p:ph idx="1"/>
          </p:nvPr>
        </p:nvSpPr>
        <p:spPr>
          <a:xfrm>
            <a:off x="3801438" y="791110"/>
            <a:ext cx="7602877" cy="5361255"/>
          </a:xfrm>
        </p:spPr>
        <p:txBody>
          <a:bodyPr>
            <a:normAutofit/>
          </a:bodyPr>
          <a:lstStyle/>
          <a:p>
            <a:pPr marL="0" indent="0" algn="ctr">
              <a:buNone/>
            </a:pPr>
            <a:r>
              <a:rPr lang="en-US" sz="2800" dirty="0">
                <a:solidFill>
                  <a:srgbClr val="002060"/>
                </a:solidFill>
              </a:rPr>
              <a:t>The stars, the planets, the Sun and the Moon are scattered through space at different and very large distances. All the same, the sky as a large hollow crystalline hemisphere with the Earth as its </a:t>
            </a:r>
            <a:r>
              <a:rPr lang="en-US" sz="2800" dirty="0" err="1">
                <a:solidFill>
                  <a:srgbClr val="002060"/>
                </a:solidFill>
              </a:rPr>
              <a:t>centre</a:t>
            </a:r>
            <a:r>
              <a:rPr lang="en-US" sz="2800" dirty="0">
                <a:solidFill>
                  <a:srgbClr val="002060"/>
                </a:solidFill>
              </a:rPr>
              <a:t> is a very convenient model for the study of the positions and motions of the celestial bodies. This hemispherical model of the sky is called the Celestial sphere. Thus, the celestial sphere is an imaginary hollow sphere of a very large radius with the Earth as its </a:t>
            </a:r>
            <a:r>
              <a:rPr lang="en-US" sz="2800" dirty="0" err="1">
                <a:solidFill>
                  <a:srgbClr val="002060"/>
                </a:solidFill>
              </a:rPr>
              <a:t>centre</a:t>
            </a:r>
            <a:r>
              <a:rPr lang="en-US" sz="2800" dirty="0">
                <a:solidFill>
                  <a:srgbClr val="002060"/>
                </a:solidFill>
              </a:rPr>
              <a:t>.</a:t>
            </a:r>
            <a:endParaRPr lang="en-IN" sz="2800" dirty="0">
              <a:solidFill>
                <a:srgbClr val="002060"/>
              </a:solidFill>
            </a:endParaRPr>
          </a:p>
        </p:txBody>
      </p:sp>
      <p:sp>
        <p:nvSpPr>
          <p:cNvPr id="4" name="Slide Number Placeholder 3">
            <a:extLst>
              <a:ext uri="{FF2B5EF4-FFF2-40B4-BE49-F238E27FC236}">
                <a16:creationId xmlns:a16="http://schemas.microsoft.com/office/drawing/2014/main" id="{74E62C1B-B6B3-B000-7253-9971E2C21734}"/>
              </a:ext>
            </a:extLst>
          </p:cNvPr>
          <p:cNvSpPr>
            <a:spLocks noGrp="1"/>
          </p:cNvSpPr>
          <p:nvPr>
            <p:ph type="sldNum" sz="quarter" idx="12"/>
          </p:nvPr>
        </p:nvSpPr>
        <p:spPr/>
        <p:txBody>
          <a:bodyPr/>
          <a:lstStyle/>
          <a:p>
            <a:fld id="{DB0B15CD-159F-441C-9DF5-31DE6B517E51}" type="slidenum">
              <a:rPr lang="en-IN" smtClean="0"/>
              <a:t>16</a:t>
            </a:fld>
            <a:endParaRPr lang="en-IN"/>
          </a:p>
        </p:txBody>
      </p:sp>
    </p:spTree>
    <p:extLst>
      <p:ext uri="{BB962C8B-B14F-4D97-AF65-F5344CB8AC3E}">
        <p14:creationId xmlns:p14="http://schemas.microsoft.com/office/powerpoint/2010/main" val="3356624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5FE244-C923-0958-BC04-4C29DB483915}"/>
              </a:ext>
            </a:extLst>
          </p:cNvPr>
          <p:cNvSpPr txBox="1"/>
          <p:nvPr/>
        </p:nvSpPr>
        <p:spPr>
          <a:xfrm>
            <a:off x="544530" y="1544720"/>
            <a:ext cx="10738036" cy="4893647"/>
          </a:xfrm>
          <a:prstGeom prst="rect">
            <a:avLst/>
          </a:prstGeom>
          <a:noFill/>
        </p:spPr>
        <p:txBody>
          <a:bodyPr wrap="square">
            <a:spAutoFit/>
          </a:bodyPr>
          <a:lstStyle/>
          <a:p>
            <a:pPr marL="285750" indent="-285750">
              <a:buFont typeface="Wingdings" panose="05000000000000000000" pitchFamily="2" charset="2"/>
              <a:buChar char="Ø"/>
            </a:pPr>
            <a:r>
              <a:rPr lang="en-IN" sz="2800" dirty="0"/>
              <a:t>The Earth rotates about its own axis from west to east in the course of a day. </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r>
              <a:rPr lang="en-IN" sz="2800" dirty="0"/>
              <a:t>Due to this rotation of the Earth about its own axis, an observer on the surface of the Earth is carried eastward continuously. </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r>
              <a:rPr lang="en-IN" sz="2800" dirty="0"/>
              <a:t>On the other hand, the celestial sphere with all the celestial bodies, although clinging to it, appears to rotate from east to west. </a:t>
            </a:r>
          </a:p>
          <a:p>
            <a:pPr marL="285750" indent="-285750">
              <a:buFont typeface="Wingdings" panose="05000000000000000000" pitchFamily="2" charset="2"/>
              <a:buChar char="Ø"/>
            </a:pPr>
            <a:endParaRPr lang="en-IN" sz="2800" dirty="0"/>
          </a:p>
          <a:p>
            <a:pPr marL="285750" indent="-285750">
              <a:buFont typeface="Wingdings" panose="05000000000000000000" pitchFamily="2" charset="2"/>
              <a:buChar char="Ø"/>
            </a:pPr>
            <a:r>
              <a:rPr lang="en-IN" sz="2800" dirty="0"/>
              <a:t>This apparent westward rotation of the celestial bodies is called their </a:t>
            </a:r>
            <a:r>
              <a:rPr lang="en-IN" sz="3200" b="1" dirty="0"/>
              <a:t>diurnal motion</a:t>
            </a:r>
            <a:r>
              <a:rPr lang="en-IN" sz="2800" dirty="0"/>
              <a:t>.</a:t>
            </a:r>
          </a:p>
        </p:txBody>
      </p:sp>
      <p:sp>
        <p:nvSpPr>
          <p:cNvPr id="6" name="Title 1">
            <a:extLst>
              <a:ext uri="{FF2B5EF4-FFF2-40B4-BE49-F238E27FC236}">
                <a16:creationId xmlns:a16="http://schemas.microsoft.com/office/drawing/2014/main" id="{D153DD6F-8316-D139-E3AF-38EC4DBFA214}"/>
              </a:ext>
            </a:extLst>
          </p:cNvPr>
          <p:cNvSpPr>
            <a:spLocks noGrp="1"/>
          </p:cNvSpPr>
          <p:nvPr>
            <p:ph type="title"/>
          </p:nvPr>
        </p:nvSpPr>
        <p:spPr>
          <a:xfrm>
            <a:off x="400692" y="188360"/>
            <a:ext cx="11490618" cy="1356360"/>
          </a:xfrm>
        </p:spPr>
        <p:txBody>
          <a:bodyPr>
            <a:normAutofit/>
          </a:bodyPr>
          <a:lstStyle/>
          <a:p>
            <a:pPr algn="ctr"/>
            <a:r>
              <a:rPr lang="en-IN" sz="4300" dirty="0">
                <a:solidFill>
                  <a:srgbClr val="002060"/>
                </a:solidFill>
                <a:latin typeface="Algerian" panose="04020705040A02060702" pitchFamily="82" charset="0"/>
              </a:rPr>
              <a:t>DIURNAL MOTION OF THE CELESTIAL BODIES</a:t>
            </a:r>
          </a:p>
        </p:txBody>
      </p:sp>
      <p:sp>
        <p:nvSpPr>
          <p:cNvPr id="2" name="Slide Number Placeholder 1">
            <a:extLst>
              <a:ext uri="{FF2B5EF4-FFF2-40B4-BE49-F238E27FC236}">
                <a16:creationId xmlns:a16="http://schemas.microsoft.com/office/drawing/2014/main" id="{E538AFF3-6604-A84E-8D93-A513D772160A}"/>
              </a:ext>
            </a:extLst>
          </p:cNvPr>
          <p:cNvSpPr>
            <a:spLocks noGrp="1"/>
          </p:cNvSpPr>
          <p:nvPr>
            <p:ph type="sldNum" sz="quarter" idx="12"/>
          </p:nvPr>
        </p:nvSpPr>
        <p:spPr/>
        <p:txBody>
          <a:bodyPr/>
          <a:lstStyle/>
          <a:p>
            <a:fld id="{DB0B15CD-159F-441C-9DF5-31DE6B517E51}" type="slidenum">
              <a:rPr lang="en-IN" smtClean="0">
                <a:solidFill>
                  <a:sysClr val="windowText" lastClr="000000"/>
                </a:solidFill>
              </a:rPr>
              <a:t>17</a:t>
            </a:fld>
            <a:endParaRPr lang="en-IN">
              <a:solidFill>
                <a:sysClr val="windowText" lastClr="000000"/>
              </a:solidFill>
            </a:endParaRPr>
          </a:p>
        </p:txBody>
      </p:sp>
    </p:spTree>
    <p:extLst>
      <p:ext uri="{BB962C8B-B14F-4D97-AF65-F5344CB8AC3E}">
        <p14:creationId xmlns:p14="http://schemas.microsoft.com/office/powerpoint/2010/main" val="218497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FD57-59CB-2322-9D3B-C65A97F28B97}"/>
              </a:ext>
            </a:extLst>
          </p:cNvPr>
          <p:cNvSpPr>
            <a:spLocks noGrp="1"/>
          </p:cNvSpPr>
          <p:nvPr>
            <p:ph type="title"/>
          </p:nvPr>
        </p:nvSpPr>
        <p:spPr>
          <a:xfrm>
            <a:off x="1312353" y="13698"/>
            <a:ext cx="9875520" cy="1356360"/>
          </a:xfrm>
        </p:spPr>
        <p:txBody>
          <a:bodyPr/>
          <a:lstStyle/>
          <a:p>
            <a:r>
              <a:rPr lang="en-IN" dirty="0">
                <a:solidFill>
                  <a:srgbClr val="002060"/>
                </a:solidFill>
                <a:latin typeface="Algerian" panose="04020705040A02060702" pitchFamily="82" charset="0"/>
              </a:rPr>
              <a:t>DIURNAL MOTION BY ARYABHATA I </a:t>
            </a:r>
          </a:p>
        </p:txBody>
      </p:sp>
      <p:sp>
        <p:nvSpPr>
          <p:cNvPr id="3" name="Content Placeholder 2">
            <a:extLst>
              <a:ext uri="{FF2B5EF4-FFF2-40B4-BE49-F238E27FC236}">
                <a16:creationId xmlns:a16="http://schemas.microsoft.com/office/drawing/2014/main" id="{206E95B3-275C-72E3-F927-2C1B92A21E0F}"/>
              </a:ext>
            </a:extLst>
          </p:cNvPr>
          <p:cNvSpPr>
            <a:spLocks noGrp="1"/>
          </p:cNvSpPr>
          <p:nvPr>
            <p:ph idx="1"/>
          </p:nvPr>
        </p:nvSpPr>
        <p:spPr>
          <a:xfrm>
            <a:off x="862601" y="1370058"/>
            <a:ext cx="10466798" cy="4999919"/>
          </a:xfrm>
        </p:spPr>
        <p:txBody>
          <a:bodyPr>
            <a:normAutofit lnSpcReduction="10000"/>
          </a:bodyPr>
          <a:lstStyle/>
          <a:p>
            <a:pPr marL="0" indent="0">
              <a:buNone/>
            </a:pPr>
            <a:r>
              <a:rPr lang="en-IN" sz="2800" dirty="0">
                <a:solidFill>
                  <a:schemeClr val="tx1"/>
                </a:solidFill>
              </a:rPr>
              <a:t>Aryabhata I (47 CE) the famous Indian astronomer, mentioned explicitly in his </a:t>
            </a:r>
            <a:r>
              <a:rPr lang="en-IN" sz="2800" dirty="0" err="1">
                <a:solidFill>
                  <a:schemeClr val="tx1"/>
                </a:solidFill>
              </a:rPr>
              <a:t>Aryabhatiyam</a:t>
            </a:r>
            <a:r>
              <a:rPr lang="en-IN" sz="2800" dirty="0">
                <a:solidFill>
                  <a:schemeClr val="tx1"/>
                </a:solidFill>
              </a:rPr>
              <a:t> that:</a:t>
            </a:r>
          </a:p>
          <a:p>
            <a:pPr marL="342900" indent="-342900">
              <a:buClr>
                <a:schemeClr val="tx1"/>
              </a:buClr>
              <a:buFont typeface="Wingdings" panose="05000000000000000000" pitchFamily="2" charset="2"/>
              <a:buChar char="Ø"/>
            </a:pPr>
            <a:r>
              <a:rPr lang="en-IN" sz="2800" dirty="0">
                <a:solidFill>
                  <a:schemeClr val="tx1"/>
                </a:solidFill>
              </a:rPr>
              <a:t>the Earth is round;</a:t>
            </a:r>
          </a:p>
          <a:p>
            <a:pPr marL="342900" indent="-342900">
              <a:buClr>
                <a:schemeClr val="tx1"/>
              </a:buClr>
              <a:buFont typeface="Wingdings" panose="05000000000000000000" pitchFamily="2" charset="2"/>
              <a:buChar char="Ø"/>
            </a:pPr>
            <a:endParaRPr lang="en-IN" sz="2800" dirty="0">
              <a:solidFill>
                <a:schemeClr val="tx1"/>
              </a:solidFill>
            </a:endParaRPr>
          </a:p>
          <a:p>
            <a:pPr marL="342900" indent="-342900">
              <a:buClr>
                <a:schemeClr val="tx1">
                  <a:lumMod val="95000"/>
                  <a:lumOff val="5000"/>
                </a:schemeClr>
              </a:buClr>
              <a:buFont typeface="Wingdings" panose="05000000000000000000" pitchFamily="2" charset="2"/>
              <a:buChar char="Ø"/>
            </a:pPr>
            <a:r>
              <a:rPr lang="en-IN" sz="2800" dirty="0">
                <a:solidFill>
                  <a:schemeClr val="tx1"/>
                </a:solidFill>
              </a:rPr>
              <a:t>the Earth rotates about its own axis from west to east and hence all the celestial bodies appear to move in the opposite direction, from east to west, everyday.</a:t>
            </a:r>
          </a:p>
          <a:p>
            <a:pPr marL="342900" indent="-342900">
              <a:buClr>
                <a:schemeClr val="tx1">
                  <a:lumMod val="95000"/>
                  <a:lumOff val="5000"/>
                </a:schemeClr>
              </a:buClr>
              <a:buFont typeface="Wingdings" panose="05000000000000000000" pitchFamily="2" charset="2"/>
              <a:buChar char="Ø"/>
            </a:pPr>
            <a:endParaRPr lang="en-IN" sz="2800" dirty="0">
              <a:solidFill>
                <a:schemeClr val="tx1"/>
              </a:solidFill>
            </a:endParaRPr>
          </a:p>
          <a:p>
            <a:pPr marL="342900" indent="-342900">
              <a:buClr>
                <a:schemeClr val="bg2">
                  <a:lumMod val="10000"/>
                </a:schemeClr>
              </a:buClr>
              <a:buFont typeface="Wingdings" panose="05000000000000000000" pitchFamily="2" charset="2"/>
              <a:buChar char="Ø"/>
            </a:pPr>
            <a:r>
              <a:rPr lang="en-US" sz="2800" dirty="0">
                <a:solidFill>
                  <a:schemeClr val="tx1"/>
                </a:solidFill>
              </a:rPr>
              <a:t>He gives a beautiful example of this relative motion. For an observer moving in a boat on a river, all the trees, etc. on the bank of that river appear to move in the opposite direction.</a:t>
            </a:r>
            <a:endParaRPr lang="en-IN" sz="2800" dirty="0">
              <a:solidFill>
                <a:schemeClr val="tx1"/>
              </a:solidFill>
            </a:endParaRPr>
          </a:p>
        </p:txBody>
      </p:sp>
      <p:sp>
        <p:nvSpPr>
          <p:cNvPr id="4" name="Slide Number Placeholder 3">
            <a:extLst>
              <a:ext uri="{FF2B5EF4-FFF2-40B4-BE49-F238E27FC236}">
                <a16:creationId xmlns:a16="http://schemas.microsoft.com/office/drawing/2014/main" id="{9BBA6A87-A223-EFF5-F7F1-C74C757D9620}"/>
              </a:ext>
            </a:extLst>
          </p:cNvPr>
          <p:cNvSpPr>
            <a:spLocks noGrp="1"/>
          </p:cNvSpPr>
          <p:nvPr>
            <p:ph type="sldNum" sz="quarter" idx="12"/>
          </p:nvPr>
        </p:nvSpPr>
        <p:spPr/>
        <p:txBody>
          <a:bodyPr/>
          <a:lstStyle/>
          <a:p>
            <a:fld id="{DB0B15CD-159F-441C-9DF5-31DE6B517E51}" type="slidenum">
              <a:rPr lang="en-IN" smtClean="0">
                <a:solidFill>
                  <a:schemeClr val="tx1"/>
                </a:solidFill>
              </a:rPr>
              <a:t>18</a:t>
            </a:fld>
            <a:endParaRPr lang="en-IN" dirty="0">
              <a:solidFill>
                <a:schemeClr val="tx1"/>
              </a:solidFill>
            </a:endParaRPr>
          </a:p>
        </p:txBody>
      </p:sp>
    </p:spTree>
    <p:extLst>
      <p:ext uri="{BB962C8B-B14F-4D97-AF65-F5344CB8AC3E}">
        <p14:creationId xmlns:p14="http://schemas.microsoft.com/office/powerpoint/2010/main" val="3178241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F1BD46-E6CB-7D5A-40BD-D2917E914C8A}"/>
              </a:ext>
            </a:extLst>
          </p:cNvPr>
          <p:cNvSpPr txBox="1"/>
          <p:nvPr/>
        </p:nvSpPr>
        <p:spPr>
          <a:xfrm>
            <a:off x="654977" y="453944"/>
            <a:ext cx="11191125" cy="3170099"/>
          </a:xfrm>
          <a:prstGeom prst="rect">
            <a:avLst/>
          </a:prstGeom>
          <a:noFill/>
        </p:spPr>
        <p:txBody>
          <a:bodyPr wrap="square">
            <a:spAutoFit/>
          </a:bodyPr>
          <a:lstStyle/>
          <a:p>
            <a:pPr marL="342900" indent="-342900">
              <a:buFont typeface="Wingdings" panose="05000000000000000000" pitchFamily="2" charset="2"/>
              <a:buChar char="v"/>
            </a:pPr>
            <a:r>
              <a:rPr lang="en-IN" sz="2000" dirty="0"/>
              <a:t>Due to the diurnal motion, the celestial bodies appear to rise in the east, move westward up in the sky and then set in the west. When the axis of the Earth’s rotation is extended, it meets the celestial sphere at two diametrically opposite points called celestial poles. The one in the direction of the Earth’s north pole is called </a:t>
            </a:r>
            <a:r>
              <a:rPr lang="en-IN" sz="2000" b="1" dirty="0"/>
              <a:t>the celestial north pole </a:t>
            </a:r>
            <a:r>
              <a:rPr lang="en-IN" sz="2000" dirty="0"/>
              <a:t>and the other pole, </a:t>
            </a:r>
            <a:r>
              <a:rPr lang="en-IN" sz="2000" b="1" dirty="0"/>
              <a:t>the celestial south pole </a:t>
            </a:r>
            <a:r>
              <a:rPr lang="en-IN" sz="2000" dirty="0"/>
              <a:t>(P and P’ in Fig. 2.1). Due to the diurnal motion, every celestial body describes a circle whose plane is perpendicular to the line PP’.</a:t>
            </a:r>
          </a:p>
          <a:p>
            <a:pPr marL="342900" indent="-342900">
              <a:buFont typeface="Wingdings" panose="05000000000000000000" pitchFamily="2" charset="2"/>
              <a:buChar char="v"/>
            </a:pPr>
            <a:r>
              <a:rPr lang="en-US" sz="2000" dirty="0"/>
              <a:t>The great circle of the celestial sphere is a circle on its surface with a radius equal to that of the sphere. The great circle (QR in Fig. 2.1),whose plane is perpendicular to the line PP’ joining the celestial poles, is called the celestial equator. Thus, the diurnal paths of the celestial bodies are circles of different radii, parallel to the celestial equator. These are shown as X,Y, X,Y, etc. in Fig. 2.1.</a:t>
            </a:r>
            <a:endParaRPr lang="en-IN" sz="2000" dirty="0"/>
          </a:p>
        </p:txBody>
      </p:sp>
      <p:pic>
        <p:nvPicPr>
          <p:cNvPr id="7" name="Picture 6">
            <a:extLst>
              <a:ext uri="{FF2B5EF4-FFF2-40B4-BE49-F238E27FC236}">
                <a16:creationId xmlns:a16="http://schemas.microsoft.com/office/drawing/2014/main" id="{A25B6453-4CDC-3B01-378A-DDF6C33065AA}"/>
              </a:ext>
            </a:extLst>
          </p:cNvPr>
          <p:cNvPicPr>
            <a:picLocks noChangeAspect="1"/>
          </p:cNvPicPr>
          <p:nvPr/>
        </p:nvPicPr>
        <p:blipFill>
          <a:blip r:embed="rId2"/>
          <a:stretch>
            <a:fillRect/>
          </a:stretch>
        </p:blipFill>
        <p:spPr>
          <a:xfrm>
            <a:off x="4120391" y="3758141"/>
            <a:ext cx="4152420" cy="2745401"/>
          </a:xfrm>
          <a:prstGeom prst="rect">
            <a:avLst/>
          </a:prstGeom>
        </p:spPr>
      </p:pic>
      <p:sp>
        <p:nvSpPr>
          <p:cNvPr id="2" name="Slide Number Placeholder 1">
            <a:extLst>
              <a:ext uri="{FF2B5EF4-FFF2-40B4-BE49-F238E27FC236}">
                <a16:creationId xmlns:a16="http://schemas.microsoft.com/office/drawing/2014/main" id="{B4EF4C99-9C09-328C-2D9A-EB797F64A77E}"/>
              </a:ext>
            </a:extLst>
          </p:cNvPr>
          <p:cNvSpPr>
            <a:spLocks noGrp="1"/>
          </p:cNvSpPr>
          <p:nvPr>
            <p:ph type="sldNum" sz="quarter" idx="12"/>
          </p:nvPr>
        </p:nvSpPr>
        <p:spPr/>
        <p:txBody>
          <a:bodyPr/>
          <a:lstStyle/>
          <a:p>
            <a:fld id="{DB0B15CD-159F-441C-9DF5-31DE6B517E51}" type="slidenum">
              <a:rPr lang="en-IN" smtClean="0">
                <a:solidFill>
                  <a:schemeClr val="tx1"/>
                </a:solidFill>
              </a:rPr>
              <a:t>19</a:t>
            </a:fld>
            <a:endParaRPr lang="en-IN" dirty="0">
              <a:solidFill>
                <a:schemeClr val="tx1"/>
              </a:solidFill>
            </a:endParaRPr>
          </a:p>
        </p:txBody>
      </p:sp>
    </p:spTree>
    <p:extLst>
      <p:ext uri="{BB962C8B-B14F-4D97-AF65-F5344CB8AC3E}">
        <p14:creationId xmlns:p14="http://schemas.microsoft.com/office/powerpoint/2010/main" val="315654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DA3C1-E432-718F-5A74-C4C4904B1071}"/>
              </a:ext>
            </a:extLst>
          </p:cNvPr>
          <p:cNvSpPr>
            <a:spLocks noGrp="1"/>
          </p:cNvSpPr>
          <p:nvPr>
            <p:ph type="title"/>
          </p:nvPr>
        </p:nvSpPr>
        <p:spPr>
          <a:xfrm>
            <a:off x="0" y="2157573"/>
            <a:ext cx="3411020" cy="1818526"/>
          </a:xfrm>
        </p:spPr>
        <p:txBody>
          <a:bodyPr>
            <a:normAutofit/>
          </a:bodyPr>
          <a:lstStyle/>
          <a:p>
            <a:pPr algn="ctr"/>
            <a:r>
              <a:rPr lang="en-IN" sz="4800" dirty="0">
                <a:solidFill>
                  <a:schemeClr val="bg1"/>
                </a:solidFill>
                <a:latin typeface="Algerian" panose="04020705040A02060702" pitchFamily="82" charset="0"/>
                <a:cs typeface="Arial" panose="020B0604020202020204" pitchFamily="34" charset="0"/>
              </a:rPr>
              <a:t>SOURCE</a:t>
            </a:r>
          </a:p>
        </p:txBody>
      </p:sp>
      <p:pic>
        <p:nvPicPr>
          <p:cNvPr id="4" name="Picture 3">
            <a:extLst>
              <a:ext uri="{FF2B5EF4-FFF2-40B4-BE49-F238E27FC236}">
                <a16:creationId xmlns:a16="http://schemas.microsoft.com/office/drawing/2014/main" id="{AD6302F9-E86A-1EC0-B5AF-C1CEC5278977}"/>
              </a:ext>
            </a:extLst>
          </p:cNvPr>
          <p:cNvPicPr>
            <a:picLocks noChangeAspect="1"/>
          </p:cNvPicPr>
          <p:nvPr/>
        </p:nvPicPr>
        <p:blipFill>
          <a:blip r:embed="rId2"/>
          <a:stretch>
            <a:fillRect/>
          </a:stretch>
        </p:blipFill>
        <p:spPr>
          <a:xfrm>
            <a:off x="7800362" y="42390"/>
            <a:ext cx="4391638" cy="6773220"/>
          </a:xfrm>
          <a:prstGeom prst="rect">
            <a:avLst/>
          </a:prstGeom>
        </p:spPr>
      </p:pic>
      <p:pic>
        <p:nvPicPr>
          <p:cNvPr id="8" name="Picture 7">
            <a:extLst>
              <a:ext uri="{FF2B5EF4-FFF2-40B4-BE49-F238E27FC236}">
                <a16:creationId xmlns:a16="http://schemas.microsoft.com/office/drawing/2014/main" id="{DEF8A1A3-988B-0525-A537-874520E03C71}"/>
              </a:ext>
            </a:extLst>
          </p:cNvPr>
          <p:cNvPicPr>
            <a:picLocks noChangeAspect="1"/>
          </p:cNvPicPr>
          <p:nvPr/>
        </p:nvPicPr>
        <p:blipFill>
          <a:blip r:embed="rId3"/>
          <a:srcRect r="6522"/>
          <a:stretch/>
        </p:blipFill>
        <p:spPr>
          <a:xfrm>
            <a:off x="3482939" y="42390"/>
            <a:ext cx="4317423" cy="6773220"/>
          </a:xfrm>
          <a:prstGeom prst="rect">
            <a:avLst/>
          </a:prstGeom>
        </p:spPr>
      </p:pic>
      <p:sp>
        <p:nvSpPr>
          <p:cNvPr id="3" name="Slide Number Placeholder 2">
            <a:extLst>
              <a:ext uri="{FF2B5EF4-FFF2-40B4-BE49-F238E27FC236}">
                <a16:creationId xmlns:a16="http://schemas.microsoft.com/office/drawing/2014/main" id="{9C8CD07C-F1A6-6A6B-24F8-75B4C185BAC2}"/>
              </a:ext>
            </a:extLst>
          </p:cNvPr>
          <p:cNvSpPr>
            <a:spLocks noGrp="1"/>
          </p:cNvSpPr>
          <p:nvPr>
            <p:ph type="sldNum" sz="quarter" idx="12"/>
          </p:nvPr>
        </p:nvSpPr>
        <p:spPr/>
        <p:txBody>
          <a:bodyPr/>
          <a:lstStyle/>
          <a:p>
            <a:fld id="{DB0B15CD-159F-441C-9DF5-31DE6B517E51}" type="slidenum">
              <a:rPr lang="en-IN" smtClean="0"/>
              <a:t>2</a:t>
            </a:fld>
            <a:endParaRPr lang="en-IN"/>
          </a:p>
        </p:txBody>
      </p:sp>
    </p:spTree>
    <p:extLst>
      <p:ext uri="{BB962C8B-B14F-4D97-AF65-F5344CB8AC3E}">
        <p14:creationId xmlns:p14="http://schemas.microsoft.com/office/powerpoint/2010/main" val="2718051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039E-E9D4-FDC1-A00C-94DC1FEB2937}"/>
              </a:ext>
            </a:extLst>
          </p:cNvPr>
          <p:cNvSpPr>
            <a:spLocks noGrp="1"/>
          </p:cNvSpPr>
          <p:nvPr>
            <p:ph type="title"/>
          </p:nvPr>
        </p:nvSpPr>
        <p:spPr/>
        <p:txBody>
          <a:bodyPr/>
          <a:lstStyle/>
          <a:p>
            <a:pPr algn="ctr"/>
            <a:r>
              <a:rPr lang="en-US" dirty="0">
                <a:solidFill>
                  <a:schemeClr val="tx1"/>
                </a:solidFill>
                <a:latin typeface="Algerian" panose="04020705040A02060702" pitchFamily="82" charset="0"/>
              </a:rPr>
              <a:t>MOTION OF CELESTIAL BODIES RELATIVE TO STARS</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9DF144C-310D-7CAA-6A16-71A79ED3C93E}"/>
              </a:ext>
            </a:extLst>
          </p:cNvPr>
          <p:cNvSpPr>
            <a:spLocks noGrp="1"/>
          </p:cNvSpPr>
          <p:nvPr>
            <p:ph idx="1"/>
          </p:nvPr>
        </p:nvSpPr>
        <p:spPr>
          <a:xfrm>
            <a:off x="1162213" y="2661862"/>
            <a:ext cx="9872871" cy="3132762"/>
          </a:xfrm>
        </p:spPr>
        <p:txBody>
          <a:bodyPr>
            <a:normAutofit/>
          </a:bodyPr>
          <a:lstStyle/>
          <a:p>
            <a:r>
              <a:rPr lang="en-US" sz="2400" dirty="0">
                <a:solidFill>
                  <a:schemeClr val="tx1"/>
                </a:solidFill>
              </a:rPr>
              <a:t>The planets, the Sun and the Moon, as observed from the Earth, move relative to the fixed stars from west to east, the direction opposite to that of the diurnal motion. </a:t>
            </a:r>
          </a:p>
          <a:p>
            <a:r>
              <a:rPr lang="en-US" sz="2400" dirty="0">
                <a:solidFill>
                  <a:schemeClr val="tx1"/>
                </a:solidFill>
              </a:rPr>
              <a:t>However, sometimes a planet may have “retrograde” motion (</a:t>
            </a:r>
            <a:r>
              <a:rPr lang="en-US" sz="2400" dirty="0" err="1">
                <a:solidFill>
                  <a:schemeClr val="tx1"/>
                </a:solidFill>
              </a:rPr>
              <a:t>vakra</a:t>
            </a:r>
            <a:r>
              <a:rPr lang="en-US" sz="2400" dirty="0">
                <a:solidFill>
                  <a:schemeClr val="tx1"/>
                </a:solidFill>
              </a:rPr>
              <a:t> </a:t>
            </a:r>
            <a:r>
              <a:rPr lang="en-US" sz="2400" dirty="0" err="1">
                <a:solidFill>
                  <a:schemeClr val="tx1"/>
                </a:solidFill>
              </a:rPr>
              <a:t>gati</a:t>
            </a:r>
            <a:r>
              <a:rPr lang="en-US" sz="2400" dirty="0">
                <a:solidFill>
                  <a:schemeClr val="tx1"/>
                </a:solidFill>
              </a:rPr>
              <a:t>); when it appears to move in the opposite direction, that is, from east to west relative to the fixed stars.</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4D9EC2FA-76CF-6BF5-3552-E74B980FF55C}"/>
              </a:ext>
            </a:extLst>
          </p:cNvPr>
          <p:cNvSpPr>
            <a:spLocks noGrp="1"/>
          </p:cNvSpPr>
          <p:nvPr>
            <p:ph type="sldNum" sz="quarter" idx="12"/>
          </p:nvPr>
        </p:nvSpPr>
        <p:spPr/>
        <p:txBody>
          <a:bodyPr/>
          <a:lstStyle/>
          <a:p>
            <a:fld id="{DB0B15CD-159F-441C-9DF5-31DE6B517E51}" type="slidenum">
              <a:rPr lang="en-IN" smtClean="0">
                <a:solidFill>
                  <a:schemeClr val="tx1"/>
                </a:solidFill>
              </a:rPr>
              <a:t>20</a:t>
            </a:fld>
            <a:endParaRPr lang="en-IN">
              <a:solidFill>
                <a:schemeClr val="tx1"/>
              </a:solidFill>
            </a:endParaRPr>
          </a:p>
        </p:txBody>
      </p:sp>
    </p:spTree>
    <p:extLst>
      <p:ext uri="{BB962C8B-B14F-4D97-AF65-F5344CB8AC3E}">
        <p14:creationId xmlns:p14="http://schemas.microsoft.com/office/powerpoint/2010/main" val="3176658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85171-7C94-6DE3-1CF4-4890B45A1F20}"/>
              </a:ext>
            </a:extLst>
          </p:cNvPr>
          <p:cNvSpPr>
            <a:spLocks noGrp="1"/>
          </p:cNvSpPr>
          <p:nvPr>
            <p:ph type="title"/>
          </p:nvPr>
        </p:nvSpPr>
        <p:spPr>
          <a:xfrm>
            <a:off x="838200" y="0"/>
            <a:ext cx="10515600" cy="1325563"/>
          </a:xfrm>
        </p:spPr>
        <p:txBody>
          <a:bodyPr/>
          <a:lstStyle/>
          <a:p>
            <a:r>
              <a:rPr lang="en-US" dirty="0">
                <a:solidFill>
                  <a:schemeClr val="tx1"/>
                </a:solidFill>
                <a:latin typeface="Algerian" panose="04020705040A02060702" pitchFamily="82" charset="0"/>
              </a:rPr>
              <a:t>CELESTIAL HORIZON, MERIDIAN</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B71BE25-7A14-6CB5-EFA1-4ED27413BB5D}"/>
              </a:ext>
            </a:extLst>
          </p:cNvPr>
          <p:cNvSpPr>
            <a:spLocks noGrp="1"/>
          </p:cNvSpPr>
          <p:nvPr>
            <p:ph idx="1"/>
          </p:nvPr>
        </p:nvSpPr>
        <p:spPr>
          <a:xfrm>
            <a:off x="838200" y="1157804"/>
            <a:ext cx="10515600" cy="4351338"/>
          </a:xfrm>
        </p:spPr>
        <p:txBody>
          <a:bodyPr>
            <a:normAutofit/>
          </a:bodyPr>
          <a:lstStyle/>
          <a:p>
            <a:r>
              <a:rPr lang="en-US" sz="2000" dirty="0">
                <a:solidFill>
                  <a:schemeClr val="tx1"/>
                </a:solidFill>
              </a:rPr>
              <a:t>When an observer stands at a place on the surface of the Earth and looks around describing a full circle, he finds that the sky appears to meet the Earth along a circle. </a:t>
            </a:r>
          </a:p>
          <a:p>
            <a:r>
              <a:rPr lang="en-US" sz="2000" dirty="0">
                <a:solidFill>
                  <a:schemeClr val="tx1"/>
                </a:solidFill>
              </a:rPr>
              <a:t>The circle, with the observer at the </a:t>
            </a:r>
            <a:r>
              <a:rPr lang="en-US" sz="2000" dirty="0" err="1">
                <a:solidFill>
                  <a:schemeClr val="tx1"/>
                </a:solidFill>
              </a:rPr>
              <a:t>centre</a:t>
            </a:r>
            <a:r>
              <a:rPr lang="en-US" sz="2000" dirty="0">
                <a:solidFill>
                  <a:schemeClr val="tx1"/>
                </a:solidFill>
              </a:rPr>
              <a:t>, is called the celestial horizon (Ksitija).  </a:t>
            </a:r>
          </a:p>
          <a:p>
            <a:r>
              <a:rPr lang="en-US" sz="2000" dirty="0">
                <a:solidFill>
                  <a:schemeClr val="tx1"/>
                </a:solidFill>
              </a:rPr>
              <a:t>It is the great circle of the celestial sphere in which the tangent plane to the surface of the Earth, at the position of the observer, meets the celestial sphere. It is depicted by SENW in Fig. 2.2.</a:t>
            </a:r>
            <a:endParaRPr lang="en-IN" sz="2000" dirty="0">
              <a:solidFill>
                <a:schemeClr val="tx1"/>
              </a:solidFill>
            </a:endParaRPr>
          </a:p>
        </p:txBody>
      </p:sp>
      <p:pic>
        <p:nvPicPr>
          <p:cNvPr id="5" name="Picture 4">
            <a:extLst>
              <a:ext uri="{FF2B5EF4-FFF2-40B4-BE49-F238E27FC236}">
                <a16:creationId xmlns:a16="http://schemas.microsoft.com/office/drawing/2014/main" id="{147F7C22-C738-09F9-E3E7-4D410E60FFCE}"/>
              </a:ext>
            </a:extLst>
          </p:cNvPr>
          <p:cNvPicPr>
            <a:picLocks noChangeAspect="1"/>
          </p:cNvPicPr>
          <p:nvPr/>
        </p:nvPicPr>
        <p:blipFill>
          <a:blip r:embed="rId2"/>
          <a:stretch>
            <a:fillRect/>
          </a:stretch>
        </p:blipFill>
        <p:spPr>
          <a:xfrm>
            <a:off x="3689038" y="3053353"/>
            <a:ext cx="3739178" cy="3273444"/>
          </a:xfrm>
          <a:prstGeom prst="rect">
            <a:avLst/>
          </a:prstGeom>
        </p:spPr>
      </p:pic>
      <p:sp>
        <p:nvSpPr>
          <p:cNvPr id="4" name="Slide Number Placeholder 3">
            <a:extLst>
              <a:ext uri="{FF2B5EF4-FFF2-40B4-BE49-F238E27FC236}">
                <a16:creationId xmlns:a16="http://schemas.microsoft.com/office/drawing/2014/main" id="{FF8AFDA9-7105-A977-6E11-56BD19CD18E5}"/>
              </a:ext>
            </a:extLst>
          </p:cNvPr>
          <p:cNvSpPr>
            <a:spLocks noGrp="1"/>
          </p:cNvSpPr>
          <p:nvPr>
            <p:ph type="sldNum" sz="quarter" idx="12"/>
          </p:nvPr>
        </p:nvSpPr>
        <p:spPr/>
        <p:txBody>
          <a:bodyPr/>
          <a:lstStyle/>
          <a:p>
            <a:fld id="{DB0B15CD-159F-441C-9DF5-31DE6B517E51}" type="slidenum">
              <a:rPr lang="en-IN" smtClean="0">
                <a:solidFill>
                  <a:schemeClr val="tx1"/>
                </a:solidFill>
              </a:rPr>
              <a:t>21</a:t>
            </a:fld>
            <a:endParaRPr lang="en-IN" dirty="0">
              <a:solidFill>
                <a:schemeClr val="tx1"/>
              </a:solidFill>
            </a:endParaRPr>
          </a:p>
        </p:txBody>
      </p:sp>
    </p:spTree>
    <p:extLst>
      <p:ext uri="{BB962C8B-B14F-4D97-AF65-F5344CB8AC3E}">
        <p14:creationId xmlns:p14="http://schemas.microsoft.com/office/powerpoint/2010/main" val="1839196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B8C9-AF11-539D-F01A-00CF30C90043}"/>
              </a:ext>
            </a:extLst>
          </p:cNvPr>
          <p:cNvSpPr>
            <a:spLocks noGrp="1"/>
          </p:cNvSpPr>
          <p:nvPr>
            <p:ph type="title"/>
          </p:nvPr>
        </p:nvSpPr>
        <p:spPr/>
        <p:txBody>
          <a:bodyPr/>
          <a:lstStyle/>
          <a:p>
            <a:r>
              <a:rPr lang="en-IN" dirty="0">
                <a:solidFill>
                  <a:schemeClr val="tx1"/>
                </a:solidFill>
                <a:latin typeface="Algerian" panose="04020705040A02060702" pitchFamily="82" charset="0"/>
              </a:rPr>
              <a:t>POLE STAR AND DIRECTIONS</a:t>
            </a:r>
          </a:p>
        </p:txBody>
      </p:sp>
      <p:sp>
        <p:nvSpPr>
          <p:cNvPr id="3" name="Content Placeholder 2">
            <a:extLst>
              <a:ext uri="{FF2B5EF4-FFF2-40B4-BE49-F238E27FC236}">
                <a16:creationId xmlns:a16="http://schemas.microsoft.com/office/drawing/2014/main" id="{B4F17F0C-6BFC-F0DF-B0D9-756D33D35993}"/>
              </a:ext>
            </a:extLst>
          </p:cNvPr>
          <p:cNvSpPr>
            <a:spLocks noGrp="1"/>
          </p:cNvSpPr>
          <p:nvPr>
            <p:ph idx="1"/>
          </p:nvPr>
        </p:nvSpPr>
        <p:spPr>
          <a:xfrm>
            <a:off x="889571" y="2123575"/>
            <a:ext cx="10648308" cy="3888519"/>
          </a:xfrm>
        </p:spPr>
        <p:txBody>
          <a:bodyPr>
            <a:normAutofit/>
          </a:bodyPr>
          <a:lstStyle/>
          <a:p>
            <a:pPr marL="342900" indent="-342900"/>
            <a:r>
              <a:rPr lang="en-US" sz="2400" dirty="0">
                <a:solidFill>
                  <a:schemeClr val="tx1"/>
                </a:solidFill>
              </a:rPr>
              <a:t>The directions can be recognized with the help of the stars in the sky. </a:t>
            </a:r>
          </a:p>
          <a:p>
            <a:pPr marL="342900" indent="-342900"/>
            <a:r>
              <a:rPr lang="en-US" sz="2400" dirty="0">
                <a:solidFill>
                  <a:schemeClr val="tx1"/>
                </a:solidFill>
              </a:rPr>
              <a:t>Of course, we see innumerable clusters of stars. After some time, all of them will have moved westward except one star which continues to be nearly in the same position even after a long time. </a:t>
            </a:r>
          </a:p>
          <a:p>
            <a:pPr marL="342900" indent="-342900"/>
            <a:r>
              <a:rPr lang="en-US" sz="2400" dirty="0">
                <a:solidFill>
                  <a:schemeClr val="tx1"/>
                </a:solidFill>
              </a:rPr>
              <a:t>This exceptional star is called the Pole Star (or </a:t>
            </a:r>
            <a:r>
              <a:rPr lang="en-US" sz="2400" dirty="0" err="1">
                <a:solidFill>
                  <a:schemeClr val="tx1"/>
                </a:solidFill>
              </a:rPr>
              <a:t>Dhruvanaksatra</a:t>
            </a:r>
            <a:r>
              <a:rPr lang="en-US" sz="2400" dirty="0">
                <a:solidFill>
                  <a:schemeClr val="tx1"/>
                </a:solidFill>
              </a:rPr>
              <a:t>). Dhruva, in Sanskrit means one which is fixed or immovable. </a:t>
            </a:r>
          </a:p>
          <a:p>
            <a:pPr marL="342900" indent="-342900"/>
            <a:r>
              <a:rPr lang="en-US" sz="2400" dirty="0">
                <a:solidFill>
                  <a:schemeClr val="tx1"/>
                </a:solidFill>
              </a:rPr>
              <a:t>Although the pole star is not very bright, it can be located quite effortlessly. </a:t>
            </a:r>
          </a:p>
          <a:p>
            <a:pPr marL="342900" indent="-342900"/>
            <a:r>
              <a:rPr lang="en-US" sz="2400" dirty="0">
                <a:solidFill>
                  <a:schemeClr val="tx1"/>
                </a:solidFill>
              </a:rPr>
              <a:t>The direction of the pole star is very close to the north. This is so because the pole star is about 1° away from the celestial north pole. </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3EFF65C1-2232-E5A0-AD12-D437ACC718DA}"/>
              </a:ext>
            </a:extLst>
          </p:cNvPr>
          <p:cNvSpPr>
            <a:spLocks noGrp="1"/>
          </p:cNvSpPr>
          <p:nvPr>
            <p:ph type="sldNum" sz="quarter" idx="12"/>
          </p:nvPr>
        </p:nvSpPr>
        <p:spPr/>
        <p:txBody>
          <a:bodyPr/>
          <a:lstStyle/>
          <a:p>
            <a:fld id="{DB0B15CD-159F-441C-9DF5-31DE6B517E51}" type="slidenum">
              <a:rPr lang="en-IN" smtClean="0">
                <a:solidFill>
                  <a:schemeClr val="tx1"/>
                </a:solidFill>
              </a:rPr>
              <a:t>22</a:t>
            </a:fld>
            <a:endParaRPr lang="en-IN">
              <a:solidFill>
                <a:schemeClr val="tx1"/>
              </a:solidFill>
            </a:endParaRPr>
          </a:p>
        </p:txBody>
      </p:sp>
    </p:spTree>
    <p:extLst>
      <p:ext uri="{BB962C8B-B14F-4D97-AF65-F5344CB8AC3E}">
        <p14:creationId xmlns:p14="http://schemas.microsoft.com/office/powerpoint/2010/main" val="55728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E4DD-BE4C-03A8-AC53-E1BADADA402B}"/>
              </a:ext>
            </a:extLst>
          </p:cNvPr>
          <p:cNvSpPr>
            <a:spLocks noGrp="1"/>
          </p:cNvSpPr>
          <p:nvPr>
            <p:ph type="title"/>
          </p:nvPr>
        </p:nvSpPr>
        <p:spPr>
          <a:xfrm>
            <a:off x="1158240" y="280230"/>
            <a:ext cx="9875520" cy="1356360"/>
          </a:xfrm>
        </p:spPr>
        <p:txBody>
          <a:bodyPr/>
          <a:lstStyle/>
          <a:p>
            <a:r>
              <a:rPr lang="en-US" dirty="0">
                <a:solidFill>
                  <a:schemeClr val="tx1"/>
                </a:solidFill>
                <a:latin typeface="Algerian" panose="04020705040A02060702" pitchFamily="82" charset="0"/>
              </a:rPr>
              <a:t>SAPTARSHI MANDALA</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51014D0C-1E99-AF7F-F693-58BA6FC80BA6}"/>
              </a:ext>
            </a:extLst>
          </p:cNvPr>
          <p:cNvSpPr>
            <a:spLocks noGrp="1"/>
          </p:cNvSpPr>
          <p:nvPr>
            <p:ph idx="1"/>
          </p:nvPr>
        </p:nvSpPr>
        <p:spPr>
          <a:xfrm>
            <a:off x="838200" y="1636591"/>
            <a:ext cx="10515600" cy="2051832"/>
          </a:xfrm>
        </p:spPr>
        <p:txBody>
          <a:bodyPr>
            <a:normAutofit/>
          </a:bodyPr>
          <a:lstStyle/>
          <a:p>
            <a:pPr marL="0" indent="0">
              <a:buNone/>
            </a:pPr>
            <a:r>
              <a:rPr lang="en-US" sz="2400" dirty="0">
                <a:solidFill>
                  <a:schemeClr val="tx1"/>
                </a:solidFill>
              </a:rPr>
              <a:t>During the months from March to September, around 9 0’ clock in the night, one can see a group of seven stars in the shape of a hook or a question mark (?) in the northern portion of the sky, towards the northerly direction (see Fig. 2.3).</a:t>
            </a:r>
          </a:p>
          <a:p>
            <a:pPr marL="0" indent="0">
              <a:buNone/>
            </a:pPr>
            <a:r>
              <a:rPr lang="en-US" sz="2400" dirty="0">
                <a:solidFill>
                  <a:schemeClr val="tx1"/>
                </a:solidFill>
              </a:rPr>
              <a:t> This group of seven stars, all of more or less equal brightness, is called Saptarshi mandala in Indian astronomy. This cluster of seven</a:t>
            </a:r>
            <a:endParaRPr lang="en-IN" sz="2400" dirty="0">
              <a:solidFill>
                <a:schemeClr val="tx1"/>
              </a:solidFill>
            </a:endParaRPr>
          </a:p>
        </p:txBody>
      </p:sp>
      <p:pic>
        <p:nvPicPr>
          <p:cNvPr id="5" name="Picture 4">
            <a:extLst>
              <a:ext uri="{FF2B5EF4-FFF2-40B4-BE49-F238E27FC236}">
                <a16:creationId xmlns:a16="http://schemas.microsoft.com/office/drawing/2014/main" id="{B6706799-A8CF-3C6A-6248-60B3DB69B71C}"/>
              </a:ext>
            </a:extLst>
          </p:cNvPr>
          <p:cNvPicPr>
            <a:picLocks noChangeAspect="1"/>
          </p:cNvPicPr>
          <p:nvPr/>
        </p:nvPicPr>
        <p:blipFill>
          <a:blip r:embed="rId2"/>
          <a:stretch>
            <a:fillRect/>
          </a:stretch>
        </p:blipFill>
        <p:spPr>
          <a:xfrm>
            <a:off x="3225595" y="3560055"/>
            <a:ext cx="5445793" cy="2583889"/>
          </a:xfrm>
          <a:prstGeom prst="rect">
            <a:avLst/>
          </a:prstGeom>
        </p:spPr>
      </p:pic>
      <p:sp>
        <p:nvSpPr>
          <p:cNvPr id="4" name="Slide Number Placeholder 3">
            <a:extLst>
              <a:ext uri="{FF2B5EF4-FFF2-40B4-BE49-F238E27FC236}">
                <a16:creationId xmlns:a16="http://schemas.microsoft.com/office/drawing/2014/main" id="{39AD4647-4A90-4086-42AD-02F2BE2C0539}"/>
              </a:ext>
            </a:extLst>
          </p:cNvPr>
          <p:cNvSpPr>
            <a:spLocks noGrp="1"/>
          </p:cNvSpPr>
          <p:nvPr>
            <p:ph type="sldNum" sz="quarter" idx="12"/>
          </p:nvPr>
        </p:nvSpPr>
        <p:spPr/>
        <p:txBody>
          <a:bodyPr/>
          <a:lstStyle/>
          <a:p>
            <a:fld id="{DB0B15CD-159F-441C-9DF5-31DE6B517E51}" type="slidenum">
              <a:rPr lang="en-IN" smtClean="0">
                <a:solidFill>
                  <a:schemeClr val="tx1"/>
                </a:solidFill>
              </a:rPr>
              <a:t>23</a:t>
            </a:fld>
            <a:endParaRPr lang="en-IN" dirty="0">
              <a:solidFill>
                <a:schemeClr val="tx1"/>
              </a:solidFill>
            </a:endParaRPr>
          </a:p>
        </p:txBody>
      </p:sp>
    </p:spTree>
    <p:extLst>
      <p:ext uri="{BB962C8B-B14F-4D97-AF65-F5344CB8AC3E}">
        <p14:creationId xmlns:p14="http://schemas.microsoft.com/office/powerpoint/2010/main" val="609221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76A2-0C4A-4EF5-A425-970199E7B9E0}"/>
              </a:ext>
            </a:extLst>
          </p:cNvPr>
          <p:cNvSpPr>
            <a:spLocks noGrp="1"/>
          </p:cNvSpPr>
          <p:nvPr>
            <p:ph type="title"/>
          </p:nvPr>
        </p:nvSpPr>
        <p:spPr>
          <a:xfrm>
            <a:off x="441789" y="0"/>
            <a:ext cx="11025027" cy="1325563"/>
          </a:xfrm>
        </p:spPr>
        <p:txBody>
          <a:bodyPr/>
          <a:lstStyle/>
          <a:p>
            <a:pPr algn="ctr"/>
            <a:r>
              <a:rPr lang="en-IN" dirty="0">
                <a:solidFill>
                  <a:schemeClr val="tx1"/>
                </a:solidFill>
                <a:latin typeface="Algerian" panose="04020705040A02060702" pitchFamily="82" charset="0"/>
              </a:rPr>
              <a:t>ZODIAC AND CONSTELLATIONS</a:t>
            </a:r>
          </a:p>
        </p:txBody>
      </p:sp>
      <p:sp>
        <p:nvSpPr>
          <p:cNvPr id="3" name="Content Placeholder 2">
            <a:extLst>
              <a:ext uri="{FF2B5EF4-FFF2-40B4-BE49-F238E27FC236}">
                <a16:creationId xmlns:a16="http://schemas.microsoft.com/office/drawing/2014/main" id="{2AB6D5BE-155B-11A6-61FC-87F57C570F4F}"/>
              </a:ext>
            </a:extLst>
          </p:cNvPr>
          <p:cNvSpPr>
            <a:spLocks noGrp="1"/>
          </p:cNvSpPr>
          <p:nvPr>
            <p:ph idx="1"/>
          </p:nvPr>
        </p:nvSpPr>
        <p:spPr>
          <a:xfrm>
            <a:off x="838200" y="1106434"/>
            <a:ext cx="10515600" cy="3445018"/>
          </a:xfrm>
        </p:spPr>
        <p:txBody>
          <a:bodyPr>
            <a:normAutofit/>
          </a:bodyPr>
          <a:lstStyle/>
          <a:p>
            <a:r>
              <a:rPr lang="en-US" sz="2000" dirty="0">
                <a:solidFill>
                  <a:schemeClr val="tx1"/>
                </a:solidFill>
              </a:rPr>
              <a:t>Stars and planets, on a clear night, appear as luminous points set in the hemispherical dome of the sky. This imaginary sphere of an arbitrarily determined large radius is called the celestial sphere (</a:t>
            </a:r>
            <a:r>
              <a:rPr lang="en-US" sz="2000" dirty="0" err="1">
                <a:solidFill>
                  <a:schemeClr val="tx1"/>
                </a:solidFill>
              </a:rPr>
              <a:t>Khagola</a:t>
            </a:r>
            <a:r>
              <a:rPr lang="en-US" sz="2000" dirty="0">
                <a:solidFill>
                  <a:schemeClr val="tx1"/>
                </a:solidFill>
              </a:rPr>
              <a:t>). </a:t>
            </a:r>
          </a:p>
          <a:p>
            <a:r>
              <a:rPr lang="en-US" sz="2000" dirty="0">
                <a:solidFill>
                  <a:schemeClr val="tx1"/>
                </a:solidFill>
              </a:rPr>
              <a:t>This sphere has no real physical existence and, in fact, the stars and planets are at varying distances from the observer. </a:t>
            </a:r>
          </a:p>
          <a:p>
            <a:r>
              <a:rPr lang="en-US" sz="2000" dirty="0">
                <a:solidFill>
                  <a:schemeClr val="tx1"/>
                </a:solidFill>
              </a:rPr>
              <a:t>Since the relative angular distances of the celestial bodies are of interest in spherical astronomy, their actual linear distances are not of that much importance.</a:t>
            </a:r>
          </a:p>
          <a:p>
            <a:r>
              <a:rPr lang="en-US" sz="2000" dirty="0">
                <a:solidFill>
                  <a:schemeClr val="tx1"/>
                </a:solidFill>
              </a:rPr>
              <a:t>In Fig. 2.4, A and B are two celestial bodies and O is the position of the observer which is taken as the </a:t>
            </a:r>
            <a:r>
              <a:rPr lang="en-US" sz="2000" dirty="0" err="1">
                <a:solidFill>
                  <a:schemeClr val="tx1"/>
                </a:solidFill>
              </a:rPr>
              <a:t>centre</a:t>
            </a:r>
            <a:r>
              <a:rPr lang="en-US" sz="2000" dirty="0">
                <a:solidFill>
                  <a:schemeClr val="tx1"/>
                </a:solidFill>
              </a:rPr>
              <a:t> of the celestial sphere.</a:t>
            </a:r>
            <a:endParaRPr lang="en-IN" sz="2000" dirty="0">
              <a:solidFill>
                <a:schemeClr val="tx1"/>
              </a:solidFill>
            </a:endParaRPr>
          </a:p>
        </p:txBody>
      </p:sp>
      <p:pic>
        <p:nvPicPr>
          <p:cNvPr id="5" name="Picture 4">
            <a:extLst>
              <a:ext uri="{FF2B5EF4-FFF2-40B4-BE49-F238E27FC236}">
                <a16:creationId xmlns:a16="http://schemas.microsoft.com/office/drawing/2014/main" id="{B274BFFD-16DD-FB2F-276D-D709B6062556}"/>
              </a:ext>
            </a:extLst>
          </p:cNvPr>
          <p:cNvPicPr>
            <a:picLocks noChangeAspect="1"/>
          </p:cNvPicPr>
          <p:nvPr/>
        </p:nvPicPr>
        <p:blipFill>
          <a:blip r:embed="rId2"/>
          <a:stretch>
            <a:fillRect/>
          </a:stretch>
        </p:blipFill>
        <p:spPr>
          <a:xfrm>
            <a:off x="5511464" y="3886929"/>
            <a:ext cx="3252392" cy="2552116"/>
          </a:xfrm>
          <a:prstGeom prst="rect">
            <a:avLst/>
          </a:prstGeom>
        </p:spPr>
      </p:pic>
      <p:sp>
        <p:nvSpPr>
          <p:cNvPr id="4" name="Slide Number Placeholder 3">
            <a:extLst>
              <a:ext uri="{FF2B5EF4-FFF2-40B4-BE49-F238E27FC236}">
                <a16:creationId xmlns:a16="http://schemas.microsoft.com/office/drawing/2014/main" id="{8FC2BA16-2428-292A-4889-5CC30798B3A7}"/>
              </a:ext>
            </a:extLst>
          </p:cNvPr>
          <p:cNvSpPr>
            <a:spLocks noGrp="1"/>
          </p:cNvSpPr>
          <p:nvPr>
            <p:ph type="sldNum" sz="quarter" idx="12"/>
          </p:nvPr>
        </p:nvSpPr>
        <p:spPr/>
        <p:txBody>
          <a:bodyPr/>
          <a:lstStyle/>
          <a:p>
            <a:fld id="{DB0B15CD-159F-441C-9DF5-31DE6B517E51}" type="slidenum">
              <a:rPr lang="en-IN" smtClean="0">
                <a:solidFill>
                  <a:schemeClr val="tx1"/>
                </a:solidFill>
              </a:rPr>
              <a:t>24</a:t>
            </a:fld>
            <a:endParaRPr lang="en-IN">
              <a:solidFill>
                <a:schemeClr val="tx1"/>
              </a:solidFill>
            </a:endParaRPr>
          </a:p>
        </p:txBody>
      </p:sp>
    </p:spTree>
    <p:extLst>
      <p:ext uri="{BB962C8B-B14F-4D97-AF65-F5344CB8AC3E}">
        <p14:creationId xmlns:p14="http://schemas.microsoft.com/office/powerpoint/2010/main" val="3967756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31E21-AEF4-152C-31C5-A73B7EE484D1}"/>
              </a:ext>
            </a:extLst>
          </p:cNvPr>
          <p:cNvSpPr>
            <a:spLocks noGrp="1"/>
          </p:cNvSpPr>
          <p:nvPr>
            <p:ph type="title"/>
          </p:nvPr>
        </p:nvSpPr>
        <p:spPr>
          <a:xfrm>
            <a:off x="1050533" y="270552"/>
            <a:ext cx="9875520" cy="1356360"/>
          </a:xfrm>
        </p:spPr>
        <p:txBody>
          <a:bodyPr/>
          <a:lstStyle/>
          <a:p>
            <a:pPr algn="ctr"/>
            <a:r>
              <a:rPr lang="en-US" dirty="0">
                <a:solidFill>
                  <a:schemeClr val="tx1"/>
                </a:solidFill>
                <a:latin typeface="Algerian" panose="04020705040A02060702" pitchFamily="82" charset="0"/>
              </a:rPr>
              <a:t>EQUATOR AND POLES</a:t>
            </a:r>
            <a:br>
              <a:rPr lang="en-US" dirty="0">
                <a:solidFill>
                  <a:schemeClr val="tx1"/>
                </a:solidFill>
                <a:latin typeface="Algerian" panose="04020705040A02060702" pitchFamily="82" charset="0"/>
              </a:rPr>
            </a:br>
            <a:r>
              <a:rPr lang="en-US" dirty="0">
                <a:solidFill>
                  <a:schemeClr val="tx1"/>
                </a:solidFill>
                <a:latin typeface="Algerian" panose="04020705040A02060702" pitchFamily="82" charset="0"/>
              </a:rPr>
              <a:t>(VISUVAD VRTTA AND DHRUVA)</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008DF6A-BD48-14DF-D9D2-AA8287EF547D}"/>
              </a:ext>
            </a:extLst>
          </p:cNvPr>
          <p:cNvSpPr>
            <a:spLocks noGrp="1"/>
          </p:cNvSpPr>
          <p:nvPr>
            <p:ph idx="1"/>
          </p:nvPr>
        </p:nvSpPr>
        <p:spPr>
          <a:xfrm>
            <a:off x="4859676" y="2065106"/>
            <a:ext cx="7006975" cy="4448710"/>
          </a:xfrm>
        </p:spPr>
        <p:txBody>
          <a:bodyPr>
            <a:normAutofit/>
          </a:bodyPr>
          <a:lstStyle/>
          <a:p>
            <a:pPr>
              <a:buFont typeface="Wingdings" panose="05000000000000000000" pitchFamily="2" charset="2"/>
              <a:buChar char="v"/>
            </a:pPr>
            <a:r>
              <a:rPr lang="en-US" sz="2000" dirty="0">
                <a:solidFill>
                  <a:schemeClr val="tx1"/>
                </a:solidFill>
              </a:rPr>
              <a:t> In Fig. 2.5  The axis pp’ is extended both ways to meet the celestial sphere at P and P’, which are called the celestial north and south poles (</a:t>
            </a:r>
            <a:r>
              <a:rPr lang="en-US" sz="2000" dirty="0" err="1">
                <a:solidFill>
                  <a:schemeClr val="tx1"/>
                </a:solidFill>
              </a:rPr>
              <a:t>uttara</a:t>
            </a:r>
            <a:r>
              <a:rPr lang="en-US" sz="2000" dirty="0">
                <a:solidFill>
                  <a:schemeClr val="tx1"/>
                </a:solidFill>
              </a:rPr>
              <a:t> and </a:t>
            </a:r>
            <a:r>
              <a:rPr lang="en-US" sz="2000" dirty="0" err="1">
                <a:solidFill>
                  <a:schemeClr val="tx1"/>
                </a:solidFill>
              </a:rPr>
              <a:t>daksina</a:t>
            </a:r>
            <a:r>
              <a:rPr lang="en-US" sz="2000" dirty="0">
                <a:solidFill>
                  <a:schemeClr val="tx1"/>
                </a:solidFill>
              </a:rPr>
              <a:t> </a:t>
            </a:r>
            <a:r>
              <a:rPr lang="en-US" sz="2000" dirty="0" err="1">
                <a:solidFill>
                  <a:schemeClr val="tx1"/>
                </a:solidFill>
              </a:rPr>
              <a:t>dhruva</a:t>
            </a:r>
            <a:r>
              <a:rPr lang="en-US" sz="2000" dirty="0">
                <a:solidFill>
                  <a:schemeClr val="tx1"/>
                </a:solidFill>
              </a:rPr>
              <a:t>). </a:t>
            </a:r>
          </a:p>
          <a:p>
            <a:pPr>
              <a:buFont typeface="Wingdings" panose="05000000000000000000" pitchFamily="2" charset="2"/>
              <a:buChar char="v"/>
            </a:pPr>
            <a:r>
              <a:rPr lang="en-US" sz="2000" dirty="0">
                <a:solidFill>
                  <a:schemeClr val="tx1"/>
                </a:solidFill>
              </a:rPr>
              <a:t> The great circle gr on the Earth, whose plane is perpendicular to the axis pp’ is the Earth’s equator, and the points p and p’ are the terrestrial north and south poles. </a:t>
            </a:r>
          </a:p>
          <a:p>
            <a:pPr>
              <a:buFont typeface="Wingdings" panose="05000000000000000000" pitchFamily="2" charset="2"/>
              <a:buChar char="v"/>
            </a:pPr>
            <a:r>
              <a:rPr lang="en-US" sz="2000" dirty="0">
                <a:solidFill>
                  <a:schemeClr val="tx1"/>
                </a:solidFill>
              </a:rPr>
              <a:t> Correspondingly, the great circle QR on the celestial sphere is called the celestial equator (</a:t>
            </a:r>
            <a:r>
              <a:rPr lang="en-US" sz="2000" dirty="0" err="1">
                <a:solidFill>
                  <a:schemeClr val="tx1"/>
                </a:solidFill>
              </a:rPr>
              <a:t>visuvad</a:t>
            </a:r>
            <a:r>
              <a:rPr lang="en-US" sz="2000" dirty="0">
                <a:solidFill>
                  <a:schemeClr val="tx1"/>
                </a:solidFill>
              </a:rPr>
              <a:t> </a:t>
            </a:r>
            <a:r>
              <a:rPr lang="en-US" sz="2000" dirty="0" err="1">
                <a:solidFill>
                  <a:schemeClr val="tx1"/>
                </a:solidFill>
              </a:rPr>
              <a:t>vrtta</a:t>
            </a:r>
            <a:r>
              <a:rPr lang="en-US" sz="2000" dirty="0">
                <a:solidFill>
                  <a:schemeClr val="tx1"/>
                </a:solidFill>
              </a:rPr>
              <a:t>). </a:t>
            </a:r>
          </a:p>
          <a:p>
            <a:pPr>
              <a:buFont typeface="Wingdings" panose="05000000000000000000" pitchFamily="2" charset="2"/>
              <a:buChar char="v"/>
            </a:pPr>
            <a:r>
              <a:rPr lang="en-US" sz="2000" dirty="0">
                <a:solidFill>
                  <a:schemeClr val="tx1"/>
                </a:solidFill>
              </a:rPr>
              <a:t> The points P and P’ are the celestial poles. It is clear that the celestial equator QR is the intersection of the celestial sphere with the plane of the Earth’s equator.</a:t>
            </a:r>
            <a:endParaRPr lang="en-IN" sz="2000" dirty="0">
              <a:solidFill>
                <a:schemeClr val="tx1"/>
              </a:solidFill>
            </a:endParaRPr>
          </a:p>
        </p:txBody>
      </p:sp>
      <p:pic>
        <p:nvPicPr>
          <p:cNvPr id="5" name="Picture 4">
            <a:extLst>
              <a:ext uri="{FF2B5EF4-FFF2-40B4-BE49-F238E27FC236}">
                <a16:creationId xmlns:a16="http://schemas.microsoft.com/office/drawing/2014/main" id="{F97DCBE3-BAC9-9AD9-7351-CE50677E2F88}"/>
              </a:ext>
            </a:extLst>
          </p:cNvPr>
          <p:cNvPicPr>
            <a:picLocks noChangeAspect="1"/>
          </p:cNvPicPr>
          <p:nvPr/>
        </p:nvPicPr>
        <p:blipFill>
          <a:blip r:embed="rId2"/>
          <a:srcRect r="6119"/>
          <a:stretch/>
        </p:blipFill>
        <p:spPr>
          <a:xfrm>
            <a:off x="268328" y="1795945"/>
            <a:ext cx="4329166" cy="4265807"/>
          </a:xfrm>
          <a:prstGeom prst="rect">
            <a:avLst/>
          </a:prstGeom>
        </p:spPr>
      </p:pic>
      <p:sp>
        <p:nvSpPr>
          <p:cNvPr id="4" name="Slide Number Placeholder 3">
            <a:extLst>
              <a:ext uri="{FF2B5EF4-FFF2-40B4-BE49-F238E27FC236}">
                <a16:creationId xmlns:a16="http://schemas.microsoft.com/office/drawing/2014/main" id="{AD5373AF-C8F3-CDBA-B11F-C7B8E49B6EE2}"/>
              </a:ext>
            </a:extLst>
          </p:cNvPr>
          <p:cNvSpPr>
            <a:spLocks noGrp="1"/>
          </p:cNvSpPr>
          <p:nvPr>
            <p:ph type="sldNum" sz="quarter" idx="12"/>
          </p:nvPr>
        </p:nvSpPr>
        <p:spPr/>
        <p:txBody>
          <a:bodyPr/>
          <a:lstStyle/>
          <a:p>
            <a:fld id="{DB0B15CD-159F-441C-9DF5-31DE6B517E51}" type="slidenum">
              <a:rPr lang="en-IN" smtClean="0">
                <a:solidFill>
                  <a:schemeClr val="tx1"/>
                </a:solidFill>
              </a:rPr>
              <a:t>25</a:t>
            </a:fld>
            <a:endParaRPr lang="en-IN">
              <a:solidFill>
                <a:schemeClr val="tx1"/>
              </a:solidFill>
            </a:endParaRPr>
          </a:p>
        </p:txBody>
      </p:sp>
    </p:spTree>
    <p:extLst>
      <p:ext uri="{BB962C8B-B14F-4D97-AF65-F5344CB8AC3E}">
        <p14:creationId xmlns:p14="http://schemas.microsoft.com/office/powerpoint/2010/main" val="635683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A25C-EE0D-B3A6-E1A2-6BC87869D12E}"/>
              </a:ext>
            </a:extLst>
          </p:cNvPr>
          <p:cNvSpPr>
            <a:spLocks noGrp="1"/>
          </p:cNvSpPr>
          <p:nvPr>
            <p:ph type="title"/>
          </p:nvPr>
        </p:nvSpPr>
        <p:spPr>
          <a:xfrm>
            <a:off x="1140351" y="229457"/>
            <a:ext cx="9875520" cy="1356360"/>
          </a:xfrm>
        </p:spPr>
        <p:txBody>
          <a:bodyPr/>
          <a:lstStyle/>
          <a:p>
            <a:pPr algn="ctr"/>
            <a:r>
              <a:rPr lang="en-US" dirty="0">
                <a:solidFill>
                  <a:schemeClr val="tx1"/>
                </a:solidFill>
                <a:latin typeface="Algerian" panose="04020705040A02060702" pitchFamily="82" charset="0"/>
              </a:rPr>
              <a:t>LATITUDE OF A PLACE AND </a:t>
            </a:r>
            <a:br>
              <a:rPr lang="en-US" dirty="0">
                <a:solidFill>
                  <a:schemeClr val="tx1"/>
                </a:solidFill>
                <a:latin typeface="Algerian" panose="04020705040A02060702" pitchFamily="82" charset="0"/>
              </a:rPr>
            </a:br>
            <a:r>
              <a:rPr lang="en-US" dirty="0">
                <a:solidFill>
                  <a:schemeClr val="tx1"/>
                </a:solidFill>
                <a:latin typeface="Algerian" panose="04020705040A02060702" pitchFamily="82" charset="0"/>
              </a:rPr>
              <a:t>ALTITUDE OF POLE STAR</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2FA321C-D570-B65A-59E3-B93540F522B5}"/>
              </a:ext>
            </a:extLst>
          </p:cNvPr>
          <p:cNvSpPr>
            <a:spLocks noGrp="1"/>
          </p:cNvSpPr>
          <p:nvPr>
            <p:ph idx="1"/>
          </p:nvPr>
        </p:nvSpPr>
        <p:spPr>
          <a:xfrm>
            <a:off x="311650" y="1585817"/>
            <a:ext cx="5784350" cy="4904883"/>
          </a:xfrm>
        </p:spPr>
        <p:txBody>
          <a:bodyPr>
            <a:normAutofit/>
          </a:bodyPr>
          <a:lstStyle/>
          <a:p>
            <a:r>
              <a:rPr lang="en-US" sz="2000" dirty="0">
                <a:solidFill>
                  <a:schemeClr val="tx1"/>
                </a:solidFill>
              </a:rPr>
              <a:t>The terrestrial (or geographical) latitude </a:t>
            </a:r>
            <a:r>
              <a:rPr lang="en-US" sz="2000" dirty="0">
                <a:solidFill>
                  <a:schemeClr val="tx1"/>
                </a:solidFill>
                <a:sym typeface="Symbol" panose="05050102010706020507" pitchFamily="18" charset="2"/>
              </a:rPr>
              <a:t></a:t>
            </a:r>
            <a:r>
              <a:rPr lang="en-US" sz="2000" dirty="0">
                <a:solidFill>
                  <a:schemeClr val="tx1"/>
                </a:solidFill>
              </a:rPr>
              <a:t> of a place on the surface of the Earth is the angular distance of the place from the Earth’s equator. </a:t>
            </a:r>
          </a:p>
          <a:p>
            <a:r>
              <a:rPr lang="en-US" sz="2000" dirty="0">
                <a:solidFill>
                  <a:schemeClr val="tx1"/>
                </a:solidFill>
              </a:rPr>
              <a:t>In other words, the latitude of a place is the angle made by the line joining the Earth’s </a:t>
            </a:r>
            <a:r>
              <a:rPr lang="en-US" sz="2000" dirty="0" err="1">
                <a:solidFill>
                  <a:schemeClr val="tx1"/>
                </a:solidFill>
              </a:rPr>
              <a:t>centre</a:t>
            </a:r>
            <a:r>
              <a:rPr lang="en-US" sz="2000" dirty="0">
                <a:solidFill>
                  <a:schemeClr val="tx1"/>
                </a:solidFill>
              </a:rPr>
              <a:t> to the place with the plane of the Earth’s equator.</a:t>
            </a:r>
          </a:p>
          <a:p>
            <a:r>
              <a:rPr lang="en-US" sz="2000" dirty="0">
                <a:solidFill>
                  <a:schemeClr val="tx1"/>
                </a:solidFill>
              </a:rPr>
              <a:t> In Fig. 2.5 (previous slide), </a:t>
            </a:r>
            <a:r>
              <a:rPr lang="en-US" sz="2000" dirty="0" err="1">
                <a:solidFill>
                  <a:schemeClr val="tx1"/>
                </a:solidFill>
              </a:rPr>
              <a:t>AÔr</a:t>
            </a:r>
            <a:r>
              <a:rPr lang="en-US" sz="2000" dirty="0">
                <a:solidFill>
                  <a:schemeClr val="tx1"/>
                </a:solidFill>
              </a:rPr>
              <a:t> is the latitude </a:t>
            </a:r>
            <a:r>
              <a:rPr lang="en-US" sz="2000" dirty="0">
                <a:solidFill>
                  <a:schemeClr val="tx1"/>
                </a:solidFill>
                <a:sym typeface="Symbol" panose="05050102010706020507" pitchFamily="18" charset="2"/>
              </a:rPr>
              <a:t></a:t>
            </a:r>
            <a:r>
              <a:rPr lang="en-US" sz="2000" dirty="0">
                <a:solidFill>
                  <a:schemeClr val="tx1"/>
                </a:solidFill>
              </a:rPr>
              <a:t> of the place A. The altitude of a celestial body is its angular distance from the horizon. </a:t>
            </a:r>
          </a:p>
          <a:p>
            <a:r>
              <a:rPr lang="en-US" sz="2000" dirty="0">
                <a:solidFill>
                  <a:schemeClr val="tx1"/>
                </a:solidFill>
              </a:rPr>
              <a:t>To put it in ordinary language, the altitude of a luminary is the angle through which the observer has to raise his eyes, above the horizon, to see the body.</a:t>
            </a:r>
            <a:endParaRPr lang="en-IN" sz="2000" dirty="0">
              <a:solidFill>
                <a:schemeClr val="tx1"/>
              </a:solidFill>
            </a:endParaRPr>
          </a:p>
        </p:txBody>
      </p:sp>
      <p:pic>
        <p:nvPicPr>
          <p:cNvPr id="6" name="Picture 5">
            <a:extLst>
              <a:ext uri="{FF2B5EF4-FFF2-40B4-BE49-F238E27FC236}">
                <a16:creationId xmlns:a16="http://schemas.microsoft.com/office/drawing/2014/main" id="{6376D5CE-BD4F-7096-64A4-A4898771ABDC}"/>
              </a:ext>
            </a:extLst>
          </p:cNvPr>
          <p:cNvPicPr>
            <a:picLocks noChangeAspect="1"/>
          </p:cNvPicPr>
          <p:nvPr/>
        </p:nvPicPr>
        <p:blipFill>
          <a:blip r:embed="rId2"/>
          <a:stretch>
            <a:fillRect/>
          </a:stretch>
        </p:blipFill>
        <p:spPr>
          <a:xfrm>
            <a:off x="6616555" y="1585817"/>
            <a:ext cx="4715839" cy="2466731"/>
          </a:xfrm>
          <a:prstGeom prst="rect">
            <a:avLst/>
          </a:prstGeom>
        </p:spPr>
      </p:pic>
      <p:sp>
        <p:nvSpPr>
          <p:cNvPr id="9" name="TextBox 8">
            <a:extLst>
              <a:ext uri="{FF2B5EF4-FFF2-40B4-BE49-F238E27FC236}">
                <a16:creationId xmlns:a16="http://schemas.microsoft.com/office/drawing/2014/main" id="{2503581E-FE3D-7A3C-5F01-132FBF00E27C}"/>
              </a:ext>
            </a:extLst>
          </p:cNvPr>
          <p:cNvSpPr txBox="1"/>
          <p:nvPr/>
        </p:nvSpPr>
        <p:spPr>
          <a:xfrm>
            <a:off x="6712449" y="4219955"/>
            <a:ext cx="5041187" cy="1477328"/>
          </a:xfrm>
          <a:prstGeom prst="rect">
            <a:avLst/>
          </a:prstGeom>
          <a:noFill/>
        </p:spPr>
        <p:txBody>
          <a:bodyPr wrap="square">
            <a:spAutoFit/>
          </a:bodyPr>
          <a:lstStyle/>
          <a:p>
            <a:r>
              <a:rPr lang="en-IN" dirty="0"/>
              <a:t>In the above figure, E is the centre of the Earth and O is the position of </a:t>
            </a:r>
            <a:r>
              <a:rPr lang="en-IN" dirty="0" err="1"/>
              <a:t>theb</a:t>
            </a:r>
            <a:r>
              <a:rPr lang="en-IN" dirty="0"/>
              <a:t> observer on the Earth. The latitude </a:t>
            </a:r>
            <a:r>
              <a:rPr lang="en-IN" dirty="0">
                <a:sym typeface="Symbol" panose="05050102010706020507" pitchFamily="18" charset="2"/>
              </a:rPr>
              <a:t></a:t>
            </a:r>
            <a:r>
              <a:rPr lang="en-IN" dirty="0"/>
              <a:t> of the observer O is the angle </a:t>
            </a:r>
            <a:r>
              <a:rPr lang="en-IN" dirty="0" err="1"/>
              <a:t>OÊq</a:t>
            </a:r>
            <a:r>
              <a:rPr lang="en-IN" dirty="0"/>
              <a:t> made by the line EO with the plane of the terrestrial equator Eq. In Fig.2.6, r is the radius of the Earth.</a:t>
            </a:r>
          </a:p>
        </p:txBody>
      </p:sp>
      <p:sp>
        <p:nvSpPr>
          <p:cNvPr id="4" name="Slide Number Placeholder 3">
            <a:extLst>
              <a:ext uri="{FF2B5EF4-FFF2-40B4-BE49-F238E27FC236}">
                <a16:creationId xmlns:a16="http://schemas.microsoft.com/office/drawing/2014/main" id="{3E98264E-B771-4BEF-9D0A-7684826A398B}"/>
              </a:ext>
            </a:extLst>
          </p:cNvPr>
          <p:cNvSpPr>
            <a:spLocks noGrp="1"/>
          </p:cNvSpPr>
          <p:nvPr>
            <p:ph type="sldNum" sz="quarter" idx="12"/>
          </p:nvPr>
        </p:nvSpPr>
        <p:spPr/>
        <p:txBody>
          <a:bodyPr/>
          <a:lstStyle/>
          <a:p>
            <a:fld id="{DB0B15CD-159F-441C-9DF5-31DE6B517E51}" type="slidenum">
              <a:rPr lang="en-IN" smtClean="0">
                <a:solidFill>
                  <a:schemeClr val="tx1"/>
                </a:solidFill>
              </a:rPr>
              <a:t>26</a:t>
            </a:fld>
            <a:endParaRPr lang="en-IN">
              <a:solidFill>
                <a:schemeClr val="tx1"/>
              </a:solidFill>
            </a:endParaRPr>
          </a:p>
        </p:txBody>
      </p:sp>
    </p:spTree>
    <p:extLst>
      <p:ext uri="{BB962C8B-B14F-4D97-AF65-F5344CB8AC3E}">
        <p14:creationId xmlns:p14="http://schemas.microsoft.com/office/powerpoint/2010/main" val="202335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D64A-0F16-C680-4B59-65B6E31AE619}"/>
              </a:ext>
            </a:extLst>
          </p:cNvPr>
          <p:cNvSpPr>
            <a:spLocks noGrp="1"/>
          </p:cNvSpPr>
          <p:nvPr>
            <p:ph type="title"/>
          </p:nvPr>
        </p:nvSpPr>
        <p:spPr>
          <a:xfrm>
            <a:off x="838200" y="365126"/>
            <a:ext cx="10515600" cy="775306"/>
          </a:xfrm>
        </p:spPr>
        <p:txBody>
          <a:bodyPr/>
          <a:lstStyle/>
          <a:p>
            <a:pPr algn="ctr"/>
            <a:r>
              <a:rPr lang="en-IN" dirty="0">
                <a:solidFill>
                  <a:schemeClr val="tx1"/>
                </a:solidFill>
                <a:latin typeface="Algerian" panose="04020705040A02060702" pitchFamily="82" charset="0"/>
              </a:rPr>
              <a:t>ECLIPTIC AND EQUINOXES</a:t>
            </a:r>
          </a:p>
        </p:txBody>
      </p:sp>
      <p:sp>
        <p:nvSpPr>
          <p:cNvPr id="3" name="Content Placeholder 2">
            <a:extLst>
              <a:ext uri="{FF2B5EF4-FFF2-40B4-BE49-F238E27FC236}">
                <a16:creationId xmlns:a16="http://schemas.microsoft.com/office/drawing/2014/main" id="{6E084004-5179-0E43-C649-02ADF18B1AA6}"/>
              </a:ext>
            </a:extLst>
          </p:cNvPr>
          <p:cNvSpPr>
            <a:spLocks noGrp="1"/>
          </p:cNvSpPr>
          <p:nvPr>
            <p:ph idx="1"/>
          </p:nvPr>
        </p:nvSpPr>
        <p:spPr>
          <a:xfrm>
            <a:off x="760289" y="1409700"/>
            <a:ext cx="10880332" cy="1508161"/>
          </a:xfrm>
        </p:spPr>
        <p:txBody>
          <a:bodyPr/>
          <a:lstStyle/>
          <a:p>
            <a:r>
              <a:rPr lang="en-US" dirty="0">
                <a:solidFill>
                  <a:schemeClr val="tx1"/>
                </a:solidFill>
              </a:rPr>
              <a:t>The apparent annual path of the Sun round the Earth, with respect to the fixed stars is a great circle S,S, (Fig. 2.7) called the </a:t>
            </a:r>
            <a:r>
              <a:rPr lang="en-US" b="1" dirty="0">
                <a:solidFill>
                  <a:schemeClr val="tx1"/>
                </a:solidFill>
              </a:rPr>
              <a:t>ecliptic(</a:t>
            </a:r>
            <a:r>
              <a:rPr lang="en-US" b="1" dirty="0" err="1">
                <a:solidFill>
                  <a:schemeClr val="tx1"/>
                </a:solidFill>
              </a:rPr>
              <a:t>grahanam</a:t>
            </a:r>
            <a:r>
              <a:rPr lang="en-US" b="1" dirty="0">
                <a:solidFill>
                  <a:schemeClr val="tx1"/>
                </a:solidFill>
              </a:rPr>
              <a:t>)</a:t>
            </a:r>
            <a:r>
              <a:rPr lang="en-US" dirty="0">
                <a:solidFill>
                  <a:schemeClr val="tx1"/>
                </a:solidFill>
              </a:rPr>
              <a:t>. </a:t>
            </a:r>
          </a:p>
          <a:p>
            <a:r>
              <a:rPr lang="en-US" dirty="0">
                <a:solidFill>
                  <a:schemeClr val="tx1"/>
                </a:solidFill>
              </a:rPr>
              <a:t>The points of intersection of the ecliptic, S,S,, with the celestial equator QR are called </a:t>
            </a:r>
            <a:r>
              <a:rPr lang="en-US" b="1" dirty="0">
                <a:solidFill>
                  <a:schemeClr val="tx1"/>
                </a:solidFill>
              </a:rPr>
              <a:t>equinoxes(</a:t>
            </a:r>
            <a:r>
              <a:rPr lang="en-US" b="1" dirty="0" err="1">
                <a:solidFill>
                  <a:schemeClr val="tx1"/>
                </a:solidFill>
              </a:rPr>
              <a:t>vishuvam</a:t>
            </a:r>
            <a:r>
              <a:rPr lang="en-US" b="1" dirty="0">
                <a:solidFill>
                  <a:schemeClr val="tx1"/>
                </a:solidFill>
              </a:rPr>
              <a:t>)</a:t>
            </a:r>
            <a:r>
              <a:rPr lang="en-US" dirty="0">
                <a:solidFill>
                  <a:schemeClr val="tx1"/>
                </a:solidFill>
              </a:rPr>
              <a:t> denoted by </a:t>
            </a:r>
            <a:r>
              <a:rPr lang="en-US" dirty="0">
                <a:solidFill>
                  <a:schemeClr val="tx1"/>
                </a:solidFill>
                <a:sym typeface="Symbol" panose="05050102010706020507" pitchFamily="18" charset="2"/>
              </a:rPr>
              <a:t> and </a:t>
            </a:r>
            <a:r>
              <a:rPr lang="en-US" dirty="0">
                <a:solidFill>
                  <a:schemeClr val="tx1"/>
                </a:solidFill>
              </a:rPr>
              <a:t> .</a:t>
            </a:r>
            <a:endParaRPr lang="en-IN" dirty="0">
              <a:solidFill>
                <a:schemeClr val="tx1"/>
              </a:solidFill>
            </a:endParaRPr>
          </a:p>
        </p:txBody>
      </p:sp>
      <p:pic>
        <p:nvPicPr>
          <p:cNvPr id="5" name="Picture 4">
            <a:extLst>
              <a:ext uri="{FF2B5EF4-FFF2-40B4-BE49-F238E27FC236}">
                <a16:creationId xmlns:a16="http://schemas.microsoft.com/office/drawing/2014/main" id="{803191CC-4D95-276F-7D89-DBC2821069F8}"/>
              </a:ext>
            </a:extLst>
          </p:cNvPr>
          <p:cNvPicPr>
            <a:picLocks noChangeAspect="1"/>
          </p:cNvPicPr>
          <p:nvPr/>
        </p:nvPicPr>
        <p:blipFill>
          <a:blip r:embed="rId2"/>
          <a:stretch>
            <a:fillRect/>
          </a:stretch>
        </p:blipFill>
        <p:spPr>
          <a:xfrm>
            <a:off x="4877388" y="2840055"/>
            <a:ext cx="3403583" cy="3385763"/>
          </a:xfrm>
          <a:prstGeom prst="rect">
            <a:avLst/>
          </a:prstGeom>
        </p:spPr>
      </p:pic>
      <p:sp>
        <p:nvSpPr>
          <p:cNvPr id="4" name="Slide Number Placeholder 3">
            <a:extLst>
              <a:ext uri="{FF2B5EF4-FFF2-40B4-BE49-F238E27FC236}">
                <a16:creationId xmlns:a16="http://schemas.microsoft.com/office/drawing/2014/main" id="{09C31EBE-9B52-A944-07AB-C7516FB211F6}"/>
              </a:ext>
            </a:extLst>
          </p:cNvPr>
          <p:cNvSpPr>
            <a:spLocks noGrp="1"/>
          </p:cNvSpPr>
          <p:nvPr>
            <p:ph type="sldNum" sz="quarter" idx="12"/>
          </p:nvPr>
        </p:nvSpPr>
        <p:spPr/>
        <p:txBody>
          <a:bodyPr/>
          <a:lstStyle/>
          <a:p>
            <a:fld id="{DB0B15CD-159F-441C-9DF5-31DE6B517E51}" type="slidenum">
              <a:rPr lang="en-IN" smtClean="0">
                <a:solidFill>
                  <a:schemeClr val="tx1"/>
                </a:solidFill>
              </a:rPr>
              <a:t>27</a:t>
            </a:fld>
            <a:endParaRPr lang="en-IN">
              <a:solidFill>
                <a:schemeClr val="tx1"/>
              </a:solidFill>
            </a:endParaRPr>
          </a:p>
        </p:txBody>
      </p:sp>
    </p:spTree>
    <p:extLst>
      <p:ext uri="{BB962C8B-B14F-4D97-AF65-F5344CB8AC3E}">
        <p14:creationId xmlns:p14="http://schemas.microsoft.com/office/powerpoint/2010/main" val="745923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B9258-4285-300B-0E35-8FCBBFE3BF4F}"/>
              </a:ext>
            </a:extLst>
          </p:cNvPr>
          <p:cNvSpPr>
            <a:spLocks noGrp="1"/>
          </p:cNvSpPr>
          <p:nvPr>
            <p:ph type="title"/>
          </p:nvPr>
        </p:nvSpPr>
        <p:spPr>
          <a:xfrm>
            <a:off x="0" y="852756"/>
            <a:ext cx="3421294" cy="5126804"/>
          </a:xfrm>
        </p:spPr>
        <p:txBody>
          <a:bodyPr>
            <a:normAutofit/>
          </a:bodyPr>
          <a:lstStyle/>
          <a:p>
            <a:pPr algn="ctr"/>
            <a:r>
              <a:rPr lang="en-IN" sz="4000" dirty="0">
                <a:latin typeface="Algerian" panose="04020705040A02060702" pitchFamily="82" charset="0"/>
              </a:rPr>
              <a:t>CHAPTER 3</a:t>
            </a:r>
            <a:br>
              <a:rPr lang="en-IN" sz="4000" dirty="0">
                <a:latin typeface="Algerian" panose="04020705040A02060702" pitchFamily="82" charset="0"/>
              </a:rPr>
            </a:br>
            <a:br>
              <a:rPr lang="en-IN" sz="4000" dirty="0">
                <a:latin typeface="Algerian" panose="04020705040A02060702" pitchFamily="82" charset="0"/>
              </a:rPr>
            </a:br>
            <a:r>
              <a:rPr lang="en-IN" sz="4000" dirty="0">
                <a:latin typeface="Algerian" panose="04020705040A02060702" pitchFamily="82" charset="0"/>
              </a:rPr>
              <a:t>RASI AND NAKSATRA SYSTEMS</a:t>
            </a:r>
          </a:p>
        </p:txBody>
      </p:sp>
      <p:pic>
        <p:nvPicPr>
          <p:cNvPr id="5" name="Picture 4">
            <a:extLst>
              <a:ext uri="{FF2B5EF4-FFF2-40B4-BE49-F238E27FC236}">
                <a16:creationId xmlns:a16="http://schemas.microsoft.com/office/drawing/2014/main" id="{F6946D10-EB4B-5468-0FA3-467E2F662AFA}"/>
              </a:ext>
            </a:extLst>
          </p:cNvPr>
          <p:cNvPicPr>
            <a:picLocks noChangeAspect="1"/>
          </p:cNvPicPr>
          <p:nvPr/>
        </p:nvPicPr>
        <p:blipFill>
          <a:blip r:embed="rId2"/>
          <a:stretch>
            <a:fillRect/>
          </a:stretch>
        </p:blipFill>
        <p:spPr>
          <a:xfrm>
            <a:off x="3585681" y="193335"/>
            <a:ext cx="8229600" cy="6393180"/>
          </a:xfrm>
          <a:prstGeom prst="rect">
            <a:avLst/>
          </a:prstGeom>
        </p:spPr>
      </p:pic>
      <p:sp>
        <p:nvSpPr>
          <p:cNvPr id="3" name="Slide Number Placeholder 2">
            <a:extLst>
              <a:ext uri="{FF2B5EF4-FFF2-40B4-BE49-F238E27FC236}">
                <a16:creationId xmlns:a16="http://schemas.microsoft.com/office/drawing/2014/main" id="{C5C9A6B8-C7CE-3418-D597-CE044B7CAAB4}"/>
              </a:ext>
            </a:extLst>
          </p:cNvPr>
          <p:cNvSpPr>
            <a:spLocks noGrp="1"/>
          </p:cNvSpPr>
          <p:nvPr>
            <p:ph type="sldNum" sz="quarter" idx="12"/>
          </p:nvPr>
        </p:nvSpPr>
        <p:spPr/>
        <p:txBody>
          <a:bodyPr/>
          <a:lstStyle/>
          <a:p>
            <a:fld id="{DB0B15CD-159F-441C-9DF5-31DE6B517E51}" type="slidenum">
              <a:rPr lang="en-IN" smtClean="0"/>
              <a:t>28</a:t>
            </a:fld>
            <a:endParaRPr lang="en-IN"/>
          </a:p>
        </p:txBody>
      </p:sp>
    </p:spTree>
    <p:extLst>
      <p:ext uri="{BB962C8B-B14F-4D97-AF65-F5344CB8AC3E}">
        <p14:creationId xmlns:p14="http://schemas.microsoft.com/office/powerpoint/2010/main" val="3069393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ECA2-A5F4-C702-F997-C7BDB79A6DF9}"/>
              </a:ext>
            </a:extLst>
          </p:cNvPr>
          <p:cNvSpPr>
            <a:spLocks noGrp="1"/>
          </p:cNvSpPr>
          <p:nvPr>
            <p:ph type="title"/>
          </p:nvPr>
        </p:nvSpPr>
        <p:spPr>
          <a:xfrm>
            <a:off x="658829" y="231562"/>
            <a:ext cx="10874339" cy="754758"/>
          </a:xfrm>
        </p:spPr>
        <p:txBody>
          <a:bodyPr/>
          <a:lstStyle/>
          <a:p>
            <a:r>
              <a:rPr lang="en-IN" dirty="0">
                <a:solidFill>
                  <a:schemeClr val="tx1"/>
                </a:solidFill>
                <a:latin typeface="Algerian" panose="04020705040A02060702" pitchFamily="82" charset="0"/>
              </a:rPr>
              <a:t>ZODIAC, RASIS AND NAKSATRA SYSTEM</a:t>
            </a:r>
          </a:p>
        </p:txBody>
      </p:sp>
      <p:sp>
        <p:nvSpPr>
          <p:cNvPr id="3" name="Content Placeholder 2">
            <a:extLst>
              <a:ext uri="{FF2B5EF4-FFF2-40B4-BE49-F238E27FC236}">
                <a16:creationId xmlns:a16="http://schemas.microsoft.com/office/drawing/2014/main" id="{031E468D-DBF3-58D8-1028-6FD41BDAC497}"/>
              </a:ext>
            </a:extLst>
          </p:cNvPr>
          <p:cNvSpPr>
            <a:spLocks noGrp="1"/>
          </p:cNvSpPr>
          <p:nvPr>
            <p:ph idx="1"/>
          </p:nvPr>
        </p:nvSpPr>
        <p:spPr>
          <a:xfrm>
            <a:off x="479462" y="1294544"/>
            <a:ext cx="11233075" cy="5157627"/>
          </a:xfrm>
        </p:spPr>
        <p:txBody>
          <a:bodyPr>
            <a:normAutofit/>
          </a:bodyPr>
          <a:lstStyle/>
          <a:p>
            <a:r>
              <a:rPr lang="en-US" sz="2400" dirty="0">
                <a:solidFill>
                  <a:schemeClr val="tx1"/>
                </a:solidFill>
                <a:latin typeface="Abadi" panose="020B0604020104020204" pitchFamily="34" charset="0"/>
              </a:rPr>
              <a:t>The zodiac is divided into 12 equal parts, each part of 30° extent ,called </a:t>
            </a:r>
            <a:r>
              <a:rPr lang="en-US" sz="2400" dirty="0">
                <a:solidFill>
                  <a:schemeClr val="tx1"/>
                </a:solidFill>
                <a:highlight>
                  <a:srgbClr val="FFFF00"/>
                </a:highlight>
                <a:latin typeface="Abadi" panose="020B0604020104020204" pitchFamily="34" charset="0"/>
              </a:rPr>
              <a:t>signs (</a:t>
            </a:r>
            <a:r>
              <a:rPr lang="en-US" sz="2400" dirty="0" err="1">
                <a:solidFill>
                  <a:schemeClr val="tx1"/>
                </a:solidFill>
                <a:highlight>
                  <a:srgbClr val="FFFF00"/>
                </a:highlight>
                <a:latin typeface="Abadi" panose="020B0604020104020204" pitchFamily="34" charset="0"/>
              </a:rPr>
              <a:t>sayana</a:t>
            </a:r>
            <a:r>
              <a:rPr lang="en-US" sz="2400" dirty="0">
                <a:solidFill>
                  <a:schemeClr val="tx1"/>
                </a:solidFill>
                <a:highlight>
                  <a:srgbClr val="FFFF00"/>
                </a:highlight>
                <a:latin typeface="Abadi" panose="020B0604020104020204" pitchFamily="34" charset="0"/>
              </a:rPr>
              <a:t> </a:t>
            </a:r>
            <a:r>
              <a:rPr lang="en-US" sz="2400" dirty="0" err="1">
                <a:solidFill>
                  <a:schemeClr val="tx1"/>
                </a:solidFill>
                <a:highlight>
                  <a:srgbClr val="FFFF00"/>
                </a:highlight>
                <a:latin typeface="Abadi" panose="020B0604020104020204" pitchFamily="34" charset="0"/>
              </a:rPr>
              <a:t>rasi</a:t>
            </a:r>
            <a:r>
              <a:rPr lang="en-US" sz="2400" dirty="0">
                <a:solidFill>
                  <a:schemeClr val="tx1"/>
                </a:solidFill>
                <a:highlight>
                  <a:srgbClr val="FFFF00"/>
                </a:highlight>
                <a:latin typeface="Abadi" panose="020B0604020104020204" pitchFamily="34" charset="0"/>
              </a:rPr>
              <a:t>)</a:t>
            </a:r>
            <a:r>
              <a:rPr lang="en-US" sz="2400" dirty="0">
                <a:solidFill>
                  <a:schemeClr val="tx1"/>
                </a:solidFill>
                <a:latin typeface="Abadi" panose="020B0604020104020204" pitchFamily="34" charset="0"/>
              </a:rPr>
              <a:t>.</a:t>
            </a:r>
          </a:p>
          <a:p>
            <a:r>
              <a:rPr lang="en-US" sz="2400" dirty="0">
                <a:solidFill>
                  <a:schemeClr val="tx1"/>
                </a:solidFill>
                <a:latin typeface="Abadi" panose="020B0604020104020204" pitchFamily="34" charset="0"/>
              </a:rPr>
              <a:t> Each sign(or </a:t>
            </a:r>
            <a:r>
              <a:rPr lang="en-US" sz="2400" dirty="0" err="1">
                <a:solidFill>
                  <a:schemeClr val="tx1"/>
                </a:solidFill>
                <a:latin typeface="Abadi" panose="020B0604020104020204" pitchFamily="34" charset="0"/>
              </a:rPr>
              <a:t>sayana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rasi</a:t>
            </a:r>
            <a:r>
              <a:rPr lang="en-US" sz="2400" dirty="0">
                <a:solidFill>
                  <a:schemeClr val="tx1"/>
                </a:solidFill>
                <a:latin typeface="Abadi" panose="020B0604020104020204" pitchFamily="34" charset="0"/>
              </a:rPr>
              <a:t>) was once characterized by groups of stars called </a:t>
            </a:r>
            <a:r>
              <a:rPr lang="en-US" sz="2400" dirty="0">
                <a:solidFill>
                  <a:schemeClr val="tx1"/>
                </a:solidFill>
                <a:highlight>
                  <a:srgbClr val="FFFF00"/>
                </a:highlight>
                <a:latin typeface="Abadi" panose="020B0604020104020204" pitchFamily="34" charset="0"/>
              </a:rPr>
              <a:t>constellations</a:t>
            </a:r>
            <a:r>
              <a:rPr lang="en-US" sz="2400" dirty="0">
                <a:solidFill>
                  <a:schemeClr val="tx1"/>
                </a:solidFill>
                <a:latin typeface="Abadi" panose="020B0604020104020204" pitchFamily="34" charset="0"/>
              </a:rPr>
              <a:t>. These are named after the objects or animals or human forms which they are supposed to resemble. </a:t>
            </a:r>
          </a:p>
          <a:p>
            <a:r>
              <a:rPr lang="en-US" sz="2400" dirty="0">
                <a:solidFill>
                  <a:schemeClr val="tx1"/>
                </a:solidFill>
                <a:latin typeface="Abadi" panose="020B0604020104020204" pitchFamily="34" charset="0"/>
              </a:rPr>
              <a:t>The twelve groups of stars, characterizing the twelve signs, are called </a:t>
            </a:r>
            <a:r>
              <a:rPr lang="en-US" sz="2400" dirty="0">
                <a:solidFill>
                  <a:schemeClr val="tx1"/>
                </a:solidFill>
                <a:highlight>
                  <a:srgbClr val="FFFF00"/>
                </a:highlight>
                <a:latin typeface="Abadi" panose="020B0604020104020204" pitchFamily="34" charset="0"/>
              </a:rPr>
              <a:t>zodiacal constellations</a:t>
            </a:r>
            <a:r>
              <a:rPr lang="en-US" sz="2400" dirty="0">
                <a:solidFill>
                  <a:schemeClr val="tx1"/>
                </a:solidFill>
                <a:latin typeface="Abadi" panose="020B0604020104020204" pitchFamily="34" charset="0"/>
              </a:rPr>
              <a:t>. The </a:t>
            </a:r>
            <a:r>
              <a:rPr lang="en-US" sz="2400" dirty="0" err="1">
                <a:solidFill>
                  <a:schemeClr val="tx1"/>
                </a:solidFill>
                <a:latin typeface="Abadi" panose="020B0604020104020204" pitchFamily="34" charset="0"/>
              </a:rPr>
              <a:t>sayana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rasis</a:t>
            </a:r>
            <a:r>
              <a:rPr lang="en-US" sz="2400" dirty="0">
                <a:solidFill>
                  <a:schemeClr val="tx1"/>
                </a:solidFill>
                <a:latin typeface="Abadi" panose="020B0604020104020204" pitchFamily="34" charset="0"/>
              </a:rPr>
              <a:t> have now shifted from the constellations, after which those were named, by the ‘phenomenon of precession of equinoxes’. The shift now amounts to about 23°45’. </a:t>
            </a:r>
          </a:p>
          <a:p>
            <a:r>
              <a:rPr lang="en-US" sz="2400" dirty="0">
                <a:solidFill>
                  <a:schemeClr val="tx1"/>
                </a:solidFill>
                <a:latin typeface="Abadi" panose="020B0604020104020204" pitchFamily="34" charset="0"/>
              </a:rPr>
              <a:t>In India, we use the unshifted </a:t>
            </a:r>
            <a:r>
              <a:rPr lang="en-US" sz="2400" dirty="0" err="1">
                <a:solidFill>
                  <a:schemeClr val="tx1"/>
                </a:solidFill>
                <a:latin typeface="Abadi" panose="020B0604020104020204" pitchFamily="34" charset="0"/>
              </a:rPr>
              <a:t>nirayana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rasis</a:t>
            </a:r>
            <a:r>
              <a:rPr lang="en-US" sz="2400" dirty="0">
                <a:solidFill>
                  <a:schemeClr val="tx1"/>
                </a:solidFill>
                <a:latin typeface="Abadi" panose="020B0604020104020204" pitchFamily="34" charset="0"/>
              </a:rPr>
              <a:t>. The Sun moves from one sign to the next in the course of a month. It is at the first point of Aries, i.e. at the vernal equinox, around March 22</a:t>
            </a:r>
            <a:r>
              <a:rPr lang="en-US" sz="2400" baseline="30000" dirty="0">
                <a:solidFill>
                  <a:schemeClr val="tx1"/>
                </a:solidFill>
                <a:latin typeface="Abadi" panose="020B0604020104020204" pitchFamily="34" charset="0"/>
              </a:rPr>
              <a:t>nd</a:t>
            </a:r>
            <a:r>
              <a:rPr lang="en-US" sz="2400" dirty="0">
                <a:solidFill>
                  <a:schemeClr val="tx1"/>
                </a:solidFill>
                <a:latin typeface="Abadi" panose="020B0604020104020204" pitchFamily="34" charset="0"/>
              </a:rPr>
              <a:t> and at the first point of Libra, i.e. at the autumnal equinox, around September 23</a:t>
            </a:r>
            <a:r>
              <a:rPr lang="en-US" sz="2400" baseline="30000" dirty="0">
                <a:solidFill>
                  <a:schemeClr val="tx1"/>
                </a:solidFill>
                <a:latin typeface="Abadi" panose="020B0604020104020204" pitchFamily="34" charset="0"/>
              </a:rPr>
              <a:t>rd</a:t>
            </a:r>
            <a:r>
              <a:rPr lang="en-US" sz="2400" dirty="0">
                <a:solidFill>
                  <a:schemeClr val="tx1"/>
                </a:solidFill>
                <a:latin typeface="Abadi" panose="020B0604020104020204" pitchFamily="34" charset="0"/>
              </a:rPr>
              <a:t> each year.</a:t>
            </a:r>
          </a:p>
        </p:txBody>
      </p:sp>
      <p:sp>
        <p:nvSpPr>
          <p:cNvPr id="4" name="Slide Number Placeholder 3">
            <a:extLst>
              <a:ext uri="{FF2B5EF4-FFF2-40B4-BE49-F238E27FC236}">
                <a16:creationId xmlns:a16="http://schemas.microsoft.com/office/drawing/2014/main" id="{FA9492DB-5B9B-3A40-6C21-EDFB86CDCE43}"/>
              </a:ext>
            </a:extLst>
          </p:cNvPr>
          <p:cNvSpPr>
            <a:spLocks noGrp="1"/>
          </p:cNvSpPr>
          <p:nvPr>
            <p:ph type="sldNum" sz="quarter" idx="12"/>
          </p:nvPr>
        </p:nvSpPr>
        <p:spPr/>
        <p:txBody>
          <a:bodyPr/>
          <a:lstStyle/>
          <a:p>
            <a:fld id="{DB0B15CD-159F-441C-9DF5-31DE6B517E51}" type="slidenum">
              <a:rPr lang="en-IN" smtClean="0">
                <a:solidFill>
                  <a:schemeClr val="tx1"/>
                </a:solidFill>
              </a:rPr>
              <a:t>29</a:t>
            </a:fld>
            <a:endParaRPr lang="en-IN">
              <a:solidFill>
                <a:schemeClr val="tx1"/>
              </a:solidFill>
            </a:endParaRPr>
          </a:p>
        </p:txBody>
      </p:sp>
    </p:spTree>
    <p:extLst>
      <p:ext uri="{BB962C8B-B14F-4D97-AF65-F5344CB8AC3E}">
        <p14:creationId xmlns:p14="http://schemas.microsoft.com/office/powerpoint/2010/main" val="330104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29EE-FA4A-45A6-92BD-1C8853EDA6B6}"/>
              </a:ext>
            </a:extLst>
          </p:cNvPr>
          <p:cNvSpPr>
            <a:spLocks noGrp="1"/>
          </p:cNvSpPr>
          <p:nvPr>
            <p:ph type="title"/>
          </p:nvPr>
        </p:nvSpPr>
        <p:spPr>
          <a:xfrm>
            <a:off x="37672" y="1595848"/>
            <a:ext cx="3311703" cy="2441895"/>
          </a:xfrm>
        </p:spPr>
        <p:txBody>
          <a:bodyPr>
            <a:normAutofit fontScale="90000"/>
          </a:bodyPr>
          <a:lstStyle/>
          <a:p>
            <a:pPr algn="ctr"/>
            <a:r>
              <a:rPr lang="en-IN" sz="4000" dirty="0">
                <a:solidFill>
                  <a:schemeClr val="bg1"/>
                </a:solidFill>
                <a:latin typeface="Algerian" panose="04020705040A02060702" pitchFamily="82" charset="0"/>
              </a:rPr>
              <a:t>CHAPTER 1</a:t>
            </a:r>
            <a:br>
              <a:rPr lang="en-IN" sz="4000" dirty="0">
                <a:solidFill>
                  <a:schemeClr val="bg1"/>
                </a:solidFill>
                <a:latin typeface="Algerian" panose="04020705040A02060702" pitchFamily="82" charset="0"/>
              </a:rPr>
            </a:br>
            <a:br>
              <a:rPr lang="en-IN" sz="4000" dirty="0">
                <a:solidFill>
                  <a:schemeClr val="bg1"/>
                </a:solidFill>
                <a:latin typeface="Algerian" panose="04020705040A02060702" pitchFamily="82" charset="0"/>
              </a:rPr>
            </a:br>
            <a:br>
              <a:rPr lang="en-IN" sz="4000" dirty="0">
                <a:solidFill>
                  <a:schemeClr val="bg1"/>
                </a:solidFill>
                <a:latin typeface="Algerian" panose="04020705040A02060702" pitchFamily="82" charset="0"/>
              </a:rPr>
            </a:br>
            <a:r>
              <a:rPr lang="en-IN" sz="4000" dirty="0">
                <a:solidFill>
                  <a:schemeClr val="bg1"/>
                </a:solidFill>
                <a:latin typeface="Algerian" panose="04020705040A02060702" pitchFamily="82" charset="0"/>
              </a:rPr>
              <a:t>HISTORICAL  INTRODUCTION</a:t>
            </a:r>
          </a:p>
        </p:txBody>
      </p:sp>
      <p:sp>
        <p:nvSpPr>
          <p:cNvPr id="3" name="Content Placeholder 2">
            <a:extLst>
              <a:ext uri="{FF2B5EF4-FFF2-40B4-BE49-F238E27FC236}">
                <a16:creationId xmlns:a16="http://schemas.microsoft.com/office/drawing/2014/main" id="{ED2311A6-0AC0-DF8F-44BA-09556D1B104E}"/>
              </a:ext>
            </a:extLst>
          </p:cNvPr>
          <p:cNvSpPr>
            <a:spLocks noGrp="1"/>
          </p:cNvSpPr>
          <p:nvPr>
            <p:ph idx="1"/>
          </p:nvPr>
        </p:nvSpPr>
        <p:spPr>
          <a:xfrm>
            <a:off x="3493214" y="733032"/>
            <a:ext cx="8311794" cy="2818311"/>
          </a:xfrm>
        </p:spPr>
        <p:txBody>
          <a:bodyPr>
            <a:normAutofit/>
          </a:bodyPr>
          <a:lstStyle/>
          <a:p>
            <a:pPr marL="0" indent="0" algn="ctr">
              <a:buNone/>
            </a:pPr>
            <a:r>
              <a:rPr lang="sa-IN" sz="4000" b="0" i="0" dirty="0">
                <a:solidFill>
                  <a:srgbClr val="001D35"/>
                </a:solidFill>
                <a:effectLst/>
                <a:latin typeface="Sanskrit Text" panose="02020503050405020304" pitchFamily="18" charset="0"/>
                <a:cs typeface="Sanskrit Text" panose="02020503050405020304" pitchFamily="18" charset="0"/>
              </a:rPr>
              <a:t>यथा शिखा मयूराणां, नागानां मणयो यथा। </a:t>
            </a:r>
            <a:endParaRPr lang="en-IN" sz="4000" b="0" i="0" dirty="0">
              <a:solidFill>
                <a:srgbClr val="001D35"/>
              </a:solidFill>
              <a:effectLst/>
              <a:latin typeface="Sanskrit Text" panose="02020503050405020304" pitchFamily="18" charset="0"/>
              <a:cs typeface="Sanskrit Text" panose="02020503050405020304" pitchFamily="18" charset="0"/>
            </a:endParaRPr>
          </a:p>
          <a:p>
            <a:pPr marL="0" indent="0" algn="ctr">
              <a:buNone/>
            </a:pPr>
            <a:r>
              <a:rPr lang="sa-IN" sz="4000" b="0" i="0" dirty="0">
                <a:solidFill>
                  <a:srgbClr val="001D35"/>
                </a:solidFill>
                <a:effectLst/>
                <a:latin typeface="Sanskrit Text" panose="02020503050405020304" pitchFamily="18" charset="0"/>
                <a:cs typeface="Sanskrit Text" panose="02020503050405020304" pitchFamily="18" charset="0"/>
              </a:rPr>
              <a:t>तद्वद् वेदाङ्गशास्त्राणां, गणितं मूर्धनि स्थितम् ॥</a:t>
            </a:r>
            <a:endParaRPr lang="en-IN" sz="4400" b="1" dirty="0">
              <a:solidFill>
                <a:srgbClr val="002060"/>
              </a:solidFill>
              <a:highlight>
                <a:srgbClr val="FFFF00"/>
              </a:highlight>
              <a:latin typeface="Sanskrit Text" panose="02020503050405020304" pitchFamily="18" charset="0"/>
              <a:cs typeface="Sanskrit Text" panose="02020503050405020304" pitchFamily="18" charset="0"/>
            </a:endParaRPr>
          </a:p>
        </p:txBody>
      </p:sp>
      <p:sp>
        <p:nvSpPr>
          <p:cNvPr id="4" name="TextBox 3">
            <a:extLst>
              <a:ext uri="{FF2B5EF4-FFF2-40B4-BE49-F238E27FC236}">
                <a16:creationId xmlns:a16="http://schemas.microsoft.com/office/drawing/2014/main" id="{E16422DC-E519-2891-1045-C424CA866487}"/>
              </a:ext>
            </a:extLst>
          </p:cNvPr>
          <p:cNvSpPr txBox="1"/>
          <p:nvPr/>
        </p:nvSpPr>
        <p:spPr>
          <a:xfrm>
            <a:off x="4314303" y="3551343"/>
            <a:ext cx="6517662" cy="1938992"/>
          </a:xfrm>
          <a:prstGeom prst="rect">
            <a:avLst/>
          </a:prstGeom>
          <a:noFill/>
        </p:spPr>
        <p:txBody>
          <a:bodyPr wrap="square" rtlCol="0">
            <a:spAutoFit/>
          </a:bodyPr>
          <a:lstStyle/>
          <a:p>
            <a:pPr algn="ctr"/>
            <a:r>
              <a:rPr lang="en-US" sz="2400" dirty="0">
                <a:solidFill>
                  <a:srgbClr val="002060"/>
                </a:solidFill>
              </a:rPr>
              <a:t>“Like the crests on the heads of peacocks, like the gems on the hoods of the cobras, Jyotisha (Astronomy) is at the top of the Vedanga sastras—the auxiliary branches of Vedic knowledge”.</a:t>
            </a:r>
            <a:r>
              <a:rPr lang="en-US" sz="2400" dirty="0" err="1">
                <a:solidFill>
                  <a:srgbClr val="002060"/>
                </a:solidFill>
              </a:rPr>
              <a:t>Vedangajyotisha</a:t>
            </a:r>
            <a:endParaRPr lang="en-IN" sz="2400" dirty="0">
              <a:solidFill>
                <a:srgbClr val="002060"/>
              </a:solidFill>
            </a:endParaRPr>
          </a:p>
        </p:txBody>
      </p:sp>
      <p:sp>
        <p:nvSpPr>
          <p:cNvPr id="5" name="Slide Number Placeholder 4">
            <a:extLst>
              <a:ext uri="{FF2B5EF4-FFF2-40B4-BE49-F238E27FC236}">
                <a16:creationId xmlns:a16="http://schemas.microsoft.com/office/drawing/2014/main" id="{C6DE3DD1-2B54-FF14-3F12-814FB3C576C8}"/>
              </a:ext>
            </a:extLst>
          </p:cNvPr>
          <p:cNvSpPr>
            <a:spLocks noGrp="1"/>
          </p:cNvSpPr>
          <p:nvPr>
            <p:ph type="sldNum" sz="quarter" idx="12"/>
          </p:nvPr>
        </p:nvSpPr>
        <p:spPr/>
        <p:txBody>
          <a:bodyPr/>
          <a:lstStyle/>
          <a:p>
            <a:fld id="{DB0B15CD-159F-441C-9DF5-31DE6B517E51}" type="slidenum">
              <a:rPr lang="en-IN" smtClean="0"/>
              <a:t>3</a:t>
            </a:fld>
            <a:endParaRPr lang="en-IN"/>
          </a:p>
        </p:txBody>
      </p:sp>
    </p:spTree>
    <p:extLst>
      <p:ext uri="{BB962C8B-B14F-4D97-AF65-F5344CB8AC3E}">
        <p14:creationId xmlns:p14="http://schemas.microsoft.com/office/powerpoint/2010/main" val="3109557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56232-FF84-B58C-8C5D-CBE5FE1344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7C1A0-5A0D-3286-FDB8-904DABEDB1AB}"/>
              </a:ext>
            </a:extLst>
          </p:cNvPr>
          <p:cNvSpPr>
            <a:spLocks noGrp="1"/>
          </p:cNvSpPr>
          <p:nvPr>
            <p:ph type="title"/>
          </p:nvPr>
        </p:nvSpPr>
        <p:spPr>
          <a:xfrm>
            <a:off x="658829" y="231562"/>
            <a:ext cx="10874339" cy="754758"/>
          </a:xfrm>
        </p:spPr>
        <p:txBody>
          <a:bodyPr/>
          <a:lstStyle/>
          <a:p>
            <a:r>
              <a:rPr lang="en-IN" dirty="0">
                <a:solidFill>
                  <a:schemeClr val="tx1"/>
                </a:solidFill>
                <a:latin typeface="Algerian" panose="04020705040A02060702" pitchFamily="82" charset="0"/>
              </a:rPr>
              <a:t>ZODIAC, RASIS AND NAKSATRA SYSTEM</a:t>
            </a:r>
          </a:p>
        </p:txBody>
      </p:sp>
      <p:sp>
        <p:nvSpPr>
          <p:cNvPr id="3" name="Content Placeholder 2">
            <a:extLst>
              <a:ext uri="{FF2B5EF4-FFF2-40B4-BE49-F238E27FC236}">
                <a16:creationId xmlns:a16="http://schemas.microsoft.com/office/drawing/2014/main" id="{CF69D7D3-783C-51E7-ED0F-1DC753C23C2D}"/>
              </a:ext>
            </a:extLst>
          </p:cNvPr>
          <p:cNvSpPr>
            <a:spLocks noGrp="1"/>
          </p:cNvSpPr>
          <p:nvPr>
            <p:ph idx="1"/>
          </p:nvPr>
        </p:nvSpPr>
        <p:spPr>
          <a:xfrm>
            <a:off x="479462" y="1232900"/>
            <a:ext cx="11233075" cy="5095981"/>
          </a:xfrm>
        </p:spPr>
        <p:txBody>
          <a:bodyPr>
            <a:normAutofit lnSpcReduction="10000"/>
          </a:bodyPr>
          <a:lstStyle/>
          <a:p>
            <a:r>
              <a:rPr lang="en-US" sz="2400" dirty="0">
                <a:solidFill>
                  <a:schemeClr val="tx1"/>
                </a:solidFill>
                <a:latin typeface="Abadi" panose="020B0604020104020204" pitchFamily="34" charset="0"/>
              </a:rPr>
              <a:t>The zodiac is divided into 27 equal parts called </a:t>
            </a:r>
            <a:r>
              <a:rPr lang="en-US" sz="2400" dirty="0" err="1">
                <a:solidFill>
                  <a:schemeClr val="tx1"/>
                </a:solidFill>
                <a:highlight>
                  <a:srgbClr val="FFFF00"/>
                </a:highlight>
                <a:latin typeface="Abadi" panose="020B0604020104020204" pitchFamily="34" charset="0"/>
              </a:rPr>
              <a:t>naksatras</a:t>
            </a:r>
            <a:r>
              <a:rPr lang="en-US" sz="2400" dirty="0">
                <a:solidFill>
                  <a:schemeClr val="tx1"/>
                </a:solidFill>
                <a:latin typeface="Abadi" panose="020B0604020104020204" pitchFamily="34" charset="0"/>
              </a:rPr>
              <a:t>. Each </a:t>
            </a:r>
            <a:r>
              <a:rPr lang="en-US" sz="2400" dirty="0" err="1">
                <a:solidFill>
                  <a:schemeClr val="tx1"/>
                </a:solidFill>
                <a:latin typeface="Abadi" panose="020B0604020104020204" pitchFamily="34" charset="0"/>
              </a:rPr>
              <a:t>naksatra</a:t>
            </a:r>
            <a:r>
              <a:rPr lang="en-US" sz="2400" dirty="0">
                <a:solidFill>
                  <a:schemeClr val="tx1"/>
                </a:solidFill>
                <a:latin typeface="Abadi" panose="020B0604020104020204" pitchFamily="34" charset="0"/>
              </a:rPr>
              <a:t> is of 13°20' (=360°/27) extent. The </a:t>
            </a:r>
            <a:r>
              <a:rPr lang="en-US" sz="2400" dirty="0" err="1">
                <a:solidFill>
                  <a:schemeClr val="tx1"/>
                </a:solidFill>
                <a:latin typeface="Abadi" panose="020B0604020104020204" pitchFamily="34" charset="0"/>
              </a:rPr>
              <a:t>naksatras</a:t>
            </a:r>
            <a:r>
              <a:rPr lang="en-US" sz="2400" dirty="0">
                <a:solidFill>
                  <a:schemeClr val="tx1"/>
                </a:solidFill>
                <a:latin typeface="Abadi" panose="020B0604020104020204" pitchFamily="34" charset="0"/>
              </a:rPr>
              <a:t> are calculated-from the first point of Mesa, the starting point of the zodiac in the Indian system. Thus, the twelve </a:t>
            </a:r>
            <a:r>
              <a:rPr lang="en-US" sz="2400" dirty="0" err="1">
                <a:solidFill>
                  <a:schemeClr val="tx1"/>
                </a:solidFill>
                <a:latin typeface="Abadi" panose="020B0604020104020204" pitchFamily="34" charset="0"/>
              </a:rPr>
              <a:t>nirayana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rasis</a:t>
            </a:r>
            <a:r>
              <a:rPr lang="en-US" sz="2400" dirty="0">
                <a:solidFill>
                  <a:schemeClr val="tx1"/>
                </a:solidFill>
                <a:latin typeface="Abadi" panose="020B0604020104020204" pitchFamily="34" charset="0"/>
              </a:rPr>
              <a:t> are equivalent to the twenty-seven </a:t>
            </a:r>
            <a:r>
              <a:rPr lang="en-US" sz="2400" dirty="0" err="1">
                <a:solidFill>
                  <a:schemeClr val="tx1"/>
                </a:solidFill>
                <a:latin typeface="Abadi" panose="020B0604020104020204" pitchFamily="34" charset="0"/>
              </a:rPr>
              <a:t>naksatras</a:t>
            </a:r>
            <a:r>
              <a:rPr lang="en-US" sz="2400" dirty="0">
                <a:solidFill>
                  <a:schemeClr val="tx1"/>
                </a:solidFill>
                <a:latin typeface="Abadi" panose="020B0604020104020204" pitchFamily="34" charset="0"/>
              </a:rPr>
              <a:t> in the zodiac so that each </a:t>
            </a:r>
            <a:r>
              <a:rPr lang="en-US" sz="2400" dirty="0" err="1">
                <a:solidFill>
                  <a:schemeClr val="tx1"/>
                </a:solidFill>
                <a:latin typeface="Abadi" panose="020B0604020104020204" pitchFamily="34" charset="0"/>
              </a:rPr>
              <a:t>rasi</a:t>
            </a:r>
            <a:r>
              <a:rPr lang="en-US" sz="2400" dirty="0">
                <a:solidFill>
                  <a:schemeClr val="tx1"/>
                </a:solidFill>
                <a:latin typeface="Abadi" panose="020B0604020104020204" pitchFamily="34" charset="0"/>
              </a:rPr>
              <a:t>, in its angular extent, is equivalent to two and a quarter </a:t>
            </a:r>
            <a:r>
              <a:rPr lang="en-US" sz="2400" dirty="0" err="1">
                <a:solidFill>
                  <a:schemeClr val="tx1"/>
                </a:solidFill>
                <a:latin typeface="Abadi" panose="020B0604020104020204" pitchFamily="34" charset="0"/>
              </a:rPr>
              <a:t>naksatras</a:t>
            </a:r>
            <a:r>
              <a:rPr lang="en-US" sz="2400" dirty="0">
                <a:solidFill>
                  <a:schemeClr val="tx1"/>
                </a:solidFill>
                <a:latin typeface="Abadi" panose="020B0604020104020204" pitchFamily="34" charset="0"/>
              </a:rPr>
              <a:t>. </a:t>
            </a:r>
          </a:p>
          <a:p>
            <a:r>
              <a:rPr lang="en-US" sz="2400" dirty="0">
                <a:solidFill>
                  <a:schemeClr val="tx1"/>
                </a:solidFill>
                <a:latin typeface="Abadi" panose="020B0604020104020204" pitchFamily="34" charset="0"/>
              </a:rPr>
              <a:t>For example, the </a:t>
            </a:r>
            <a:r>
              <a:rPr lang="en-US" sz="2400" dirty="0" err="1">
                <a:solidFill>
                  <a:schemeClr val="tx1"/>
                </a:solidFill>
                <a:latin typeface="Abadi" panose="020B0604020104020204" pitchFamily="34" charset="0"/>
              </a:rPr>
              <a:t>nirayana</a:t>
            </a:r>
            <a:r>
              <a:rPr lang="en-US" sz="2400" dirty="0">
                <a:solidFill>
                  <a:schemeClr val="tx1"/>
                </a:solidFill>
                <a:latin typeface="Abadi" panose="020B0604020104020204" pitchFamily="34" charset="0"/>
              </a:rPr>
              <a:t> Mesa </a:t>
            </a:r>
            <a:r>
              <a:rPr lang="en-US" sz="2400" dirty="0" err="1">
                <a:solidFill>
                  <a:schemeClr val="tx1"/>
                </a:solidFill>
                <a:latin typeface="Abadi" panose="020B0604020104020204" pitchFamily="34" charset="0"/>
              </a:rPr>
              <a:t>rasi</a:t>
            </a:r>
            <a:r>
              <a:rPr lang="en-US" sz="2400" dirty="0">
                <a:solidFill>
                  <a:schemeClr val="tx1"/>
                </a:solidFill>
                <a:latin typeface="Abadi" panose="020B0604020104020204" pitchFamily="34" charset="0"/>
              </a:rPr>
              <a:t> constitutes two full </a:t>
            </a:r>
            <a:r>
              <a:rPr lang="en-US" sz="2400" dirty="0" err="1">
                <a:solidFill>
                  <a:schemeClr val="tx1"/>
                </a:solidFill>
                <a:latin typeface="Abadi" panose="020B0604020104020204" pitchFamily="34" charset="0"/>
              </a:rPr>
              <a:t>naksatras</a:t>
            </a:r>
            <a:r>
              <a:rPr lang="en-US" sz="2400" dirty="0">
                <a:solidFill>
                  <a:schemeClr val="tx1"/>
                </a:solidFill>
                <a:latin typeface="Abadi" panose="020B0604020104020204" pitchFamily="34" charset="0"/>
              </a:rPr>
              <a:t>, Asvini and Bharani, and a quarter (pada) of the </a:t>
            </a:r>
            <a:r>
              <a:rPr lang="en-US" sz="2400" dirty="0" err="1">
                <a:solidFill>
                  <a:schemeClr val="tx1"/>
                </a:solidFill>
                <a:latin typeface="Abadi" panose="020B0604020104020204" pitchFamily="34" charset="0"/>
              </a:rPr>
              <a:t>naksatra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Krttika</a:t>
            </a:r>
            <a:r>
              <a:rPr lang="en-US" sz="2400" dirty="0">
                <a:solidFill>
                  <a:schemeClr val="tx1"/>
                </a:solidFill>
                <a:latin typeface="Abadi" panose="020B0604020104020204" pitchFamily="34" charset="0"/>
              </a:rPr>
              <a:t>. Each </a:t>
            </a:r>
            <a:r>
              <a:rPr lang="en-US" sz="2400" dirty="0" err="1">
                <a:solidFill>
                  <a:schemeClr val="tx1"/>
                </a:solidFill>
                <a:latin typeface="Abadi" panose="020B0604020104020204" pitchFamily="34" charset="0"/>
              </a:rPr>
              <a:t>naksatra</a:t>
            </a:r>
            <a:r>
              <a:rPr lang="en-US" sz="2400" dirty="0">
                <a:solidFill>
                  <a:schemeClr val="tx1"/>
                </a:solidFill>
                <a:latin typeface="Abadi" panose="020B0604020104020204" pitchFamily="34" charset="0"/>
              </a:rPr>
              <a:t> is subdivided into 4 equal parts, each part being called a pada. Thus, totally 108 (27 X 4) </a:t>
            </a:r>
            <a:r>
              <a:rPr lang="en-US" sz="2400" dirty="0" err="1">
                <a:solidFill>
                  <a:schemeClr val="tx1"/>
                </a:solidFill>
                <a:latin typeface="Abadi" panose="020B0604020104020204" pitchFamily="34" charset="0"/>
              </a:rPr>
              <a:t>naksatra</a:t>
            </a:r>
            <a:r>
              <a:rPr lang="en-US" sz="2400" dirty="0">
                <a:solidFill>
                  <a:schemeClr val="tx1"/>
                </a:solidFill>
                <a:latin typeface="Abadi" panose="020B0604020104020204" pitchFamily="34" charset="0"/>
              </a:rPr>
              <a:t> padas constitute the zodiac. </a:t>
            </a:r>
          </a:p>
          <a:p>
            <a:r>
              <a:rPr lang="en-US" sz="2400" dirty="0">
                <a:solidFill>
                  <a:schemeClr val="tx1"/>
                </a:solidFill>
                <a:latin typeface="Abadi" panose="020B0604020104020204" pitchFamily="34" charset="0"/>
              </a:rPr>
              <a:t>These 108 padas are equally distributed into 12 </a:t>
            </a:r>
            <a:r>
              <a:rPr lang="en-US" sz="2400" dirty="0" err="1">
                <a:solidFill>
                  <a:schemeClr val="tx1"/>
                </a:solidFill>
                <a:latin typeface="Abadi" panose="020B0604020104020204" pitchFamily="34" charset="0"/>
              </a:rPr>
              <a:t>rasis</a:t>
            </a:r>
            <a:r>
              <a:rPr lang="en-US" sz="2400" dirty="0">
                <a:solidFill>
                  <a:schemeClr val="tx1"/>
                </a:solidFill>
                <a:latin typeface="Abadi" panose="020B0604020104020204" pitchFamily="34" charset="0"/>
              </a:rPr>
              <a:t> so that each </a:t>
            </a:r>
            <a:r>
              <a:rPr lang="en-US" sz="2400" dirty="0" err="1">
                <a:solidFill>
                  <a:schemeClr val="tx1"/>
                </a:solidFill>
                <a:latin typeface="Abadi" panose="020B0604020104020204" pitchFamily="34" charset="0"/>
              </a:rPr>
              <a:t>rasi</a:t>
            </a:r>
            <a:r>
              <a:rPr lang="en-US" sz="2400" dirty="0">
                <a:solidFill>
                  <a:schemeClr val="tx1"/>
                </a:solidFill>
                <a:latin typeface="Abadi" panose="020B0604020104020204" pitchFamily="34" charset="0"/>
              </a:rPr>
              <a:t> consists of 9 padas. </a:t>
            </a:r>
          </a:p>
          <a:p>
            <a:r>
              <a:rPr lang="en-US" sz="2400" dirty="0">
                <a:solidFill>
                  <a:schemeClr val="tx1"/>
                </a:solidFill>
                <a:latin typeface="Abadi" panose="020B0604020104020204" pitchFamily="34" charset="0"/>
              </a:rPr>
              <a:t>The </a:t>
            </a:r>
            <a:r>
              <a:rPr lang="en-US" sz="2400" dirty="0" err="1">
                <a:solidFill>
                  <a:schemeClr val="tx1"/>
                </a:solidFill>
                <a:latin typeface="Abadi" panose="020B0604020104020204" pitchFamily="34" charset="0"/>
              </a:rPr>
              <a:t>naksatras</a:t>
            </a:r>
            <a:r>
              <a:rPr lang="en-US" sz="2400" dirty="0">
                <a:solidFill>
                  <a:schemeClr val="tx1"/>
                </a:solidFill>
                <a:latin typeface="Abadi" panose="020B0604020104020204" pitchFamily="34" charset="0"/>
              </a:rPr>
              <a:t> are also called “</a:t>
            </a:r>
            <a:r>
              <a:rPr lang="en-US" sz="2400" dirty="0">
                <a:solidFill>
                  <a:schemeClr val="tx1"/>
                </a:solidFill>
                <a:highlight>
                  <a:srgbClr val="FFFF00"/>
                </a:highlight>
                <a:latin typeface="Abadi" panose="020B0604020104020204" pitchFamily="34" charset="0"/>
              </a:rPr>
              <a:t>lunar mansions</a:t>
            </a:r>
            <a:r>
              <a:rPr lang="en-US" sz="2400" dirty="0">
                <a:solidFill>
                  <a:schemeClr val="tx1"/>
                </a:solidFill>
                <a:latin typeface="Abadi" panose="020B0604020104020204" pitchFamily="34" charset="0"/>
              </a:rPr>
              <a:t>” since the Moon covers these 27 </a:t>
            </a:r>
            <a:r>
              <a:rPr lang="en-US" sz="2400" dirty="0" err="1">
                <a:solidFill>
                  <a:schemeClr val="tx1"/>
                </a:solidFill>
                <a:latin typeface="Abadi" panose="020B0604020104020204" pitchFamily="34" charset="0"/>
              </a:rPr>
              <a:t>naksatras</a:t>
            </a:r>
            <a:r>
              <a:rPr lang="en-US" sz="2400" dirty="0">
                <a:solidFill>
                  <a:schemeClr val="tx1"/>
                </a:solidFill>
                <a:latin typeface="Abadi" panose="020B0604020104020204" pitchFamily="34" charset="0"/>
              </a:rPr>
              <a:t> in the course of a sidereal month, i.e., the time taken by the Moon to complete a revolution around the Earth with respect to the fixed stars. The average length of a sidereal month is 27.3217 days.</a:t>
            </a:r>
            <a:endParaRPr lang="en-IN" sz="2400" dirty="0">
              <a:solidFill>
                <a:schemeClr val="tx1"/>
              </a:solidFill>
              <a:latin typeface="Abadi" panose="020B0604020104020204" pitchFamily="34" charset="0"/>
            </a:endParaRPr>
          </a:p>
        </p:txBody>
      </p:sp>
      <p:sp>
        <p:nvSpPr>
          <p:cNvPr id="4" name="Slide Number Placeholder 3">
            <a:extLst>
              <a:ext uri="{FF2B5EF4-FFF2-40B4-BE49-F238E27FC236}">
                <a16:creationId xmlns:a16="http://schemas.microsoft.com/office/drawing/2014/main" id="{DFCC8C91-6FE1-4A38-771E-0174D317EB75}"/>
              </a:ext>
            </a:extLst>
          </p:cNvPr>
          <p:cNvSpPr>
            <a:spLocks noGrp="1"/>
          </p:cNvSpPr>
          <p:nvPr>
            <p:ph type="sldNum" sz="quarter" idx="12"/>
          </p:nvPr>
        </p:nvSpPr>
        <p:spPr/>
        <p:txBody>
          <a:bodyPr/>
          <a:lstStyle/>
          <a:p>
            <a:fld id="{DB0B15CD-159F-441C-9DF5-31DE6B517E51}" type="slidenum">
              <a:rPr lang="en-IN" smtClean="0">
                <a:solidFill>
                  <a:schemeClr val="tx1"/>
                </a:solidFill>
              </a:rPr>
              <a:t>30</a:t>
            </a:fld>
            <a:endParaRPr lang="en-IN">
              <a:solidFill>
                <a:schemeClr val="tx1"/>
              </a:solidFill>
            </a:endParaRPr>
          </a:p>
        </p:txBody>
      </p:sp>
    </p:spTree>
    <p:extLst>
      <p:ext uri="{BB962C8B-B14F-4D97-AF65-F5344CB8AC3E}">
        <p14:creationId xmlns:p14="http://schemas.microsoft.com/office/powerpoint/2010/main" val="1154822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8CA52D-B28F-A942-9EF2-35CE7CE5DDB7}"/>
              </a:ext>
            </a:extLst>
          </p:cNvPr>
          <p:cNvPicPr>
            <a:picLocks noChangeAspect="1"/>
          </p:cNvPicPr>
          <p:nvPr/>
        </p:nvPicPr>
        <p:blipFill>
          <a:blip r:embed="rId2"/>
          <a:stretch>
            <a:fillRect/>
          </a:stretch>
        </p:blipFill>
        <p:spPr>
          <a:xfrm>
            <a:off x="5726665" y="0"/>
            <a:ext cx="4670252" cy="6858000"/>
          </a:xfrm>
          <a:prstGeom prst="rect">
            <a:avLst/>
          </a:prstGeom>
        </p:spPr>
      </p:pic>
      <p:sp>
        <p:nvSpPr>
          <p:cNvPr id="6" name="TextBox 5">
            <a:extLst>
              <a:ext uri="{FF2B5EF4-FFF2-40B4-BE49-F238E27FC236}">
                <a16:creationId xmlns:a16="http://schemas.microsoft.com/office/drawing/2014/main" id="{49815A05-A9B0-EBDD-8001-2BF52F376D60}"/>
              </a:ext>
            </a:extLst>
          </p:cNvPr>
          <p:cNvSpPr txBox="1"/>
          <p:nvPr/>
        </p:nvSpPr>
        <p:spPr>
          <a:xfrm>
            <a:off x="1212351" y="2558265"/>
            <a:ext cx="2917860" cy="1815882"/>
          </a:xfrm>
          <a:prstGeom prst="rect">
            <a:avLst/>
          </a:prstGeom>
          <a:noFill/>
        </p:spPr>
        <p:txBody>
          <a:bodyPr wrap="square" rtlCol="0">
            <a:spAutoFit/>
          </a:bodyPr>
          <a:lstStyle/>
          <a:p>
            <a:pPr algn="ctr"/>
            <a:r>
              <a:rPr lang="en-IN" sz="2800" dirty="0">
                <a:solidFill>
                  <a:schemeClr val="bg1"/>
                </a:solidFill>
              </a:rPr>
              <a:t>Nakshatras and their range of Nirayana longitudes</a:t>
            </a:r>
          </a:p>
        </p:txBody>
      </p:sp>
      <p:sp>
        <p:nvSpPr>
          <p:cNvPr id="2" name="Slide Number Placeholder 1">
            <a:extLst>
              <a:ext uri="{FF2B5EF4-FFF2-40B4-BE49-F238E27FC236}">
                <a16:creationId xmlns:a16="http://schemas.microsoft.com/office/drawing/2014/main" id="{89B04E33-0859-C078-C36F-785D16BCEBE2}"/>
              </a:ext>
            </a:extLst>
          </p:cNvPr>
          <p:cNvSpPr>
            <a:spLocks noGrp="1"/>
          </p:cNvSpPr>
          <p:nvPr>
            <p:ph type="sldNum" sz="quarter" idx="12"/>
          </p:nvPr>
        </p:nvSpPr>
        <p:spPr>
          <a:xfrm>
            <a:off x="10757556" y="6361244"/>
            <a:ext cx="914400" cy="320040"/>
          </a:xfrm>
        </p:spPr>
        <p:txBody>
          <a:bodyPr/>
          <a:lstStyle/>
          <a:p>
            <a:fld id="{DB0B15CD-159F-441C-9DF5-31DE6B517E51}" type="slidenum">
              <a:rPr lang="en-IN" smtClean="0">
                <a:solidFill>
                  <a:schemeClr val="tx1"/>
                </a:solidFill>
              </a:rPr>
              <a:t>31</a:t>
            </a:fld>
            <a:endParaRPr lang="en-IN">
              <a:solidFill>
                <a:schemeClr val="tx1"/>
              </a:solidFill>
            </a:endParaRPr>
          </a:p>
        </p:txBody>
      </p:sp>
    </p:spTree>
    <p:extLst>
      <p:ext uri="{BB962C8B-B14F-4D97-AF65-F5344CB8AC3E}">
        <p14:creationId xmlns:p14="http://schemas.microsoft.com/office/powerpoint/2010/main" val="223062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7D3AD-1283-37A1-9F57-5BC99985517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016DF90-165A-2023-76D2-77CCF834781C}"/>
              </a:ext>
            </a:extLst>
          </p:cNvPr>
          <p:cNvPicPr>
            <a:picLocks noChangeAspect="1"/>
          </p:cNvPicPr>
          <p:nvPr/>
        </p:nvPicPr>
        <p:blipFill>
          <a:blip r:embed="rId3"/>
          <a:srcRect l="8405" r="4331"/>
          <a:stretch/>
        </p:blipFill>
        <p:spPr>
          <a:xfrm rot="5400000">
            <a:off x="3047862" y="-1719303"/>
            <a:ext cx="6192167" cy="10356350"/>
          </a:xfrm>
          <a:prstGeom prst="rect">
            <a:avLst/>
          </a:prstGeom>
        </p:spPr>
      </p:pic>
      <p:sp>
        <p:nvSpPr>
          <p:cNvPr id="2" name="Slide Number Placeholder 1">
            <a:extLst>
              <a:ext uri="{FF2B5EF4-FFF2-40B4-BE49-F238E27FC236}">
                <a16:creationId xmlns:a16="http://schemas.microsoft.com/office/drawing/2014/main" id="{A1DFCCF8-25B6-F353-7702-02B48DC1C30A}"/>
              </a:ext>
            </a:extLst>
          </p:cNvPr>
          <p:cNvSpPr>
            <a:spLocks noGrp="1"/>
          </p:cNvSpPr>
          <p:nvPr>
            <p:ph type="sldNum" sz="quarter" idx="12"/>
          </p:nvPr>
        </p:nvSpPr>
        <p:spPr>
          <a:xfrm>
            <a:off x="9843238" y="6189831"/>
            <a:ext cx="1706217" cy="365125"/>
          </a:xfrm>
        </p:spPr>
        <p:txBody>
          <a:bodyPr/>
          <a:lstStyle/>
          <a:p>
            <a:fld id="{DB0B15CD-159F-441C-9DF5-31DE6B517E51}" type="slidenum">
              <a:rPr lang="en-IN" smtClean="0">
                <a:solidFill>
                  <a:schemeClr val="tx1"/>
                </a:solidFill>
              </a:rPr>
              <a:t>32</a:t>
            </a:fld>
            <a:endParaRPr lang="en-IN" dirty="0">
              <a:solidFill>
                <a:schemeClr val="tx1"/>
              </a:solidFill>
            </a:endParaRPr>
          </a:p>
        </p:txBody>
      </p:sp>
    </p:spTree>
    <p:extLst>
      <p:ext uri="{BB962C8B-B14F-4D97-AF65-F5344CB8AC3E}">
        <p14:creationId xmlns:p14="http://schemas.microsoft.com/office/powerpoint/2010/main" val="2609451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761F-950F-A3F0-2298-EFC8E5548AF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B37640D-1787-1774-6687-7F6A2B956ED8}"/>
              </a:ext>
            </a:extLst>
          </p:cNvPr>
          <p:cNvPicPr>
            <a:picLocks noChangeAspect="1"/>
          </p:cNvPicPr>
          <p:nvPr/>
        </p:nvPicPr>
        <p:blipFill>
          <a:blip r:embed="rId3"/>
          <a:srcRect l="3830" r="3037"/>
          <a:stretch/>
        </p:blipFill>
        <p:spPr>
          <a:xfrm rot="5400000">
            <a:off x="2942983" y="-1597093"/>
            <a:ext cx="6237541" cy="10130322"/>
          </a:xfrm>
          <a:prstGeom prst="rect">
            <a:avLst/>
          </a:prstGeom>
        </p:spPr>
      </p:pic>
      <p:sp>
        <p:nvSpPr>
          <p:cNvPr id="2" name="Slide Number Placeholder 1">
            <a:extLst>
              <a:ext uri="{FF2B5EF4-FFF2-40B4-BE49-F238E27FC236}">
                <a16:creationId xmlns:a16="http://schemas.microsoft.com/office/drawing/2014/main" id="{FB210B7F-EE4D-E404-4BA5-94DCE2879951}"/>
              </a:ext>
            </a:extLst>
          </p:cNvPr>
          <p:cNvSpPr>
            <a:spLocks noGrp="1"/>
          </p:cNvSpPr>
          <p:nvPr>
            <p:ph type="sldNum" sz="quarter" idx="12"/>
          </p:nvPr>
        </p:nvSpPr>
        <p:spPr>
          <a:xfrm>
            <a:off x="10033722" y="6221714"/>
            <a:ext cx="1706217" cy="365125"/>
          </a:xfrm>
        </p:spPr>
        <p:txBody>
          <a:bodyPr/>
          <a:lstStyle/>
          <a:p>
            <a:fld id="{DB0B15CD-159F-441C-9DF5-31DE6B517E51}" type="slidenum">
              <a:rPr lang="en-IN" smtClean="0">
                <a:solidFill>
                  <a:schemeClr val="tx1"/>
                </a:solidFill>
              </a:rPr>
              <a:t>33</a:t>
            </a:fld>
            <a:endParaRPr lang="en-IN" dirty="0">
              <a:solidFill>
                <a:schemeClr val="tx1"/>
              </a:solidFill>
            </a:endParaRPr>
          </a:p>
        </p:txBody>
      </p:sp>
    </p:spTree>
    <p:extLst>
      <p:ext uri="{BB962C8B-B14F-4D97-AF65-F5344CB8AC3E}">
        <p14:creationId xmlns:p14="http://schemas.microsoft.com/office/powerpoint/2010/main" val="4102258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A7F0B-FEBB-C98B-5F94-F3160BF067D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850CABD-AE6A-3E80-47BA-F31DD11D074A}"/>
              </a:ext>
            </a:extLst>
          </p:cNvPr>
          <p:cNvPicPr>
            <a:picLocks noChangeAspect="1"/>
          </p:cNvPicPr>
          <p:nvPr/>
        </p:nvPicPr>
        <p:blipFill>
          <a:blip r:embed="rId3"/>
          <a:srcRect l="6244" r="6652"/>
          <a:stretch/>
        </p:blipFill>
        <p:spPr>
          <a:xfrm rot="5400000">
            <a:off x="3453505" y="-2283232"/>
            <a:ext cx="5435029" cy="11337132"/>
          </a:xfrm>
          <a:prstGeom prst="rect">
            <a:avLst/>
          </a:prstGeom>
        </p:spPr>
      </p:pic>
      <p:sp>
        <p:nvSpPr>
          <p:cNvPr id="2" name="Slide Number Placeholder 1">
            <a:extLst>
              <a:ext uri="{FF2B5EF4-FFF2-40B4-BE49-F238E27FC236}">
                <a16:creationId xmlns:a16="http://schemas.microsoft.com/office/drawing/2014/main" id="{51CDF6CC-DB81-3AB3-DBAC-9E7D545E0C99}"/>
              </a:ext>
            </a:extLst>
          </p:cNvPr>
          <p:cNvSpPr>
            <a:spLocks noGrp="1"/>
          </p:cNvSpPr>
          <p:nvPr>
            <p:ph type="sldNum" sz="quarter" idx="12"/>
          </p:nvPr>
        </p:nvSpPr>
        <p:spPr/>
        <p:txBody>
          <a:bodyPr/>
          <a:lstStyle/>
          <a:p>
            <a:fld id="{DB0B15CD-159F-441C-9DF5-31DE6B517E51}" type="slidenum">
              <a:rPr lang="en-IN" smtClean="0">
                <a:solidFill>
                  <a:schemeClr val="tx1"/>
                </a:solidFill>
              </a:rPr>
              <a:t>34</a:t>
            </a:fld>
            <a:endParaRPr lang="en-IN">
              <a:solidFill>
                <a:schemeClr val="tx1"/>
              </a:solidFill>
            </a:endParaRPr>
          </a:p>
        </p:txBody>
      </p:sp>
    </p:spTree>
    <p:extLst>
      <p:ext uri="{BB962C8B-B14F-4D97-AF65-F5344CB8AC3E}">
        <p14:creationId xmlns:p14="http://schemas.microsoft.com/office/powerpoint/2010/main" val="1378007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D97E0E-7476-9B0A-4501-11BC9F014C6B}"/>
              </a:ext>
            </a:extLst>
          </p:cNvPr>
          <p:cNvPicPr>
            <a:picLocks noChangeAspect="1"/>
          </p:cNvPicPr>
          <p:nvPr/>
        </p:nvPicPr>
        <p:blipFill>
          <a:blip r:embed="rId3"/>
          <a:srcRect t="44644" r="8814" b="3328"/>
          <a:stretch/>
        </p:blipFill>
        <p:spPr>
          <a:xfrm>
            <a:off x="6544361" y="719190"/>
            <a:ext cx="5383936" cy="5850425"/>
          </a:xfrm>
          <a:prstGeom prst="rect">
            <a:avLst/>
          </a:prstGeom>
        </p:spPr>
      </p:pic>
      <p:pic>
        <p:nvPicPr>
          <p:cNvPr id="6" name="Picture 5">
            <a:extLst>
              <a:ext uri="{FF2B5EF4-FFF2-40B4-BE49-F238E27FC236}">
                <a16:creationId xmlns:a16="http://schemas.microsoft.com/office/drawing/2014/main" id="{548A7F4A-3B17-2E9A-EA51-458BBC05081C}"/>
              </a:ext>
            </a:extLst>
          </p:cNvPr>
          <p:cNvPicPr>
            <a:picLocks noChangeAspect="1"/>
          </p:cNvPicPr>
          <p:nvPr/>
        </p:nvPicPr>
        <p:blipFill>
          <a:blip r:embed="rId3"/>
          <a:srcRect b="55355"/>
          <a:stretch/>
        </p:blipFill>
        <p:spPr>
          <a:xfrm>
            <a:off x="389816" y="367301"/>
            <a:ext cx="6072630" cy="5509517"/>
          </a:xfrm>
          <a:prstGeom prst="rect">
            <a:avLst/>
          </a:prstGeom>
        </p:spPr>
      </p:pic>
      <p:cxnSp>
        <p:nvCxnSpPr>
          <p:cNvPr id="8" name="Straight Connector 7">
            <a:extLst>
              <a:ext uri="{FF2B5EF4-FFF2-40B4-BE49-F238E27FC236}">
                <a16:creationId xmlns:a16="http://schemas.microsoft.com/office/drawing/2014/main" id="{FBB807E3-83C3-D07F-FD09-D50920D96A68}"/>
              </a:ext>
            </a:extLst>
          </p:cNvPr>
          <p:cNvCxnSpPr>
            <a:cxnSpLocks/>
          </p:cNvCxnSpPr>
          <p:nvPr/>
        </p:nvCxnSpPr>
        <p:spPr>
          <a:xfrm>
            <a:off x="6318607" y="215757"/>
            <a:ext cx="0" cy="6353858"/>
          </a:xfrm>
          <a:prstGeom prst="line">
            <a:avLst/>
          </a:prstGeom>
          <a:ln>
            <a:solidFill>
              <a:srgbClr val="92D050"/>
            </a:solidFill>
          </a:ln>
        </p:spPr>
        <p:style>
          <a:lnRef idx="3">
            <a:schemeClr val="dk1"/>
          </a:lnRef>
          <a:fillRef idx="0">
            <a:schemeClr val="dk1"/>
          </a:fillRef>
          <a:effectRef idx="2">
            <a:schemeClr val="dk1"/>
          </a:effectRef>
          <a:fontRef idx="minor">
            <a:schemeClr val="tx1"/>
          </a:fontRef>
        </p:style>
      </p:cxnSp>
      <p:sp>
        <p:nvSpPr>
          <p:cNvPr id="2" name="Slide Number Placeholder 1">
            <a:extLst>
              <a:ext uri="{FF2B5EF4-FFF2-40B4-BE49-F238E27FC236}">
                <a16:creationId xmlns:a16="http://schemas.microsoft.com/office/drawing/2014/main" id="{37BD91C4-BA55-DB41-6B7F-4B84405A598E}"/>
              </a:ext>
            </a:extLst>
          </p:cNvPr>
          <p:cNvSpPr>
            <a:spLocks noGrp="1"/>
          </p:cNvSpPr>
          <p:nvPr>
            <p:ph type="sldNum" sz="quarter" idx="12"/>
          </p:nvPr>
        </p:nvSpPr>
        <p:spPr>
          <a:xfrm>
            <a:off x="10100091" y="6285473"/>
            <a:ext cx="1706217" cy="365125"/>
          </a:xfrm>
        </p:spPr>
        <p:txBody>
          <a:bodyPr/>
          <a:lstStyle/>
          <a:p>
            <a:fld id="{DB0B15CD-159F-441C-9DF5-31DE6B517E51}" type="slidenum">
              <a:rPr lang="en-IN" smtClean="0">
                <a:solidFill>
                  <a:schemeClr val="tx1"/>
                </a:solidFill>
              </a:rPr>
              <a:t>35</a:t>
            </a:fld>
            <a:endParaRPr lang="en-IN" dirty="0">
              <a:solidFill>
                <a:schemeClr val="tx1"/>
              </a:solidFill>
            </a:endParaRPr>
          </a:p>
        </p:txBody>
      </p:sp>
    </p:spTree>
    <p:extLst>
      <p:ext uri="{BB962C8B-B14F-4D97-AF65-F5344CB8AC3E}">
        <p14:creationId xmlns:p14="http://schemas.microsoft.com/office/powerpoint/2010/main" val="391889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A37B9-1BDD-2A35-4927-2E29BDCCE806}"/>
              </a:ext>
            </a:extLst>
          </p:cNvPr>
          <p:cNvSpPr>
            <a:spLocks noGrp="1"/>
          </p:cNvSpPr>
          <p:nvPr>
            <p:ph type="title"/>
          </p:nvPr>
        </p:nvSpPr>
        <p:spPr>
          <a:xfrm>
            <a:off x="92468" y="1123837"/>
            <a:ext cx="3298004" cy="4601183"/>
          </a:xfrm>
        </p:spPr>
        <p:txBody>
          <a:bodyPr/>
          <a:lstStyle/>
          <a:p>
            <a:pPr algn="ctr"/>
            <a:r>
              <a:rPr lang="en-IN" dirty="0">
                <a:solidFill>
                  <a:schemeClr val="bg1"/>
                </a:solidFill>
                <a:latin typeface="Algerian" panose="04020705040A02060702" pitchFamily="82" charset="0"/>
              </a:rPr>
              <a:t>CHAPTER 4</a:t>
            </a:r>
            <a:br>
              <a:rPr lang="en-IN" dirty="0">
                <a:solidFill>
                  <a:schemeClr val="bg1"/>
                </a:solidFill>
                <a:latin typeface="Algerian" panose="04020705040A02060702" pitchFamily="82" charset="0"/>
              </a:rPr>
            </a:br>
            <a:br>
              <a:rPr lang="en-IN" dirty="0">
                <a:solidFill>
                  <a:schemeClr val="bg1"/>
                </a:solidFill>
                <a:latin typeface="Algerian" panose="04020705040A02060702" pitchFamily="82" charset="0"/>
              </a:rPr>
            </a:br>
            <a:r>
              <a:rPr lang="en-IN" dirty="0">
                <a:solidFill>
                  <a:schemeClr val="bg1"/>
                </a:solidFill>
                <a:latin typeface="Algerian" panose="04020705040A02060702" pitchFamily="82" charset="0"/>
              </a:rPr>
              <a:t>TIME IN INDIAN ASTRONOMY</a:t>
            </a:r>
          </a:p>
        </p:txBody>
      </p:sp>
      <p:sp>
        <p:nvSpPr>
          <p:cNvPr id="3" name="Content Placeholder 2">
            <a:extLst>
              <a:ext uri="{FF2B5EF4-FFF2-40B4-BE49-F238E27FC236}">
                <a16:creationId xmlns:a16="http://schemas.microsoft.com/office/drawing/2014/main" id="{32C7CBF3-F5E3-A0AD-E5AE-0CF5152B156C}"/>
              </a:ext>
            </a:extLst>
          </p:cNvPr>
          <p:cNvSpPr>
            <a:spLocks noGrp="1"/>
          </p:cNvSpPr>
          <p:nvPr>
            <p:ph idx="1"/>
          </p:nvPr>
        </p:nvSpPr>
        <p:spPr>
          <a:xfrm>
            <a:off x="3869268" y="864108"/>
            <a:ext cx="7315200" cy="5120640"/>
          </a:xfrm>
        </p:spPr>
        <p:txBody>
          <a:bodyPr>
            <a:normAutofit lnSpcReduction="10000"/>
          </a:bodyPr>
          <a:lstStyle/>
          <a:p>
            <a:pPr marR="0" algn="l" rtl="0"/>
            <a:r>
              <a:rPr lang="en-US" sz="2400" dirty="0">
                <a:solidFill>
                  <a:srgbClr val="002060"/>
                </a:solidFill>
                <a:latin typeface="Abadi" panose="020B0604020104020204" pitchFamily="34" charset="0"/>
              </a:rPr>
              <a:t>Time has been considered both at the microcosmic and the macrocosmic levels and explained very systematically in Indian </a:t>
            </a:r>
            <a:r>
              <a:rPr lang="en-US" sz="2400" b="0" i="0" u="none" strike="noStrike" baseline="0" dirty="0">
                <a:solidFill>
                  <a:srgbClr val="002060"/>
                </a:solidFill>
                <a:latin typeface="Abadi" panose="020B0604020104020204" pitchFamily="34" charset="0"/>
              </a:rPr>
              <a:t>astronomy</a:t>
            </a:r>
            <a:r>
              <a:rPr lang="en-US" dirty="0">
                <a:solidFill>
                  <a:srgbClr val="002060"/>
                </a:solidFill>
                <a:latin typeface="Abadi" panose="020B0604020104020204" pitchFamily="34" charset="0"/>
              </a:rPr>
              <a:t>. </a:t>
            </a:r>
          </a:p>
          <a:p>
            <a:pPr marR="0" algn="l" rtl="0"/>
            <a:r>
              <a:rPr lang="en-US" sz="2400" dirty="0">
                <a:solidFill>
                  <a:srgbClr val="002060"/>
                </a:solidFill>
                <a:latin typeface="Abadi" panose="020B0604020104020204" pitchFamily="34" charset="0"/>
              </a:rPr>
              <a:t>On the macrocosmic scale, the yuga system is evolved as a theoretical model for describing motions of planets. </a:t>
            </a:r>
          </a:p>
          <a:p>
            <a:pPr marR="0" algn="l" rtl="0"/>
            <a:r>
              <a:rPr lang="en-US" sz="2400" dirty="0">
                <a:solidFill>
                  <a:srgbClr val="002060"/>
                </a:solidFill>
                <a:latin typeface="Abadi" panose="020B0604020104020204" pitchFamily="34" charset="0"/>
              </a:rPr>
              <a:t>On the microcosmic scale, as small a unit of time as </a:t>
            </a:r>
            <a:r>
              <a:rPr lang="en-US" sz="2400" dirty="0" err="1">
                <a:solidFill>
                  <a:srgbClr val="002060"/>
                </a:solidFill>
                <a:latin typeface="Abadi" panose="020B0604020104020204" pitchFamily="34" charset="0"/>
              </a:rPr>
              <a:t>truti</a:t>
            </a:r>
            <a:r>
              <a:rPr lang="en-US" sz="2400" dirty="0">
                <a:solidFill>
                  <a:srgbClr val="002060"/>
                </a:solidFill>
                <a:latin typeface="Abadi" panose="020B0604020104020204" pitchFamily="34" charset="0"/>
              </a:rPr>
              <a:t> ( '1/33750 of a second) has been mentioned by Bhaskara II.</a:t>
            </a:r>
          </a:p>
          <a:p>
            <a:pPr marR="0" algn="l" rtl="0"/>
            <a:r>
              <a:rPr lang="en-US" sz="2400" dirty="0">
                <a:solidFill>
                  <a:srgbClr val="002060"/>
                </a:solidFill>
                <a:latin typeface="Abadi" panose="020B0604020104020204" pitchFamily="34" charset="0"/>
              </a:rPr>
              <a:t>However, based on periodical natural observations such as the sunrise and sunset, new moon, full moon and seasons, a working scale of time—consisting of day, fortnight, month and year—has been used from early times.</a:t>
            </a:r>
            <a:endParaRPr lang="en-IN" sz="2400" dirty="0">
              <a:solidFill>
                <a:srgbClr val="002060"/>
              </a:solidFill>
              <a:latin typeface="Abadi" panose="020B0604020104020204" pitchFamily="34" charset="0"/>
            </a:endParaRPr>
          </a:p>
        </p:txBody>
      </p:sp>
      <p:sp>
        <p:nvSpPr>
          <p:cNvPr id="4" name="Slide Number Placeholder 3">
            <a:extLst>
              <a:ext uri="{FF2B5EF4-FFF2-40B4-BE49-F238E27FC236}">
                <a16:creationId xmlns:a16="http://schemas.microsoft.com/office/drawing/2014/main" id="{388339DB-00D9-D49F-1E4A-94F0AD84654E}"/>
              </a:ext>
            </a:extLst>
          </p:cNvPr>
          <p:cNvSpPr>
            <a:spLocks noGrp="1"/>
          </p:cNvSpPr>
          <p:nvPr>
            <p:ph type="sldNum" sz="quarter" idx="12"/>
          </p:nvPr>
        </p:nvSpPr>
        <p:spPr/>
        <p:txBody>
          <a:bodyPr/>
          <a:lstStyle/>
          <a:p>
            <a:fld id="{DB0B15CD-159F-441C-9DF5-31DE6B517E51}" type="slidenum">
              <a:rPr lang="en-IN" smtClean="0"/>
              <a:t>36</a:t>
            </a:fld>
            <a:endParaRPr lang="en-IN"/>
          </a:p>
        </p:txBody>
      </p:sp>
    </p:spTree>
    <p:extLst>
      <p:ext uri="{BB962C8B-B14F-4D97-AF65-F5344CB8AC3E}">
        <p14:creationId xmlns:p14="http://schemas.microsoft.com/office/powerpoint/2010/main" val="1823099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2DB9-9804-32A2-5E92-C7332459AFE3}"/>
              </a:ext>
            </a:extLst>
          </p:cNvPr>
          <p:cNvSpPr>
            <a:spLocks noGrp="1"/>
          </p:cNvSpPr>
          <p:nvPr>
            <p:ph type="title"/>
          </p:nvPr>
        </p:nvSpPr>
        <p:spPr>
          <a:xfrm>
            <a:off x="773987" y="416102"/>
            <a:ext cx="10644026" cy="869878"/>
          </a:xfrm>
        </p:spPr>
        <p:txBody>
          <a:bodyPr>
            <a:normAutofit fontScale="90000"/>
          </a:bodyPr>
          <a:lstStyle/>
          <a:p>
            <a:pPr algn="ctr"/>
            <a:r>
              <a:rPr lang="en-US" dirty="0">
                <a:solidFill>
                  <a:schemeClr val="tx1"/>
                </a:solidFill>
                <a:latin typeface="Algerian" panose="04020705040A02060702" pitchFamily="82" charset="0"/>
              </a:rPr>
              <a:t>CIVIL DAY (</a:t>
            </a:r>
            <a:r>
              <a:rPr lang="sa-IN" dirty="0">
                <a:solidFill>
                  <a:srgbClr val="001D35"/>
                </a:solidFill>
                <a:latin typeface="Sanskrit Text" panose="02020503050405020304" pitchFamily="18" charset="0"/>
                <a:cs typeface="Sanskrit Text" panose="02020503050405020304" pitchFamily="18" charset="0"/>
              </a:rPr>
              <a:t>सावन</a:t>
            </a:r>
            <a:r>
              <a:rPr lang="en-US" dirty="0">
                <a:solidFill>
                  <a:srgbClr val="001D35"/>
                </a:solidFill>
                <a:latin typeface="Sanskrit Text" panose="02020503050405020304" pitchFamily="18" charset="0"/>
                <a:cs typeface="Sanskrit Text" panose="02020503050405020304" pitchFamily="18" charset="0"/>
              </a:rPr>
              <a:t>-</a:t>
            </a:r>
            <a:r>
              <a:rPr lang="sa-IN" dirty="0">
                <a:solidFill>
                  <a:srgbClr val="001D35"/>
                </a:solidFill>
                <a:latin typeface="Sanskrit Text" panose="02020503050405020304" pitchFamily="18" charset="0"/>
                <a:cs typeface="Sanskrit Text" panose="02020503050405020304" pitchFamily="18" charset="0"/>
              </a:rPr>
              <a:t>दिनम्</a:t>
            </a:r>
            <a:r>
              <a:rPr lang="en-IN" dirty="0">
                <a:solidFill>
                  <a:schemeClr val="tx1"/>
                </a:solidFill>
                <a:latin typeface="Algerian" panose="04020705040A02060702" pitchFamily="82" charset="0"/>
              </a:rPr>
              <a:t>) </a:t>
            </a:r>
            <a:r>
              <a:rPr lang="en-US" dirty="0">
                <a:solidFill>
                  <a:schemeClr val="tx1"/>
                </a:solidFill>
                <a:latin typeface="Algerian" panose="04020705040A02060702" pitchFamily="82" charset="0"/>
              </a:rPr>
              <a:t>AND </a:t>
            </a:r>
            <a:br>
              <a:rPr lang="en-US" dirty="0">
                <a:solidFill>
                  <a:schemeClr val="tx1"/>
                </a:solidFill>
                <a:latin typeface="Algerian" panose="04020705040A02060702" pitchFamily="82" charset="0"/>
              </a:rPr>
            </a:br>
            <a:r>
              <a:rPr lang="en-US" dirty="0">
                <a:solidFill>
                  <a:schemeClr val="tx1"/>
                </a:solidFill>
                <a:latin typeface="Algerian" panose="04020705040A02060702" pitchFamily="82" charset="0"/>
              </a:rPr>
              <a:t>SIDEREAL DAY (</a:t>
            </a:r>
            <a:r>
              <a:rPr lang="sa-IN" b="0" i="0" dirty="0">
                <a:solidFill>
                  <a:srgbClr val="001D35"/>
                </a:solidFill>
                <a:effectLst/>
                <a:latin typeface="Sanskrit Text" panose="02020503050405020304" pitchFamily="18" charset="0"/>
                <a:cs typeface="Sanskrit Text" panose="02020503050405020304" pitchFamily="18" charset="0"/>
              </a:rPr>
              <a:t>नक्षत्र</a:t>
            </a:r>
            <a:r>
              <a:rPr lang="en-IN" dirty="0">
                <a:solidFill>
                  <a:srgbClr val="001D35"/>
                </a:solidFill>
                <a:latin typeface="Sanskrit Text" panose="02020503050405020304" pitchFamily="18" charset="0"/>
                <a:cs typeface="Sanskrit Text" panose="02020503050405020304" pitchFamily="18" charset="0"/>
              </a:rPr>
              <a:t>-</a:t>
            </a:r>
            <a:r>
              <a:rPr lang="sa-IN" dirty="0">
                <a:solidFill>
                  <a:srgbClr val="001D35"/>
                </a:solidFill>
                <a:latin typeface="Sanskrit Text" panose="02020503050405020304" pitchFamily="18" charset="0"/>
                <a:cs typeface="Sanskrit Text" panose="02020503050405020304" pitchFamily="18" charset="0"/>
              </a:rPr>
              <a:t>दिनम्</a:t>
            </a:r>
            <a:r>
              <a:rPr lang="en-IN" b="0" i="0" dirty="0">
                <a:solidFill>
                  <a:srgbClr val="001D35"/>
                </a:solidFill>
                <a:effectLst/>
                <a:latin typeface="Algerian" panose="04020705040A02060702" pitchFamily="82" charset="0"/>
              </a:rPr>
              <a:t>)</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7C6E084-7F91-AD6F-8C4A-F10BE4B74749}"/>
              </a:ext>
            </a:extLst>
          </p:cNvPr>
          <p:cNvSpPr>
            <a:spLocks noGrp="1"/>
          </p:cNvSpPr>
          <p:nvPr>
            <p:ph idx="1"/>
          </p:nvPr>
        </p:nvSpPr>
        <p:spPr>
          <a:xfrm>
            <a:off x="578778" y="1602770"/>
            <a:ext cx="11034444" cy="4839128"/>
          </a:xfrm>
        </p:spPr>
        <p:txBody>
          <a:bodyPr>
            <a:noAutofit/>
          </a:bodyPr>
          <a:lstStyle/>
          <a:p>
            <a:r>
              <a:rPr lang="en-US" dirty="0">
                <a:solidFill>
                  <a:schemeClr val="tx1"/>
                </a:solidFill>
                <a:latin typeface="Abadi" panose="020B0604020104020204" pitchFamily="34" charset="0"/>
              </a:rPr>
              <a:t>Due to the diurnal motion, the Sun rises in the eastern horizon, moves up in the sky westward and sets in the western horizon. Then, from the sunset to the next sunrise, it will be below the horizon during the night. The duration between two successive risings of the Sun is called a </a:t>
            </a:r>
            <a:r>
              <a:rPr lang="en-US" dirty="0">
                <a:solidFill>
                  <a:schemeClr val="tx1"/>
                </a:solidFill>
                <a:highlight>
                  <a:srgbClr val="FFFF00"/>
                </a:highlight>
                <a:latin typeface="Abadi" panose="020B0604020104020204" pitchFamily="34" charset="0"/>
              </a:rPr>
              <a:t>civil day </a:t>
            </a:r>
            <a:r>
              <a:rPr lang="en-US" dirty="0">
                <a:solidFill>
                  <a:schemeClr val="tx1"/>
                </a:solidFill>
                <a:latin typeface="Abadi" panose="020B0604020104020204" pitchFamily="34" charset="0"/>
              </a:rPr>
              <a:t>(or </a:t>
            </a:r>
            <a:r>
              <a:rPr lang="en-US" dirty="0" err="1">
                <a:solidFill>
                  <a:schemeClr val="tx1"/>
                </a:solidFill>
                <a:latin typeface="Abadi" panose="020B0604020104020204" pitchFamily="34" charset="0"/>
              </a:rPr>
              <a:t>savana</a:t>
            </a:r>
            <a:r>
              <a:rPr lang="en-US" dirty="0">
                <a:solidFill>
                  <a:schemeClr val="tx1"/>
                </a:solidFill>
                <a:latin typeface="Abadi" panose="020B0604020104020204" pitchFamily="34" charset="0"/>
              </a:rPr>
              <a:t> </a:t>
            </a:r>
            <a:r>
              <a:rPr lang="en-US" dirty="0" err="1">
                <a:solidFill>
                  <a:schemeClr val="tx1"/>
                </a:solidFill>
                <a:latin typeface="Abadi" panose="020B0604020104020204" pitchFamily="34" charset="0"/>
              </a:rPr>
              <a:t>dina</a:t>
            </a:r>
            <a:r>
              <a:rPr lang="en-US" dirty="0">
                <a:solidFill>
                  <a:schemeClr val="tx1"/>
                </a:solidFill>
                <a:latin typeface="Abadi" panose="020B0604020104020204" pitchFamily="34" charset="0"/>
              </a:rPr>
              <a:t>).</a:t>
            </a:r>
          </a:p>
          <a:p>
            <a:r>
              <a:rPr lang="en-US" dirty="0">
                <a:solidFill>
                  <a:schemeClr val="tx1"/>
                </a:solidFill>
                <a:latin typeface="Abadi" panose="020B0604020104020204" pitchFamily="34" charset="0"/>
              </a:rPr>
              <a:t>Observations of sunrise over a very long time has revealed that the duration of a day is not constant but varies from day to day although slightly. This average solar day or mean solar day is referred to as a </a:t>
            </a:r>
            <a:r>
              <a:rPr lang="en-US" dirty="0">
                <a:solidFill>
                  <a:schemeClr val="tx1"/>
                </a:solidFill>
                <a:highlight>
                  <a:srgbClr val="FFFF00"/>
                </a:highlight>
                <a:latin typeface="Abadi" panose="020B0604020104020204" pitchFamily="34" charset="0"/>
              </a:rPr>
              <a:t>mean civil day </a:t>
            </a:r>
            <a:r>
              <a:rPr lang="en-US" dirty="0">
                <a:solidFill>
                  <a:schemeClr val="tx1"/>
                </a:solidFill>
                <a:latin typeface="Abadi" panose="020B0604020104020204" pitchFamily="34" charset="0"/>
              </a:rPr>
              <a:t>(or </a:t>
            </a:r>
            <a:r>
              <a:rPr lang="en-US" dirty="0" err="1">
                <a:solidFill>
                  <a:schemeClr val="tx1"/>
                </a:solidFill>
                <a:latin typeface="Abadi" panose="020B0604020104020204" pitchFamily="34" charset="0"/>
              </a:rPr>
              <a:t>madhya</a:t>
            </a:r>
            <a:r>
              <a:rPr lang="en-US" dirty="0">
                <a:solidFill>
                  <a:schemeClr val="tx1"/>
                </a:solidFill>
                <a:latin typeface="Abadi" panose="020B0604020104020204" pitchFamily="34" charset="0"/>
              </a:rPr>
              <a:t> </a:t>
            </a:r>
            <a:r>
              <a:rPr lang="en-US" dirty="0" err="1">
                <a:solidFill>
                  <a:schemeClr val="tx1"/>
                </a:solidFill>
                <a:latin typeface="Abadi" panose="020B0604020104020204" pitchFamily="34" charset="0"/>
              </a:rPr>
              <a:t>savana</a:t>
            </a:r>
            <a:r>
              <a:rPr lang="en-US" dirty="0">
                <a:solidFill>
                  <a:schemeClr val="tx1"/>
                </a:solidFill>
                <a:latin typeface="Abadi" panose="020B0604020104020204" pitchFamily="34" charset="0"/>
              </a:rPr>
              <a:t> </a:t>
            </a:r>
            <a:r>
              <a:rPr lang="en-US" dirty="0" err="1">
                <a:solidFill>
                  <a:schemeClr val="tx1"/>
                </a:solidFill>
                <a:latin typeface="Abadi" panose="020B0604020104020204" pitchFamily="34" charset="0"/>
              </a:rPr>
              <a:t>dina</a:t>
            </a:r>
            <a:r>
              <a:rPr lang="en-US" dirty="0">
                <a:solidFill>
                  <a:schemeClr val="tx1"/>
                </a:solidFill>
                <a:latin typeface="Abadi" panose="020B0604020104020204" pitchFamily="34" charset="0"/>
              </a:rPr>
              <a:t>). </a:t>
            </a:r>
          </a:p>
          <a:p>
            <a:r>
              <a:rPr lang="en-US" dirty="0">
                <a:solidFill>
                  <a:schemeClr val="tx1"/>
                </a:solidFill>
                <a:latin typeface="Abadi" panose="020B0604020104020204" pitchFamily="34" charset="0"/>
              </a:rPr>
              <a:t>This </a:t>
            </a:r>
            <a:r>
              <a:rPr lang="en-US" dirty="0" err="1">
                <a:solidFill>
                  <a:schemeClr val="tx1"/>
                </a:solidFill>
                <a:latin typeface="Abadi" panose="020B0604020104020204" pitchFamily="34" charset="0"/>
              </a:rPr>
              <a:t>savana</a:t>
            </a:r>
            <a:r>
              <a:rPr lang="en-US" dirty="0">
                <a:solidFill>
                  <a:schemeClr val="tx1"/>
                </a:solidFill>
                <a:latin typeface="Abadi" panose="020B0604020104020204" pitchFamily="34" charset="0"/>
              </a:rPr>
              <a:t> </a:t>
            </a:r>
            <a:r>
              <a:rPr lang="en-US" dirty="0" err="1">
                <a:solidFill>
                  <a:schemeClr val="tx1"/>
                </a:solidFill>
                <a:latin typeface="Abadi" panose="020B0604020104020204" pitchFamily="34" charset="0"/>
              </a:rPr>
              <a:t>dina</a:t>
            </a:r>
            <a:r>
              <a:rPr lang="en-US" dirty="0">
                <a:solidFill>
                  <a:schemeClr val="tx1"/>
                </a:solidFill>
                <a:latin typeface="Abadi" panose="020B0604020104020204" pitchFamily="34" charset="0"/>
              </a:rPr>
              <a:t> is divided into 60 equal parts called </a:t>
            </a:r>
            <a:r>
              <a:rPr lang="en-US" dirty="0" err="1">
                <a:solidFill>
                  <a:schemeClr val="tx1"/>
                </a:solidFill>
                <a:highlight>
                  <a:srgbClr val="FFFF00"/>
                </a:highlight>
                <a:latin typeface="Abadi" panose="020B0604020104020204" pitchFamily="34" charset="0"/>
              </a:rPr>
              <a:t>ghatikas</a:t>
            </a:r>
            <a:r>
              <a:rPr lang="en-US" dirty="0">
                <a:solidFill>
                  <a:schemeClr val="tx1"/>
                </a:solidFill>
                <a:latin typeface="Abadi" panose="020B0604020104020204" pitchFamily="34" charset="0"/>
              </a:rPr>
              <a:t> or 24 equal parts called</a:t>
            </a:r>
            <a:r>
              <a:rPr lang="en-US" dirty="0">
                <a:solidFill>
                  <a:schemeClr val="tx1"/>
                </a:solidFill>
                <a:highlight>
                  <a:srgbClr val="FFFF00"/>
                </a:highlight>
                <a:latin typeface="Abadi" panose="020B0604020104020204" pitchFamily="34" charset="0"/>
              </a:rPr>
              <a:t> hora </a:t>
            </a:r>
            <a:r>
              <a:rPr lang="en-US" dirty="0">
                <a:solidFill>
                  <a:schemeClr val="tx1"/>
                </a:solidFill>
                <a:latin typeface="Abadi" panose="020B0604020104020204" pitchFamily="34" charset="0"/>
              </a:rPr>
              <a:t>(hours).</a:t>
            </a:r>
          </a:p>
          <a:p>
            <a:r>
              <a:rPr lang="en-US" dirty="0">
                <a:solidFill>
                  <a:schemeClr val="tx1"/>
                </a:solidFill>
                <a:latin typeface="Abadi" panose="020B0604020104020204" pitchFamily="34" charset="0"/>
              </a:rPr>
              <a:t>The time taken by the fixed stars to go around is called a </a:t>
            </a:r>
            <a:r>
              <a:rPr lang="en-US" dirty="0">
                <a:solidFill>
                  <a:schemeClr val="tx1"/>
                </a:solidFill>
                <a:highlight>
                  <a:srgbClr val="FFFF00"/>
                </a:highlight>
                <a:latin typeface="Abadi" panose="020B0604020104020204" pitchFamily="34" charset="0"/>
              </a:rPr>
              <a:t>sidereal day</a:t>
            </a:r>
            <a:r>
              <a:rPr lang="en-US" dirty="0">
                <a:solidFill>
                  <a:schemeClr val="tx1"/>
                </a:solidFill>
                <a:latin typeface="Abadi" panose="020B0604020104020204" pitchFamily="34" charset="0"/>
              </a:rPr>
              <a:t> (</a:t>
            </a:r>
            <a:r>
              <a:rPr lang="en-US" dirty="0" err="1">
                <a:solidFill>
                  <a:schemeClr val="tx1"/>
                </a:solidFill>
                <a:latin typeface="Abadi" panose="020B0604020104020204" pitchFamily="34" charset="0"/>
              </a:rPr>
              <a:t>naksatra</a:t>
            </a:r>
            <a:r>
              <a:rPr lang="en-US" dirty="0">
                <a:solidFill>
                  <a:schemeClr val="tx1"/>
                </a:solidFill>
                <a:latin typeface="Abadi" panose="020B0604020104020204" pitchFamily="34" charset="0"/>
              </a:rPr>
              <a:t> </a:t>
            </a:r>
            <a:r>
              <a:rPr lang="en-US" dirty="0" err="1">
                <a:solidFill>
                  <a:schemeClr val="tx1"/>
                </a:solidFill>
                <a:latin typeface="Abadi" panose="020B0604020104020204" pitchFamily="34" charset="0"/>
              </a:rPr>
              <a:t>dina</a:t>
            </a:r>
            <a:r>
              <a:rPr lang="en-US" dirty="0">
                <a:solidFill>
                  <a:schemeClr val="tx1"/>
                </a:solidFill>
                <a:latin typeface="Abadi" panose="020B0604020104020204" pitchFamily="34" charset="0"/>
              </a:rPr>
              <a:t>); it is equal to the period of the rotation of the Earth. The word “sidereal” is used as a reference to stars. </a:t>
            </a:r>
          </a:p>
          <a:p>
            <a:r>
              <a:rPr lang="en-US" dirty="0">
                <a:solidFill>
                  <a:schemeClr val="tx1"/>
                </a:solidFill>
                <a:latin typeface="Abadi" panose="020B0604020104020204" pitchFamily="34" charset="0"/>
              </a:rPr>
              <a:t>1 civil day = 24 hours and 1 sidereal day = 23" 56" 4°.</a:t>
            </a:r>
            <a:endParaRPr lang="en-IN" dirty="0">
              <a:solidFill>
                <a:schemeClr val="tx1"/>
              </a:solidFill>
              <a:latin typeface="Abadi" panose="020B0604020104020204" pitchFamily="34" charset="0"/>
            </a:endParaRPr>
          </a:p>
        </p:txBody>
      </p:sp>
      <p:sp>
        <p:nvSpPr>
          <p:cNvPr id="4" name="Slide Number Placeholder 3">
            <a:extLst>
              <a:ext uri="{FF2B5EF4-FFF2-40B4-BE49-F238E27FC236}">
                <a16:creationId xmlns:a16="http://schemas.microsoft.com/office/drawing/2014/main" id="{13E33AEF-75D0-3A0D-09A8-4ED0C967DBB0}"/>
              </a:ext>
            </a:extLst>
          </p:cNvPr>
          <p:cNvSpPr>
            <a:spLocks noGrp="1"/>
          </p:cNvSpPr>
          <p:nvPr>
            <p:ph type="sldNum" sz="quarter" idx="12"/>
          </p:nvPr>
        </p:nvSpPr>
        <p:spPr/>
        <p:txBody>
          <a:bodyPr/>
          <a:lstStyle/>
          <a:p>
            <a:fld id="{DB0B15CD-159F-441C-9DF5-31DE6B517E51}" type="slidenum">
              <a:rPr lang="en-IN" smtClean="0">
                <a:solidFill>
                  <a:schemeClr val="tx1"/>
                </a:solidFill>
              </a:rPr>
              <a:t>37</a:t>
            </a:fld>
            <a:endParaRPr lang="en-IN">
              <a:solidFill>
                <a:schemeClr val="tx1"/>
              </a:solidFill>
            </a:endParaRPr>
          </a:p>
        </p:txBody>
      </p:sp>
    </p:spTree>
    <p:extLst>
      <p:ext uri="{BB962C8B-B14F-4D97-AF65-F5344CB8AC3E}">
        <p14:creationId xmlns:p14="http://schemas.microsoft.com/office/powerpoint/2010/main" val="3084241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0F9CA-E842-D2FB-CB45-060D8EEE4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1291C-D598-A08C-7E79-B06EB53738B8}"/>
              </a:ext>
            </a:extLst>
          </p:cNvPr>
          <p:cNvSpPr>
            <a:spLocks noGrp="1"/>
          </p:cNvSpPr>
          <p:nvPr>
            <p:ph type="title"/>
          </p:nvPr>
        </p:nvSpPr>
        <p:spPr>
          <a:xfrm>
            <a:off x="1140351" y="250004"/>
            <a:ext cx="9875520" cy="952072"/>
          </a:xfrm>
        </p:spPr>
        <p:txBody>
          <a:bodyPr/>
          <a:lstStyle/>
          <a:p>
            <a:pPr algn="ctr"/>
            <a:r>
              <a:rPr lang="en-IN" dirty="0">
                <a:solidFill>
                  <a:schemeClr val="tx1"/>
                </a:solidFill>
                <a:latin typeface="Algerian" panose="04020705040A02060702" pitchFamily="82" charset="0"/>
              </a:rPr>
              <a:t>SOLAR YEAR AND CIVIL CALENDAR</a:t>
            </a:r>
          </a:p>
        </p:txBody>
      </p:sp>
      <p:sp>
        <p:nvSpPr>
          <p:cNvPr id="3" name="Content Placeholder 2">
            <a:extLst>
              <a:ext uri="{FF2B5EF4-FFF2-40B4-BE49-F238E27FC236}">
                <a16:creationId xmlns:a16="http://schemas.microsoft.com/office/drawing/2014/main" id="{9D27B1E1-D675-E2F9-4004-15C0DD237A91}"/>
              </a:ext>
            </a:extLst>
          </p:cNvPr>
          <p:cNvSpPr>
            <a:spLocks noGrp="1"/>
          </p:cNvSpPr>
          <p:nvPr>
            <p:ph idx="1"/>
          </p:nvPr>
        </p:nvSpPr>
        <p:spPr>
          <a:xfrm>
            <a:off x="388705" y="1202076"/>
            <a:ext cx="11414589" cy="4777484"/>
          </a:xfrm>
        </p:spPr>
        <p:txBody>
          <a:bodyPr>
            <a:noAutofit/>
          </a:bodyPr>
          <a:lstStyle/>
          <a:p>
            <a:r>
              <a:rPr lang="en-US" sz="2800" dirty="0">
                <a:solidFill>
                  <a:schemeClr val="tx1"/>
                </a:solidFill>
                <a:latin typeface="Aparajita" panose="02020603050405020304" pitchFamily="18" charset="0"/>
                <a:cs typeface="Aparajita" panose="02020603050405020304" pitchFamily="18" charset="0"/>
              </a:rPr>
              <a:t>The time taken by the Sun to complete a revolution around the Earth, as observed from the Earth, is defined as a </a:t>
            </a:r>
            <a:r>
              <a:rPr lang="en-US" sz="2800" dirty="0">
                <a:solidFill>
                  <a:schemeClr val="tx1"/>
                </a:solidFill>
                <a:highlight>
                  <a:srgbClr val="FFFF00"/>
                </a:highlight>
                <a:latin typeface="Aparajita" panose="02020603050405020304" pitchFamily="18" charset="0"/>
                <a:cs typeface="Aparajita" panose="02020603050405020304" pitchFamily="18" charset="0"/>
              </a:rPr>
              <a:t>solar year (Varsha).</a:t>
            </a:r>
            <a:r>
              <a:rPr lang="en-US" sz="2800" dirty="0">
                <a:solidFill>
                  <a:schemeClr val="tx1"/>
                </a:solidFill>
                <a:latin typeface="Aparajita" panose="02020603050405020304" pitchFamily="18" charset="0"/>
                <a:cs typeface="Aparajita" panose="02020603050405020304" pitchFamily="18" charset="0"/>
              </a:rPr>
              <a:t> But then, depending on the points of reference chosen, we have different types of solar years. Here, we consider only two types of solar years, viz. the </a:t>
            </a:r>
            <a:r>
              <a:rPr lang="en-US" sz="2800" dirty="0">
                <a:solidFill>
                  <a:schemeClr val="tx1"/>
                </a:solidFill>
                <a:highlight>
                  <a:srgbClr val="FFFF00"/>
                </a:highlight>
                <a:latin typeface="Aparajita" panose="02020603050405020304" pitchFamily="18" charset="0"/>
                <a:cs typeface="Aparajita" panose="02020603050405020304" pitchFamily="18" charset="0"/>
              </a:rPr>
              <a:t>sidereal</a:t>
            </a:r>
            <a:r>
              <a:rPr lang="en-US" sz="2800" dirty="0">
                <a:solidFill>
                  <a:schemeClr val="tx1"/>
                </a:solidFill>
                <a:latin typeface="Aparajita" panose="02020603050405020304" pitchFamily="18" charset="0"/>
                <a:cs typeface="Aparajita" panose="02020603050405020304" pitchFamily="18" charset="0"/>
              </a:rPr>
              <a:t> (or </a:t>
            </a:r>
            <a:r>
              <a:rPr lang="en-US" sz="2800" dirty="0" err="1">
                <a:solidFill>
                  <a:schemeClr val="tx1"/>
                </a:solidFill>
                <a:latin typeface="Aparajita" panose="02020603050405020304" pitchFamily="18" charset="0"/>
                <a:cs typeface="Aparajita" panose="02020603050405020304" pitchFamily="18" charset="0"/>
              </a:rPr>
              <a:t>nirayana</a:t>
            </a:r>
            <a:r>
              <a:rPr lang="en-US" sz="2800" dirty="0">
                <a:solidFill>
                  <a:schemeClr val="tx1"/>
                </a:solidFill>
                <a:latin typeface="Aparajita" panose="02020603050405020304" pitchFamily="18" charset="0"/>
                <a:cs typeface="Aparajita" panose="02020603050405020304" pitchFamily="18" charset="0"/>
              </a:rPr>
              <a:t>) solar year and the </a:t>
            </a:r>
            <a:r>
              <a:rPr lang="en-US" sz="2800" dirty="0">
                <a:solidFill>
                  <a:schemeClr val="tx1"/>
                </a:solidFill>
                <a:highlight>
                  <a:srgbClr val="FFFF00"/>
                </a:highlight>
                <a:latin typeface="Aparajita" panose="02020603050405020304" pitchFamily="18" charset="0"/>
                <a:cs typeface="Aparajita" panose="02020603050405020304" pitchFamily="18" charset="0"/>
              </a:rPr>
              <a:t>tropical</a:t>
            </a:r>
            <a:r>
              <a:rPr lang="en-US" sz="2800" dirty="0">
                <a:solidFill>
                  <a:schemeClr val="tx1"/>
                </a:solidFill>
                <a:latin typeface="Aparajita" panose="02020603050405020304" pitchFamily="18" charset="0"/>
                <a:cs typeface="Aparajita" panose="02020603050405020304" pitchFamily="18" charset="0"/>
              </a:rPr>
              <a:t> (or </a:t>
            </a:r>
            <a:r>
              <a:rPr lang="en-US" sz="2800" dirty="0" err="1">
                <a:solidFill>
                  <a:schemeClr val="tx1"/>
                </a:solidFill>
                <a:latin typeface="Aparajita" panose="02020603050405020304" pitchFamily="18" charset="0"/>
                <a:cs typeface="Aparajita" panose="02020603050405020304" pitchFamily="18" charset="0"/>
              </a:rPr>
              <a:t>sayana</a:t>
            </a:r>
            <a:r>
              <a:rPr lang="en-US" sz="2800" dirty="0">
                <a:solidFill>
                  <a:schemeClr val="tx1"/>
                </a:solidFill>
                <a:latin typeface="Aparajita" panose="02020603050405020304" pitchFamily="18" charset="0"/>
                <a:cs typeface="Aparajita" panose="02020603050405020304" pitchFamily="18" charset="0"/>
              </a:rPr>
              <a:t>) solar year. A sidereal solar year is the time taken by the Sun to complete a revolution with reference to a fixed star.</a:t>
            </a:r>
          </a:p>
          <a:p>
            <a:r>
              <a:rPr lang="en-US" sz="2800" dirty="0">
                <a:solidFill>
                  <a:schemeClr val="tx1"/>
                </a:solidFill>
                <a:latin typeface="Aparajita" panose="02020603050405020304" pitchFamily="18" charset="0"/>
                <a:cs typeface="Aparajita" panose="02020603050405020304" pitchFamily="18" charset="0"/>
              </a:rPr>
              <a:t>The </a:t>
            </a:r>
            <a:r>
              <a:rPr lang="en-US" sz="2800" dirty="0">
                <a:solidFill>
                  <a:schemeClr val="tx1"/>
                </a:solidFill>
                <a:highlight>
                  <a:srgbClr val="FFFF00"/>
                </a:highlight>
                <a:latin typeface="Aparajita" panose="02020603050405020304" pitchFamily="18" charset="0"/>
                <a:cs typeface="Aparajita" panose="02020603050405020304" pitchFamily="18" charset="0"/>
              </a:rPr>
              <a:t>duration</a:t>
            </a:r>
            <a:r>
              <a:rPr lang="en-US" sz="2800" dirty="0">
                <a:solidFill>
                  <a:schemeClr val="tx1"/>
                </a:solidFill>
                <a:latin typeface="Aparajita" panose="02020603050405020304" pitchFamily="18" charset="0"/>
                <a:cs typeface="Aparajita" panose="02020603050405020304" pitchFamily="18" charset="0"/>
              </a:rPr>
              <a:t> of a sidereal year as 365.256364 days (or365 days, 6 hours, 9 minutes, 9.8 seconds). Thus, we have the equation,1 sidereal year = 365.256364 days. On the other hand, the time taken by the Sun to complete a revolution along the ecliptic with reference to the vernal equinox Y is called a tropical solar year (</a:t>
            </a:r>
            <a:r>
              <a:rPr lang="en-US" sz="2800" dirty="0" err="1">
                <a:solidFill>
                  <a:schemeClr val="tx1"/>
                </a:solidFill>
                <a:latin typeface="Aparajita" panose="02020603050405020304" pitchFamily="18" charset="0"/>
                <a:cs typeface="Aparajita" panose="02020603050405020304" pitchFamily="18" charset="0"/>
              </a:rPr>
              <a:t>sayana</a:t>
            </a:r>
            <a:r>
              <a:rPr lang="en-US" sz="2800" dirty="0">
                <a:solidFill>
                  <a:schemeClr val="tx1"/>
                </a:solidFill>
                <a:latin typeface="Aparajita" panose="02020603050405020304" pitchFamily="18" charset="0"/>
                <a:cs typeface="Aparajita" panose="02020603050405020304" pitchFamily="18" charset="0"/>
              </a:rPr>
              <a:t> </a:t>
            </a:r>
            <a:r>
              <a:rPr lang="en-US" sz="2800" dirty="0" err="1">
                <a:solidFill>
                  <a:schemeClr val="tx1"/>
                </a:solidFill>
                <a:latin typeface="Aparajita" panose="02020603050405020304" pitchFamily="18" charset="0"/>
                <a:cs typeface="Aparajita" panose="02020603050405020304" pitchFamily="18" charset="0"/>
              </a:rPr>
              <a:t>sauravarsa</a:t>
            </a:r>
            <a:r>
              <a:rPr lang="en-US" sz="2800" dirty="0">
                <a:solidFill>
                  <a:schemeClr val="tx1"/>
                </a:solidFill>
                <a:latin typeface="Aparajita" panose="02020603050405020304" pitchFamily="18" charset="0"/>
                <a:cs typeface="Aparajita" panose="02020603050405020304" pitchFamily="18" charset="0"/>
              </a:rPr>
              <a:t>). Now, 1 tropical year = 365.242190 days (or 365 days, 5 hours, 48 minutes, 46 seconds).It is the tropical year that determines seasons.</a:t>
            </a:r>
          </a:p>
        </p:txBody>
      </p:sp>
      <p:sp>
        <p:nvSpPr>
          <p:cNvPr id="4" name="Slide Number Placeholder 3">
            <a:extLst>
              <a:ext uri="{FF2B5EF4-FFF2-40B4-BE49-F238E27FC236}">
                <a16:creationId xmlns:a16="http://schemas.microsoft.com/office/drawing/2014/main" id="{3F160920-0496-435A-7555-CBC00D5D8699}"/>
              </a:ext>
            </a:extLst>
          </p:cNvPr>
          <p:cNvSpPr>
            <a:spLocks noGrp="1"/>
          </p:cNvSpPr>
          <p:nvPr>
            <p:ph type="sldNum" sz="quarter" idx="12"/>
          </p:nvPr>
        </p:nvSpPr>
        <p:spPr/>
        <p:txBody>
          <a:bodyPr/>
          <a:lstStyle/>
          <a:p>
            <a:fld id="{DB0B15CD-159F-441C-9DF5-31DE6B517E51}" type="slidenum">
              <a:rPr lang="en-IN" smtClean="0">
                <a:solidFill>
                  <a:schemeClr val="tx1"/>
                </a:solidFill>
              </a:rPr>
              <a:t>38</a:t>
            </a:fld>
            <a:endParaRPr lang="en-IN" dirty="0">
              <a:solidFill>
                <a:schemeClr val="tx1"/>
              </a:solidFill>
            </a:endParaRPr>
          </a:p>
        </p:txBody>
      </p:sp>
    </p:spTree>
    <p:extLst>
      <p:ext uri="{BB962C8B-B14F-4D97-AF65-F5344CB8AC3E}">
        <p14:creationId xmlns:p14="http://schemas.microsoft.com/office/powerpoint/2010/main" val="1603681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8EAF2-BADD-C5E2-EE31-0747A2D8AD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A295D-20FB-5422-20B0-E4663398F6C6}"/>
              </a:ext>
            </a:extLst>
          </p:cNvPr>
          <p:cNvSpPr>
            <a:spLocks noGrp="1"/>
          </p:cNvSpPr>
          <p:nvPr>
            <p:ph type="title"/>
          </p:nvPr>
        </p:nvSpPr>
        <p:spPr>
          <a:xfrm>
            <a:off x="1140351" y="250004"/>
            <a:ext cx="9875520" cy="952072"/>
          </a:xfrm>
        </p:spPr>
        <p:txBody>
          <a:bodyPr/>
          <a:lstStyle/>
          <a:p>
            <a:pPr algn="ctr"/>
            <a:r>
              <a:rPr lang="en-IN" dirty="0">
                <a:solidFill>
                  <a:schemeClr val="tx1"/>
                </a:solidFill>
                <a:latin typeface="Algerian" panose="04020705040A02060702" pitchFamily="82" charset="0"/>
              </a:rPr>
              <a:t>SOLAR YEAR AND CIVIL CALENDAR</a:t>
            </a:r>
          </a:p>
        </p:txBody>
      </p:sp>
      <p:sp>
        <p:nvSpPr>
          <p:cNvPr id="3" name="Content Placeholder 2">
            <a:extLst>
              <a:ext uri="{FF2B5EF4-FFF2-40B4-BE49-F238E27FC236}">
                <a16:creationId xmlns:a16="http://schemas.microsoft.com/office/drawing/2014/main" id="{907DE964-F925-C0C2-7730-283E8DD5D911}"/>
              </a:ext>
            </a:extLst>
          </p:cNvPr>
          <p:cNvSpPr>
            <a:spLocks noGrp="1"/>
          </p:cNvSpPr>
          <p:nvPr>
            <p:ph idx="1"/>
          </p:nvPr>
        </p:nvSpPr>
        <p:spPr>
          <a:xfrm>
            <a:off x="388705" y="1304818"/>
            <a:ext cx="11414589" cy="4839128"/>
          </a:xfrm>
        </p:spPr>
        <p:txBody>
          <a:bodyPr>
            <a:noAutofit/>
          </a:bodyPr>
          <a:lstStyle/>
          <a:p>
            <a:r>
              <a:rPr lang="en-US" sz="3200" dirty="0">
                <a:solidFill>
                  <a:schemeClr val="tx1"/>
                </a:solidFill>
                <a:latin typeface="Aparajita" panose="02020603050405020304" pitchFamily="18" charset="0"/>
                <a:cs typeface="Aparajita" panose="02020603050405020304" pitchFamily="18" charset="0"/>
              </a:rPr>
              <a:t>While the Sun completes a diurnal revolution in a civil day, the fixed stars complete a little more than a full diurnal revolution in the same duration of time. After each revolution of the Sun, this extra-angular motion of the fixed stars keeps accumulating. After T mean solar days (or about 365.25 civil days), while the Sun would have made T revolutions, with reference to the fixed stars, the stars themselves will have completed (T+1), i.e., about 366.25 revolutions around the Earth. In other words, approximately, T mean solar days = (T+1) sidereal days. Therefore, approximately1 sidereal day = T/(T+1) = 365.25 / 366.25 civil day= 365.25 X 24 / (366.25) hours </a:t>
            </a:r>
            <a:r>
              <a:rPr lang="en-US" sz="3200" dirty="0" err="1">
                <a:solidFill>
                  <a:schemeClr val="tx1"/>
                </a:solidFill>
                <a:latin typeface="Aparajita" panose="02020603050405020304" pitchFamily="18" charset="0"/>
                <a:cs typeface="Aparajita" panose="02020603050405020304" pitchFamily="18" charset="0"/>
              </a:rPr>
              <a:t>ie</a:t>
            </a:r>
            <a:r>
              <a:rPr lang="en-US" sz="3200" dirty="0">
                <a:solidFill>
                  <a:schemeClr val="tx1"/>
                </a:solidFill>
                <a:latin typeface="Aparajita" panose="02020603050405020304" pitchFamily="18" charset="0"/>
                <a:cs typeface="Aparajita" panose="02020603050405020304" pitchFamily="18" charset="0"/>
              </a:rPr>
              <a:t>., 1 sidereal day = 23h 56m 4.1s</a:t>
            </a:r>
            <a:endParaRPr lang="en-IN" sz="32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D918BAE6-A591-A022-4E3B-79789319B096}"/>
              </a:ext>
            </a:extLst>
          </p:cNvPr>
          <p:cNvSpPr>
            <a:spLocks noGrp="1"/>
          </p:cNvSpPr>
          <p:nvPr>
            <p:ph type="sldNum" sz="quarter" idx="12"/>
          </p:nvPr>
        </p:nvSpPr>
        <p:spPr/>
        <p:txBody>
          <a:bodyPr/>
          <a:lstStyle/>
          <a:p>
            <a:fld id="{DB0B15CD-159F-441C-9DF5-31DE6B517E51}" type="slidenum">
              <a:rPr lang="en-IN" smtClean="0">
                <a:solidFill>
                  <a:schemeClr val="tx1"/>
                </a:solidFill>
              </a:rPr>
              <a:t>39</a:t>
            </a:fld>
            <a:endParaRPr lang="en-IN">
              <a:solidFill>
                <a:schemeClr val="tx1"/>
              </a:solidFill>
            </a:endParaRPr>
          </a:p>
        </p:txBody>
      </p:sp>
    </p:spTree>
    <p:extLst>
      <p:ext uri="{BB962C8B-B14F-4D97-AF65-F5344CB8AC3E}">
        <p14:creationId xmlns:p14="http://schemas.microsoft.com/office/powerpoint/2010/main" val="136558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AD78-EC7C-A344-DE06-D01DF7ECEA48}"/>
              </a:ext>
            </a:extLst>
          </p:cNvPr>
          <p:cNvSpPr>
            <a:spLocks noGrp="1"/>
          </p:cNvSpPr>
          <p:nvPr>
            <p:ph type="title"/>
          </p:nvPr>
        </p:nvSpPr>
        <p:spPr>
          <a:xfrm>
            <a:off x="1764506" y="465762"/>
            <a:ext cx="9251365" cy="1356360"/>
          </a:xfrm>
        </p:spPr>
        <p:txBody>
          <a:bodyPr>
            <a:normAutofit/>
          </a:bodyPr>
          <a:lstStyle/>
          <a:p>
            <a:r>
              <a:rPr lang="en-IN" sz="6000" b="1" i="1" dirty="0">
                <a:solidFill>
                  <a:schemeClr val="tx1"/>
                </a:solidFill>
                <a:latin typeface="Aparajita" panose="02020603050405020304" pitchFamily="18" charset="0"/>
                <a:cs typeface="Aparajita" panose="02020603050405020304" pitchFamily="18" charset="0"/>
              </a:rPr>
              <a:t>ANCIENT INDIAN ASTRONOMY</a:t>
            </a:r>
          </a:p>
        </p:txBody>
      </p:sp>
      <p:sp>
        <p:nvSpPr>
          <p:cNvPr id="3" name="Content Placeholder 2">
            <a:extLst>
              <a:ext uri="{FF2B5EF4-FFF2-40B4-BE49-F238E27FC236}">
                <a16:creationId xmlns:a16="http://schemas.microsoft.com/office/drawing/2014/main" id="{4EF73380-4D69-883A-B21D-F8C64DD8DE9A}"/>
              </a:ext>
            </a:extLst>
          </p:cNvPr>
          <p:cNvSpPr>
            <a:spLocks noGrp="1"/>
          </p:cNvSpPr>
          <p:nvPr>
            <p:ph idx="1"/>
          </p:nvPr>
        </p:nvSpPr>
        <p:spPr>
          <a:xfrm>
            <a:off x="1614380" y="2385537"/>
            <a:ext cx="9248716" cy="3360486"/>
          </a:xfrm>
        </p:spPr>
        <p:txBody>
          <a:bodyPr>
            <a:normAutofit/>
          </a:bodyPr>
          <a:lstStyle/>
          <a:p>
            <a:pPr>
              <a:buClr>
                <a:srgbClr val="C00000"/>
              </a:buClr>
              <a:buFont typeface="Wingdings" panose="05000000000000000000" pitchFamily="2" charset="2"/>
              <a:buChar char="Ø"/>
            </a:pPr>
            <a:r>
              <a:rPr lang="en-IN" sz="2800" dirty="0">
                <a:solidFill>
                  <a:schemeClr val="tx1"/>
                </a:solidFill>
              </a:rPr>
              <a:t> 1. Siksha (phonetics)</a:t>
            </a:r>
          </a:p>
          <a:p>
            <a:pPr>
              <a:buClr>
                <a:srgbClr val="C00000"/>
              </a:buClr>
              <a:buFont typeface="Wingdings" panose="05000000000000000000" pitchFamily="2" charset="2"/>
              <a:buChar char="Ø"/>
            </a:pPr>
            <a:r>
              <a:rPr lang="en-IN" sz="2800" dirty="0">
                <a:solidFill>
                  <a:schemeClr val="tx1"/>
                </a:solidFill>
              </a:rPr>
              <a:t> 2. Vyakarana (grammar)</a:t>
            </a:r>
          </a:p>
          <a:p>
            <a:pPr>
              <a:buClr>
                <a:srgbClr val="C00000"/>
              </a:buClr>
              <a:buFont typeface="Wingdings" panose="05000000000000000000" pitchFamily="2" charset="2"/>
              <a:buChar char="Ø"/>
            </a:pPr>
            <a:r>
              <a:rPr lang="en-IN" sz="2800" dirty="0">
                <a:solidFill>
                  <a:schemeClr val="tx1"/>
                </a:solidFill>
              </a:rPr>
              <a:t> 3. </a:t>
            </a:r>
            <a:r>
              <a:rPr lang="en-IN" sz="2800" dirty="0" err="1">
                <a:solidFill>
                  <a:schemeClr val="tx1"/>
                </a:solidFill>
              </a:rPr>
              <a:t>Chandas</a:t>
            </a:r>
            <a:r>
              <a:rPr lang="en-IN" sz="2800" dirty="0">
                <a:solidFill>
                  <a:schemeClr val="tx1"/>
                </a:solidFill>
              </a:rPr>
              <a:t> (metrics)</a:t>
            </a:r>
          </a:p>
          <a:p>
            <a:pPr>
              <a:buClr>
                <a:srgbClr val="C00000"/>
              </a:buClr>
              <a:buFont typeface="Wingdings" panose="05000000000000000000" pitchFamily="2" charset="2"/>
              <a:buChar char="Ø"/>
            </a:pPr>
            <a:r>
              <a:rPr lang="en-IN" sz="2800" dirty="0">
                <a:solidFill>
                  <a:schemeClr val="tx1"/>
                </a:solidFill>
              </a:rPr>
              <a:t> 4. </a:t>
            </a:r>
            <a:r>
              <a:rPr lang="en-IN" sz="2800" dirty="0" err="1">
                <a:solidFill>
                  <a:schemeClr val="tx1"/>
                </a:solidFill>
              </a:rPr>
              <a:t>Nirukta</a:t>
            </a:r>
            <a:r>
              <a:rPr lang="en-IN" sz="2800" dirty="0">
                <a:solidFill>
                  <a:schemeClr val="tx1"/>
                </a:solidFill>
              </a:rPr>
              <a:t> (etymology)</a:t>
            </a:r>
          </a:p>
          <a:p>
            <a:pPr>
              <a:buClr>
                <a:srgbClr val="C00000"/>
              </a:buClr>
              <a:buFont typeface="Wingdings" panose="05000000000000000000" pitchFamily="2" charset="2"/>
              <a:buChar char="Ø"/>
            </a:pPr>
            <a:r>
              <a:rPr lang="en-IN" sz="2800" dirty="0">
                <a:solidFill>
                  <a:schemeClr val="tx1"/>
                </a:solidFill>
              </a:rPr>
              <a:t> 5. Jyotisha (astronomy)</a:t>
            </a:r>
          </a:p>
          <a:p>
            <a:pPr>
              <a:buClr>
                <a:srgbClr val="C00000"/>
              </a:buClr>
              <a:buFont typeface="Wingdings" panose="05000000000000000000" pitchFamily="2" charset="2"/>
              <a:buChar char="Ø"/>
            </a:pPr>
            <a:r>
              <a:rPr lang="en-IN" sz="2800" dirty="0">
                <a:solidFill>
                  <a:schemeClr val="tx1"/>
                </a:solidFill>
              </a:rPr>
              <a:t> 6. Kalpa (rituals)</a:t>
            </a:r>
          </a:p>
        </p:txBody>
      </p:sp>
      <p:sp>
        <p:nvSpPr>
          <p:cNvPr id="5" name="TextBox 4">
            <a:extLst>
              <a:ext uri="{FF2B5EF4-FFF2-40B4-BE49-F238E27FC236}">
                <a16:creationId xmlns:a16="http://schemas.microsoft.com/office/drawing/2014/main" id="{8E6646A2-7210-91DA-AD6B-F8A9D18428B8}"/>
              </a:ext>
            </a:extLst>
          </p:cNvPr>
          <p:cNvSpPr txBox="1"/>
          <p:nvPr/>
        </p:nvSpPr>
        <p:spPr>
          <a:xfrm>
            <a:off x="1614380" y="1632443"/>
            <a:ext cx="6093724" cy="584775"/>
          </a:xfrm>
          <a:prstGeom prst="rect">
            <a:avLst/>
          </a:prstGeom>
          <a:noFill/>
        </p:spPr>
        <p:txBody>
          <a:bodyPr wrap="square">
            <a:spAutoFit/>
          </a:bodyPr>
          <a:lstStyle/>
          <a:p>
            <a:r>
              <a:rPr lang="en-IN" sz="3200" i="1" dirty="0">
                <a:solidFill>
                  <a:schemeClr val="tx1"/>
                </a:solidFill>
                <a:latin typeface="Arial" panose="020B0604020202020204" pitchFamily="34" charset="0"/>
                <a:cs typeface="Arial" panose="020B0604020202020204" pitchFamily="34" charset="0"/>
              </a:rPr>
              <a:t>THE SIX VEDANGAS</a:t>
            </a:r>
            <a:endParaRPr lang="en-IN" sz="3200" dirty="0"/>
          </a:p>
        </p:txBody>
      </p:sp>
      <p:sp>
        <p:nvSpPr>
          <p:cNvPr id="4" name="Slide Number Placeholder 3">
            <a:extLst>
              <a:ext uri="{FF2B5EF4-FFF2-40B4-BE49-F238E27FC236}">
                <a16:creationId xmlns:a16="http://schemas.microsoft.com/office/drawing/2014/main" id="{E2D96A5D-42CA-F517-43CA-C32687550549}"/>
              </a:ext>
            </a:extLst>
          </p:cNvPr>
          <p:cNvSpPr>
            <a:spLocks noGrp="1"/>
          </p:cNvSpPr>
          <p:nvPr>
            <p:ph type="sldNum" sz="quarter" idx="12"/>
          </p:nvPr>
        </p:nvSpPr>
        <p:spPr/>
        <p:txBody>
          <a:bodyPr/>
          <a:lstStyle/>
          <a:p>
            <a:fld id="{DB0B15CD-159F-441C-9DF5-31DE6B517E51}" type="slidenum">
              <a:rPr lang="en-IN" smtClean="0">
                <a:solidFill>
                  <a:sysClr val="windowText" lastClr="000000"/>
                </a:solidFill>
              </a:rPr>
              <a:t>4</a:t>
            </a:fld>
            <a:endParaRPr lang="en-IN" dirty="0">
              <a:solidFill>
                <a:sysClr val="windowText" lastClr="000000"/>
              </a:solidFill>
            </a:endParaRPr>
          </a:p>
        </p:txBody>
      </p:sp>
    </p:spTree>
    <p:extLst>
      <p:ext uri="{BB962C8B-B14F-4D97-AF65-F5344CB8AC3E}">
        <p14:creationId xmlns:p14="http://schemas.microsoft.com/office/powerpoint/2010/main" val="3476615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530A6-AD40-04BE-D913-9C23A1A8D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F3AAB-05B3-98AF-3032-058E3CEA6636}"/>
              </a:ext>
            </a:extLst>
          </p:cNvPr>
          <p:cNvSpPr>
            <a:spLocks noGrp="1"/>
          </p:cNvSpPr>
          <p:nvPr>
            <p:ph type="title"/>
          </p:nvPr>
        </p:nvSpPr>
        <p:spPr>
          <a:xfrm>
            <a:off x="1143000" y="239730"/>
            <a:ext cx="9875520" cy="705492"/>
          </a:xfrm>
        </p:spPr>
        <p:txBody>
          <a:bodyPr/>
          <a:lstStyle/>
          <a:p>
            <a:pPr algn="ctr"/>
            <a:r>
              <a:rPr lang="en-IN" dirty="0">
                <a:solidFill>
                  <a:schemeClr val="tx1"/>
                </a:solidFill>
                <a:latin typeface="Algerian" panose="04020705040A02060702" pitchFamily="82" charset="0"/>
              </a:rPr>
              <a:t> SOLAR MONTH AND LUNAR MONTH</a:t>
            </a:r>
          </a:p>
        </p:txBody>
      </p:sp>
      <p:sp>
        <p:nvSpPr>
          <p:cNvPr id="3" name="Content Placeholder 2">
            <a:extLst>
              <a:ext uri="{FF2B5EF4-FFF2-40B4-BE49-F238E27FC236}">
                <a16:creationId xmlns:a16="http://schemas.microsoft.com/office/drawing/2014/main" id="{D8047134-8F3E-1045-FB03-D5B38A822347}"/>
              </a:ext>
            </a:extLst>
          </p:cNvPr>
          <p:cNvSpPr>
            <a:spLocks noGrp="1"/>
          </p:cNvSpPr>
          <p:nvPr>
            <p:ph idx="1"/>
          </p:nvPr>
        </p:nvSpPr>
        <p:spPr>
          <a:xfrm>
            <a:off x="493160" y="1089061"/>
            <a:ext cx="11270750" cy="5126804"/>
          </a:xfrm>
        </p:spPr>
        <p:txBody>
          <a:bodyPr>
            <a:normAutofit/>
          </a:bodyPr>
          <a:lstStyle/>
          <a:p>
            <a:r>
              <a:rPr lang="en-US" sz="3200" dirty="0">
                <a:solidFill>
                  <a:schemeClr val="tx1"/>
                </a:solidFill>
                <a:latin typeface="Aparajita" panose="02020603050405020304" pitchFamily="18" charset="0"/>
                <a:cs typeface="Aparajita" panose="02020603050405020304" pitchFamily="18" charset="0"/>
              </a:rPr>
              <a:t>The Sun takes about 365.25 civil days to complete one revolution. A solar month is the time taken by the Sun to cover a </a:t>
            </a:r>
            <a:r>
              <a:rPr lang="en-US" sz="3200" dirty="0" err="1">
                <a:solidFill>
                  <a:schemeClr val="tx1"/>
                </a:solidFill>
                <a:latin typeface="Aparajita" panose="02020603050405020304" pitchFamily="18" charset="0"/>
                <a:cs typeface="Aparajita" panose="02020603050405020304" pitchFamily="18" charset="0"/>
              </a:rPr>
              <a:t>rasi</a:t>
            </a:r>
            <a:r>
              <a:rPr lang="en-US" sz="3200" dirty="0">
                <a:solidFill>
                  <a:schemeClr val="tx1"/>
                </a:solidFill>
                <a:latin typeface="Aparajita" panose="02020603050405020304" pitchFamily="18" charset="0"/>
                <a:cs typeface="Aparajita" panose="02020603050405020304" pitchFamily="18" charset="0"/>
              </a:rPr>
              <a:t> (of 30°) along the ecliptic. Since there are 12 </a:t>
            </a:r>
            <a:r>
              <a:rPr lang="en-US" sz="3200" dirty="0" err="1">
                <a:solidFill>
                  <a:schemeClr val="tx1"/>
                </a:solidFill>
                <a:latin typeface="Aparajita" panose="02020603050405020304" pitchFamily="18" charset="0"/>
                <a:cs typeface="Aparajita" panose="02020603050405020304" pitchFamily="18" charset="0"/>
              </a:rPr>
              <a:t>rasis</a:t>
            </a:r>
            <a:r>
              <a:rPr lang="en-US" sz="3200" dirty="0">
                <a:solidFill>
                  <a:schemeClr val="tx1"/>
                </a:solidFill>
                <a:latin typeface="Aparajita" panose="02020603050405020304" pitchFamily="18" charset="0"/>
                <a:cs typeface="Aparajita" panose="02020603050405020304" pitchFamily="18" charset="0"/>
              </a:rPr>
              <a:t> on the ecliptic, a </a:t>
            </a:r>
            <a:r>
              <a:rPr lang="en-US" sz="3200" dirty="0">
                <a:solidFill>
                  <a:schemeClr val="tx1"/>
                </a:solidFill>
                <a:highlight>
                  <a:srgbClr val="FFFF00"/>
                </a:highlight>
                <a:latin typeface="Aparajita" panose="02020603050405020304" pitchFamily="18" charset="0"/>
                <a:cs typeface="Aparajita" panose="02020603050405020304" pitchFamily="18" charset="0"/>
              </a:rPr>
              <a:t>solar month </a:t>
            </a:r>
            <a:r>
              <a:rPr lang="en-US" sz="3200" dirty="0">
                <a:solidFill>
                  <a:schemeClr val="tx1"/>
                </a:solidFill>
                <a:latin typeface="Aparajita" panose="02020603050405020304" pitchFamily="18" charset="0"/>
                <a:cs typeface="Aparajita" panose="02020603050405020304" pitchFamily="18" charset="0"/>
              </a:rPr>
              <a:t>is equal to about 365.25 / 12 days = 30.43803 days. </a:t>
            </a:r>
          </a:p>
          <a:p>
            <a:r>
              <a:rPr lang="en-US" sz="3200" dirty="0">
                <a:solidFill>
                  <a:schemeClr val="tx1"/>
                </a:solidFill>
                <a:latin typeface="Aparajita" panose="02020603050405020304" pitchFamily="18" charset="0"/>
                <a:cs typeface="Aparajita" panose="02020603050405020304" pitchFamily="18" charset="0"/>
              </a:rPr>
              <a:t>The Moon, like the Sun, moves from west to east with reference to the fixed stars. The motion of the Moon is much faster than that of the Sun. The Moon moves along its own orbit, inclining towards the ecliptic at an angle of about 5°8’. Since this angle is small, the Moon can be considered as moving along the ecliptic itself. It is found that the Moon takes an average period of 27.3216615 days to complete a revolution with reference to the fixed stars. This time interval is called </a:t>
            </a:r>
            <a:r>
              <a:rPr lang="en-US" sz="3200" dirty="0">
                <a:solidFill>
                  <a:schemeClr val="tx1"/>
                </a:solidFill>
                <a:highlight>
                  <a:srgbClr val="FFFF00"/>
                </a:highlight>
                <a:latin typeface="Aparajita" panose="02020603050405020304" pitchFamily="18" charset="0"/>
                <a:cs typeface="Aparajita" panose="02020603050405020304" pitchFamily="18" charset="0"/>
              </a:rPr>
              <a:t>the sidereal period of the Moon</a:t>
            </a:r>
            <a:r>
              <a:rPr lang="en-US" sz="3200" dirty="0">
                <a:solidFill>
                  <a:schemeClr val="tx1"/>
                </a:solidFill>
                <a:latin typeface="Aparajita" panose="02020603050405020304" pitchFamily="18" charset="0"/>
                <a:cs typeface="Aparajita" panose="02020603050405020304" pitchFamily="18" charset="0"/>
              </a:rPr>
              <a:t>, since the Moon takes this much time.</a:t>
            </a:r>
          </a:p>
        </p:txBody>
      </p:sp>
      <p:sp>
        <p:nvSpPr>
          <p:cNvPr id="4" name="Slide Number Placeholder 3">
            <a:extLst>
              <a:ext uri="{FF2B5EF4-FFF2-40B4-BE49-F238E27FC236}">
                <a16:creationId xmlns:a16="http://schemas.microsoft.com/office/drawing/2014/main" id="{5FC11B7C-F43F-5D2C-EE61-2870D75021BB}"/>
              </a:ext>
            </a:extLst>
          </p:cNvPr>
          <p:cNvSpPr>
            <a:spLocks noGrp="1"/>
          </p:cNvSpPr>
          <p:nvPr>
            <p:ph type="sldNum" sz="quarter" idx="12"/>
          </p:nvPr>
        </p:nvSpPr>
        <p:spPr/>
        <p:txBody>
          <a:bodyPr/>
          <a:lstStyle/>
          <a:p>
            <a:fld id="{DB0B15CD-159F-441C-9DF5-31DE6B517E51}" type="slidenum">
              <a:rPr lang="en-IN" smtClean="0">
                <a:solidFill>
                  <a:schemeClr val="tx1"/>
                </a:solidFill>
              </a:rPr>
              <a:t>40</a:t>
            </a:fld>
            <a:endParaRPr lang="en-IN">
              <a:solidFill>
                <a:schemeClr val="tx1"/>
              </a:solidFill>
            </a:endParaRPr>
          </a:p>
        </p:txBody>
      </p:sp>
    </p:spTree>
    <p:extLst>
      <p:ext uri="{BB962C8B-B14F-4D97-AF65-F5344CB8AC3E}">
        <p14:creationId xmlns:p14="http://schemas.microsoft.com/office/powerpoint/2010/main" val="1299137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EDB42-8DBC-4FFB-7CA9-C3A37A23B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7D460D-537C-1260-CDE9-EE9C82A1958F}"/>
              </a:ext>
            </a:extLst>
          </p:cNvPr>
          <p:cNvSpPr>
            <a:spLocks noGrp="1"/>
          </p:cNvSpPr>
          <p:nvPr>
            <p:ph type="title"/>
          </p:nvPr>
        </p:nvSpPr>
        <p:spPr>
          <a:xfrm>
            <a:off x="1143000" y="239730"/>
            <a:ext cx="9875520" cy="705492"/>
          </a:xfrm>
        </p:spPr>
        <p:txBody>
          <a:bodyPr/>
          <a:lstStyle/>
          <a:p>
            <a:pPr algn="ctr"/>
            <a:r>
              <a:rPr lang="en-IN" dirty="0">
                <a:solidFill>
                  <a:schemeClr val="tx1"/>
                </a:solidFill>
                <a:latin typeface="Algerian" panose="04020705040A02060702" pitchFamily="82" charset="0"/>
              </a:rPr>
              <a:t> SOLAR MONTH AND LUNAR MONTH</a:t>
            </a:r>
          </a:p>
        </p:txBody>
      </p:sp>
      <p:sp>
        <p:nvSpPr>
          <p:cNvPr id="3" name="Content Placeholder 2">
            <a:extLst>
              <a:ext uri="{FF2B5EF4-FFF2-40B4-BE49-F238E27FC236}">
                <a16:creationId xmlns:a16="http://schemas.microsoft.com/office/drawing/2014/main" id="{6A9EDB4F-41F0-8502-AA76-5776826B9C81}"/>
              </a:ext>
            </a:extLst>
          </p:cNvPr>
          <p:cNvSpPr>
            <a:spLocks noGrp="1"/>
          </p:cNvSpPr>
          <p:nvPr>
            <p:ph idx="1"/>
          </p:nvPr>
        </p:nvSpPr>
        <p:spPr>
          <a:xfrm>
            <a:off x="595901" y="1500025"/>
            <a:ext cx="11270750" cy="4828855"/>
          </a:xfrm>
        </p:spPr>
        <p:txBody>
          <a:bodyPr>
            <a:normAutofit lnSpcReduction="10000"/>
          </a:bodyPr>
          <a:lstStyle/>
          <a:p>
            <a:r>
              <a:rPr lang="en-US" sz="3200" dirty="0">
                <a:solidFill>
                  <a:schemeClr val="tx1"/>
                </a:solidFill>
                <a:latin typeface="Aparajita" panose="02020603050405020304" pitchFamily="18" charset="0"/>
                <a:cs typeface="Aparajita" panose="02020603050405020304" pitchFamily="18" charset="0"/>
              </a:rPr>
              <a:t>If the Sun and the Moon are moving in the same direction, in which case their celestial longitude is the same, as seen from the Earth, the Moon is said to be “new” or it is called a </a:t>
            </a:r>
            <a:r>
              <a:rPr lang="en-US" sz="3200" dirty="0">
                <a:solidFill>
                  <a:schemeClr val="tx1"/>
                </a:solidFill>
                <a:highlight>
                  <a:srgbClr val="FFFF00"/>
                </a:highlight>
                <a:latin typeface="Aparajita" panose="02020603050405020304" pitchFamily="18" charset="0"/>
                <a:cs typeface="Aparajita" panose="02020603050405020304" pitchFamily="18" charset="0"/>
              </a:rPr>
              <a:t>new moon day</a:t>
            </a:r>
            <a:r>
              <a:rPr lang="en-US" sz="3200" dirty="0">
                <a:solidFill>
                  <a:schemeClr val="tx1"/>
                </a:solidFill>
                <a:latin typeface="Aparajita" panose="02020603050405020304" pitchFamily="18" charset="0"/>
                <a:cs typeface="Aparajita" panose="02020603050405020304" pitchFamily="18" charset="0"/>
              </a:rPr>
              <a:t>. After 24 hours, the Moon will have moved ahead of the Sun by about 12°10’. This separation of the Moon from the Sun goes on increasing at the rate of 12°10’ per day. When it becomes 360°, the Moon will again be in the same direction (“conjunction”) as the Sun, resulting in a new moon. It is found that the current average interval between two successive new moons is 29.530589 days (29d, 12h,44m, 2.9s).The interval between two successive new moons is called the synodic period of the Moon (“synodic” means successive conjunctions of the same bodies). This synodic period of the Moon is defined as a </a:t>
            </a:r>
            <a:r>
              <a:rPr lang="en-US" sz="3200" dirty="0">
                <a:solidFill>
                  <a:schemeClr val="tx1"/>
                </a:solidFill>
                <a:highlight>
                  <a:srgbClr val="FFFF00"/>
                </a:highlight>
                <a:latin typeface="Aparajita" panose="02020603050405020304" pitchFamily="18" charset="0"/>
                <a:cs typeface="Aparajita" panose="02020603050405020304" pitchFamily="18" charset="0"/>
              </a:rPr>
              <a:t>Lunar month </a:t>
            </a:r>
            <a:r>
              <a:rPr lang="en-US" sz="3200" dirty="0">
                <a:solidFill>
                  <a:schemeClr val="tx1"/>
                </a:solidFill>
                <a:latin typeface="Aparajita" panose="02020603050405020304" pitchFamily="18" charset="0"/>
                <a:cs typeface="Aparajita" panose="02020603050405020304" pitchFamily="18" charset="0"/>
              </a:rPr>
              <a:t>(</a:t>
            </a:r>
            <a:r>
              <a:rPr lang="en-US" sz="3200" dirty="0" err="1">
                <a:solidFill>
                  <a:schemeClr val="tx1"/>
                </a:solidFill>
                <a:latin typeface="Aparajita" panose="02020603050405020304" pitchFamily="18" charset="0"/>
                <a:cs typeface="Aparajita" panose="02020603050405020304" pitchFamily="18" charset="0"/>
              </a:rPr>
              <a:t>candra</a:t>
            </a:r>
            <a:r>
              <a:rPr lang="en-US" sz="3200" dirty="0">
                <a:solidFill>
                  <a:schemeClr val="tx1"/>
                </a:solidFill>
                <a:latin typeface="Aparajita" panose="02020603050405020304" pitchFamily="18" charset="0"/>
                <a:cs typeface="Aparajita" panose="02020603050405020304" pitchFamily="18" charset="0"/>
              </a:rPr>
              <a:t> masa). Thus, 1 lunar month = 29.530589 days.</a:t>
            </a:r>
            <a:endParaRPr lang="en-IN" sz="32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12E10A42-4805-5BB4-5574-40464B0EC729}"/>
              </a:ext>
            </a:extLst>
          </p:cNvPr>
          <p:cNvSpPr>
            <a:spLocks noGrp="1"/>
          </p:cNvSpPr>
          <p:nvPr>
            <p:ph type="sldNum" sz="quarter" idx="12"/>
          </p:nvPr>
        </p:nvSpPr>
        <p:spPr/>
        <p:txBody>
          <a:bodyPr/>
          <a:lstStyle/>
          <a:p>
            <a:fld id="{DB0B15CD-159F-441C-9DF5-31DE6B517E51}" type="slidenum">
              <a:rPr lang="en-IN" smtClean="0">
                <a:solidFill>
                  <a:schemeClr val="tx1"/>
                </a:solidFill>
              </a:rPr>
              <a:t>41</a:t>
            </a:fld>
            <a:endParaRPr lang="en-IN" dirty="0">
              <a:solidFill>
                <a:schemeClr val="tx1"/>
              </a:solidFill>
            </a:endParaRPr>
          </a:p>
        </p:txBody>
      </p:sp>
    </p:spTree>
    <p:extLst>
      <p:ext uri="{BB962C8B-B14F-4D97-AF65-F5344CB8AC3E}">
        <p14:creationId xmlns:p14="http://schemas.microsoft.com/office/powerpoint/2010/main" val="2876378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DC17B-C662-5A50-3EAA-5CB37EB10D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82AE6-7F22-1688-BBA8-D2AAA6D02536}"/>
              </a:ext>
            </a:extLst>
          </p:cNvPr>
          <p:cNvSpPr>
            <a:spLocks noGrp="1"/>
          </p:cNvSpPr>
          <p:nvPr>
            <p:ph type="title"/>
          </p:nvPr>
        </p:nvSpPr>
        <p:spPr>
          <a:xfrm>
            <a:off x="1245742" y="250004"/>
            <a:ext cx="9875520" cy="808234"/>
          </a:xfrm>
        </p:spPr>
        <p:txBody>
          <a:bodyPr/>
          <a:lstStyle/>
          <a:p>
            <a:pPr algn="ctr"/>
            <a:r>
              <a:rPr lang="en-US" dirty="0">
                <a:solidFill>
                  <a:schemeClr val="tx1"/>
                </a:solidFill>
                <a:latin typeface="Algerian" panose="04020705040A02060702" pitchFamily="82" charset="0"/>
              </a:rPr>
              <a:t>LUNI-SOLAR YEAR (OR LUNAR YEAR)</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B384BDE-CB6D-DDA9-083D-15406756CDB6}"/>
              </a:ext>
            </a:extLst>
          </p:cNvPr>
          <p:cNvSpPr>
            <a:spLocks noGrp="1"/>
          </p:cNvSpPr>
          <p:nvPr>
            <p:ph idx="1"/>
          </p:nvPr>
        </p:nvSpPr>
        <p:spPr>
          <a:xfrm>
            <a:off x="339047" y="1438382"/>
            <a:ext cx="11496782" cy="5169613"/>
          </a:xfrm>
        </p:spPr>
        <p:txBody>
          <a:bodyPr>
            <a:normAutofit/>
          </a:bodyPr>
          <a:lstStyle/>
          <a:p>
            <a:r>
              <a:rPr lang="en-US" sz="3000" dirty="0">
                <a:solidFill>
                  <a:schemeClr val="tx1"/>
                </a:solidFill>
                <a:latin typeface="Aparajita" panose="02020603050405020304" pitchFamily="18" charset="0"/>
                <a:cs typeface="Aparajita" panose="02020603050405020304" pitchFamily="18" charset="0"/>
              </a:rPr>
              <a:t>The lunar month reckoned from new moon to new moon is called </a:t>
            </a:r>
            <a:r>
              <a:rPr lang="en-US" sz="3000" dirty="0" err="1">
                <a:solidFill>
                  <a:schemeClr val="tx1"/>
                </a:solidFill>
                <a:highlight>
                  <a:srgbClr val="FFFF00"/>
                </a:highlight>
                <a:latin typeface="Aparajita" panose="02020603050405020304" pitchFamily="18" charset="0"/>
                <a:cs typeface="Aparajita" panose="02020603050405020304" pitchFamily="18" charset="0"/>
              </a:rPr>
              <a:t>amanta</a:t>
            </a:r>
            <a:r>
              <a:rPr lang="en-US" sz="3000" dirty="0">
                <a:solidFill>
                  <a:schemeClr val="tx1"/>
                </a:solidFill>
                <a:latin typeface="Aparajita" panose="02020603050405020304" pitchFamily="18" charset="0"/>
                <a:cs typeface="Aparajita" panose="02020603050405020304" pitchFamily="18" charset="0"/>
              </a:rPr>
              <a:t> (or </a:t>
            </a:r>
            <a:r>
              <a:rPr lang="en-US" sz="3000" dirty="0" err="1">
                <a:solidFill>
                  <a:schemeClr val="tx1"/>
                </a:solidFill>
                <a:latin typeface="Aparajita" panose="02020603050405020304" pitchFamily="18" charset="0"/>
                <a:cs typeface="Aparajita" panose="02020603050405020304" pitchFamily="18" charset="0"/>
              </a:rPr>
              <a:t>mukhyamana</a:t>
            </a:r>
            <a:r>
              <a:rPr lang="en-US" sz="3000" dirty="0">
                <a:solidFill>
                  <a:schemeClr val="tx1"/>
                </a:solidFill>
                <a:latin typeface="Aparajita" panose="02020603050405020304" pitchFamily="18" charset="0"/>
                <a:cs typeface="Aparajita" panose="02020603050405020304" pitchFamily="18" charset="0"/>
              </a:rPr>
              <a:t>). </a:t>
            </a:r>
          </a:p>
          <a:p>
            <a:r>
              <a:rPr lang="en-US" sz="3000" dirty="0">
                <a:solidFill>
                  <a:schemeClr val="tx1"/>
                </a:solidFill>
                <a:latin typeface="Aparajita" panose="02020603050405020304" pitchFamily="18" charset="0"/>
                <a:cs typeface="Aparajita" panose="02020603050405020304" pitchFamily="18" charset="0"/>
              </a:rPr>
              <a:t>The one from full moon to another full moon is referred to as </a:t>
            </a:r>
            <a:r>
              <a:rPr lang="en-US" sz="3000" dirty="0" err="1">
                <a:solidFill>
                  <a:schemeClr val="tx1"/>
                </a:solidFill>
                <a:highlight>
                  <a:srgbClr val="FFFF00"/>
                </a:highlight>
                <a:latin typeface="Aparajita" panose="02020603050405020304" pitchFamily="18" charset="0"/>
                <a:cs typeface="Aparajita" panose="02020603050405020304" pitchFamily="18" charset="0"/>
              </a:rPr>
              <a:t>purnimanta</a:t>
            </a:r>
            <a:r>
              <a:rPr lang="en-US" sz="3000" dirty="0">
                <a:solidFill>
                  <a:schemeClr val="tx1"/>
                </a:solidFill>
                <a:latin typeface="Aparajita" panose="02020603050405020304" pitchFamily="18" charset="0"/>
                <a:cs typeface="Aparajita" panose="02020603050405020304" pitchFamily="18" charset="0"/>
              </a:rPr>
              <a:t> (or </a:t>
            </a:r>
            <a:r>
              <a:rPr lang="en-US" sz="3000" dirty="0" err="1">
                <a:solidFill>
                  <a:schemeClr val="tx1"/>
                </a:solidFill>
                <a:latin typeface="Aparajita" panose="02020603050405020304" pitchFamily="18" charset="0"/>
                <a:cs typeface="Aparajita" panose="02020603050405020304" pitchFamily="18" charset="0"/>
              </a:rPr>
              <a:t>gaunamana</a:t>
            </a:r>
            <a:r>
              <a:rPr lang="en-US" sz="3000" dirty="0">
                <a:solidFill>
                  <a:schemeClr val="tx1"/>
                </a:solidFill>
                <a:latin typeface="Aparajita" panose="02020603050405020304" pitchFamily="18" charset="0"/>
                <a:cs typeface="Aparajita" panose="02020603050405020304" pitchFamily="18" charset="0"/>
              </a:rPr>
              <a:t>). </a:t>
            </a:r>
          </a:p>
          <a:p>
            <a:r>
              <a:rPr lang="en-US" sz="3000" dirty="0">
                <a:solidFill>
                  <a:schemeClr val="tx1"/>
                </a:solidFill>
                <a:latin typeface="Aparajita" panose="02020603050405020304" pitchFamily="18" charset="0"/>
                <a:cs typeface="Aparajita" panose="02020603050405020304" pitchFamily="18" charset="0"/>
              </a:rPr>
              <a:t>The lunar months are actually named after the corresponding solar months in which the initial new moon of the </a:t>
            </a:r>
            <a:r>
              <a:rPr lang="en-US" sz="3000" dirty="0" err="1">
                <a:solidFill>
                  <a:schemeClr val="tx1"/>
                </a:solidFill>
                <a:latin typeface="Aparajita" panose="02020603050405020304" pitchFamily="18" charset="0"/>
                <a:cs typeface="Aparajita" panose="02020603050405020304" pitchFamily="18" charset="0"/>
              </a:rPr>
              <a:t>amanta</a:t>
            </a:r>
            <a:r>
              <a:rPr lang="en-US" sz="3000" dirty="0">
                <a:solidFill>
                  <a:schemeClr val="tx1"/>
                </a:solidFill>
                <a:latin typeface="Aparajita" panose="02020603050405020304" pitchFamily="18" charset="0"/>
                <a:cs typeface="Aparajita" panose="02020603050405020304" pitchFamily="18" charset="0"/>
              </a:rPr>
              <a:t> lunar month occurs. A solar month is calculated from the entry into a </a:t>
            </a:r>
            <a:r>
              <a:rPr lang="en-US" sz="3000" dirty="0" err="1">
                <a:solidFill>
                  <a:schemeClr val="tx1"/>
                </a:solidFill>
                <a:latin typeface="Aparajita" panose="02020603050405020304" pitchFamily="18" charset="0"/>
                <a:cs typeface="Aparajita" panose="02020603050405020304" pitchFamily="18" charset="0"/>
              </a:rPr>
              <a:t>rasi</a:t>
            </a:r>
            <a:r>
              <a:rPr lang="en-US" sz="3000" dirty="0">
                <a:solidFill>
                  <a:schemeClr val="tx1"/>
                </a:solidFill>
                <a:latin typeface="Aparajita" panose="02020603050405020304" pitchFamily="18" charset="0"/>
                <a:cs typeface="Aparajita" panose="02020603050405020304" pitchFamily="18" charset="0"/>
              </a:rPr>
              <a:t> by the Sun (</a:t>
            </a:r>
            <a:r>
              <a:rPr lang="en-US" sz="3000" dirty="0" err="1">
                <a:solidFill>
                  <a:schemeClr val="tx1"/>
                </a:solidFill>
                <a:latin typeface="Aparajita" panose="02020603050405020304" pitchFamily="18" charset="0"/>
                <a:cs typeface="Aparajita" panose="02020603050405020304" pitchFamily="18" charset="0"/>
              </a:rPr>
              <a:t>sankranti</a:t>
            </a:r>
            <a:r>
              <a:rPr lang="en-US" sz="3000" dirty="0">
                <a:solidFill>
                  <a:schemeClr val="tx1"/>
                </a:solidFill>
                <a:latin typeface="Aparajita" panose="02020603050405020304" pitchFamily="18" charset="0"/>
                <a:cs typeface="Aparajita" panose="02020603050405020304" pitchFamily="18" charset="0"/>
              </a:rPr>
              <a:t>) to his entry into the next </a:t>
            </a:r>
            <a:r>
              <a:rPr lang="en-US" sz="3000" dirty="0" err="1">
                <a:solidFill>
                  <a:schemeClr val="tx1"/>
                </a:solidFill>
                <a:latin typeface="Aparajita" panose="02020603050405020304" pitchFamily="18" charset="0"/>
                <a:cs typeface="Aparajita" panose="02020603050405020304" pitchFamily="18" charset="0"/>
              </a:rPr>
              <a:t>rasi</a:t>
            </a:r>
            <a:endParaRPr lang="en-US" sz="3000" dirty="0">
              <a:solidFill>
                <a:schemeClr val="tx1"/>
              </a:solidFill>
              <a:latin typeface="Aparajita" panose="02020603050405020304" pitchFamily="18" charset="0"/>
              <a:cs typeface="Aparajita" panose="02020603050405020304" pitchFamily="18" charset="0"/>
            </a:endParaRPr>
          </a:p>
          <a:p>
            <a:r>
              <a:rPr lang="en-US" sz="3000" dirty="0">
                <a:solidFill>
                  <a:schemeClr val="tx1"/>
                </a:solidFill>
                <a:latin typeface="Aparajita" panose="02020603050405020304" pitchFamily="18" charset="0"/>
                <a:cs typeface="Aparajita" panose="02020603050405020304" pitchFamily="18" charset="0"/>
              </a:rPr>
              <a:t>In the case of </a:t>
            </a:r>
            <a:r>
              <a:rPr lang="en-US" sz="3000" dirty="0" err="1">
                <a:solidFill>
                  <a:schemeClr val="tx1"/>
                </a:solidFill>
                <a:latin typeface="Aparajita" panose="02020603050405020304" pitchFamily="18" charset="0"/>
                <a:cs typeface="Aparajita" panose="02020603050405020304" pitchFamily="18" charset="0"/>
              </a:rPr>
              <a:t>purnimanta</a:t>
            </a:r>
            <a:r>
              <a:rPr lang="en-US" sz="3000" dirty="0">
                <a:solidFill>
                  <a:schemeClr val="tx1"/>
                </a:solidFill>
                <a:latin typeface="Aparajita" panose="02020603050405020304" pitchFamily="18" charset="0"/>
                <a:cs typeface="Aparajita" panose="02020603050405020304" pitchFamily="18" charset="0"/>
              </a:rPr>
              <a:t> lunar calendar, a lunar month of this system commences from the moment of the full moon exactly a </a:t>
            </a:r>
            <a:r>
              <a:rPr lang="en-US" sz="3000" dirty="0" err="1">
                <a:solidFill>
                  <a:schemeClr val="tx1"/>
                </a:solidFill>
                <a:latin typeface="Aparajita" panose="02020603050405020304" pitchFamily="18" charset="0"/>
                <a:cs typeface="Aparajita" panose="02020603050405020304" pitchFamily="18" charset="0"/>
              </a:rPr>
              <a:t>paksa</a:t>
            </a:r>
            <a:r>
              <a:rPr lang="en-US" sz="3000" dirty="0">
                <a:solidFill>
                  <a:schemeClr val="tx1"/>
                </a:solidFill>
                <a:latin typeface="Aparajita" panose="02020603050405020304" pitchFamily="18" charset="0"/>
                <a:cs typeface="Aparajita" panose="02020603050405020304" pitchFamily="18" charset="0"/>
              </a:rPr>
              <a:t> (fortnight) earlier than the initial new moon, from which time the </a:t>
            </a:r>
            <a:r>
              <a:rPr lang="en-US" sz="3000" dirty="0" err="1">
                <a:solidFill>
                  <a:schemeClr val="tx1"/>
                </a:solidFill>
                <a:latin typeface="Aparajita" panose="02020603050405020304" pitchFamily="18" charset="0"/>
                <a:cs typeface="Aparajita" panose="02020603050405020304" pitchFamily="18" charset="0"/>
              </a:rPr>
              <a:t>amanta</a:t>
            </a:r>
            <a:r>
              <a:rPr lang="en-US" sz="3000" dirty="0">
                <a:solidFill>
                  <a:schemeClr val="tx1"/>
                </a:solidFill>
                <a:latin typeface="Aparajita" panose="02020603050405020304" pitchFamily="18" charset="0"/>
                <a:cs typeface="Aparajita" panose="02020603050405020304" pitchFamily="18" charset="0"/>
              </a:rPr>
              <a:t> month of the same name commences. </a:t>
            </a:r>
          </a:p>
        </p:txBody>
      </p:sp>
      <p:sp>
        <p:nvSpPr>
          <p:cNvPr id="4" name="Slide Number Placeholder 3">
            <a:extLst>
              <a:ext uri="{FF2B5EF4-FFF2-40B4-BE49-F238E27FC236}">
                <a16:creationId xmlns:a16="http://schemas.microsoft.com/office/drawing/2014/main" id="{F24AC797-2D91-BDE9-3195-CF035D9E9FA7}"/>
              </a:ext>
            </a:extLst>
          </p:cNvPr>
          <p:cNvSpPr>
            <a:spLocks noGrp="1"/>
          </p:cNvSpPr>
          <p:nvPr>
            <p:ph type="sldNum" sz="quarter" idx="12"/>
          </p:nvPr>
        </p:nvSpPr>
        <p:spPr/>
        <p:txBody>
          <a:bodyPr/>
          <a:lstStyle/>
          <a:p>
            <a:fld id="{DB0B15CD-159F-441C-9DF5-31DE6B517E51}" type="slidenum">
              <a:rPr lang="en-IN" smtClean="0">
                <a:solidFill>
                  <a:schemeClr val="tx1"/>
                </a:solidFill>
              </a:rPr>
              <a:t>42</a:t>
            </a:fld>
            <a:endParaRPr lang="en-IN" dirty="0">
              <a:solidFill>
                <a:schemeClr val="tx1"/>
              </a:solidFill>
            </a:endParaRPr>
          </a:p>
        </p:txBody>
      </p:sp>
    </p:spTree>
    <p:extLst>
      <p:ext uri="{BB962C8B-B14F-4D97-AF65-F5344CB8AC3E}">
        <p14:creationId xmlns:p14="http://schemas.microsoft.com/office/powerpoint/2010/main" val="1992063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843A0-B34D-5D82-A59C-7F7761F563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089F0-0633-D937-D4FE-D53EED3DB531}"/>
              </a:ext>
            </a:extLst>
          </p:cNvPr>
          <p:cNvSpPr>
            <a:spLocks noGrp="1"/>
          </p:cNvSpPr>
          <p:nvPr>
            <p:ph type="title"/>
          </p:nvPr>
        </p:nvSpPr>
        <p:spPr>
          <a:xfrm>
            <a:off x="1245742" y="250004"/>
            <a:ext cx="9875520" cy="808234"/>
          </a:xfrm>
        </p:spPr>
        <p:txBody>
          <a:bodyPr/>
          <a:lstStyle/>
          <a:p>
            <a:pPr algn="ctr"/>
            <a:r>
              <a:rPr lang="en-US" dirty="0">
                <a:solidFill>
                  <a:schemeClr val="tx1"/>
                </a:solidFill>
                <a:latin typeface="Algerian" panose="04020705040A02060702" pitchFamily="82" charset="0"/>
              </a:rPr>
              <a:t>LUNI-SOLAR YEAR (OR LUNAR YEAR)</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49A1AD61-479B-A206-15E5-B5E06068229D}"/>
              </a:ext>
            </a:extLst>
          </p:cNvPr>
          <p:cNvSpPr>
            <a:spLocks noGrp="1"/>
          </p:cNvSpPr>
          <p:nvPr>
            <p:ph idx="1"/>
          </p:nvPr>
        </p:nvSpPr>
        <p:spPr>
          <a:xfrm>
            <a:off x="347609" y="1695237"/>
            <a:ext cx="11496782" cy="4150759"/>
          </a:xfrm>
        </p:spPr>
        <p:txBody>
          <a:bodyPr>
            <a:normAutofit/>
          </a:bodyPr>
          <a:lstStyle/>
          <a:p>
            <a:r>
              <a:rPr lang="en-US" sz="3000" dirty="0">
                <a:solidFill>
                  <a:schemeClr val="tx1"/>
                </a:solidFill>
                <a:latin typeface="Aparajita" panose="02020603050405020304" pitchFamily="18" charset="0"/>
                <a:cs typeface="Aparajita" panose="02020603050405020304" pitchFamily="18" charset="0"/>
              </a:rPr>
              <a:t>The </a:t>
            </a:r>
            <a:r>
              <a:rPr lang="en-US" sz="3000" dirty="0" err="1">
                <a:solidFill>
                  <a:schemeClr val="tx1"/>
                </a:solidFill>
                <a:latin typeface="Aparajita" panose="02020603050405020304" pitchFamily="18" charset="0"/>
                <a:cs typeface="Aparajita" panose="02020603050405020304" pitchFamily="18" charset="0"/>
              </a:rPr>
              <a:t>krsna</a:t>
            </a:r>
            <a:r>
              <a:rPr lang="en-US" sz="3000" dirty="0">
                <a:solidFill>
                  <a:schemeClr val="tx1"/>
                </a:solidFill>
                <a:latin typeface="Aparajita" panose="02020603050405020304" pitchFamily="18" charset="0"/>
                <a:cs typeface="Aparajita" panose="02020603050405020304" pitchFamily="18" charset="0"/>
              </a:rPr>
              <a:t> </a:t>
            </a:r>
            <a:r>
              <a:rPr lang="en-US" sz="3000" dirty="0" err="1">
                <a:solidFill>
                  <a:schemeClr val="tx1"/>
                </a:solidFill>
                <a:latin typeface="Aparajita" panose="02020603050405020304" pitchFamily="18" charset="0"/>
                <a:cs typeface="Aparajita" panose="02020603050405020304" pitchFamily="18" charset="0"/>
              </a:rPr>
              <a:t>paksa</a:t>
            </a:r>
            <a:r>
              <a:rPr lang="en-US" sz="3000" dirty="0">
                <a:solidFill>
                  <a:schemeClr val="tx1"/>
                </a:solidFill>
                <a:latin typeface="Aparajita" panose="02020603050405020304" pitchFamily="18" charset="0"/>
                <a:cs typeface="Aparajita" panose="02020603050405020304" pitchFamily="18" charset="0"/>
              </a:rPr>
              <a:t> (dark half) of a lunar month is also called </a:t>
            </a:r>
            <a:r>
              <a:rPr lang="en-US" sz="3000" dirty="0" err="1">
                <a:solidFill>
                  <a:schemeClr val="tx1"/>
                </a:solidFill>
                <a:highlight>
                  <a:srgbClr val="FFFF00"/>
                </a:highlight>
                <a:latin typeface="Aparajita" panose="02020603050405020304" pitchFamily="18" charset="0"/>
                <a:cs typeface="Aparajita" panose="02020603050405020304" pitchFamily="18" charset="0"/>
              </a:rPr>
              <a:t>vadi</a:t>
            </a:r>
            <a:r>
              <a:rPr lang="en-US" sz="3000" dirty="0">
                <a:solidFill>
                  <a:schemeClr val="tx1"/>
                </a:solidFill>
                <a:latin typeface="Aparajita" panose="02020603050405020304" pitchFamily="18" charset="0"/>
                <a:cs typeface="Aparajita" panose="02020603050405020304" pitchFamily="18" charset="0"/>
              </a:rPr>
              <a:t> and the </a:t>
            </a:r>
            <a:r>
              <a:rPr lang="en-US" sz="3000" dirty="0" err="1">
                <a:solidFill>
                  <a:schemeClr val="tx1"/>
                </a:solidFill>
                <a:latin typeface="Aparajita" panose="02020603050405020304" pitchFamily="18" charset="0"/>
                <a:cs typeface="Aparajita" panose="02020603050405020304" pitchFamily="18" charset="0"/>
              </a:rPr>
              <a:t>sukla</a:t>
            </a:r>
            <a:r>
              <a:rPr lang="en-US" sz="3000" dirty="0">
                <a:solidFill>
                  <a:schemeClr val="tx1"/>
                </a:solidFill>
                <a:latin typeface="Aparajita" panose="02020603050405020304" pitchFamily="18" charset="0"/>
                <a:cs typeface="Aparajita" panose="02020603050405020304" pitchFamily="18" charset="0"/>
              </a:rPr>
              <a:t> </a:t>
            </a:r>
            <a:r>
              <a:rPr lang="en-US" sz="3000" dirty="0" err="1">
                <a:solidFill>
                  <a:schemeClr val="tx1"/>
                </a:solidFill>
                <a:latin typeface="Aparajita" panose="02020603050405020304" pitchFamily="18" charset="0"/>
                <a:cs typeface="Aparajita" panose="02020603050405020304" pitchFamily="18" charset="0"/>
              </a:rPr>
              <a:t>paksa</a:t>
            </a:r>
            <a:r>
              <a:rPr lang="en-US" sz="3000" dirty="0">
                <a:solidFill>
                  <a:schemeClr val="tx1"/>
                </a:solidFill>
                <a:latin typeface="Aparajita" panose="02020603050405020304" pitchFamily="18" charset="0"/>
                <a:cs typeface="Aparajita" panose="02020603050405020304" pitchFamily="18" charset="0"/>
              </a:rPr>
              <a:t> (bright fortnight) is known as </a:t>
            </a:r>
            <a:r>
              <a:rPr lang="en-US" sz="3000" dirty="0" err="1">
                <a:solidFill>
                  <a:schemeClr val="tx1"/>
                </a:solidFill>
                <a:highlight>
                  <a:srgbClr val="FFFF00"/>
                </a:highlight>
                <a:latin typeface="Aparajita" panose="02020603050405020304" pitchFamily="18" charset="0"/>
                <a:cs typeface="Aparajita" panose="02020603050405020304" pitchFamily="18" charset="0"/>
              </a:rPr>
              <a:t>sudi</a:t>
            </a:r>
            <a:r>
              <a:rPr lang="en-US" sz="3000" dirty="0">
                <a:solidFill>
                  <a:schemeClr val="tx1"/>
                </a:solidFill>
                <a:latin typeface="Aparajita" panose="02020603050405020304" pitchFamily="18" charset="0"/>
                <a:cs typeface="Aparajita" panose="02020603050405020304" pitchFamily="18" charset="0"/>
              </a:rPr>
              <a:t>.</a:t>
            </a:r>
          </a:p>
          <a:p>
            <a:r>
              <a:rPr lang="en-US" sz="3000" dirty="0">
                <a:solidFill>
                  <a:schemeClr val="tx1"/>
                </a:solidFill>
                <a:latin typeface="Aparajita" panose="02020603050405020304" pitchFamily="18" charset="0"/>
                <a:cs typeface="Aparajita" panose="02020603050405020304" pitchFamily="18" charset="0"/>
              </a:rPr>
              <a:t>The </a:t>
            </a:r>
            <a:r>
              <a:rPr lang="en-US" sz="3000" dirty="0" err="1">
                <a:solidFill>
                  <a:schemeClr val="tx1"/>
                </a:solidFill>
                <a:latin typeface="Aparajita" panose="02020603050405020304" pitchFamily="18" charset="0"/>
                <a:cs typeface="Aparajita" panose="02020603050405020304" pitchFamily="18" charset="0"/>
              </a:rPr>
              <a:t>amanta</a:t>
            </a:r>
            <a:r>
              <a:rPr lang="en-US" sz="3000" dirty="0">
                <a:solidFill>
                  <a:schemeClr val="tx1"/>
                </a:solidFill>
                <a:latin typeface="Aparajita" panose="02020603050405020304" pitchFamily="18" charset="0"/>
                <a:cs typeface="Aparajita" panose="02020603050405020304" pitchFamily="18" charset="0"/>
              </a:rPr>
              <a:t> calendar is followed for all purposes, namely, the counting of days for civil activities, festivals, religious functions, etc. in the states of Karnataka, Andhra Pradesh and Maharashtra. </a:t>
            </a:r>
          </a:p>
          <a:p>
            <a:r>
              <a:rPr lang="en-US" sz="3000" dirty="0">
                <a:solidFill>
                  <a:schemeClr val="tx1"/>
                </a:solidFill>
                <a:latin typeface="Aparajita" panose="02020603050405020304" pitchFamily="18" charset="0"/>
                <a:cs typeface="Aparajita" panose="02020603050405020304" pitchFamily="18" charset="0"/>
              </a:rPr>
              <a:t>The lunar (or luni-solar) year in this system commences with </a:t>
            </a:r>
            <a:r>
              <a:rPr lang="en-US" sz="3000" dirty="0" err="1">
                <a:solidFill>
                  <a:schemeClr val="tx1"/>
                </a:solidFill>
                <a:latin typeface="Aparajita" panose="02020603050405020304" pitchFamily="18" charset="0"/>
                <a:cs typeface="Aparajita" panose="02020603050405020304" pitchFamily="18" charset="0"/>
              </a:rPr>
              <a:t>Caitra</a:t>
            </a:r>
            <a:r>
              <a:rPr lang="en-US" sz="3000" dirty="0">
                <a:solidFill>
                  <a:schemeClr val="tx1"/>
                </a:solidFill>
                <a:latin typeface="Aparajita" panose="02020603050405020304" pitchFamily="18" charset="0"/>
                <a:cs typeface="Aparajita" panose="02020603050405020304" pitchFamily="18" charset="0"/>
              </a:rPr>
              <a:t> </a:t>
            </a:r>
            <a:r>
              <a:rPr lang="en-US" sz="3000" dirty="0" err="1">
                <a:solidFill>
                  <a:schemeClr val="tx1"/>
                </a:solidFill>
                <a:latin typeface="Aparajita" panose="02020603050405020304" pitchFamily="18" charset="0"/>
                <a:cs typeface="Aparajita" panose="02020603050405020304" pitchFamily="18" charset="0"/>
              </a:rPr>
              <a:t>Sukla</a:t>
            </a:r>
            <a:r>
              <a:rPr lang="en-US" sz="3000" dirty="0">
                <a:solidFill>
                  <a:schemeClr val="tx1"/>
                </a:solidFill>
                <a:latin typeface="Aparajita" panose="02020603050405020304" pitchFamily="18" charset="0"/>
                <a:cs typeface="Aparajita" panose="02020603050405020304" pitchFamily="18" charset="0"/>
              </a:rPr>
              <a:t> </a:t>
            </a:r>
            <a:r>
              <a:rPr lang="en-US" sz="3000" dirty="0" err="1">
                <a:solidFill>
                  <a:schemeClr val="tx1"/>
                </a:solidFill>
                <a:latin typeface="Aparajita" panose="02020603050405020304" pitchFamily="18" charset="0"/>
                <a:cs typeface="Aparajita" panose="02020603050405020304" pitchFamily="18" charset="0"/>
              </a:rPr>
              <a:t>pratipat</a:t>
            </a:r>
            <a:r>
              <a:rPr lang="en-US" sz="3000" dirty="0">
                <a:solidFill>
                  <a:schemeClr val="tx1"/>
                </a:solidFill>
                <a:latin typeface="Aparajita" panose="02020603050405020304" pitchFamily="18" charset="0"/>
                <a:cs typeface="Aparajita" panose="02020603050405020304" pitchFamily="18" charset="0"/>
              </a:rPr>
              <a:t>, following </a:t>
            </a:r>
            <a:r>
              <a:rPr lang="en-US" sz="3000" dirty="0" err="1">
                <a:solidFill>
                  <a:schemeClr val="tx1"/>
                </a:solidFill>
                <a:latin typeface="Aparajita" panose="02020603050405020304" pitchFamily="18" charset="0"/>
                <a:cs typeface="Aparajita" panose="02020603050405020304" pitchFamily="18" charset="0"/>
              </a:rPr>
              <a:t>amavasya</a:t>
            </a:r>
            <a:r>
              <a:rPr lang="en-US" sz="3000" dirty="0">
                <a:solidFill>
                  <a:schemeClr val="tx1"/>
                </a:solidFill>
                <a:latin typeface="Aparajita" panose="02020603050405020304" pitchFamily="18" charset="0"/>
                <a:cs typeface="Aparajita" panose="02020603050405020304" pitchFamily="18" charset="0"/>
              </a:rPr>
              <a:t>. </a:t>
            </a:r>
            <a:endParaRPr lang="en-IN" sz="30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EFF74CBF-F3BA-9DC3-5E7D-08FC05F99F6D}"/>
              </a:ext>
            </a:extLst>
          </p:cNvPr>
          <p:cNvSpPr>
            <a:spLocks noGrp="1"/>
          </p:cNvSpPr>
          <p:nvPr>
            <p:ph type="sldNum" sz="quarter" idx="12"/>
          </p:nvPr>
        </p:nvSpPr>
        <p:spPr/>
        <p:txBody>
          <a:bodyPr/>
          <a:lstStyle/>
          <a:p>
            <a:fld id="{DB0B15CD-159F-441C-9DF5-31DE6B517E51}" type="slidenum">
              <a:rPr lang="en-IN" smtClean="0">
                <a:solidFill>
                  <a:schemeClr val="tx1"/>
                </a:solidFill>
              </a:rPr>
              <a:t>43</a:t>
            </a:fld>
            <a:endParaRPr lang="en-IN" dirty="0">
              <a:solidFill>
                <a:schemeClr val="tx1"/>
              </a:solidFill>
            </a:endParaRPr>
          </a:p>
        </p:txBody>
      </p:sp>
    </p:spTree>
    <p:extLst>
      <p:ext uri="{BB962C8B-B14F-4D97-AF65-F5344CB8AC3E}">
        <p14:creationId xmlns:p14="http://schemas.microsoft.com/office/powerpoint/2010/main" val="801924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1EE4E-DE2A-7EBF-37D8-C2889442418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740ABFA-0E22-1A77-CA8E-A9EE50BA7A51}"/>
              </a:ext>
            </a:extLst>
          </p:cNvPr>
          <p:cNvPicPr>
            <a:picLocks noChangeAspect="1"/>
          </p:cNvPicPr>
          <p:nvPr/>
        </p:nvPicPr>
        <p:blipFill>
          <a:blip r:embed="rId3"/>
          <a:stretch>
            <a:fillRect/>
          </a:stretch>
        </p:blipFill>
        <p:spPr>
          <a:xfrm>
            <a:off x="2496620" y="284813"/>
            <a:ext cx="7089169" cy="6276246"/>
          </a:xfrm>
          <a:prstGeom prst="rect">
            <a:avLst/>
          </a:prstGeom>
        </p:spPr>
      </p:pic>
      <p:sp>
        <p:nvSpPr>
          <p:cNvPr id="2" name="Slide Number Placeholder 1">
            <a:extLst>
              <a:ext uri="{FF2B5EF4-FFF2-40B4-BE49-F238E27FC236}">
                <a16:creationId xmlns:a16="http://schemas.microsoft.com/office/drawing/2014/main" id="{2AA656D7-64D0-3FB0-6D2C-08F08CFCF05F}"/>
              </a:ext>
            </a:extLst>
          </p:cNvPr>
          <p:cNvSpPr>
            <a:spLocks noGrp="1"/>
          </p:cNvSpPr>
          <p:nvPr>
            <p:ph type="sldNum" sz="quarter" idx="12"/>
          </p:nvPr>
        </p:nvSpPr>
        <p:spPr/>
        <p:txBody>
          <a:bodyPr/>
          <a:lstStyle/>
          <a:p>
            <a:fld id="{DB0B15CD-159F-441C-9DF5-31DE6B517E51}" type="slidenum">
              <a:rPr lang="en-IN" smtClean="0">
                <a:solidFill>
                  <a:schemeClr val="tx1"/>
                </a:solidFill>
              </a:rPr>
              <a:t>44</a:t>
            </a:fld>
            <a:endParaRPr lang="en-IN" dirty="0">
              <a:solidFill>
                <a:schemeClr val="tx1"/>
              </a:solidFill>
            </a:endParaRPr>
          </a:p>
        </p:txBody>
      </p:sp>
    </p:spTree>
    <p:extLst>
      <p:ext uri="{BB962C8B-B14F-4D97-AF65-F5344CB8AC3E}">
        <p14:creationId xmlns:p14="http://schemas.microsoft.com/office/powerpoint/2010/main" val="487804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B99DD-CA1A-785F-1CB9-AB1A64D06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F0560-891A-5845-7325-CCDA5D4B4946}"/>
              </a:ext>
            </a:extLst>
          </p:cNvPr>
          <p:cNvSpPr>
            <a:spLocks noGrp="1"/>
          </p:cNvSpPr>
          <p:nvPr>
            <p:ph type="title"/>
          </p:nvPr>
        </p:nvSpPr>
        <p:spPr>
          <a:xfrm>
            <a:off x="1158240" y="270553"/>
            <a:ext cx="9875520" cy="746589"/>
          </a:xfrm>
        </p:spPr>
        <p:txBody>
          <a:bodyPr/>
          <a:lstStyle/>
          <a:p>
            <a:pPr algn="ctr"/>
            <a:r>
              <a:rPr lang="en-IN" dirty="0">
                <a:solidFill>
                  <a:schemeClr val="tx1"/>
                </a:solidFill>
                <a:latin typeface="Algerian" panose="04020705040A02060702" pitchFamily="82" charset="0"/>
              </a:rPr>
              <a:t>ADHIKAMASA and KSAYAMASA</a:t>
            </a:r>
          </a:p>
        </p:txBody>
      </p:sp>
      <p:sp>
        <p:nvSpPr>
          <p:cNvPr id="3" name="Content Placeholder 2">
            <a:extLst>
              <a:ext uri="{FF2B5EF4-FFF2-40B4-BE49-F238E27FC236}">
                <a16:creationId xmlns:a16="http://schemas.microsoft.com/office/drawing/2014/main" id="{49430B34-CB87-0005-3A3C-6E9AFAEAB8A8}"/>
              </a:ext>
            </a:extLst>
          </p:cNvPr>
          <p:cNvSpPr>
            <a:spLocks noGrp="1"/>
          </p:cNvSpPr>
          <p:nvPr>
            <p:ph idx="1"/>
          </p:nvPr>
        </p:nvSpPr>
        <p:spPr>
          <a:xfrm>
            <a:off x="465762" y="1469206"/>
            <a:ext cx="11260475" cy="4613096"/>
          </a:xfrm>
        </p:spPr>
        <p:txBody>
          <a:bodyPr>
            <a:normAutofit/>
          </a:bodyPr>
          <a:lstStyle/>
          <a:p>
            <a:r>
              <a:rPr lang="en-US" sz="2800" dirty="0">
                <a:solidFill>
                  <a:schemeClr val="tx1"/>
                </a:solidFill>
                <a:latin typeface="Aparajita" panose="02020603050405020304" pitchFamily="18" charset="0"/>
                <a:cs typeface="Aparajita" panose="02020603050405020304" pitchFamily="18" charset="0"/>
              </a:rPr>
              <a:t>The interval between two successive new moons or full moons, is equal to 29.530589 days. Therefore, a lunar year, consisting of 12 such lunar months, has 12 X29.530589 = 354.36706 days. </a:t>
            </a:r>
          </a:p>
          <a:p>
            <a:r>
              <a:rPr lang="en-US" sz="2800" dirty="0">
                <a:solidFill>
                  <a:schemeClr val="tx1"/>
                </a:solidFill>
                <a:latin typeface="Aparajita" panose="02020603050405020304" pitchFamily="18" charset="0"/>
                <a:cs typeface="Aparajita" panose="02020603050405020304" pitchFamily="18" charset="0"/>
              </a:rPr>
              <a:t>But, the mean length of a (sidereal)solar year is 365.25636 days. </a:t>
            </a:r>
          </a:p>
          <a:p>
            <a:r>
              <a:rPr lang="en-US" sz="2800" dirty="0">
                <a:solidFill>
                  <a:schemeClr val="tx1"/>
                </a:solidFill>
                <a:latin typeface="Aparajita" panose="02020603050405020304" pitchFamily="18" charset="0"/>
                <a:cs typeface="Aparajita" panose="02020603050405020304" pitchFamily="18" charset="0"/>
              </a:rPr>
              <a:t>The difference between a solar year and a lunar year, therefore, is obtained by 365.25636 — 354.36706 = 10.8893 days.</a:t>
            </a:r>
          </a:p>
          <a:p>
            <a:r>
              <a:rPr lang="en-US" sz="2800" dirty="0">
                <a:solidFill>
                  <a:schemeClr val="tx1"/>
                </a:solidFill>
                <a:latin typeface="Aparajita" panose="02020603050405020304" pitchFamily="18" charset="0"/>
                <a:cs typeface="Aparajita" panose="02020603050405020304" pitchFamily="18" charset="0"/>
              </a:rPr>
              <a:t> We found that a lunar year falls short of a solar year by about 10.8893 days. When this difference adds up to a full lunar month, an extra month (called </a:t>
            </a:r>
            <a:r>
              <a:rPr lang="en-US" sz="2800" dirty="0" err="1">
                <a:solidFill>
                  <a:schemeClr val="tx1"/>
                </a:solidFill>
                <a:highlight>
                  <a:srgbClr val="FFFF00"/>
                </a:highlight>
                <a:latin typeface="Aparajita" panose="02020603050405020304" pitchFamily="18" charset="0"/>
                <a:cs typeface="Aparajita" panose="02020603050405020304" pitchFamily="18" charset="0"/>
              </a:rPr>
              <a:t>adhikamasa</a:t>
            </a:r>
            <a:r>
              <a:rPr lang="en-US" sz="2800" dirty="0">
                <a:solidFill>
                  <a:schemeClr val="tx1"/>
                </a:solidFill>
                <a:latin typeface="Aparajita" panose="02020603050405020304" pitchFamily="18" charset="0"/>
                <a:cs typeface="Aparajita" panose="02020603050405020304" pitchFamily="18" charset="0"/>
              </a:rPr>
              <a:t>) is added to that particular lunar year. </a:t>
            </a:r>
          </a:p>
        </p:txBody>
      </p:sp>
      <p:sp>
        <p:nvSpPr>
          <p:cNvPr id="4" name="Slide Number Placeholder 3">
            <a:extLst>
              <a:ext uri="{FF2B5EF4-FFF2-40B4-BE49-F238E27FC236}">
                <a16:creationId xmlns:a16="http://schemas.microsoft.com/office/drawing/2014/main" id="{C1663BAF-2F09-958D-1D41-1A46A23BF7BE}"/>
              </a:ext>
            </a:extLst>
          </p:cNvPr>
          <p:cNvSpPr>
            <a:spLocks noGrp="1"/>
          </p:cNvSpPr>
          <p:nvPr>
            <p:ph type="sldNum" sz="quarter" idx="12"/>
          </p:nvPr>
        </p:nvSpPr>
        <p:spPr/>
        <p:txBody>
          <a:bodyPr/>
          <a:lstStyle/>
          <a:p>
            <a:fld id="{DB0B15CD-159F-441C-9DF5-31DE6B517E51}" type="slidenum">
              <a:rPr lang="en-IN" smtClean="0">
                <a:solidFill>
                  <a:schemeClr val="tx1"/>
                </a:solidFill>
              </a:rPr>
              <a:t>45</a:t>
            </a:fld>
            <a:endParaRPr lang="en-IN">
              <a:solidFill>
                <a:schemeClr val="tx1"/>
              </a:solidFill>
            </a:endParaRPr>
          </a:p>
        </p:txBody>
      </p:sp>
    </p:spTree>
    <p:extLst>
      <p:ext uri="{BB962C8B-B14F-4D97-AF65-F5344CB8AC3E}">
        <p14:creationId xmlns:p14="http://schemas.microsoft.com/office/powerpoint/2010/main" val="1287937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4868D-60CA-9232-BDED-B8D8F1AE7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BA081-96F8-2524-FC0F-B56A9E906903}"/>
              </a:ext>
            </a:extLst>
          </p:cNvPr>
          <p:cNvSpPr>
            <a:spLocks noGrp="1"/>
          </p:cNvSpPr>
          <p:nvPr>
            <p:ph type="title"/>
          </p:nvPr>
        </p:nvSpPr>
        <p:spPr>
          <a:xfrm>
            <a:off x="1158240" y="270553"/>
            <a:ext cx="9875520" cy="746589"/>
          </a:xfrm>
        </p:spPr>
        <p:txBody>
          <a:bodyPr/>
          <a:lstStyle/>
          <a:p>
            <a:pPr algn="ctr"/>
            <a:r>
              <a:rPr lang="en-IN" dirty="0">
                <a:solidFill>
                  <a:schemeClr val="tx1"/>
                </a:solidFill>
                <a:latin typeface="Algerian" panose="04020705040A02060702" pitchFamily="82" charset="0"/>
              </a:rPr>
              <a:t>ADHIKAMASA and KSAYAMASA</a:t>
            </a:r>
          </a:p>
        </p:txBody>
      </p:sp>
      <p:sp>
        <p:nvSpPr>
          <p:cNvPr id="3" name="Content Placeholder 2">
            <a:extLst>
              <a:ext uri="{FF2B5EF4-FFF2-40B4-BE49-F238E27FC236}">
                <a16:creationId xmlns:a16="http://schemas.microsoft.com/office/drawing/2014/main" id="{6279DFE4-D778-5D87-9DFB-CD1610EA3E7C}"/>
              </a:ext>
            </a:extLst>
          </p:cNvPr>
          <p:cNvSpPr>
            <a:spLocks noGrp="1"/>
          </p:cNvSpPr>
          <p:nvPr>
            <p:ph idx="1"/>
          </p:nvPr>
        </p:nvSpPr>
        <p:spPr>
          <a:xfrm>
            <a:off x="462337" y="1140431"/>
            <a:ext cx="11260475" cy="5363110"/>
          </a:xfrm>
        </p:spPr>
        <p:txBody>
          <a:bodyPr>
            <a:normAutofit/>
          </a:bodyPr>
          <a:lstStyle/>
          <a:p>
            <a:r>
              <a:rPr lang="en-US" sz="2800" dirty="0">
                <a:solidFill>
                  <a:schemeClr val="tx1"/>
                </a:solidFill>
                <a:latin typeface="Aparajita" panose="02020603050405020304" pitchFamily="18" charset="0"/>
                <a:cs typeface="Aparajita" panose="02020603050405020304" pitchFamily="18" charset="0"/>
              </a:rPr>
              <a:t>A normal lunar year consists of 12 lunar months and a duration of 354 or 355 days. The beginning of the lunar year is at the instant of the new moon (i.e., final moment of </a:t>
            </a:r>
            <a:r>
              <a:rPr lang="en-US" sz="2800" dirty="0" err="1">
                <a:solidFill>
                  <a:schemeClr val="tx1"/>
                </a:solidFill>
                <a:latin typeface="Aparajita" panose="02020603050405020304" pitchFamily="18" charset="0"/>
                <a:cs typeface="Aparajita" panose="02020603050405020304" pitchFamily="18" charset="0"/>
              </a:rPr>
              <a:t>amavasya</a:t>
            </a:r>
            <a:r>
              <a:rPr lang="en-US" sz="2800" dirty="0">
                <a:solidFill>
                  <a:schemeClr val="tx1"/>
                </a:solidFill>
                <a:latin typeface="Aparajita" panose="02020603050405020304" pitchFamily="18" charset="0"/>
                <a:cs typeface="Aparajita" panose="02020603050405020304" pitchFamily="18" charset="0"/>
              </a:rPr>
              <a:t> of the previous lunar month) occurring in the course of the solar </a:t>
            </a:r>
            <a:r>
              <a:rPr lang="en-US" sz="2800" dirty="0" err="1">
                <a:solidFill>
                  <a:schemeClr val="tx1"/>
                </a:solidFill>
                <a:latin typeface="Aparajita" panose="02020603050405020304" pitchFamily="18" charset="0"/>
                <a:cs typeface="Aparajita" panose="02020603050405020304" pitchFamily="18" charset="0"/>
              </a:rPr>
              <a:t>Caitra</a:t>
            </a:r>
            <a:r>
              <a:rPr lang="en-US" sz="2800" dirty="0">
                <a:solidFill>
                  <a:schemeClr val="tx1"/>
                </a:solidFill>
                <a:latin typeface="Aparajita" panose="02020603050405020304" pitchFamily="18" charset="0"/>
                <a:cs typeface="Aparajita" panose="02020603050405020304" pitchFamily="18" charset="0"/>
              </a:rPr>
              <a:t> (i.e., when the Sun is in Mina ragi). This lunar month is also called </a:t>
            </a:r>
            <a:r>
              <a:rPr lang="en-US" sz="2800" dirty="0" err="1">
                <a:solidFill>
                  <a:schemeClr val="tx1"/>
                </a:solidFill>
                <a:latin typeface="Aparajita" panose="02020603050405020304" pitchFamily="18" charset="0"/>
                <a:cs typeface="Aparajita" panose="02020603050405020304" pitchFamily="18" charset="0"/>
              </a:rPr>
              <a:t>Caitra</a:t>
            </a:r>
            <a:r>
              <a:rPr lang="en-US" sz="2800" dirty="0">
                <a:solidFill>
                  <a:schemeClr val="tx1"/>
                </a:solidFill>
                <a:latin typeface="Aparajita" panose="02020603050405020304" pitchFamily="18" charset="0"/>
                <a:cs typeface="Aparajita" panose="02020603050405020304" pitchFamily="18" charset="0"/>
              </a:rPr>
              <a:t>.. The second month of the lunar calendar, viz. Vaisakha, starts at the following new moon and so on. (refer the fig 5.1)</a:t>
            </a:r>
          </a:p>
          <a:p>
            <a:r>
              <a:rPr lang="en-US" sz="2800" dirty="0">
                <a:solidFill>
                  <a:schemeClr val="tx1"/>
                </a:solidFill>
                <a:latin typeface="Aparajita" panose="02020603050405020304" pitchFamily="18" charset="0"/>
                <a:cs typeface="Aparajita" panose="02020603050405020304" pitchFamily="18" charset="0"/>
              </a:rPr>
              <a:t>In Tamil Nadu the names of the solar months are Mina or Phalguna, Mesa or </a:t>
            </a:r>
            <a:r>
              <a:rPr lang="en-US" sz="2800" dirty="0" err="1">
                <a:solidFill>
                  <a:schemeClr val="tx1"/>
                </a:solidFill>
                <a:latin typeface="Aparajita" panose="02020603050405020304" pitchFamily="18" charset="0"/>
                <a:cs typeface="Aparajita" panose="02020603050405020304" pitchFamily="18" charset="0"/>
              </a:rPr>
              <a:t>Caitra</a:t>
            </a:r>
            <a:r>
              <a:rPr lang="en-US" sz="2800" dirty="0">
                <a:solidFill>
                  <a:schemeClr val="tx1"/>
                </a:solidFill>
                <a:latin typeface="Aparajita" panose="02020603050405020304" pitchFamily="18" charset="0"/>
                <a:cs typeface="Aparajita" panose="02020603050405020304" pitchFamily="18" charset="0"/>
              </a:rPr>
              <a:t>, etc. But, sometimes it may happen that a lunar month falls completely within the period of the corresponding solar month. In that case, during that lunar month, there is no </a:t>
            </a:r>
            <a:r>
              <a:rPr lang="en-US" sz="2800" dirty="0" err="1">
                <a:solidFill>
                  <a:schemeClr val="tx1"/>
                </a:solidFill>
                <a:latin typeface="Aparajita" panose="02020603050405020304" pitchFamily="18" charset="0"/>
                <a:cs typeface="Aparajita" panose="02020603050405020304" pitchFamily="18" charset="0"/>
              </a:rPr>
              <a:t>sankramana</a:t>
            </a:r>
            <a:r>
              <a:rPr lang="en-US" sz="2800" dirty="0">
                <a:solidFill>
                  <a:schemeClr val="tx1"/>
                </a:solidFill>
                <a:latin typeface="Aparajita" panose="02020603050405020304" pitchFamily="18" charset="0"/>
                <a:cs typeface="Aparajita" panose="02020603050405020304" pitchFamily="18" charset="0"/>
              </a:rPr>
              <a:t> or entry of the Sun into the next </a:t>
            </a:r>
            <a:r>
              <a:rPr lang="en-US" sz="2800" dirty="0" err="1">
                <a:solidFill>
                  <a:schemeClr val="tx1"/>
                </a:solidFill>
                <a:latin typeface="Aparajita" panose="02020603050405020304" pitchFamily="18" charset="0"/>
                <a:cs typeface="Aparajita" panose="02020603050405020304" pitchFamily="18" charset="0"/>
              </a:rPr>
              <a:t>rasi</a:t>
            </a:r>
            <a:r>
              <a:rPr lang="en-US" sz="2800" dirty="0">
                <a:solidFill>
                  <a:schemeClr val="tx1"/>
                </a:solidFill>
                <a:latin typeface="Aparajita" panose="02020603050405020304" pitchFamily="18" charset="0"/>
                <a:cs typeface="Aparajita" panose="02020603050405020304" pitchFamily="18" charset="0"/>
              </a:rPr>
              <a:t>. Such a lunar month is considered as a </a:t>
            </a:r>
            <a:r>
              <a:rPr lang="en-US" sz="2800" dirty="0" err="1">
                <a:solidFill>
                  <a:schemeClr val="tx1"/>
                </a:solidFill>
                <a:highlight>
                  <a:srgbClr val="FFFF00"/>
                </a:highlight>
                <a:latin typeface="Aparajita" panose="02020603050405020304" pitchFamily="18" charset="0"/>
                <a:cs typeface="Aparajita" panose="02020603050405020304" pitchFamily="18" charset="0"/>
              </a:rPr>
              <a:t>adhikamasa</a:t>
            </a:r>
            <a:r>
              <a:rPr lang="en-US" sz="2800" dirty="0">
                <a:solidFill>
                  <a:schemeClr val="tx1"/>
                </a:solidFill>
                <a:latin typeface="Aparajita" panose="02020603050405020304" pitchFamily="18" charset="0"/>
                <a:cs typeface="Aparajita" panose="02020603050405020304" pitchFamily="18" charset="0"/>
              </a:rPr>
              <a:t> (intercalary or extra month). During an </a:t>
            </a:r>
            <a:r>
              <a:rPr lang="en-US" sz="2800" dirty="0" err="1">
                <a:solidFill>
                  <a:schemeClr val="tx1"/>
                </a:solidFill>
                <a:latin typeface="Aparajita" panose="02020603050405020304" pitchFamily="18" charset="0"/>
                <a:cs typeface="Aparajita" panose="02020603050405020304" pitchFamily="18" charset="0"/>
              </a:rPr>
              <a:t>adhikamasa</a:t>
            </a:r>
            <a:r>
              <a:rPr lang="en-US" sz="2800" dirty="0">
                <a:solidFill>
                  <a:schemeClr val="tx1"/>
                </a:solidFill>
                <a:latin typeface="Aparajita" panose="02020603050405020304" pitchFamily="18" charset="0"/>
                <a:cs typeface="Aparajita" panose="02020603050405020304" pitchFamily="18" charset="0"/>
              </a:rPr>
              <a:t>, usually, no Hindu religious ceremony is performed. A lunar year in which there is an </a:t>
            </a:r>
            <a:r>
              <a:rPr lang="en-US" sz="2800" dirty="0" err="1">
                <a:solidFill>
                  <a:schemeClr val="tx1"/>
                </a:solidFill>
                <a:latin typeface="Aparajita" panose="02020603050405020304" pitchFamily="18" charset="0"/>
                <a:cs typeface="Aparajita" panose="02020603050405020304" pitchFamily="18" charset="0"/>
              </a:rPr>
              <a:t>adhikamasa</a:t>
            </a:r>
            <a:r>
              <a:rPr lang="en-US" sz="2800" dirty="0">
                <a:solidFill>
                  <a:schemeClr val="tx1"/>
                </a:solidFill>
                <a:latin typeface="Aparajita" panose="02020603050405020304" pitchFamily="18" charset="0"/>
                <a:cs typeface="Aparajita" panose="02020603050405020304" pitchFamily="18" charset="0"/>
              </a:rPr>
              <a:t> will have 13 months and 383 or 384 days. An example of the occurrence of an </a:t>
            </a:r>
            <a:r>
              <a:rPr lang="en-US" sz="2800" dirty="0" err="1">
                <a:solidFill>
                  <a:schemeClr val="tx1"/>
                </a:solidFill>
                <a:latin typeface="Aparajita" panose="02020603050405020304" pitchFamily="18" charset="0"/>
                <a:cs typeface="Aparajita" panose="02020603050405020304" pitchFamily="18" charset="0"/>
              </a:rPr>
              <a:t>adhikamasa</a:t>
            </a:r>
            <a:r>
              <a:rPr lang="en-US" sz="2800" dirty="0">
                <a:solidFill>
                  <a:schemeClr val="tx1"/>
                </a:solidFill>
                <a:latin typeface="Aparajita" panose="02020603050405020304" pitchFamily="18" charset="0"/>
                <a:cs typeface="Aparajita" panose="02020603050405020304" pitchFamily="18" charset="0"/>
              </a:rPr>
              <a:t> is illustrated in Fig. 5.2. This refers to the </a:t>
            </a:r>
            <a:r>
              <a:rPr lang="en-US" sz="2800" dirty="0" err="1">
                <a:solidFill>
                  <a:schemeClr val="tx1"/>
                </a:solidFill>
                <a:latin typeface="Aparajita" panose="02020603050405020304" pitchFamily="18" charset="0"/>
                <a:cs typeface="Aparajita" panose="02020603050405020304" pitchFamily="18" charset="0"/>
              </a:rPr>
              <a:t>Salivahana</a:t>
            </a:r>
            <a:r>
              <a:rPr lang="en-US" sz="2800" dirty="0">
                <a:solidFill>
                  <a:schemeClr val="tx1"/>
                </a:solidFill>
                <a:latin typeface="Aparajita" panose="02020603050405020304" pitchFamily="18" charset="0"/>
                <a:cs typeface="Aparajita" panose="02020603050405020304" pitchFamily="18" charset="0"/>
              </a:rPr>
              <a:t> Saka year 1913 completed (i.e., the year 1991-92 </a:t>
            </a:r>
            <a:r>
              <a:rPr lang="en-US" sz="2800" dirty="0" err="1">
                <a:solidFill>
                  <a:schemeClr val="tx1"/>
                </a:solidFill>
                <a:latin typeface="Aparajita" panose="02020603050405020304" pitchFamily="18" charset="0"/>
                <a:cs typeface="Aparajita" panose="02020603050405020304" pitchFamily="18" charset="0"/>
              </a:rPr>
              <a:t>aD</a:t>
            </a:r>
            <a:r>
              <a:rPr lang="en-US" sz="2800" dirty="0">
                <a:solidFill>
                  <a:schemeClr val="tx1"/>
                </a:solidFill>
                <a:latin typeface="Aparajita" panose="02020603050405020304" pitchFamily="18" charset="0"/>
                <a:cs typeface="Aparajita" panose="02020603050405020304" pitchFamily="18" charset="0"/>
              </a:rPr>
              <a:t>).</a:t>
            </a:r>
            <a:endParaRPr lang="en-IN" sz="28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B9510E23-0A70-630E-99D0-945E3C0A78FC}"/>
              </a:ext>
            </a:extLst>
          </p:cNvPr>
          <p:cNvSpPr>
            <a:spLocks noGrp="1"/>
          </p:cNvSpPr>
          <p:nvPr>
            <p:ph type="sldNum" sz="quarter" idx="12"/>
          </p:nvPr>
        </p:nvSpPr>
        <p:spPr/>
        <p:txBody>
          <a:bodyPr/>
          <a:lstStyle/>
          <a:p>
            <a:fld id="{DB0B15CD-159F-441C-9DF5-31DE6B517E51}" type="slidenum">
              <a:rPr lang="en-IN" smtClean="0">
                <a:solidFill>
                  <a:schemeClr val="tx1"/>
                </a:solidFill>
              </a:rPr>
              <a:t>46</a:t>
            </a:fld>
            <a:endParaRPr lang="en-IN" dirty="0">
              <a:solidFill>
                <a:schemeClr val="tx1"/>
              </a:solidFill>
            </a:endParaRPr>
          </a:p>
        </p:txBody>
      </p:sp>
    </p:spTree>
    <p:extLst>
      <p:ext uri="{BB962C8B-B14F-4D97-AF65-F5344CB8AC3E}">
        <p14:creationId xmlns:p14="http://schemas.microsoft.com/office/powerpoint/2010/main" val="16860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F80E43-AC83-BB2A-8849-7418D4ED538A}"/>
              </a:ext>
            </a:extLst>
          </p:cNvPr>
          <p:cNvPicPr>
            <a:picLocks noChangeAspect="1"/>
          </p:cNvPicPr>
          <p:nvPr/>
        </p:nvPicPr>
        <p:blipFill>
          <a:blip r:embed="rId3"/>
          <a:srcRect t="1348" b="3950"/>
          <a:stretch/>
        </p:blipFill>
        <p:spPr>
          <a:xfrm rot="5400000">
            <a:off x="3422100" y="-2475394"/>
            <a:ext cx="5322012" cy="11670094"/>
          </a:xfrm>
          <a:prstGeom prst="rect">
            <a:avLst/>
          </a:prstGeom>
        </p:spPr>
      </p:pic>
      <p:sp>
        <p:nvSpPr>
          <p:cNvPr id="2" name="Slide Number Placeholder 1">
            <a:extLst>
              <a:ext uri="{FF2B5EF4-FFF2-40B4-BE49-F238E27FC236}">
                <a16:creationId xmlns:a16="http://schemas.microsoft.com/office/drawing/2014/main" id="{573F9FDE-1D89-7727-B44A-BFDC2555A39E}"/>
              </a:ext>
            </a:extLst>
          </p:cNvPr>
          <p:cNvSpPr>
            <a:spLocks noGrp="1"/>
          </p:cNvSpPr>
          <p:nvPr>
            <p:ph type="sldNum" sz="quarter" idx="12"/>
          </p:nvPr>
        </p:nvSpPr>
        <p:spPr>
          <a:xfrm>
            <a:off x="9267885" y="6234102"/>
            <a:ext cx="1706217" cy="365125"/>
          </a:xfrm>
        </p:spPr>
        <p:txBody>
          <a:bodyPr/>
          <a:lstStyle/>
          <a:p>
            <a:fld id="{DB0B15CD-159F-441C-9DF5-31DE6B517E51}" type="slidenum">
              <a:rPr lang="en-IN" smtClean="0">
                <a:solidFill>
                  <a:schemeClr val="tx1"/>
                </a:solidFill>
              </a:rPr>
              <a:t>47</a:t>
            </a:fld>
            <a:endParaRPr lang="en-IN">
              <a:solidFill>
                <a:schemeClr val="tx1"/>
              </a:solidFill>
            </a:endParaRPr>
          </a:p>
        </p:txBody>
      </p:sp>
    </p:spTree>
    <p:extLst>
      <p:ext uri="{BB962C8B-B14F-4D97-AF65-F5344CB8AC3E}">
        <p14:creationId xmlns:p14="http://schemas.microsoft.com/office/powerpoint/2010/main" val="21319218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14F5B-8603-FA78-8EDF-60E74502B30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AF221D2-4031-1A9A-255B-AFE1FEE0067F}"/>
              </a:ext>
            </a:extLst>
          </p:cNvPr>
          <p:cNvPicPr>
            <a:picLocks noChangeAspect="1"/>
          </p:cNvPicPr>
          <p:nvPr/>
        </p:nvPicPr>
        <p:blipFill>
          <a:blip r:embed="rId3"/>
          <a:stretch>
            <a:fillRect/>
          </a:stretch>
        </p:blipFill>
        <p:spPr>
          <a:xfrm>
            <a:off x="392728" y="801384"/>
            <a:ext cx="11395413" cy="5260369"/>
          </a:xfrm>
          <a:prstGeom prst="rect">
            <a:avLst/>
          </a:prstGeom>
        </p:spPr>
      </p:pic>
      <p:sp>
        <p:nvSpPr>
          <p:cNvPr id="2" name="Slide Number Placeholder 1">
            <a:extLst>
              <a:ext uri="{FF2B5EF4-FFF2-40B4-BE49-F238E27FC236}">
                <a16:creationId xmlns:a16="http://schemas.microsoft.com/office/drawing/2014/main" id="{0CD9F4C3-7CC6-379F-9D22-69403ACD41C5}"/>
              </a:ext>
            </a:extLst>
          </p:cNvPr>
          <p:cNvSpPr>
            <a:spLocks noGrp="1"/>
          </p:cNvSpPr>
          <p:nvPr>
            <p:ph type="sldNum" sz="quarter" idx="12"/>
          </p:nvPr>
        </p:nvSpPr>
        <p:spPr/>
        <p:txBody>
          <a:bodyPr/>
          <a:lstStyle/>
          <a:p>
            <a:fld id="{DB0B15CD-159F-441C-9DF5-31DE6B517E51}" type="slidenum">
              <a:rPr lang="en-IN" smtClean="0">
                <a:solidFill>
                  <a:schemeClr val="tx1"/>
                </a:solidFill>
              </a:rPr>
              <a:t>48</a:t>
            </a:fld>
            <a:endParaRPr lang="en-IN">
              <a:solidFill>
                <a:schemeClr val="tx1"/>
              </a:solidFill>
            </a:endParaRPr>
          </a:p>
        </p:txBody>
      </p:sp>
    </p:spTree>
    <p:extLst>
      <p:ext uri="{BB962C8B-B14F-4D97-AF65-F5344CB8AC3E}">
        <p14:creationId xmlns:p14="http://schemas.microsoft.com/office/powerpoint/2010/main" val="204694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EF0CA-4711-1351-637E-FAA96157980F}"/>
              </a:ext>
            </a:extLst>
          </p:cNvPr>
          <p:cNvSpPr>
            <a:spLocks noGrp="1"/>
          </p:cNvSpPr>
          <p:nvPr>
            <p:ph type="title"/>
          </p:nvPr>
        </p:nvSpPr>
        <p:spPr>
          <a:xfrm>
            <a:off x="1140351" y="239730"/>
            <a:ext cx="9875520" cy="736315"/>
          </a:xfrm>
        </p:spPr>
        <p:txBody>
          <a:bodyPr/>
          <a:lstStyle/>
          <a:p>
            <a:pPr algn="ctr"/>
            <a:r>
              <a:rPr lang="en-IN" dirty="0">
                <a:solidFill>
                  <a:schemeClr val="tx1"/>
                </a:solidFill>
                <a:latin typeface="Algerian" panose="04020705040A02060702" pitchFamily="82" charset="0"/>
              </a:rPr>
              <a:t>ADHIKAMASA and KSAYAMASA</a:t>
            </a:r>
            <a:endParaRPr lang="en-IN" dirty="0"/>
          </a:p>
        </p:txBody>
      </p:sp>
      <p:sp>
        <p:nvSpPr>
          <p:cNvPr id="3" name="Content Placeholder 2">
            <a:extLst>
              <a:ext uri="{FF2B5EF4-FFF2-40B4-BE49-F238E27FC236}">
                <a16:creationId xmlns:a16="http://schemas.microsoft.com/office/drawing/2014/main" id="{A97766E1-4DEB-D8EE-1636-EB6F90A23289}"/>
              </a:ext>
            </a:extLst>
          </p:cNvPr>
          <p:cNvSpPr>
            <a:spLocks noGrp="1"/>
          </p:cNvSpPr>
          <p:nvPr>
            <p:ph idx="1"/>
          </p:nvPr>
        </p:nvSpPr>
        <p:spPr>
          <a:xfrm>
            <a:off x="554804" y="1397284"/>
            <a:ext cx="11219380" cy="4541179"/>
          </a:xfrm>
        </p:spPr>
        <p:txBody>
          <a:bodyPr>
            <a:normAutofit/>
          </a:bodyPr>
          <a:lstStyle/>
          <a:p>
            <a:r>
              <a:rPr lang="en-US" sz="3200" dirty="0">
                <a:solidFill>
                  <a:schemeClr val="tx1"/>
                </a:solidFill>
                <a:latin typeface="Aparajita" panose="02020603050405020304" pitchFamily="18" charset="0"/>
                <a:cs typeface="Aparajita" panose="02020603050405020304" pitchFamily="18" charset="0"/>
              </a:rPr>
              <a:t>An </a:t>
            </a:r>
            <a:r>
              <a:rPr lang="en-US" sz="3200" dirty="0" err="1">
                <a:solidFill>
                  <a:schemeClr val="tx1"/>
                </a:solidFill>
                <a:latin typeface="Aparajita" panose="02020603050405020304" pitchFamily="18" charset="0"/>
                <a:cs typeface="Aparajita" panose="02020603050405020304" pitchFamily="18" charset="0"/>
              </a:rPr>
              <a:t>adhikamasa</a:t>
            </a:r>
            <a:r>
              <a:rPr lang="en-US" sz="3200" dirty="0">
                <a:solidFill>
                  <a:schemeClr val="tx1"/>
                </a:solidFill>
                <a:latin typeface="Aparajita" panose="02020603050405020304" pitchFamily="18" charset="0"/>
                <a:cs typeface="Aparajita" panose="02020603050405020304" pitchFamily="18" charset="0"/>
              </a:rPr>
              <a:t> occurs after 33 months, and a particular month becomes an </a:t>
            </a:r>
            <a:r>
              <a:rPr lang="en-US" sz="3200" dirty="0" err="1">
                <a:solidFill>
                  <a:schemeClr val="tx1"/>
                </a:solidFill>
                <a:latin typeface="Aparajita" panose="02020603050405020304" pitchFamily="18" charset="0"/>
                <a:cs typeface="Aparajita" panose="02020603050405020304" pitchFamily="18" charset="0"/>
              </a:rPr>
              <a:t>adhikamdsa</a:t>
            </a:r>
            <a:r>
              <a:rPr lang="en-US" sz="3200" dirty="0">
                <a:solidFill>
                  <a:schemeClr val="tx1"/>
                </a:solidFill>
                <a:latin typeface="Aparajita" panose="02020603050405020304" pitchFamily="18" charset="0"/>
                <a:cs typeface="Aparajita" panose="02020603050405020304" pitchFamily="18" charset="0"/>
              </a:rPr>
              <a:t> generally once in 19 years. It is found that the lunar month of Magha never becomes an </a:t>
            </a:r>
            <a:r>
              <a:rPr lang="en-US" sz="3200" dirty="0" err="1">
                <a:solidFill>
                  <a:schemeClr val="tx1"/>
                </a:solidFill>
                <a:latin typeface="Aparajita" panose="02020603050405020304" pitchFamily="18" charset="0"/>
                <a:cs typeface="Aparajita" panose="02020603050405020304" pitchFamily="18" charset="0"/>
              </a:rPr>
              <a:t>adhikamasa</a:t>
            </a:r>
            <a:r>
              <a:rPr lang="en-US" sz="3200" dirty="0">
                <a:solidFill>
                  <a:schemeClr val="tx1"/>
                </a:solidFill>
                <a:latin typeface="Aparajita" panose="02020603050405020304" pitchFamily="18" charset="0"/>
                <a:cs typeface="Aparajita" panose="02020603050405020304" pitchFamily="18" charset="0"/>
              </a:rPr>
              <a:t>. Generally, an </a:t>
            </a:r>
            <a:r>
              <a:rPr lang="en-US" sz="3200" dirty="0" err="1">
                <a:solidFill>
                  <a:schemeClr val="tx1"/>
                </a:solidFill>
                <a:latin typeface="Aparajita" panose="02020603050405020304" pitchFamily="18" charset="0"/>
                <a:cs typeface="Aparajita" panose="02020603050405020304" pitchFamily="18" charset="0"/>
              </a:rPr>
              <a:t>adhikamasa</a:t>
            </a:r>
            <a:r>
              <a:rPr lang="en-US" sz="3200" dirty="0">
                <a:solidFill>
                  <a:schemeClr val="tx1"/>
                </a:solidFill>
                <a:latin typeface="Aparajita" panose="02020603050405020304" pitchFamily="18" charset="0"/>
                <a:cs typeface="Aparajita" panose="02020603050405020304" pitchFamily="18" charset="0"/>
              </a:rPr>
              <a:t> occurs between the months of Phalguna and </a:t>
            </a:r>
            <a:r>
              <a:rPr lang="en-US" sz="3200" dirty="0" err="1">
                <a:solidFill>
                  <a:schemeClr val="tx1"/>
                </a:solidFill>
                <a:latin typeface="Aparajita" panose="02020603050405020304" pitchFamily="18" charset="0"/>
                <a:cs typeface="Aparajita" panose="02020603050405020304" pitchFamily="18" charset="0"/>
              </a:rPr>
              <a:t>Asvina</a:t>
            </a:r>
            <a:r>
              <a:rPr lang="en-US" sz="3200" dirty="0">
                <a:solidFill>
                  <a:schemeClr val="tx1"/>
                </a:solidFill>
                <a:latin typeface="Aparajita" panose="02020603050405020304" pitchFamily="18" charset="0"/>
                <a:cs typeface="Aparajita" panose="02020603050405020304" pitchFamily="18" charset="0"/>
              </a:rPr>
              <a:t>. </a:t>
            </a:r>
          </a:p>
          <a:p>
            <a:r>
              <a:rPr lang="en-US" sz="3200" dirty="0">
                <a:solidFill>
                  <a:schemeClr val="tx1"/>
                </a:solidFill>
                <a:latin typeface="Aparajita" panose="02020603050405020304" pitchFamily="18" charset="0"/>
                <a:cs typeface="Aparajita" panose="02020603050405020304" pitchFamily="18" charset="0"/>
              </a:rPr>
              <a:t>If, in the course of a lunar month, there are two </a:t>
            </a:r>
            <a:r>
              <a:rPr lang="en-US" sz="3200" dirty="0" err="1">
                <a:solidFill>
                  <a:schemeClr val="tx1"/>
                </a:solidFill>
                <a:latin typeface="Aparajita" panose="02020603050405020304" pitchFamily="18" charset="0"/>
                <a:cs typeface="Aparajita" panose="02020603050405020304" pitchFamily="18" charset="0"/>
              </a:rPr>
              <a:t>sankrantis</a:t>
            </a:r>
            <a:r>
              <a:rPr lang="en-US" sz="3200" dirty="0">
                <a:solidFill>
                  <a:schemeClr val="tx1"/>
                </a:solidFill>
                <a:latin typeface="Aparajita" panose="02020603050405020304" pitchFamily="18" charset="0"/>
                <a:cs typeface="Aparajita" panose="02020603050405020304" pitchFamily="18" charset="0"/>
              </a:rPr>
              <a:t>, then that lunar month is considered as a </a:t>
            </a:r>
            <a:r>
              <a:rPr lang="en-US" sz="3200" dirty="0" err="1">
                <a:solidFill>
                  <a:schemeClr val="tx1"/>
                </a:solidFill>
                <a:highlight>
                  <a:srgbClr val="FFFF00"/>
                </a:highlight>
                <a:latin typeface="Aparajita" panose="02020603050405020304" pitchFamily="18" charset="0"/>
                <a:cs typeface="Aparajita" panose="02020603050405020304" pitchFamily="18" charset="0"/>
              </a:rPr>
              <a:t>ksayamasa</a:t>
            </a:r>
            <a:r>
              <a:rPr lang="en-US" sz="3200" dirty="0">
                <a:solidFill>
                  <a:schemeClr val="tx1"/>
                </a:solidFill>
                <a:latin typeface="Aparajita" panose="02020603050405020304" pitchFamily="18" charset="0"/>
                <a:cs typeface="Aparajita" panose="02020603050405020304" pitchFamily="18" charset="0"/>
              </a:rPr>
              <a:t> (</a:t>
            </a:r>
            <a:r>
              <a:rPr lang="en-US" sz="3200" dirty="0" err="1">
                <a:solidFill>
                  <a:schemeClr val="tx1"/>
                </a:solidFill>
                <a:latin typeface="Aparajita" panose="02020603050405020304" pitchFamily="18" charset="0"/>
                <a:cs typeface="Aparajita" panose="02020603050405020304" pitchFamily="18" charset="0"/>
              </a:rPr>
              <a:t>deletory</a:t>
            </a:r>
            <a:r>
              <a:rPr lang="en-US" sz="3200" dirty="0">
                <a:solidFill>
                  <a:schemeClr val="tx1"/>
                </a:solidFill>
                <a:latin typeface="Aparajita" panose="02020603050405020304" pitchFamily="18" charset="0"/>
                <a:cs typeface="Aparajita" panose="02020603050405020304" pitchFamily="18" charset="0"/>
              </a:rPr>
              <a:t> month) which occurs rather rarely. </a:t>
            </a:r>
          </a:p>
          <a:p>
            <a:r>
              <a:rPr lang="en-US" sz="3200" dirty="0">
                <a:solidFill>
                  <a:schemeClr val="tx1"/>
                </a:solidFill>
                <a:latin typeface="Aparajita" panose="02020603050405020304" pitchFamily="18" charset="0"/>
                <a:cs typeface="Aparajita" panose="02020603050405020304" pitchFamily="18" charset="0"/>
              </a:rPr>
              <a:t>In fact, generally a </a:t>
            </a:r>
            <a:r>
              <a:rPr lang="en-US" sz="3200" dirty="0" err="1">
                <a:solidFill>
                  <a:schemeClr val="tx1"/>
                </a:solidFill>
                <a:latin typeface="Aparajita" panose="02020603050405020304" pitchFamily="18" charset="0"/>
                <a:cs typeface="Aparajita" panose="02020603050405020304" pitchFamily="18" charset="0"/>
              </a:rPr>
              <a:t>ksyamasa</a:t>
            </a:r>
            <a:r>
              <a:rPr lang="en-US" sz="3200" dirty="0">
                <a:solidFill>
                  <a:schemeClr val="tx1"/>
                </a:solidFill>
                <a:latin typeface="Aparajita" panose="02020603050405020304" pitchFamily="18" charset="0"/>
                <a:cs typeface="Aparajita" panose="02020603050405020304" pitchFamily="18" charset="0"/>
              </a:rPr>
              <a:t> occurs once in 141 years, although once in a way it may occur after 19 years. </a:t>
            </a:r>
          </a:p>
        </p:txBody>
      </p:sp>
      <p:sp>
        <p:nvSpPr>
          <p:cNvPr id="4" name="Slide Number Placeholder 3">
            <a:extLst>
              <a:ext uri="{FF2B5EF4-FFF2-40B4-BE49-F238E27FC236}">
                <a16:creationId xmlns:a16="http://schemas.microsoft.com/office/drawing/2014/main" id="{979963C8-51A2-E43D-49CC-142C3789EDEB}"/>
              </a:ext>
            </a:extLst>
          </p:cNvPr>
          <p:cNvSpPr>
            <a:spLocks noGrp="1"/>
          </p:cNvSpPr>
          <p:nvPr>
            <p:ph type="sldNum" sz="quarter" idx="12"/>
          </p:nvPr>
        </p:nvSpPr>
        <p:spPr/>
        <p:txBody>
          <a:bodyPr/>
          <a:lstStyle/>
          <a:p>
            <a:fld id="{DB0B15CD-159F-441C-9DF5-31DE6B517E51}" type="slidenum">
              <a:rPr lang="en-IN" smtClean="0">
                <a:solidFill>
                  <a:schemeClr val="tx1"/>
                </a:solidFill>
              </a:rPr>
              <a:t>49</a:t>
            </a:fld>
            <a:endParaRPr lang="en-IN">
              <a:solidFill>
                <a:schemeClr val="tx1"/>
              </a:solidFill>
            </a:endParaRPr>
          </a:p>
        </p:txBody>
      </p:sp>
    </p:spTree>
    <p:extLst>
      <p:ext uri="{BB962C8B-B14F-4D97-AF65-F5344CB8AC3E}">
        <p14:creationId xmlns:p14="http://schemas.microsoft.com/office/powerpoint/2010/main" val="307655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F5E3C-32A8-2846-C93B-4B15D44345EE}"/>
              </a:ext>
            </a:extLst>
          </p:cNvPr>
          <p:cNvSpPr>
            <a:spLocks noGrp="1"/>
          </p:cNvSpPr>
          <p:nvPr>
            <p:ph type="title"/>
          </p:nvPr>
        </p:nvSpPr>
        <p:spPr>
          <a:xfrm>
            <a:off x="1009436" y="301376"/>
            <a:ext cx="9875520" cy="767136"/>
          </a:xfrm>
        </p:spPr>
        <p:txBody>
          <a:bodyPr/>
          <a:lstStyle/>
          <a:p>
            <a:pPr algn="ctr"/>
            <a:r>
              <a:rPr lang="en-IN" dirty="0">
                <a:solidFill>
                  <a:schemeClr val="tx1"/>
                </a:solidFill>
              </a:rPr>
              <a:t>VEDANGA JYOTISHA</a:t>
            </a:r>
          </a:p>
        </p:txBody>
      </p:sp>
      <p:sp>
        <p:nvSpPr>
          <p:cNvPr id="3" name="Content Placeholder 2">
            <a:extLst>
              <a:ext uri="{FF2B5EF4-FFF2-40B4-BE49-F238E27FC236}">
                <a16:creationId xmlns:a16="http://schemas.microsoft.com/office/drawing/2014/main" id="{C213B03E-CB66-AEBE-B25E-030E9BF4ACB7}"/>
              </a:ext>
            </a:extLst>
          </p:cNvPr>
          <p:cNvSpPr>
            <a:spLocks noGrp="1"/>
          </p:cNvSpPr>
          <p:nvPr>
            <p:ph idx="1"/>
          </p:nvPr>
        </p:nvSpPr>
        <p:spPr>
          <a:xfrm>
            <a:off x="573206" y="1296537"/>
            <a:ext cx="11395881" cy="5260088"/>
          </a:xfrm>
        </p:spPr>
        <p:txBody>
          <a:bodyPr>
            <a:normAutofit fontScale="92500" lnSpcReduction="10000"/>
          </a:bodyPr>
          <a:lstStyle/>
          <a:p>
            <a:pPr>
              <a:buClr>
                <a:srgbClr val="C00000"/>
              </a:buClr>
              <a:buFont typeface="Wingdings" panose="05000000000000000000" pitchFamily="2" charset="2"/>
              <a:buChar char="v"/>
            </a:pPr>
            <a:r>
              <a:rPr lang="en-IN" sz="2400" dirty="0">
                <a:solidFill>
                  <a:schemeClr val="tx1"/>
                </a:solidFill>
              </a:rPr>
              <a:t>Vedanga Jyotisha is the earliest Indian astronomical text available. </a:t>
            </a:r>
          </a:p>
          <a:p>
            <a:pPr>
              <a:buClr>
                <a:srgbClr val="C00000"/>
              </a:buClr>
              <a:buFont typeface="Wingdings" panose="05000000000000000000" pitchFamily="2" charset="2"/>
              <a:buChar char="v"/>
            </a:pPr>
            <a:endParaRPr lang="en-IN" sz="2400" dirty="0">
              <a:solidFill>
                <a:schemeClr val="tx1"/>
              </a:solidFill>
            </a:endParaRPr>
          </a:p>
          <a:p>
            <a:pPr>
              <a:buClr>
                <a:srgbClr val="C00000"/>
              </a:buClr>
              <a:buFont typeface="Wingdings" panose="05000000000000000000" pitchFamily="2" charset="2"/>
              <a:buChar char="v"/>
            </a:pPr>
            <a:r>
              <a:rPr lang="en-IN" sz="2400" dirty="0">
                <a:solidFill>
                  <a:schemeClr val="tx1"/>
                </a:solidFill>
              </a:rPr>
              <a:t>The Vedanga Jyotisha was mainly to fix suitable time for performing the different sacrifices.</a:t>
            </a:r>
          </a:p>
          <a:p>
            <a:pPr>
              <a:buClr>
                <a:srgbClr val="C00000"/>
              </a:buClr>
              <a:buFont typeface="Wingdings" panose="05000000000000000000" pitchFamily="2" charset="2"/>
              <a:buChar char="v"/>
            </a:pPr>
            <a:endParaRPr lang="en-IN" sz="2400" dirty="0">
              <a:solidFill>
                <a:schemeClr val="tx1"/>
              </a:solidFill>
            </a:endParaRPr>
          </a:p>
          <a:p>
            <a:pPr>
              <a:buClr>
                <a:srgbClr val="C00000"/>
              </a:buClr>
              <a:buFont typeface="Wingdings" panose="05000000000000000000" pitchFamily="2" charset="2"/>
              <a:buChar char="v"/>
            </a:pPr>
            <a:r>
              <a:rPr lang="en-IN" sz="2400" dirty="0">
                <a:solidFill>
                  <a:schemeClr val="tx1"/>
                </a:solidFill>
              </a:rPr>
              <a:t> The text is found in two recensions – Rgveda Jyotisha (36 verses) and Yajurveda Jyotisha (44 verses).</a:t>
            </a:r>
          </a:p>
          <a:p>
            <a:pPr>
              <a:buClr>
                <a:srgbClr val="C00000"/>
              </a:buClr>
              <a:buFont typeface="Wingdings" panose="05000000000000000000" pitchFamily="2" charset="2"/>
              <a:buChar char="v"/>
            </a:pPr>
            <a:endParaRPr lang="en-IN" sz="2400" dirty="0">
              <a:solidFill>
                <a:schemeClr val="tx1"/>
              </a:solidFill>
            </a:endParaRPr>
          </a:p>
          <a:p>
            <a:pPr>
              <a:buClr>
                <a:srgbClr val="C00000"/>
              </a:buClr>
              <a:buFont typeface="Wingdings" panose="05000000000000000000" pitchFamily="2" charset="2"/>
              <a:buChar char="v"/>
            </a:pPr>
            <a:r>
              <a:rPr lang="en-IN" sz="2400" dirty="0">
                <a:solidFill>
                  <a:schemeClr val="tx1"/>
                </a:solidFill>
              </a:rPr>
              <a:t> The Vedanga Jyotisha is attributed to Sage Lagadha.</a:t>
            </a:r>
          </a:p>
          <a:p>
            <a:pPr>
              <a:buClr>
                <a:srgbClr val="C00000"/>
              </a:buClr>
              <a:buFont typeface="Wingdings" panose="05000000000000000000" pitchFamily="2" charset="2"/>
              <a:buChar char="v"/>
            </a:pPr>
            <a:endParaRPr lang="en-IN" sz="2400" dirty="0">
              <a:solidFill>
                <a:schemeClr val="tx1"/>
              </a:solidFill>
            </a:endParaRPr>
          </a:p>
          <a:p>
            <a:pPr>
              <a:buClr>
                <a:srgbClr val="C00000"/>
              </a:buClr>
              <a:buFont typeface="Wingdings" panose="05000000000000000000" pitchFamily="2" charset="2"/>
              <a:buChar char="v"/>
            </a:pPr>
            <a:r>
              <a:rPr lang="en-IN" sz="2400" dirty="0">
                <a:solidFill>
                  <a:schemeClr val="tx1"/>
                </a:solidFill>
              </a:rPr>
              <a:t> The accepted period of Vedanga Jyotisha is between 12</a:t>
            </a:r>
            <a:r>
              <a:rPr lang="en-IN" sz="2400" baseline="30000" dirty="0">
                <a:solidFill>
                  <a:schemeClr val="tx1"/>
                </a:solidFill>
              </a:rPr>
              <a:t>th</a:t>
            </a:r>
            <a:r>
              <a:rPr lang="en-IN" sz="2400" dirty="0">
                <a:solidFill>
                  <a:schemeClr val="tx1"/>
                </a:solidFill>
              </a:rPr>
              <a:t> and 14</a:t>
            </a:r>
            <a:r>
              <a:rPr lang="en-IN" sz="2400" baseline="30000" dirty="0">
                <a:solidFill>
                  <a:schemeClr val="tx1"/>
                </a:solidFill>
              </a:rPr>
              <a:t>th</a:t>
            </a:r>
            <a:r>
              <a:rPr lang="en-IN" sz="2400" dirty="0">
                <a:solidFill>
                  <a:schemeClr val="tx1"/>
                </a:solidFill>
              </a:rPr>
              <a:t> centuries B.C.</a:t>
            </a:r>
          </a:p>
          <a:p>
            <a:pPr marL="45720" indent="0">
              <a:buClr>
                <a:srgbClr val="C00000"/>
              </a:buClr>
              <a:buNone/>
            </a:pPr>
            <a:endParaRPr lang="en-IN" sz="2400" dirty="0">
              <a:solidFill>
                <a:schemeClr val="tx1"/>
              </a:solidFill>
            </a:endParaRPr>
          </a:p>
          <a:p>
            <a:pPr>
              <a:buClr>
                <a:srgbClr val="C00000"/>
              </a:buClr>
              <a:buFont typeface="Wingdings" panose="05000000000000000000" pitchFamily="2" charset="2"/>
              <a:buChar char="v"/>
            </a:pPr>
            <a:r>
              <a:rPr lang="en-IN" sz="2400" dirty="0">
                <a:solidFill>
                  <a:schemeClr val="tx1"/>
                </a:solidFill>
              </a:rPr>
              <a:t>It belongs to the last part of the Vedic age.</a:t>
            </a:r>
          </a:p>
        </p:txBody>
      </p:sp>
      <p:sp>
        <p:nvSpPr>
          <p:cNvPr id="4" name="Slide Number Placeholder 3">
            <a:extLst>
              <a:ext uri="{FF2B5EF4-FFF2-40B4-BE49-F238E27FC236}">
                <a16:creationId xmlns:a16="http://schemas.microsoft.com/office/drawing/2014/main" id="{D103B14C-1220-B2C4-7186-01483EB9FF61}"/>
              </a:ext>
            </a:extLst>
          </p:cNvPr>
          <p:cNvSpPr>
            <a:spLocks noGrp="1"/>
          </p:cNvSpPr>
          <p:nvPr>
            <p:ph type="sldNum" sz="quarter" idx="12"/>
          </p:nvPr>
        </p:nvSpPr>
        <p:spPr/>
        <p:txBody>
          <a:bodyPr/>
          <a:lstStyle/>
          <a:p>
            <a:fld id="{DB0B15CD-159F-441C-9DF5-31DE6B517E51}" type="slidenum">
              <a:rPr lang="en-IN" smtClean="0">
                <a:solidFill>
                  <a:sysClr val="windowText" lastClr="000000"/>
                </a:solidFill>
              </a:rPr>
              <a:t>5</a:t>
            </a:fld>
            <a:endParaRPr lang="en-IN">
              <a:solidFill>
                <a:sysClr val="windowText" lastClr="000000"/>
              </a:solidFill>
            </a:endParaRPr>
          </a:p>
        </p:txBody>
      </p:sp>
    </p:spTree>
    <p:extLst>
      <p:ext uri="{BB962C8B-B14F-4D97-AF65-F5344CB8AC3E}">
        <p14:creationId xmlns:p14="http://schemas.microsoft.com/office/powerpoint/2010/main" val="5364407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87156-090A-2D29-B59C-880CDE889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ED4450-48FA-993A-D51F-F49EB6E8F5C4}"/>
              </a:ext>
            </a:extLst>
          </p:cNvPr>
          <p:cNvSpPr>
            <a:spLocks noGrp="1"/>
          </p:cNvSpPr>
          <p:nvPr>
            <p:ph type="title"/>
          </p:nvPr>
        </p:nvSpPr>
        <p:spPr>
          <a:xfrm>
            <a:off x="1140351" y="239730"/>
            <a:ext cx="9875520" cy="736315"/>
          </a:xfrm>
        </p:spPr>
        <p:txBody>
          <a:bodyPr/>
          <a:lstStyle/>
          <a:p>
            <a:pPr algn="ctr"/>
            <a:r>
              <a:rPr lang="en-IN" dirty="0">
                <a:solidFill>
                  <a:schemeClr val="tx1"/>
                </a:solidFill>
                <a:latin typeface="Algerian" panose="04020705040A02060702" pitchFamily="82" charset="0"/>
              </a:rPr>
              <a:t>ADHIKAMASA and KSAYAMASA</a:t>
            </a:r>
            <a:endParaRPr lang="en-IN" dirty="0"/>
          </a:p>
        </p:txBody>
      </p:sp>
      <p:sp>
        <p:nvSpPr>
          <p:cNvPr id="3" name="Content Placeholder 2">
            <a:extLst>
              <a:ext uri="{FF2B5EF4-FFF2-40B4-BE49-F238E27FC236}">
                <a16:creationId xmlns:a16="http://schemas.microsoft.com/office/drawing/2014/main" id="{02036E3B-2BE8-BC4D-47F4-2CE4F990464A}"/>
              </a:ext>
            </a:extLst>
          </p:cNvPr>
          <p:cNvSpPr>
            <a:spLocks noGrp="1"/>
          </p:cNvSpPr>
          <p:nvPr>
            <p:ph idx="1"/>
          </p:nvPr>
        </p:nvSpPr>
        <p:spPr>
          <a:xfrm>
            <a:off x="554804" y="1325366"/>
            <a:ext cx="11219380" cy="5116531"/>
          </a:xfrm>
        </p:spPr>
        <p:txBody>
          <a:bodyPr>
            <a:normAutofit/>
          </a:bodyPr>
          <a:lstStyle/>
          <a:p>
            <a:r>
              <a:rPr lang="en-US" sz="3200" dirty="0">
                <a:solidFill>
                  <a:schemeClr val="tx1"/>
                </a:solidFill>
                <a:latin typeface="Aparajita" panose="02020603050405020304" pitchFamily="18" charset="0"/>
                <a:cs typeface="Aparajita" panose="02020603050405020304" pitchFamily="18" charset="0"/>
              </a:rPr>
              <a:t>A </a:t>
            </a:r>
            <a:r>
              <a:rPr lang="en-US" sz="3200" dirty="0" err="1">
                <a:solidFill>
                  <a:schemeClr val="tx1"/>
                </a:solidFill>
                <a:latin typeface="Aparajita" panose="02020603050405020304" pitchFamily="18" charset="0"/>
                <a:cs typeface="Aparajita" panose="02020603050405020304" pitchFamily="18" charset="0"/>
              </a:rPr>
              <a:t>ksayamasa</a:t>
            </a:r>
            <a:r>
              <a:rPr lang="en-US" sz="3200" dirty="0">
                <a:solidFill>
                  <a:schemeClr val="tx1"/>
                </a:solidFill>
                <a:latin typeface="Aparajita" panose="02020603050405020304" pitchFamily="18" charset="0"/>
                <a:cs typeface="Aparajita" panose="02020603050405020304" pitchFamily="18" charset="0"/>
              </a:rPr>
              <a:t> occurs in one of the three lunar months — Kartika, </a:t>
            </a:r>
            <a:r>
              <a:rPr lang="en-US" sz="3200" dirty="0" err="1">
                <a:solidFill>
                  <a:schemeClr val="tx1"/>
                </a:solidFill>
                <a:latin typeface="Aparajita" panose="02020603050405020304" pitchFamily="18" charset="0"/>
                <a:cs typeface="Aparajita" panose="02020603050405020304" pitchFamily="18" charset="0"/>
              </a:rPr>
              <a:t>Mrgasira</a:t>
            </a:r>
            <a:r>
              <a:rPr lang="en-US" sz="3200" dirty="0">
                <a:solidFill>
                  <a:schemeClr val="tx1"/>
                </a:solidFill>
                <a:latin typeface="Aparajita" panose="02020603050405020304" pitchFamily="18" charset="0"/>
                <a:cs typeface="Aparajita" panose="02020603050405020304" pitchFamily="18" charset="0"/>
              </a:rPr>
              <a:t> or </a:t>
            </a:r>
            <a:r>
              <a:rPr lang="en-US" sz="3200" dirty="0" err="1">
                <a:solidFill>
                  <a:schemeClr val="tx1"/>
                </a:solidFill>
                <a:latin typeface="Aparajita" panose="02020603050405020304" pitchFamily="18" charset="0"/>
                <a:cs typeface="Aparajita" panose="02020603050405020304" pitchFamily="18" charset="0"/>
              </a:rPr>
              <a:t>Pusya</a:t>
            </a:r>
            <a:r>
              <a:rPr lang="en-US" sz="3200" dirty="0">
                <a:solidFill>
                  <a:schemeClr val="tx1"/>
                </a:solidFill>
                <a:latin typeface="Aparajita" panose="02020603050405020304" pitchFamily="18" charset="0"/>
                <a:cs typeface="Aparajita" panose="02020603050405020304" pitchFamily="18" charset="0"/>
              </a:rPr>
              <a:t>. This is so, because there is a possibility of two </a:t>
            </a:r>
            <a:r>
              <a:rPr lang="en-US" sz="3200" dirty="0" err="1">
                <a:solidFill>
                  <a:schemeClr val="tx1"/>
                </a:solidFill>
                <a:latin typeface="Aparajita" panose="02020603050405020304" pitchFamily="18" charset="0"/>
                <a:cs typeface="Aparajita" panose="02020603050405020304" pitchFamily="18" charset="0"/>
              </a:rPr>
              <a:t>sankrantis</a:t>
            </a:r>
            <a:r>
              <a:rPr lang="en-US" sz="3200" dirty="0">
                <a:solidFill>
                  <a:schemeClr val="tx1"/>
                </a:solidFill>
                <a:latin typeface="Aparajita" panose="02020603050405020304" pitchFamily="18" charset="0"/>
                <a:cs typeface="Aparajita" panose="02020603050405020304" pitchFamily="18" charset="0"/>
              </a:rPr>
              <a:t> in these particular lunar months due to the faster motion of the Sun during that period (the Sun will be around its perigee) and hence the solar months could be very slightly less than the corresponding lunar month.</a:t>
            </a:r>
          </a:p>
          <a:p>
            <a:r>
              <a:rPr lang="en-US" sz="3200" dirty="0">
                <a:solidFill>
                  <a:schemeClr val="tx1"/>
                </a:solidFill>
                <a:latin typeface="Aparajita" panose="02020603050405020304" pitchFamily="18" charset="0"/>
                <a:cs typeface="Aparajita" panose="02020603050405020304" pitchFamily="18" charset="0"/>
              </a:rPr>
              <a:t>A month which is a </a:t>
            </a:r>
            <a:r>
              <a:rPr lang="en-US" sz="3200" dirty="0" err="1">
                <a:solidFill>
                  <a:schemeClr val="tx1"/>
                </a:solidFill>
                <a:latin typeface="Aparajita" panose="02020603050405020304" pitchFamily="18" charset="0"/>
                <a:cs typeface="Aparajita" panose="02020603050405020304" pitchFamily="18" charset="0"/>
              </a:rPr>
              <a:t>ksayamasa</a:t>
            </a:r>
            <a:r>
              <a:rPr lang="en-US" sz="3200" dirty="0">
                <a:solidFill>
                  <a:schemeClr val="tx1"/>
                </a:solidFill>
                <a:latin typeface="Aparajita" panose="02020603050405020304" pitchFamily="18" charset="0"/>
                <a:cs typeface="Aparajita" panose="02020603050405020304" pitchFamily="18" charset="0"/>
              </a:rPr>
              <a:t> is not counted by its name at all. A lunar year in which there is a </a:t>
            </a:r>
            <a:r>
              <a:rPr lang="en-US" sz="3200" dirty="0" err="1">
                <a:solidFill>
                  <a:schemeClr val="tx1"/>
                </a:solidFill>
                <a:latin typeface="Aparajita" panose="02020603050405020304" pitchFamily="18" charset="0"/>
                <a:cs typeface="Aparajita" panose="02020603050405020304" pitchFamily="18" charset="0"/>
              </a:rPr>
              <a:t>ksayamasa</a:t>
            </a:r>
            <a:r>
              <a:rPr lang="en-US" sz="3200" dirty="0">
                <a:solidFill>
                  <a:schemeClr val="tx1"/>
                </a:solidFill>
                <a:latin typeface="Aparajita" panose="02020603050405020304" pitchFamily="18" charset="0"/>
                <a:cs typeface="Aparajita" panose="02020603050405020304" pitchFamily="18" charset="0"/>
              </a:rPr>
              <a:t> will have two adhikamasas, one preceding it and another succeeding it. </a:t>
            </a:r>
          </a:p>
          <a:p>
            <a:r>
              <a:rPr lang="en-US" sz="3200" dirty="0">
                <a:solidFill>
                  <a:schemeClr val="tx1"/>
                </a:solidFill>
                <a:latin typeface="Aparajita" panose="02020603050405020304" pitchFamily="18" charset="0"/>
                <a:cs typeface="Aparajita" panose="02020603050405020304" pitchFamily="18" charset="0"/>
              </a:rPr>
              <a:t>The interval between a new moon and the next </a:t>
            </a:r>
            <a:r>
              <a:rPr lang="en-US" sz="3200" dirty="0" err="1">
                <a:solidFill>
                  <a:schemeClr val="tx1"/>
                </a:solidFill>
                <a:latin typeface="Aparajita" panose="02020603050405020304" pitchFamily="18" charset="0"/>
                <a:cs typeface="Aparajita" panose="02020603050405020304" pitchFamily="18" charset="0"/>
              </a:rPr>
              <a:t>sankranti</a:t>
            </a:r>
            <a:r>
              <a:rPr lang="en-US" sz="3200" dirty="0">
                <a:solidFill>
                  <a:schemeClr val="tx1"/>
                </a:solidFill>
                <a:latin typeface="Aparajita" panose="02020603050405020304" pitchFamily="18" charset="0"/>
                <a:cs typeface="Aparajita" panose="02020603050405020304" pitchFamily="18" charset="0"/>
              </a:rPr>
              <a:t> (solar ingress into a </a:t>
            </a:r>
            <a:r>
              <a:rPr lang="en-US" sz="3200" dirty="0" err="1">
                <a:solidFill>
                  <a:schemeClr val="tx1"/>
                </a:solidFill>
                <a:latin typeface="Aparajita" panose="02020603050405020304" pitchFamily="18" charset="0"/>
                <a:cs typeface="Aparajita" panose="02020603050405020304" pitchFamily="18" charset="0"/>
              </a:rPr>
              <a:t>rasi</a:t>
            </a:r>
            <a:r>
              <a:rPr lang="en-US" sz="3200" dirty="0">
                <a:solidFill>
                  <a:schemeClr val="tx1"/>
                </a:solidFill>
                <a:latin typeface="Aparajita" panose="02020603050405020304" pitchFamily="18" charset="0"/>
                <a:cs typeface="Aparajita" panose="02020603050405020304" pitchFamily="18" charset="0"/>
              </a:rPr>
              <a:t>) is called a Suddhi. It is the interval gained by the </a:t>
            </a:r>
            <a:r>
              <a:rPr lang="en-US" sz="3200" dirty="0" err="1">
                <a:solidFill>
                  <a:schemeClr val="tx1"/>
                </a:solidFill>
                <a:latin typeface="Aparajita" panose="02020603050405020304" pitchFamily="18" charset="0"/>
                <a:cs typeface="Aparajita" panose="02020603050405020304" pitchFamily="18" charset="0"/>
              </a:rPr>
              <a:t>candramana</a:t>
            </a:r>
            <a:r>
              <a:rPr lang="en-US" sz="3200" dirty="0">
                <a:solidFill>
                  <a:schemeClr val="tx1"/>
                </a:solidFill>
                <a:latin typeface="Aparajita" panose="02020603050405020304" pitchFamily="18" charset="0"/>
                <a:cs typeface="Aparajita" panose="02020603050405020304" pitchFamily="18" charset="0"/>
              </a:rPr>
              <a:t> over the </a:t>
            </a:r>
            <a:r>
              <a:rPr lang="en-US" sz="3200" dirty="0" err="1">
                <a:solidFill>
                  <a:schemeClr val="tx1"/>
                </a:solidFill>
                <a:latin typeface="Aparajita" panose="02020603050405020304" pitchFamily="18" charset="0"/>
                <a:cs typeface="Aparajita" panose="02020603050405020304" pitchFamily="18" charset="0"/>
              </a:rPr>
              <a:t>sauramana</a:t>
            </a:r>
            <a:r>
              <a:rPr lang="en-US" sz="3200" dirty="0">
                <a:solidFill>
                  <a:schemeClr val="tx1"/>
                </a:solidFill>
                <a:latin typeface="Aparajita" panose="02020603050405020304" pitchFamily="18" charset="0"/>
                <a:cs typeface="Aparajita" panose="02020603050405020304" pitchFamily="18" charset="0"/>
              </a:rPr>
              <a:t>. </a:t>
            </a:r>
            <a:endParaRPr lang="en-IN" sz="32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9FED623F-BA79-24EC-F5CF-0AAFC06ECBCA}"/>
              </a:ext>
            </a:extLst>
          </p:cNvPr>
          <p:cNvSpPr>
            <a:spLocks noGrp="1"/>
          </p:cNvSpPr>
          <p:nvPr>
            <p:ph type="sldNum" sz="quarter" idx="12"/>
          </p:nvPr>
        </p:nvSpPr>
        <p:spPr/>
        <p:txBody>
          <a:bodyPr/>
          <a:lstStyle/>
          <a:p>
            <a:fld id="{DB0B15CD-159F-441C-9DF5-31DE6B517E51}" type="slidenum">
              <a:rPr lang="en-IN" smtClean="0">
                <a:solidFill>
                  <a:schemeClr val="tx1"/>
                </a:solidFill>
              </a:rPr>
              <a:t>50</a:t>
            </a:fld>
            <a:endParaRPr lang="en-IN">
              <a:solidFill>
                <a:schemeClr val="tx1"/>
              </a:solidFill>
            </a:endParaRPr>
          </a:p>
        </p:txBody>
      </p:sp>
    </p:spTree>
    <p:extLst>
      <p:ext uri="{BB962C8B-B14F-4D97-AF65-F5344CB8AC3E}">
        <p14:creationId xmlns:p14="http://schemas.microsoft.com/office/powerpoint/2010/main" val="3346985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F3C0A-C183-F810-7723-E0238E147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C108E8-112E-521A-0F61-F2C110E6C305}"/>
              </a:ext>
            </a:extLst>
          </p:cNvPr>
          <p:cNvSpPr>
            <a:spLocks noGrp="1"/>
          </p:cNvSpPr>
          <p:nvPr>
            <p:ph type="title"/>
          </p:nvPr>
        </p:nvSpPr>
        <p:spPr>
          <a:xfrm>
            <a:off x="1143000" y="147263"/>
            <a:ext cx="9875520" cy="972620"/>
          </a:xfrm>
        </p:spPr>
        <p:txBody>
          <a:bodyPr>
            <a:normAutofit/>
          </a:bodyPr>
          <a:lstStyle/>
          <a:p>
            <a:pPr algn="ctr"/>
            <a:r>
              <a:rPr lang="en-IN" dirty="0">
                <a:solidFill>
                  <a:schemeClr val="tx1"/>
                </a:solidFill>
                <a:latin typeface="Algerian" panose="04020705040A02060702" pitchFamily="82" charset="0"/>
              </a:rPr>
              <a:t>YUGA SYSTEM</a:t>
            </a:r>
          </a:p>
        </p:txBody>
      </p:sp>
      <p:sp>
        <p:nvSpPr>
          <p:cNvPr id="3" name="Content Placeholder 2">
            <a:extLst>
              <a:ext uri="{FF2B5EF4-FFF2-40B4-BE49-F238E27FC236}">
                <a16:creationId xmlns:a16="http://schemas.microsoft.com/office/drawing/2014/main" id="{7F061CEF-4D46-F012-D1DE-0803227C06EA}"/>
              </a:ext>
            </a:extLst>
          </p:cNvPr>
          <p:cNvSpPr>
            <a:spLocks noGrp="1"/>
          </p:cNvSpPr>
          <p:nvPr>
            <p:ph idx="1"/>
          </p:nvPr>
        </p:nvSpPr>
        <p:spPr>
          <a:xfrm>
            <a:off x="647272" y="1119883"/>
            <a:ext cx="11137186" cy="4976117"/>
          </a:xfrm>
        </p:spPr>
        <p:txBody>
          <a:bodyPr>
            <a:normAutofit/>
          </a:bodyPr>
          <a:lstStyle/>
          <a:p>
            <a:r>
              <a:rPr lang="en-US" sz="2400" dirty="0">
                <a:solidFill>
                  <a:schemeClr val="tx1"/>
                </a:solidFill>
                <a:latin typeface="Aparajita" panose="02020603050405020304" pitchFamily="18" charset="0"/>
                <a:cs typeface="Aparajita" panose="02020603050405020304" pitchFamily="18" charset="0"/>
              </a:rPr>
              <a:t>While in the Vedanga </a:t>
            </a:r>
            <a:r>
              <a:rPr lang="en-US" sz="2400" dirty="0" err="1">
                <a:solidFill>
                  <a:schemeClr val="tx1"/>
                </a:solidFill>
                <a:latin typeface="Aparajita" panose="02020603050405020304" pitchFamily="18" charset="0"/>
                <a:cs typeface="Aparajita" panose="02020603050405020304" pitchFamily="18" charset="0"/>
              </a:rPr>
              <a:t>jyotisa</a:t>
            </a:r>
            <a:r>
              <a:rPr lang="en-US" sz="2400" dirty="0">
                <a:solidFill>
                  <a:schemeClr val="tx1"/>
                </a:solidFill>
                <a:latin typeface="Aparajita" panose="02020603050405020304" pitchFamily="18" charset="0"/>
                <a:cs typeface="Aparajita" panose="02020603050405020304" pitchFamily="18" charset="0"/>
              </a:rPr>
              <a:t> the word yuga was used to mean a period of 5 years, in later works the word meant a large period of time. So far as Indian astronomy is concerned, the yugas of large period of time have been used to indicate the rate of motion of the planets and other important points of astronomical significance. </a:t>
            </a:r>
          </a:p>
          <a:p>
            <a:r>
              <a:rPr lang="en-US" sz="2400" dirty="0">
                <a:solidFill>
                  <a:schemeClr val="tx1"/>
                </a:solidFill>
                <a:latin typeface="Aparajita" panose="02020603050405020304" pitchFamily="18" charset="0"/>
                <a:cs typeface="Aparajita" panose="02020603050405020304" pitchFamily="18" charset="0"/>
              </a:rPr>
              <a:t>One </a:t>
            </a:r>
            <a:r>
              <a:rPr lang="en-US" sz="2400" dirty="0" err="1">
                <a:solidFill>
                  <a:schemeClr val="tx1"/>
                </a:solidFill>
                <a:latin typeface="Aparajita" panose="02020603050405020304" pitchFamily="18" charset="0"/>
                <a:cs typeface="Aparajita" panose="02020603050405020304" pitchFamily="18" charset="0"/>
              </a:rPr>
              <a:t>Mahayuga</a:t>
            </a:r>
            <a:r>
              <a:rPr lang="en-US" sz="2400" dirty="0">
                <a:solidFill>
                  <a:schemeClr val="tx1"/>
                </a:solidFill>
                <a:latin typeface="Aparajita" panose="02020603050405020304" pitchFamily="18" charset="0"/>
                <a:cs typeface="Aparajita" panose="02020603050405020304" pitchFamily="18" charset="0"/>
              </a:rPr>
              <a:t> of 43,20,000 years comprises four yugas (or </a:t>
            </a:r>
            <a:r>
              <a:rPr lang="en-US" sz="2400" dirty="0" err="1">
                <a:solidFill>
                  <a:schemeClr val="tx1"/>
                </a:solidFill>
                <a:latin typeface="Aparajita" panose="02020603050405020304" pitchFamily="18" charset="0"/>
                <a:cs typeface="Aparajita" panose="02020603050405020304" pitchFamily="18" charset="0"/>
              </a:rPr>
              <a:t>yugapadas</a:t>
            </a:r>
            <a:r>
              <a:rPr lang="en-US" sz="2400" dirty="0">
                <a:solidFill>
                  <a:schemeClr val="tx1"/>
                </a:solidFill>
                <a:latin typeface="Aparajita" panose="02020603050405020304" pitchFamily="18" charset="0"/>
                <a:cs typeface="Aparajita" panose="02020603050405020304" pitchFamily="18" charset="0"/>
              </a:rPr>
              <a:t>), viz., </a:t>
            </a:r>
            <a:r>
              <a:rPr lang="en-US" sz="2400" dirty="0" err="1">
                <a:solidFill>
                  <a:schemeClr val="tx1"/>
                </a:solidFill>
                <a:latin typeface="Aparajita" panose="02020603050405020304" pitchFamily="18" charset="0"/>
                <a:cs typeface="Aparajita" panose="02020603050405020304" pitchFamily="18" charset="0"/>
              </a:rPr>
              <a:t>Krta</a:t>
            </a:r>
            <a:r>
              <a:rPr lang="en-US" sz="2400" dirty="0">
                <a:solidFill>
                  <a:schemeClr val="tx1"/>
                </a:solidFill>
                <a:latin typeface="Aparajita" panose="02020603050405020304" pitchFamily="18" charset="0"/>
                <a:cs typeface="Aparajita" panose="02020603050405020304" pitchFamily="18" charset="0"/>
              </a:rPr>
              <a:t>, </a:t>
            </a:r>
            <a:r>
              <a:rPr lang="en-US" sz="2400" dirty="0" err="1">
                <a:solidFill>
                  <a:schemeClr val="tx1"/>
                </a:solidFill>
                <a:latin typeface="Aparajita" panose="02020603050405020304" pitchFamily="18" charset="0"/>
                <a:cs typeface="Aparajita" panose="02020603050405020304" pitchFamily="18" charset="0"/>
              </a:rPr>
              <a:t>Treta</a:t>
            </a:r>
            <a:r>
              <a:rPr lang="en-US" sz="2400" dirty="0">
                <a:solidFill>
                  <a:schemeClr val="tx1"/>
                </a:solidFill>
                <a:latin typeface="Aparajita" panose="02020603050405020304" pitchFamily="18" charset="0"/>
                <a:cs typeface="Aparajita" panose="02020603050405020304" pitchFamily="18" charset="0"/>
              </a:rPr>
              <a:t>, Dvapara and Kali. Aryabhata took them all to be of equal duration, 10,80,000 years each. But all other astronomers, except Lalla and </a:t>
            </a:r>
            <a:r>
              <a:rPr lang="en-US" sz="2400" dirty="0" err="1">
                <a:solidFill>
                  <a:schemeClr val="tx1"/>
                </a:solidFill>
                <a:latin typeface="Aparajita" panose="02020603050405020304" pitchFamily="18" charset="0"/>
                <a:cs typeface="Aparajita" panose="02020603050405020304" pitchFamily="18" charset="0"/>
              </a:rPr>
              <a:t>Vatesvara</a:t>
            </a:r>
            <a:r>
              <a:rPr lang="en-US" sz="2400" dirty="0">
                <a:solidFill>
                  <a:schemeClr val="tx1"/>
                </a:solidFill>
                <a:latin typeface="Aparajita" panose="02020603050405020304" pitchFamily="18" charset="0"/>
                <a:cs typeface="Aparajita" panose="02020603050405020304" pitchFamily="18" charset="0"/>
              </a:rPr>
              <a:t>, have adopted the system of four yugas which have their durations in the ratio of 4:3:2:1. </a:t>
            </a:r>
            <a:endParaRPr lang="en-IN" sz="2400" dirty="0">
              <a:solidFill>
                <a:schemeClr val="tx1"/>
              </a:solidFill>
              <a:latin typeface="Aparajita" panose="02020603050405020304" pitchFamily="18" charset="0"/>
              <a:cs typeface="Aparajita" panose="02020603050405020304" pitchFamily="18" charset="0"/>
            </a:endParaRPr>
          </a:p>
        </p:txBody>
      </p:sp>
      <p:pic>
        <p:nvPicPr>
          <p:cNvPr id="5" name="Picture 4">
            <a:extLst>
              <a:ext uri="{FF2B5EF4-FFF2-40B4-BE49-F238E27FC236}">
                <a16:creationId xmlns:a16="http://schemas.microsoft.com/office/drawing/2014/main" id="{229F2FD7-5F75-B4E1-0E62-2E0FF234A32D}"/>
              </a:ext>
            </a:extLst>
          </p:cNvPr>
          <p:cNvPicPr>
            <a:picLocks noChangeAspect="1"/>
          </p:cNvPicPr>
          <p:nvPr/>
        </p:nvPicPr>
        <p:blipFill>
          <a:blip r:embed="rId3"/>
          <a:srcRect l="8604" r="3976"/>
          <a:stretch/>
        </p:blipFill>
        <p:spPr>
          <a:xfrm>
            <a:off x="2876764" y="3743839"/>
            <a:ext cx="4222679" cy="1591872"/>
          </a:xfrm>
          <a:prstGeom prst="rect">
            <a:avLst/>
          </a:prstGeom>
        </p:spPr>
      </p:pic>
      <p:pic>
        <p:nvPicPr>
          <p:cNvPr id="9" name="Picture 8">
            <a:extLst>
              <a:ext uri="{FF2B5EF4-FFF2-40B4-BE49-F238E27FC236}">
                <a16:creationId xmlns:a16="http://schemas.microsoft.com/office/drawing/2014/main" id="{9B513308-C196-D688-4CFC-4D4170F4D897}"/>
              </a:ext>
            </a:extLst>
          </p:cNvPr>
          <p:cNvPicPr>
            <a:picLocks noChangeAspect="1"/>
          </p:cNvPicPr>
          <p:nvPr/>
        </p:nvPicPr>
        <p:blipFill>
          <a:blip r:embed="rId4"/>
          <a:stretch>
            <a:fillRect/>
          </a:stretch>
        </p:blipFill>
        <p:spPr>
          <a:xfrm>
            <a:off x="2659829" y="5398250"/>
            <a:ext cx="6021833" cy="718596"/>
          </a:xfrm>
          <a:prstGeom prst="rect">
            <a:avLst/>
          </a:prstGeom>
        </p:spPr>
      </p:pic>
      <p:sp>
        <p:nvSpPr>
          <p:cNvPr id="4" name="Slide Number Placeholder 3">
            <a:extLst>
              <a:ext uri="{FF2B5EF4-FFF2-40B4-BE49-F238E27FC236}">
                <a16:creationId xmlns:a16="http://schemas.microsoft.com/office/drawing/2014/main" id="{710E2091-D0B3-7A34-0FDB-30FBF8F452B9}"/>
              </a:ext>
            </a:extLst>
          </p:cNvPr>
          <p:cNvSpPr>
            <a:spLocks noGrp="1"/>
          </p:cNvSpPr>
          <p:nvPr>
            <p:ph type="sldNum" sz="quarter" idx="12"/>
          </p:nvPr>
        </p:nvSpPr>
        <p:spPr/>
        <p:txBody>
          <a:bodyPr/>
          <a:lstStyle/>
          <a:p>
            <a:fld id="{DB0B15CD-159F-441C-9DF5-31DE6B517E51}" type="slidenum">
              <a:rPr lang="en-IN" smtClean="0">
                <a:solidFill>
                  <a:schemeClr val="tx1"/>
                </a:solidFill>
              </a:rPr>
              <a:t>51</a:t>
            </a:fld>
            <a:endParaRPr lang="en-IN" dirty="0">
              <a:solidFill>
                <a:schemeClr val="tx1"/>
              </a:solidFill>
            </a:endParaRPr>
          </a:p>
        </p:txBody>
      </p:sp>
    </p:spTree>
    <p:extLst>
      <p:ext uri="{BB962C8B-B14F-4D97-AF65-F5344CB8AC3E}">
        <p14:creationId xmlns:p14="http://schemas.microsoft.com/office/powerpoint/2010/main" val="1118420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6EE32-B893-9E16-4FCD-20F6F741E0A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880882-43A7-3B68-29ED-3B5FE0FC89CC}"/>
              </a:ext>
            </a:extLst>
          </p:cNvPr>
          <p:cNvSpPr>
            <a:spLocks noGrp="1"/>
          </p:cNvSpPr>
          <p:nvPr>
            <p:ph idx="1"/>
          </p:nvPr>
        </p:nvSpPr>
        <p:spPr>
          <a:xfrm>
            <a:off x="475180" y="421240"/>
            <a:ext cx="11299004" cy="5887094"/>
          </a:xfrm>
        </p:spPr>
        <p:txBody>
          <a:bodyPr>
            <a:noAutofit/>
          </a:bodyPr>
          <a:lstStyle/>
          <a:p>
            <a:r>
              <a:rPr lang="en-US" sz="2800" dirty="0">
                <a:solidFill>
                  <a:schemeClr val="tx1"/>
                </a:solidFill>
                <a:latin typeface="Aparajita" panose="02020603050405020304" pitchFamily="18" charset="0"/>
                <a:cs typeface="Aparajita" panose="02020603050405020304" pitchFamily="18" charset="0"/>
              </a:rPr>
              <a:t>Between two successive manvantaras, there is a sandhya period equal to the duration of a </a:t>
            </a:r>
            <a:r>
              <a:rPr lang="en-US" sz="2800" dirty="0" err="1">
                <a:solidFill>
                  <a:schemeClr val="tx1"/>
                </a:solidFill>
                <a:latin typeface="Aparajita" panose="02020603050405020304" pitchFamily="18" charset="0"/>
                <a:cs typeface="Aparajita" panose="02020603050405020304" pitchFamily="18" charset="0"/>
              </a:rPr>
              <a:t>Krtayuga</a:t>
            </a:r>
            <a:r>
              <a:rPr lang="en-US" sz="2800" dirty="0">
                <a:solidFill>
                  <a:schemeClr val="tx1"/>
                </a:solidFill>
                <a:latin typeface="Aparajita" panose="02020603050405020304" pitchFamily="18" charset="0"/>
                <a:cs typeface="Aparajita" panose="02020603050405020304" pitchFamily="18" charset="0"/>
              </a:rPr>
              <a:t>. </a:t>
            </a:r>
          </a:p>
          <a:p>
            <a:r>
              <a:rPr lang="en-US" sz="2800" dirty="0">
                <a:solidFill>
                  <a:schemeClr val="tx1"/>
                </a:solidFill>
                <a:latin typeface="Aparajita" panose="02020603050405020304" pitchFamily="18" charset="0"/>
                <a:cs typeface="Aparajita" panose="02020603050405020304" pitchFamily="18" charset="0"/>
              </a:rPr>
              <a:t>For the 14 manvantaras, there are 15 sandhyas (including one before the first manvantara and one after the last).</a:t>
            </a:r>
          </a:p>
          <a:p>
            <a:r>
              <a:rPr lang="en-US" sz="2800" dirty="0">
                <a:solidFill>
                  <a:schemeClr val="tx1"/>
                </a:solidFill>
                <a:latin typeface="Aparajita" panose="02020603050405020304" pitchFamily="18" charset="0"/>
                <a:cs typeface="Aparajita" panose="02020603050405020304" pitchFamily="18" charset="0"/>
              </a:rPr>
              <a:t>A </a:t>
            </a:r>
            <a:r>
              <a:rPr lang="en-US" sz="2800" dirty="0" err="1">
                <a:solidFill>
                  <a:schemeClr val="tx1"/>
                </a:solidFill>
                <a:latin typeface="Aparajita" panose="02020603050405020304" pitchFamily="18" charset="0"/>
                <a:cs typeface="Aparajita" panose="02020603050405020304" pitchFamily="18" charset="0"/>
              </a:rPr>
              <a:t>kalpa</a:t>
            </a:r>
            <a:r>
              <a:rPr lang="en-US" sz="2800" dirty="0">
                <a:solidFill>
                  <a:schemeClr val="tx1"/>
                </a:solidFill>
                <a:latin typeface="Aparajita" panose="02020603050405020304" pitchFamily="18" charset="0"/>
                <a:cs typeface="Aparajita" panose="02020603050405020304" pitchFamily="18" charset="0"/>
              </a:rPr>
              <a:t> is one thousand times a </a:t>
            </a:r>
            <a:r>
              <a:rPr lang="en-US" sz="2800" dirty="0" err="1">
                <a:solidFill>
                  <a:schemeClr val="tx1"/>
                </a:solidFill>
                <a:latin typeface="Aparajita" panose="02020603050405020304" pitchFamily="18" charset="0"/>
                <a:cs typeface="Aparajita" panose="02020603050405020304" pitchFamily="18" charset="0"/>
              </a:rPr>
              <a:t>Mahayuga</a:t>
            </a:r>
            <a:r>
              <a:rPr lang="en-US" sz="2800" dirty="0">
                <a:solidFill>
                  <a:schemeClr val="tx1"/>
                </a:solidFill>
                <a:latin typeface="Aparajita" panose="02020603050405020304" pitchFamily="18" charset="0"/>
                <a:cs typeface="Aparajita" panose="02020603050405020304" pitchFamily="18" charset="0"/>
              </a:rPr>
              <a:t>. A </a:t>
            </a:r>
            <a:r>
              <a:rPr lang="en-US" sz="2800" dirty="0" err="1">
                <a:solidFill>
                  <a:schemeClr val="tx1"/>
                </a:solidFill>
                <a:latin typeface="Aparajita" panose="02020603050405020304" pitchFamily="18" charset="0"/>
                <a:cs typeface="Aparajita" panose="02020603050405020304" pitchFamily="18" charset="0"/>
              </a:rPr>
              <a:t>kalpa</a:t>
            </a:r>
            <a:r>
              <a:rPr lang="en-US" sz="2800" dirty="0">
                <a:solidFill>
                  <a:schemeClr val="tx1"/>
                </a:solidFill>
                <a:latin typeface="Aparajita" panose="02020603050405020304" pitchFamily="18" charset="0"/>
                <a:cs typeface="Aparajita" panose="02020603050405020304" pitchFamily="18" charset="0"/>
              </a:rPr>
              <a:t> is formed by the 14 manvantaras along with their sandhyas, so that</a:t>
            </a:r>
          </a:p>
          <a:p>
            <a:pPr marL="45720" indent="0">
              <a:buNone/>
            </a:pPr>
            <a:endParaRPr lang="en-US" sz="2800" dirty="0">
              <a:solidFill>
                <a:schemeClr val="tx1"/>
              </a:solidFill>
              <a:latin typeface="Aparajita" panose="02020603050405020304" pitchFamily="18" charset="0"/>
              <a:cs typeface="Aparajita" panose="02020603050405020304" pitchFamily="18" charset="0"/>
            </a:endParaRPr>
          </a:p>
          <a:p>
            <a:r>
              <a:rPr lang="en-US" sz="2800" dirty="0">
                <a:solidFill>
                  <a:schemeClr val="tx1"/>
                </a:solidFill>
                <a:latin typeface="Aparajita" panose="02020603050405020304" pitchFamily="18" charset="0"/>
                <a:cs typeface="Aparajita" panose="02020603050405020304" pitchFamily="18" charset="0"/>
              </a:rPr>
              <a:t>At present, we are under </a:t>
            </a:r>
            <a:r>
              <a:rPr lang="en-US" sz="2800" dirty="0" err="1">
                <a:solidFill>
                  <a:schemeClr val="tx1"/>
                </a:solidFill>
                <a:highlight>
                  <a:srgbClr val="FFFF00"/>
                </a:highlight>
                <a:latin typeface="Aparajita" panose="02020603050405020304" pitchFamily="18" charset="0"/>
                <a:cs typeface="Aparajita" panose="02020603050405020304" pitchFamily="18" charset="0"/>
              </a:rPr>
              <a:t>Svetavaraha</a:t>
            </a:r>
            <a:r>
              <a:rPr lang="en-US" sz="2800" dirty="0">
                <a:solidFill>
                  <a:schemeClr val="tx1"/>
                </a:solidFill>
                <a:highlight>
                  <a:srgbClr val="FFFF00"/>
                </a:highlight>
                <a:latin typeface="Aparajita" panose="02020603050405020304" pitchFamily="18" charset="0"/>
                <a:cs typeface="Aparajita" panose="02020603050405020304" pitchFamily="18" charset="0"/>
              </a:rPr>
              <a:t> </a:t>
            </a:r>
            <a:r>
              <a:rPr lang="en-US" sz="2800" dirty="0" err="1">
                <a:solidFill>
                  <a:schemeClr val="tx1"/>
                </a:solidFill>
                <a:highlight>
                  <a:srgbClr val="FFFF00"/>
                </a:highlight>
                <a:latin typeface="Aparajita" panose="02020603050405020304" pitchFamily="18" charset="0"/>
                <a:cs typeface="Aparajita" panose="02020603050405020304" pitchFamily="18" charset="0"/>
              </a:rPr>
              <a:t>kalpa</a:t>
            </a:r>
            <a:r>
              <a:rPr lang="en-US" sz="2800" dirty="0">
                <a:solidFill>
                  <a:schemeClr val="tx1"/>
                </a:solidFill>
                <a:latin typeface="Aparajita" panose="02020603050405020304" pitchFamily="18" charset="0"/>
                <a:cs typeface="Aparajita" panose="02020603050405020304" pitchFamily="18" charset="0"/>
              </a:rPr>
              <a:t> in which six manvantaras have already elapsed and we are now in the seventh one called </a:t>
            </a:r>
            <a:r>
              <a:rPr lang="en-US" sz="2800" dirty="0">
                <a:solidFill>
                  <a:schemeClr val="tx1"/>
                </a:solidFill>
                <a:highlight>
                  <a:srgbClr val="FFFF00"/>
                </a:highlight>
                <a:latin typeface="Aparajita" panose="02020603050405020304" pitchFamily="18" charset="0"/>
                <a:cs typeface="Aparajita" panose="02020603050405020304" pitchFamily="18" charset="0"/>
              </a:rPr>
              <a:t>Vaivasvata manvantara</a:t>
            </a:r>
            <a:r>
              <a:rPr lang="en-US" sz="2800" dirty="0">
                <a:solidFill>
                  <a:schemeClr val="tx1"/>
                </a:solidFill>
                <a:latin typeface="Aparajita" panose="02020603050405020304" pitchFamily="18" charset="0"/>
                <a:cs typeface="Aparajita" panose="02020603050405020304" pitchFamily="18" charset="0"/>
              </a:rPr>
              <a:t>. In this manvantara, 27 </a:t>
            </a:r>
            <a:r>
              <a:rPr lang="en-US" sz="2800" dirty="0" err="1">
                <a:solidFill>
                  <a:schemeClr val="tx1"/>
                </a:solidFill>
                <a:latin typeface="Aparajita" panose="02020603050405020304" pitchFamily="18" charset="0"/>
                <a:cs typeface="Aparajita" panose="02020603050405020304" pitchFamily="18" charset="0"/>
              </a:rPr>
              <a:t>Mahayugas</a:t>
            </a:r>
            <a:r>
              <a:rPr lang="en-US" sz="2800" dirty="0">
                <a:solidFill>
                  <a:schemeClr val="tx1"/>
                </a:solidFill>
                <a:latin typeface="Aparajita" panose="02020603050405020304" pitchFamily="18" charset="0"/>
                <a:cs typeface="Aparajita" panose="02020603050405020304" pitchFamily="18" charset="0"/>
              </a:rPr>
              <a:t> have elapsed and we are now in the 28</a:t>
            </a:r>
            <a:r>
              <a:rPr lang="en-US" sz="2800" baseline="30000" dirty="0">
                <a:solidFill>
                  <a:schemeClr val="tx1"/>
                </a:solidFill>
                <a:latin typeface="Aparajita" panose="02020603050405020304" pitchFamily="18" charset="0"/>
                <a:cs typeface="Aparajita" panose="02020603050405020304" pitchFamily="18" charset="0"/>
              </a:rPr>
              <a:t>th</a:t>
            </a:r>
            <a:r>
              <a:rPr lang="en-US" sz="2800" dirty="0">
                <a:solidFill>
                  <a:schemeClr val="tx1"/>
                </a:solidFill>
                <a:latin typeface="Aparajita" panose="02020603050405020304" pitchFamily="18" charset="0"/>
                <a:cs typeface="Aparajita" panose="02020603050405020304" pitchFamily="18" charset="0"/>
              </a:rPr>
              <a:t>  </a:t>
            </a:r>
            <a:r>
              <a:rPr lang="en-US" sz="2800" dirty="0" err="1">
                <a:solidFill>
                  <a:schemeClr val="tx1"/>
                </a:solidFill>
                <a:latin typeface="Aparajita" panose="02020603050405020304" pitchFamily="18" charset="0"/>
                <a:cs typeface="Aparajita" panose="02020603050405020304" pitchFamily="18" charset="0"/>
              </a:rPr>
              <a:t>Mahayuga</a:t>
            </a:r>
            <a:r>
              <a:rPr lang="en-US" sz="2800" dirty="0">
                <a:solidFill>
                  <a:schemeClr val="tx1"/>
                </a:solidFill>
                <a:latin typeface="Aparajita" panose="02020603050405020304" pitchFamily="18" charset="0"/>
                <a:cs typeface="Aparajita" panose="02020603050405020304" pitchFamily="18" charset="0"/>
              </a:rPr>
              <a:t>. Again, in this running </a:t>
            </a:r>
            <a:r>
              <a:rPr lang="en-US" sz="2800" dirty="0" err="1">
                <a:solidFill>
                  <a:schemeClr val="tx1"/>
                </a:solidFill>
                <a:latin typeface="Aparajita" panose="02020603050405020304" pitchFamily="18" charset="0"/>
                <a:cs typeface="Aparajita" panose="02020603050405020304" pitchFamily="18" charset="0"/>
              </a:rPr>
              <a:t>Mahayuga</a:t>
            </a:r>
            <a:r>
              <a:rPr lang="en-US" sz="2800" dirty="0">
                <a:solidFill>
                  <a:schemeClr val="tx1"/>
                </a:solidFill>
                <a:latin typeface="Aparajita" panose="02020603050405020304" pitchFamily="18" charset="0"/>
                <a:cs typeface="Aparajita" panose="02020603050405020304" pitchFamily="18" charset="0"/>
              </a:rPr>
              <a:t>, the first three yugas, viz., </a:t>
            </a:r>
            <a:r>
              <a:rPr lang="en-US" sz="2800" dirty="0" err="1">
                <a:solidFill>
                  <a:schemeClr val="tx1"/>
                </a:solidFill>
                <a:latin typeface="Aparajita" panose="02020603050405020304" pitchFamily="18" charset="0"/>
                <a:cs typeface="Aparajita" panose="02020603050405020304" pitchFamily="18" charset="0"/>
              </a:rPr>
              <a:t>Krta</a:t>
            </a:r>
            <a:r>
              <a:rPr lang="en-US" sz="2800" dirty="0">
                <a:solidFill>
                  <a:schemeClr val="tx1"/>
                </a:solidFill>
                <a:latin typeface="Aparajita" panose="02020603050405020304" pitchFamily="18" charset="0"/>
                <a:cs typeface="Aparajita" panose="02020603050405020304" pitchFamily="18" charset="0"/>
              </a:rPr>
              <a:t>, </a:t>
            </a:r>
            <a:r>
              <a:rPr lang="en-US" sz="2800" dirty="0" err="1">
                <a:solidFill>
                  <a:schemeClr val="tx1"/>
                </a:solidFill>
                <a:latin typeface="Aparajita" panose="02020603050405020304" pitchFamily="18" charset="0"/>
                <a:cs typeface="Aparajita" panose="02020603050405020304" pitchFamily="18" charset="0"/>
              </a:rPr>
              <a:t>Treta</a:t>
            </a:r>
            <a:r>
              <a:rPr lang="en-US" sz="2800" dirty="0">
                <a:solidFill>
                  <a:schemeClr val="tx1"/>
                </a:solidFill>
                <a:latin typeface="Aparajita" panose="02020603050405020304" pitchFamily="18" charset="0"/>
                <a:cs typeface="Aparajita" panose="02020603050405020304" pitchFamily="18" charset="0"/>
              </a:rPr>
              <a:t> and Dvapara are over. The fourth, Kaliyuga, is currently running. </a:t>
            </a:r>
          </a:p>
        </p:txBody>
      </p:sp>
      <p:pic>
        <p:nvPicPr>
          <p:cNvPr id="7" name="Picture 6">
            <a:extLst>
              <a:ext uri="{FF2B5EF4-FFF2-40B4-BE49-F238E27FC236}">
                <a16:creationId xmlns:a16="http://schemas.microsoft.com/office/drawing/2014/main" id="{D9AD62DD-D8C2-8C5C-C8A5-0205A4397BB8}"/>
              </a:ext>
            </a:extLst>
          </p:cNvPr>
          <p:cNvPicPr>
            <a:picLocks noChangeAspect="1"/>
          </p:cNvPicPr>
          <p:nvPr/>
        </p:nvPicPr>
        <p:blipFill>
          <a:blip r:embed="rId3"/>
          <a:srcRect l="4589"/>
          <a:stretch/>
        </p:blipFill>
        <p:spPr>
          <a:xfrm>
            <a:off x="4171308" y="2732926"/>
            <a:ext cx="6900494" cy="817813"/>
          </a:xfrm>
          <a:prstGeom prst="rect">
            <a:avLst/>
          </a:prstGeom>
        </p:spPr>
      </p:pic>
      <p:sp>
        <p:nvSpPr>
          <p:cNvPr id="2" name="Slide Number Placeholder 1">
            <a:extLst>
              <a:ext uri="{FF2B5EF4-FFF2-40B4-BE49-F238E27FC236}">
                <a16:creationId xmlns:a16="http://schemas.microsoft.com/office/drawing/2014/main" id="{CD1F2B4A-D751-CD64-E720-76E173156CDE}"/>
              </a:ext>
            </a:extLst>
          </p:cNvPr>
          <p:cNvSpPr>
            <a:spLocks noGrp="1"/>
          </p:cNvSpPr>
          <p:nvPr>
            <p:ph type="sldNum" sz="quarter" idx="12"/>
          </p:nvPr>
        </p:nvSpPr>
        <p:spPr/>
        <p:txBody>
          <a:bodyPr/>
          <a:lstStyle/>
          <a:p>
            <a:fld id="{DB0B15CD-159F-441C-9DF5-31DE6B517E51}" type="slidenum">
              <a:rPr lang="en-IN" smtClean="0">
                <a:solidFill>
                  <a:schemeClr val="tx1"/>
                </a:solidFill>
              </a:rPr>
              <a:t>52</a:t>
            </a:fld>
            <a:endParaRPr lang="en-IN" dirty="0">
              <a:solidFill>
                <a:schemeClr val="tx1"/>
              </a:solidFill>
            </a:endParaRPr>
          </a:p>
        </p:txBody>
      </p:sp>
    </p:spTree>
    <p:extLst>
      <p:ext uri="{BB962C8B-B14F-4D97-AF65-F5344CB8AC3E}">
        <p14:creationId xmlns:p14="http://schemas.microsoft.com/office/powerpoint/2010/main" val="5963281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0587-B5B6-A154-EBA4-3C369BE76E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9A5AAD-D957-15D7-AFCE-7662063DC68D}"/>
              </a:ext>
            </a:extLst>
          </p:cNvPr>
          <p:cNvSpPr>
            <a:spLocks noGrp="1"/>
          </p:cNvSpPr>
          <p:nvPr>
            <p:ph idx="1"/>
          </p:nvPr>
        </p:nvSpPr>
        <p:spPr>
          <a:xfrm>
            <a:off x="475180" y="575353"/>
            <a:ext cx="11299004" cy="5506949"/>
          </a:xfrm>
        </p:spPr>
        <p:txBody>
          <a:bodyPr>
            <a:noAutofit/>
          </a:bodyPr>
          <a:lstStyle/>
          <a:p>
            <a:r>
              <a:rPr lang="en-US" sz="3200" dirty="0">
                <a:solidFill>
                  <a:schemeClr val="tx1"/>
                </a:solidFill>
                <a:latin typeface="Aparajita" panose="02020603050405020304" pitchFamily="18" charset="0"/>
                <a:cs typeface="Aparajita" panose="02020603050405020304" pitchFamily="18" charset="0"/>
              </a:rPr>
              <a:t>Astronomers have agreed on the point that the present Kaliyuga commenced at midnight between the 17</a:t>
            </a:r>
            <a:r>
              <a:rPr lang="en-US" sz="3200" baseline="30000" dirty="0">
                <a:solidFill>
                  <a:schemeClr val="tx1"/>
                </a:solidFill>
                <a:latin typeface="Aparajita" panose="02020603050405020304" pitchFamily="18" charset="0"/>
                <a:cs typeface="Aparajita" panose="02020603050405020304" pitchFamily="18" charset="0"/>
              </a:rPr>
              <a:t>th</a:t>
            </a:r>
            <a:r>
              <a:rPr lang="en-US" sz="3200" dirty="0">
                <a:solidFill>
                  <a:schemeClr val="tx1"/>
                </a:solidFill>
                <a:latin typeface="Aparajita" panose="02020603050405020304" pitchFamily="18" charset="0"/>
                <a:cs typeface="Aparajita" panose="02020603050405020304" pitchFamily="18" charset="0"/>
              </a:rPr>
              <a:t> and 18</a:t>
            </a:r>
            <a:r>
              <a:rPr lang="en-US" sz="3200" baseline="30000" dirty="0">
                <a:solidFill>
                  <a:schemeClr val="tx1"/>
                </a:solidFill>
                <a:latin typeface="Aparajita" panose="02020603050405020304" pitchFamily="18" charset="0"/>
                <a:cs typeface="Aparajita" panose="02020603050405020304" pitchFamily="18" charset="0"/>
              </a:rPr>
              <a:t>th</a:t>
            </a:r>
            <a:r>
              <a:rPr lang="en-US" sz="3200" dirty="0">
                <a:solidFill>
                  <a:schemeClr val="tx1"/>
                </a:solidFill>
                <a:latin typeface="Aparajita" panose="02020603050405020304" pitchFamily="18" charset="0"/>
                <a:cs typeface="Aparajita" panose="02020603050405020304" pitchFamily="18" charset="0"/>
              </a:rPr>
              <a:t> February 3102 BC (by the Julian reckoning).For the year 1992 AD, 5093 years have elapsed and the actual number of days (called kali </a:t>
            </a:r>
            <a:r>
              <a:rPr lang="en-US" sz="3200" dirty="0" err="1">
                <a:solidFill>
                  <a:schemeClr val="tx1"/>
                </a:solidFill>
                <a:latin typeface="Aparajita" panose="02020603050405020304" pitchFamily="18" charset="0"/>
                <a:cs typeface="Aparajita" panose="02020603050405020304" pitchFamily="18" charset="0"/>
              </a:rPr>
              <a:t>ahargana</a:t>
            </a:r>
            <a:r>
              <a:rPr lang="en-US" sz="3200" dirty="0">
                <a:solidFill>
                  <a:schemeClr val="tx1"/>
                </a:solidFill>
                <a:latin typeface="Aparajita" panose="02020603050405020304" pitchFamily="18" charset="0"/>
                <a:cs typeface="Aparajita" panose="02020603050405020304" pitchFamily="18" charset="0"/>
              </a:rPr>
              <a:t>) as on the midnight of January 1-2, 1992 is 18,60,158.</a:t>
            </a:r>
          </a:p>
          <a:p>
            <a:r>
              <a:rPr lang="en-US" sz="3200" dirty="0">
                <a:solidFill>
                  <a:schemeClr val="tx1"/>
                </a:solidFill>
                <a:latin typeface="Aparajita" panose="02020603050405020304" pitchFamily="18" charset="0"/>
                <a:cs typeface="Aparajita" panose="02020603050405020304" pitchFamily="18" charset="0"/>
              </a:rPr>
              <a:t>The Indian astronomical </a:t>
            </a:r>
            <a:r>
              <a:rPr lang="en-US" sz="3200" dirty="0" err="1">
                <a:solidFill>
                  <a:schemeClr val="tx1"/>
                </a:solidFill>
                <a:latin typeface="Aparajita" panose="02020603050405020304" pitchFamily="18" charset="0"/>
                <a:cs typeface="Aparajita" panose="02020603050405020304" pitchFamily="18" charset="0"/>
              </a:rPr>
              <a:t>siddhantas</a:t>
            </a:r>
            <a:r>
              <a:rPr lang="en-US" sz="3200" dirty="0">
                <a:solidFill>
                  <a:schemeClr val="tx1"/>
                </a:solidFill>
                <a:latin typeface="Aparajita" panose="02020603050405020304" pitchFamily="18" charset="0"/>
                <a:cs typeface="Aparajita" panose="02020603050405020304" pitchFamily="18" charset="0"/>
              </a:rPr>
              <a:t> assumed that at the commencement of the </a:t>
            </a:r>
            <a:r>
              <a:rPr lang="en-US" sz="3200" dirty="0" err="1">
                <a:solidFill>
                  <a:schemeClr val="tx1"/>
                </a:solidFill>
                <a:latin typeface="Aparajita" panose="02020603050405020304" pitchFamily="18" charset="0"/>
                <a:cs typeface="Aparajita" panose="02020603050405020304" pitchFamily="18" charset="0"/>
              </a:rPr>
              <a:t>kalpa</a:t>
            </a:r>
            <a:r>
              <a:rPr lang="en-US" sz="3200" dirty="0">
                <a:solidFill>
                  <a:schemeClr val="tx1"/>
                </a:solidFill>
                <a:latin typeface="Aparajita" panose="02020603050405020304" pitchFamily="18" charset="0"/>
                <a:cs typeface="Aparajita" panose="02020603050405020304" pitchFamily="18" charset="0"/>
              </a:rPr>
              <a:t>, all the planets including Ketu were in conjunction (i.e., at the same celestial longitude) at the first point </a:t>
            </a:r>
            <a:r>
              <a:rPr lang="en-US" sz="3200" dirty="0" err="1">
                <a:solidFill>
                  <a:schemeClr val="tx1"/>
                </a:solidFill>
                <a:latin typeface="Aparajita" panose="02020603050405020304" pitchFamily="18" charset="0"/>
                <a:cs typeface="Aparajita" panose="02020603050405020304" pitchFamily="18" charset="0"/>
              </a:rPr>
              <a:t>ofAries</a:t>
            </a:r>
            <a:r>
              <a:rPr lang="en-US" sz="3200" dirty="0">
                <a:solidFill>
                  <a:schemeClr val="tx1"/>
                </a:solidFill>
                <a:latin typeface="Aparajita" panose="02020603050405020304" pitchFamily="18" charset="0"/>
                <a:cs typeface="Aparajita" panose="02020603050405020304" pitchFamily="18" charset="0"/>
              </a:rPr>
              <a:t>, and the ascending node (Rahu) of the Moon was 180° away, i.e., at the first point of Libra. </a:t>
            </a:r>
            <a:endParaRPr lang="en-IN" sz="3200" dirty="0">
              <a:solidFill>
                <a:schemeClr val="tx1"/>
              </a:solidFill>
              <a:latin typeface="Aparajita" panose="02020603050405020304" pitchFamily="18" charset="0"/>
              <a:cs typeface="Aparajita" panose="02020603050405020304" pitchFamily="18" charset="0"/>
            </a:endParaRPr>
          </a:p>
        </p:txBody>
      </p:sp>
      <p:sp>
        <p:nvSpPr>
          <p:cNvPr id="2" name="Slide Number Placeholder 1">
            <a:extLst>
              <a:ext uri="{FF2B5EF4-FFF2-40B4-BE49-F238E27FC236}">
                <a16:creationId xmlns:a16="http://schemas.microsoft.com/office/drawing/2014/main" id="{E69255D8-5D6B-F8BC-C904-F9424AD6B203}"/>
              </a:ext>
            </a:extLst>
          </p:cNvPr>
          <p:cNvSpPr>
            <a:spLocks noGrp="1"/>
          </p:cNvSpPr>
          <p:nvPr>
            <p:ph type="sldNum" sz="quarter" idx="12"/>
          </p:nvPr>
        </p:nvSpPr>
        <p:spPr/>
        <p:txBody>
          <a:bodyPr/>
          <a:lstStyle/>
          <a:p>
            <a:fld id="{DB0B15CD-159F-441C-9DF5-31DE6B517E51}" type="slidenum">
              <a:rPr lang="en-IN" smtClean="0">
                <a:solidFill>
                  <a:schemeClr val="tx1"/>
                </a:solidFill>
              </a:rPr>
              <a:t>53</a:t>
            </a:fld>
            <a:endParaRPr lang="en-IN" dirty="0">
              <a:solidFill>
                <a:schemeClr val="tx1"/>
              </a:solidFill>
            </a:endParaRPr>
          </a:p>
        </p:txBody>
      </p:sp>
    </p:spTree>
    <p:extLst>
      <p:ext uri="{BB962C8B-B14F-4D97-AF65-F5344CB8AC3E}">
        <p14:creationId xmlns:p14="http://schemas.microsoft.com/office/powerpoint/2010/main" val="1036956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179A5-34FA-85D9-B049-3E4C4A7F6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E30753-5864-ED35-3026-355AA46D6696}"/>
              </a:ext>
            </a:extLst>
          </p:cNvPr>
          <p:cNvSpPr>
            <a:spLocks noGrp="1"/>
          </p:cNvSpPr>
          <p:nvPr>
            <p:ph type="title"/>
          </p:nvPr>
        </p:nvSpPr>
        <p:spPr>
          <a:xfrm>
            <a:off x="1158240" y="849331"/>
            <a:ext cx="9875520" cy="880153"/>
          </a:xfrm>
        </p:spPr>
        <p:txBody>
          <a:bodyPr>
            <a:normAutofit/>
          </a:bodyPr>
          <a:lstStyle/>
          <a:p>
            <a:pPr algn="ctr"/>
            <a:r>
              <a:rPr lang="en-IN" dirty="0">
                <a:solidFill>
                  <a:schemeClr val="tx1"/>
                </a:solidFill>
                <a:latin typeface="Algerian" panose="04020705040A02060702" pitchFamily="82" charset="0"/>
              </a:rPr>
              <a:t>INDIAN ERAS</a:t>
            </a:r>
          </a:p>
        </p:txBody>
      </p:sp>
      <p:sp>
        <p:nvSpPr>
          <p:cNvPr id="3" name="Content Placeholder 2">
            <a:extLst>
              <a:ext uri="{FF2B5EF4-FFF2-40B4-BE49-F238E27FC236}">
                <a16:creationId xmlns:a16="http://schemas.microsoft.com/office/drawing/2014/main" id="{61ABC127-D12D-011B-87CB-32EC4282D800}"/>
              </a:ext>
            </a:extLst>
          </p:cNvPr>
          <p:cNvSpPr>
            <a:spLocks noGrp="1"/>
          </p:cNvSpPr>
          <p:nvPr>
            <p:ph idx="1"/>
          </p:nvPr>
        </p:nvSpPr>
        <p:spPr>
          <a:xfrm>
            <a:off x="565078" y="2250039"/>
            <a:ext cx="11239928" cy="3318553"/>
          </a:xfrm>
        </p:spPr>
        <p:txBody>
          <a:bodyPr>
            <a:normAutofit/>
          </a:bodyPr>
          <a:lstStyle/>
          <a:p>
            <a:r>
              <a:rPr lang="en-US" sz="3200" dirty="0">
                <a:solidFill>
                  <a:schemeClr val="tx1"/>
                </a:solidFill>
                <a:latin typeface="Aparajita" panose="02020603050405020304" pitchFamily="18" charset="0"/>
                <a:cs typeface="Aparajita" panose="02020603050405020304" pitchFamily="18" charset="0"/>
              </a:rPr>
              <a:t>An “era” is important in preparing calendars which are used for civil purposes as well as official, religious, historical and chronological records and events. </a:t>
            </a:r>
          </a:p>
          <a:p>
            <a:r>
              <a:rPr lang="en-US" sz="3200" dirty="0">
                <a:solidFill>
                  <a:schemeClr val="tx1"/>
                </a:solidFill>
                <a:latin typeface="Aparajita" panose="02020603050405020304" pitchFamily="18" charset="0"/>
                <a:cs typeface="Aparajita" panose="02020603050405020304" pitchFamily="18" charset="0"/>
              </a:rPr>
              <a:t>In any era that is adopted, there will be a starting point, called an </a:t>
            </a:r>
            <a:r>
              <a:rPr lang="en-US" sz="3200" dirty="0">
                <a:solidFill>
                  <a:schemeClr val="tx1"/>
                </a:solidFill>
                <a:highlight>
                  <a:srgbClr val="FFFF00"/>
                </a:highlight>
                <a:latin typeface="Aparajita" panose="02020603050405020304" pitchFamily="18" charset="0"/>
                <a:cs typeface="Aparajita" panose="02020603050405020304" pitchFamily="18" charset="0"/>
              </a:rPr>
              <a:t>epoch (yuga)</a:t>
            </a:r>
            <a:r>
              <a:rPr lang="en-US" sz="3200" dirty="0">
                <a:solidFill>
                  <a:schemeClr val="tx1"/>
                </a:solidFill>
                <a:latin typeface="Aparajita" panose="02020603050405020304" pitchFamily="18" charset="0"/>
                <a:cs typeface="Aparajita" panose="02020603050405020304" pitchFamily="18" charset="0"/>
              </a:rPr>
              <a:t>, from which day, for future periods, years, months and days are counted.</a:t>
            </a:r>
          </a:p>
          <a:p>
            <a:pPr marL="45720" indent="0">
              <a:buNone/>
            </a:pPr>
            <a:r>
              <a:rPr lang="en-US" sz="3600" b="1" dirty="0">
                <a:solidFill>
                  <a:schemeClr val="accent1">
                    <a:lumMod val="50000"/>
                  </a:schemeClr>
                </a:solidFill>
                <a:latin typeface="Aparajita" panose="02020603050405020304" pitchFamily="18" charset="0"/>
                <a:cs typeface="Aparajita" panose="02020603050405020304" pitchFamily="18" charset="0"/>
              </a:rPr>
              <a:t>	</a:t>
            </a:r>
            <a:endParaRPr lang="en-IN" sz="32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DBC77081-451A-F85B-96D3-E386D0809B58}"/>
              </a:ext>
            </a:extLst>
          </p:cNvPr>
          <p:cNvSpPr>
            <a:spLocks noGrp="1"/>
          </p:cNvSpPr>
          <p:nvPr>
            <p:ph type="sldNum" sz="quarter" idx="12"/>
          </p:nvPr>
        </p:nvSpPr>
        <p:spPr/>
        <p:txBody>
          <a:bodyPr/>
          <a:lstStyle/>
          <a:p>
            <a:fld id="{DB0B15CD-159F-441C-9DF5-31DE6B517E51}" type="slidenum">
              <a:rPr lang="en-IN" smtClean="0">
                <a:solidFill>
                  <a:schemeClr val="tx1"/>
                </a:solidFill>
              </a:rPr>
              <a:t>54</a:t>
            </a:fld>
            <a:endParaRPr lang="en-IN">
              <a:solidFill>
                <a:schemeClr val="tx1"/>
              </a:solidFill>
            </a:endParaRPr>
          </a:p>
        </p:txBody>
      </p:sp>
    </p:spTree>
    <p:extLst>
      <p:ext uri="{BB962C8B-B14F-4D97-AF65-F5344CB8AC3E}">
        <p14:creationId xmlns:p14="http://schemas.microsoft.com/office/powerpoint/2010/main" val="7202916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6EF57-CFA4-AE82-3E6A-B77116BA47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D31FF-0B86-A24D-E996-E04BAAE083F6}"/>
              </a:ext>
            </a:extLst>
          </p:cNvPr>
          <p:cNvSpPr>
            <a:spLocks noGrp="1"/>
          </p:cNvSpPr>
          <p:nvPr>
            <p:ph idx="1"/>
          </p:nvPr>
        </p:nvSpPr>
        <p:spPr>
          <a:xfrm>
            <a:off x="565078" y="554804"/>
            <a:ext cx="11239928" cy="5681609"/>
          </a:xfrm>
        </p:spPr>
        <p:txBody>
          <a:bodyPr>
            <a:normAutofit fontScale="92500"/>
          </a:bodyPr>
          <a:lstStyle/>
          <a:p>
            <a:pPr marL="45720" indent="0">
              <a:buNone/>
            </a:pPr>
            <a:r>
              <a:rPr lang="en-US" sz="3600" b="1" dirty="0">
                <a:solidFill>
                  <a:schemeClr val="accent1">
                    <a:lumMod val="50000"/>
                  </a:schemeClr>
                </a:solidFill>
                <a:latin typeface="Aparajita" panose="02020603050405020304" pitchFamily="18" charset="0"/>
                <a:cs typeface="Aparajita" panose="02020603050405020304" pitchFamily="18" charset="0"/>
              </a:rPr>
              <a:t>	</a:t>
            </a:r>
            <a:r>
              <a:rPr lang="en-US" sz="3600" dirty="0">
                <a:solidFill>
                  <a:schemeClr val="accent1">
                    <a:lumMod val="50000"/>
                  </a:schemeClr>
                </a:solidFill>
                <a:latin typeface="Algerian" panose="04020705040A02060702" pitchFamily="82" charset="0"/>
                <a:cs typeface="Aparajita" panose="02020603050405020304" pitchFamily="18" charset="0"/>
              </a:rPr>
              <a:t>KALI ERA </a:t>
            </a:r>
          </a:p>
          <a:p>
            <a:r>
              <a:rPr lang="en-US" sz="3200" dirty="0">
                <a:solidFill>
                  <a:schemeClr val="tx1"/>
                </a:solidFill>
                <a:latin typeface="Aparajita" panose="02020603050405020304" pitchFamily="18" charset="0"/>
                <a:cs typeface="Aparajita" panose="02020603050405020304" pitchFamily="18" charset="0"/>
              </a:rPr>
              <a:t>The Kaliyuga is supposed to have commenced from the midnight between 17" and 18" of February, 3102 BC (Julian), the day following the midnight being a Friday. </a:t>
            </a:r>
          </a:p>
          <a:p>
            <a:r>
              <a:rPr lang="en-US" sz="3200" dirty="0">
                <a:solidFill>
                  <a:schemeClr val="tx1"/>
                </a:solidFill>
                <a:latin typeface="Aparajita" panose="02020603050405020304" pitchFamily="18" charset="0"/>
                <a:cs typeface="Aparajita" panose="02020603050405020304" pitchFamily="18" charset="0"/>
              </a:rPr>
              <a:t>An astronomical reference to the Kali era is available in the famous text </a:t>
            </a:r>
            <a:r>
              <a:rPr lang="en-US" sz="3200" dirty="0" err="1">
                <a:solidFill>
                  <a:schemeClr val="tx1"/>
                </a:solidFill>
                <a:latin typeface="Aparajita" panose="02020603050405020304" pitchFamily="18" charset="0"/>
                <a:cs typeface="Aparajita" panose="02020603050405020304" pitchFamily="18" charset="0"/>
              </a:rPr>
              <a:t>Aryabhatiyam</a:t>
            </a:r>
            <a:r>
              <a:rPr lang="en-US" sz="3200" dirty="0">
                <a:solidFill>
                  <a:schemeClr val="tx1"/>
                </a:solidFill>
                <a:latin typeface="Aparajita" panose="02020603050405020304" pitchFamily="18" charset="0"/>
                <a:cs typeface="Aparajita" panose="02020603050405020304" pitchFamily="18" charset="0"/>
              </a:rPr>
              <a:t> composed by the renowned astronomer and mathematician, Aryabhata I (476 AD). He says that he was 23 years old when 3600 years had elapsed in the Kaliyuga. That year corresponds to 499 AD, when the celebrated astronomer composed his immortal text. It has been inferred that this era was used long before Aryabhata I. </a:t>
            </a:r>
          </a:p>
          <a:p>
            <a:r>
              <a:rPr lang="en-US" sz="3200" dirty="0">
                <a:solidFill>
                  <a:schemeClr val="tx1"/>
                </a:solidFill>
                <a:latin typeface="Aparajita" panose="02020603050405020304" pitchFamily="18" charset="0"/>
                <a:cs typeface="Aparajita" panose="02020603050405020304" pitchFamily="18" charset="0"/>
              </a:rPr>
              <a:t>The Kali era covers the antiquity of our Indian civilization adequately which other eras cannot, since those were started later. The beginning of Kaliyuga is characterized by the end of the Mahabharata war (Aryabhata refers to the end of </a:t>
            </a:r>
            <a:r>
              <a:rPr lang="en-US" sz="3200" dirty="0" err="1">
                <a:solidFill>
                  <a:schemeClr val="tx1"/>
                </a:solidFill>
                <a:latin typeface="Aparajita" panose="02020603050405020304" pitchFamily="18" charset="0"/>
                <a:cs typeface="Aparajita" panose="02020603050405020304" pitchFamily="18" charset="0"/>
              </a:rPr>
              <a:t>Dvaparayuga</a:t>
            </a:r>
            <a:r>
              <a:rPr lang="en-US" sz="3200" dirty="0">
                <a:solidFill>
                  <a:schemeClr val="tx1"/>
                </a:solidFill>
                <a:latin typeface="Aparajita" panose="02020603050405020304" pitchFamily="18" charset="0"/>
                <a:cs typeface="Aparajita" panose="02020603050405020304" pitchFamily="18" charset="0"/>
              </a:rPr>
              <a:t> as </a:t>
            </a:r>
            <a:r>
              <a:rPr lang="en-US" sz="3200" dirty="0" err="1">
                <a:solidFill>
                  <a:schemeClr val="tx1"/>
                </a:solidFill>
                <a:latin typeface="Aparajita" panose="02020603050405020304" pitchFamily="18" charset="0"/>
                <a:cs typeface="Aparajita" panose="02020603050405020304" pitchFamily="18" charset="0"/>
              </a:rPr>
              <a:t>Bharatãt</a:t>
            </a:r>
            <a:r>
              <a:rPr lang="en-US" sz="3200" dirty="0">
                <a:solidFill>
                  <a:schemeClr val="tx1"/>
                </a:solidFill>
                <a:latin typeface="Aparajita" panose="02020603050405020304" pitchFamily="18" charset="0"/>
                <a:cs typeface="Aparajita" panose="02020603050405020304" pitchFamily="18" charset="0"/>
              </a:rPr>
              <a:t> </a:t>
            </a:r>
            <a:r>
              <a:rPr lang="en-US" sz="3200" dirty="0" err="1">
                <a:solidFill>
                  <a:schemeClr val="tx1"/>
                </a:solidFill>
                <a:latin typeface="Aparajita" panose="02020603050405020304" pitchFamily="18" charset="0"/>
                <a:cs typeface="Aparajita" panose="02020603050405020304" pitchFamily="18" charset="0"/>
              </a:rPr>
              <a:t>purvam</a:t>
            </a:r>
            <a:r>
              <a:rPr lang="en-US" sz="3200" dirty="0">
                <a:solidFill>
                  <a:schemeClr val="tx1"/>
                </a:solidFill>
                <a:latin typeface="Aparajita" panose="02020603050405020304" pitchFamily="18" charset="0"/>
                <a:cs typeface="Aparajita" panose="02020603050405020304" pitchFamily="18" charset="0"/>
              </a:rPr>
              <a:t>) and also the demise of Sri Krsna, according to the Puranas.</a:t>
            </a:r>
            <a:endParaRPr lang="en-IN" sz="3200" dirty="0">
              <a:solidFill>
                <a:schemeClr val="tx1"/>
              </a:solidFill>
              <a:latin typeface="Aparajita" panose="02020603050405020304" pitchFamily="18" charset="0"/>
              <a:cs typeface="Aparajita" panose="02020603050405020304" pitchFamily="18" charset="0"/>
            </a:endParaRPr>
          </a:p>
        </p:txBody>
      </p:sp>
      <p:sp>
        <p:nvSpPr>
          <p:cNvPr id="2" name="Slide Number Placeholder 1">
            <a:extLst>
              <a:ext uri="{FF2B5EF4-FFF2-40B4-BE49-F238E27FC236}">
                <a16:creationId xmlns:a16="http://schemas.microsoft.com/office/drawing/2014/main" id="{0C940D3B-DF30-CD42-B080-39B2A49B8BD6}"/>
              </a:ext>
            </a:extLst>
          </p:cNvPr>
          <p:cNvSpPr>
            <a:spLocks noGrp="1"/>
          </p:cNvSpPr>
          <p:nvPr>
            <p:ph type="sldNum" sz="quarter" idx="12"/>
          </p:nvPr>
        </p:nvSpPr>
        <p:spPr/>
        <p:txBody>
          <a:bodyPr/>
          <a:lstStyle/>
          <a:p>
            <a:fld id="{DB0B15CD-159F-441C-9DF5-31DE6B517E51}" type="slidenum">
              <a:rPr lang="en-IN" smtClean="0">
                <a:solidFill>
                  <a:schemeClr val="tx1"/>
                </a:solidFill>
              </a:rPr>
              <a:t>55</a:t>
            </a:fld>
            <a:endParaRPr lang="en-IN">
              <a:solidFill>
                <a:schemeClr val="tx1"/>
              </a:solidFill>
            </a:endParaRPr>
          </a:p>
        </p:txBody>
      </p:sp>
    </p:spTree>
    <p:extLst>
      <p:ext uri="{BB962C8B-B14F-4D97-AF65-F5344CB8AC3E}">
        <p14:creationId xmlns:p14="http://schemas.microsoft.com/office/powerpoint/2010/main" val="39293693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BE33D-4D50-0810-DCF4-6ABB75666E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A2638-E98A-56D7-E721-429C1CA70D02}"/>
              </a:ext>
            </a:extLst>
          </p:cNvPr>
          <p:cNvSpPr>
            <a:spLocks noGrp="1"/>
          </p:cNvSpPr>
          <p:nvPr>
            <p:ph idx="1"/>
          </p:nvPr>
        </p:nvSpPr>
        <p:spPr>
          <a:xfrm>
            <a:off x="595902" y="544530"/>
            <a:ext cx="11260476" cy="5722706"/>
          </a:xfrm>
        </p:spPr>
        <p:txBody>
          <a:bodyPr>
            <a:normAutofit lnSpcReduction="10000"/>
          </a:bodyPr>
          <a:lstStyle/>
          <a:p>
            <a:pPr marL="45720" indent="0">
              <a:buNone/>
            </a:pPr>
            <a:r>
              <a:rPr lang="en-US" sz="3200" dirty="0">
                <a:solidFill>
                  <a:schemeClr val="tx1"/>
                </a:solidFill>
                <a:latin typeface="Aparajita" panose="02020603050405020304" pitchFamily="18" charset="0"/>
                <a:cs typeface="Aparajita" panose="02020603050405020304" pitchFamily="18" charset="0"/>
              </a:rPr>
              <a:t>	</a:t>
            </a:r>
            <a:r>
              <a:rPr lang="en-US" sz="3600" dirty="0">
                <a:solidFill>
                  <a:schemeClr val="accent1">
                    <a:lumMod val="50000"/>
                  </a:schemeClr>
                </a:solidFill>
                <a:latin typeface="Algerian" panose="04020705040A02060702" pitchFamily="82" charset="0"/>
                <a:cs typeface="Aparajita" panose="02020603050405020304" pitchFamily="18" charset="0"/>
              </a:rPr>
              <a:t>VIKRAMA SAKA</a:t>
            </a:r>
          </a:p>
          <a:p>
            <a:pPr marL="45720" indent="0">
              <a:buNone/>
            </a:pPr>
            <a:endParaRPr lang="en-US" sz="3600" dirty="0">
              <a:solidFill>
                <a:schemeClr val="accent1">
                  <a:lumMod val="50000"/>
                </a:schemeClr>
              </a:solidFill>
              <a:latin typeface="Algerian" panose="04020705040A02060702" pitchFamily="82" charset="0"/>
              <a:cs typeface="Aparajita" panose="02020603050405020304" pitchFamily="18" charset="0"/>
            </a:endParaRPr>
          </a:p>
          <a:p>
            <a:r>
              <a:rPr lang="en-US" sz="3200" dirty="0">
                <a:solidFill>
                  <a:schemeClr val="tx1"/>
                </a:solidFill>
                <a:latin typeface="Aparajita" panose="02020603050405020304" pitchFamily="18" charset="0"/>
                <a:cs typeface="Aparajita" panose="02020603050405020304" pitchFamily="18" charset="0"/>
              </a:rPr>
              <a:t>This era is widely used in most states of north-west India which follow the </a:t>
            </a:r>
            <a:r>
              <a:rPr lang="en-US" sz="3200" dirty="0" err="1">
                <a:solidFill>
                  <a:schemeClr val="tx1"/>
                </a:solidFill>
                <a:latin typeface="Aparajita" panose="02020603050405020304" pitchFamily="18" charset="0"/>
                <a:cs typeface="Aparajita" panose="02020603050405020304" pitchFamily="18" charset="0"/>
              </a:rPr>
              <a:t>purnimanta</a:t>
            </a:r>
            <a:r>
              <a:rPr lang="en-US" sz="3200" dirty="0">
                <a:solidFill>
                  <a:schemeClr val="tx1"/>
                </a:solidFill>
                <a:latin typeface="Aparajita" panose="02020603050405020304" pitchFamily="18" charset="0"/>
                <a:cs typeface="Aparajita" panose="02020603050405020304" pitchFamily="18" charset="0"/>
              </a:rPr>
              <a:t> lunar calendar. This era is used in Gujarat also. </a:t>
            </a:r>
          </a:p>
          <a:p>
            <a:r>
              <a:rPr lang="en-US" sz="3200" dirty="0">
                <a:solidFill>
                  <a:schemeClr val="tx1"/>
                </a:solidFill>
                <a:latin typeface="Aparajita" panose="02020603050405020304" pitchFamily="18" charset="0"/>
                <a:cs typeface="Aparajita" panose="02020603050405020304" pitchFamily="18" charset="0"/>
              </a:rPr>
              <a:t>The starting epoch of the Vikrama Saka is 58 BC, but the source of its origin is not precisely known.  Popular belief is that the era was started by King Vikramaditya of Ujjayini to commemorate his victory over the Sakas or Scythians. </a:t>
            </a:r>
          </a:p>
          <a:p>
            <a:r>
              <a:rPr lang="en-US" sz="3200" dirty="0">
                <a:solidFill>
                  <a:schemeClr val="tx1"/>
                </a:solidFill>
                <a:latin typeface="Aparajita" panose="02020603050405020304" pitchFamily="18" charset="0"/>
                <a:cs typeface="Aparajita" panose="02020603050405020304" pitchFamily="18" charset="0"/>
              </a:rPr>
              <a:t>This era was associated with the </a:t>
            </a:r>
            <a:r>
              <a:rPr lang="en-US" sz="3200" dirty="0" err="1">
                <a:solidFill>
                  <a:schemeClr val="tx1"/>
                </a:solidFill>
                <a:latin typeface="Aparajita" panose="02020603050405020304" pitchFamily="18" charset="0"/>
                <a:cs typeface="Aparajita" panose="02020603050405020304" pitchFamily="18" charset="0"/>
              </a:rPr>
              <a:t>Malavas</a:t>
            </a:r>
            <a:r>
              <a:rPr lang="en-US" sz="3200" dirty="0">
                <a:solidFill>
                  <a:schemeClr val="tx1"/>
                </a:solidFill>
                <a:latin typeface="Aparajita" panose="02020603050405020304" pitchFamily="18" charset="0"/>
                <a:cs typeface="Aparajita" panose="02020603050405020304" pitchFamily="18" charset="0"/>
              </a:rPr>
              <a:t> and, hence, it was known as the </a:t>
            </a:r>
            <a:r>
              <a:rPr lang="en-US" sz="3200" dirty="0" err="1">
                <a:solidFill>
                  <a:schemeClr val="tx1"/>
                </a:solidFill>
                <a:latin typeface="Aparajita" panose="02020603050405020304" pitchFamily="18" charset="0"/>
                <a:cs typeface="Aparajita" panose="02020603050405020304" pitchFamily="18" charset="0"/>
              </a:rPr>
              <a:t>Malava</a:t>
            </a:r>
            <a:r>
              <a:rPr lang="en-US" sz="3200" dirty="0">
                <a:solidFill>
                  <a:schemeClr val="tx1"/>
                </a:solidFill>
                <a:latin typeface="Aparajita" panose="02020603050405020304" pitchFamily="18" charset="0"/>
                <a:cs typeface="Aparajita" panose="02020603050405020304" pitchFamily="18" charset="0"/>
              </a:rPr>
              <a:t> era for a very long time, from the early 5th century AD. Earlier it was also called the </a:t>
            </a:r>
            <a:r>
              <a:rPr lang="en-US" sz="3200" dirty="0" err="1">
                <a:solidFill>
                  <a:schemeClr val="tx1"/>
                </a:solidFill>
                <a:latin typeface="Aparajita" panose="02020603050405020304" pitchFamily="18" charset="0"/>
                <a:cs typeface="Aparajita" panose="02020603050405020304" pitchFamily="18" charset="0"/>
              </a:rPr>
              <a:t>Krta</a:t>
            </a:r>
            <a:r>
              <a:rPr lang="en-US" sz="3200" dirty="0">
                <a:solidFill>
                  <a:schemeClr val="tx1"/>
                </a:solidFill>
                <a:latin typeface="Aparajita" panose="02020603050405020304" pitchFamily="18" charset="0"/>
                <a:cs typeface="Aparajita" panose="02020603050405020304" pitchFamily="18" charset="0"/>
              </a:rPr>
              <a:t> era. It is also argued that this era was started by the Gupta Emperor, </a:t>
            </a:r>
            <a:r>
              <a:rPr lang="en-US" sz="3200" dirty="0" err="1">
                <a:solidFill>
                  <a:schemeClr val="tx1"/>
                </a:solidFill>
                <a:latin typeface="Aparajita" panose="02020603050405020304" pitchFamily="18" charset="0"/>
                <a:cs typeface="Aparajita" panose="02020603050405020304" pitchFamily="18" charset="0"/>
              </a:rPr>
              <a:t>Candragupta</a:t>
            </a:r>
            <a:r>
              <a:rPr lang="en-US" sz="3200" dirty="0">
                <a:solidFill>
                  <a:schemeClr val="tx1"/>
                </a:solidFill>
                <a:latin typeface="Aparajita" panose="02020603050405020304" pitchFamily="18" charset="0"/>
                <a:cs typeface="Aparajita" panose="02020603050405020304" pitchFamily="18" charset="0"/>
              </a:rPr>
              <a:t> II, who defeated the Sakas. 	</a:t>
            </a:r>
            <a:endParaRPr lang="en-IN" sz="3200" dirty="0">
              <a:solidFill>
                <a:schemeClr val="tx1"/>
              </a:solidFill>
              <a:latin typeface="Aparajita" panose="02020603050405020304" pitchFamily="18" charset="0"/>
              <a:cs typeface="Aparajita" panose="02020603050405020304" pitchFamily="18" charset="0"/>
            </a:endParaRPr>
          </a:p>
        </p:txBody>
      </p:sp>
      <p:sp>
        <p:nvSpPr>
          <p:cNvPr id="2" name="Slide Number Placeholder 1">
            <a:extLst>
              <a:ext uri="{FF2B5EF4-FFF2-40B4-BE49-F238E27FC236}">
                <a16:creationId xmlns:a16="http://schemas.microsoft.com/office/drawing/2014/main" id="{C3D465B7-8438-F780-74ED-5E4E6628D4C5}"/>
              </a:ext>
            </a:extLst>
          </p:cNvPr>
          <p:cNvSpPr>
            <a:spLocks noGrp="1"/>
          </p:cNvSpPr>
          <p:nvPr>
            <p:ph type="sldNum" sz="quarter" idx="12"/>
          </p:nvPr>
        </p:nvSpPr>
        <p:spPr/>
        <p:txBody>
          <a:bodyPr/>
          <a:lstStyle/>
          <a:p>
            <a:fld id="{DB0B15CD-159F-441C-9DF5-31DE6B517E51}" type="slidenum">
              <a:rPr lang="en-IN" smtClean="0">
                <a:solidFill>
                  <a:schemeClr val="tx1"/>
                </a:solidFill>
              </a:rPr>
              <a:t>56</a:t>
            </a:fld>
            <a:endParaRPr lang="en-IN">
              <a:solidFill>
                <a:schemeClr val="tx1"/>
              </a:solidFill>
            </a:endParaRPr>
          </a:p>
        </p:txBody>
      </p:sp>
    </p:spTree>
    <p:extLst>
      <p:ext uri="{BB962C8B-B14F-4D97-AF65-F5344CB8AC3E}">
        <p14:creationId xmlns:p14="http://schemas.microsoft.com/office/powerpoint/2010/main" val="37246428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5F475-ACB9-5C9A-1D00-ACD2786B8D3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4ECEB4-8D92-BA06-E5AB-C6AB2DD98AF0}"/>
              </a:ext>
            </a:extLst>
          </p:cNvPr>
          <p:cNvSpPr>
            <a:spLocks noGrp="1"/>
          </p:cNvSpPr>
          <p:nvPr>
            <p:ph idx="1"/>
          </p:nvPr>
        </p:nvSpPr>
        <p:spPr>
          <a:xfrm>
            <a:off x="595902" y="636998"/>
            <a:ext cx="11260476" cy="5794624"/>
          </a:xfrm>
        </p:spPr>
        <p:txBody>
          <a:bodyPr>
            <a:normAutofit/>
          </a:bodyPr>
          <a:lstStyle/>
          <a:p>
            <a:pPr marL="45720" indent="0">
              <a:buNone/>
            </a:pPr>
            <a:r>
              <a:rPr lang="en-US" sz="3200" dirty="0">
                <a:solidFill>
                  <a:schemeClr val="tx1"/>
                </a:solidFill>
                <a:latin typeface="Aparajita" panose="02020603050405020304" pitchFamily="18" charset="0"/>
                <a:cs typeface="Aparajita" panose="02020603050405020304" pitchFamily="18" charset="0"/>
              </a:rPr>
              <a:t>	</a:t>
            </a:r>
            <a:r>
              <a:rPr lang="en-US" sz="3600" dirty="0">
                <a:solidFill>
                  <a:schemeClr val="accent1">
                    <a:lumMod val="50000"/>
                  </a:schemeClr>
                </a:solidFill>
                <a:latin typeface="Algerian" panose="04020705040A02060702" pitchFamily="82" charset="0"/>
                <a:cs typeface="Aparajita" panose="02020603050405020304" pitchFamily="18" charset="0"/>
              </a:rPr>
              <a:t>SALIVAHANA SAKA</a:t>
            </a:r>
          </a:p>
          <a:p>
            <a:pPr marL="45720" indent="0">
              <a:buNone/>
            </a:pPr>
            <a:endParaRPr lang="en-US" sz="3600" dirty="0">
              <a:solidFill>
                <a:schemeClr val="accent1">
                  <a:lumMod val="50000"/>
                </a:schemeClr>
              </a:solidFill>
              <a:latin typeface="Algerian" panose="04020705040A02060702" pitchFamily="82" charset="0"/>
              <a:cs typeface="Aparajita" panose="02020603050405020304" pitchFamily="18" charset="0"/>
            </a:endParaRPr>
          </a:p>
          <a:p>
            <a:r>
              <a:rPr lang="en-US" sz="3200" dirty="0">
                <a:solidFill>
                  <a:schemeClr val="tx1"/>
                </a:solidFill>
                <a:latin typeface="Aparajita" panose="02020603050405020304" pitchFamily="18" charset="0"/>
                <a:cs typeface="Aparajita" panose="02020603050405020304" pitchFamily="18" charset="0"/>
              </a:rPr>
              <a:t>This era starts from 78 AD and is very widely used for both solar and lunar calendars. </a:t>
            </a:r>
          </a:p>
          <a:p>
            <a:r>
              <a:rPr lang="en-US" sz="3200" dirty="0">
                <a:solidFill>
                  <a:schemeClr val="tx1"/>
                </a:solidFill>
                <a:latin typeface="Aparajita" panose="02020603050405020304" pitchFamily="18" charset="0"/>
                <a:cs typeface="Aparajita" panose="02020603050405020304" pitchFamily="18" charset="0"/>
              </a:rPr>
              <a:t>The Kusana emperor, Kanishka, the king who came after Asoka, started this era from the date of his accession, is the common belief. It is opined by some that Kanishka used the old Saka era omitting 200 years; this opinion presumes that there was a Saka era 200 years earlier. However, the date of Kanishka’s reign is quite uncertain. And, in fact, no Indian text makes any reference to support this theory.</a:t>
            </a:r>
            <a:endParaRPr lang="en-IN" sz="3200" dirty="0">
              <a:solidFill>
                <a:schemeClr val="tx1"/>
              </a:solidFill>
              <a:latin typeface="Aparajita" panose="02020603050405020304" pitchFamily="18" charset="0"/>
              <a:cs typeface="Aparajita" panose="02020603050405020304" pitchFamily="18" charset="0"/>
            </a:endParaRPr>
          </a:p>
        </p:txBody>
      </p:sp>
      <p:sp>
        <p:nvSpPr>
          <p:cNvPr id="2" name="Slide Number Placeholder 1">
            <a:extLst>
              <a:ext uri="{FF2B5EF4-FFF2-40B4-BE49-F238E27FC236}">
                <a16:creationId xmlns:a16="http://schemas.microsoft.com/office/drawing/2014/main" id="{1837020C-6417-C350-2481-581DEFBA3E35}"/>
              </a:ext>
            </a:extLst>
          </p:cNvPr>
          <p:cNvSpPr>
            <a:spLocks noGrp="1"/>
          </p:cNvSpPr>
          <p:nvPr>
            <p:ph type="sldNum" sz="quarter" idx="12"/>
          </p:nvPr>
        </p:nvSpPr>
        <p:spPr/>
        <p:txBody>
          <a:bodyPr/>
          <a:lstStyle/>
          <a:p>
            <a:fld id="{DB0B15CD-159F-441C-9DF5-31DE6B517E51}" type="slidenum">
              <a:rPr lang="en-IN" smtClean="0">
                <a:solidFill>
                  <a:schemeClr val="tx1"/>
                </a:solidFill>
              </a:rPr>
              <a:t>57</a:t>
            </a:fld>
            <a:endParaRPr lang="en-IN">
              <a:solidFill>
                <a:schemeClr val="tx1"/>
              </a:solidFill>
            </a:endParaRPr>
          </a:p>
        </p:txBody>
      </p:sp>
    </p:spTree>
    <p:extLst>
      <p:ext uri="{BB962C8B-B14F-4D97-AF65-F5344CB8AC3E}">
        <p14:creationId xmlns:p14="http://schemas.microsoft.com/office/powerpoint/2010/main" val="809417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CE3FE-0020-7F79-9EC4-96B18DAC5835}"/>
              </a:ext>
            </a:extLst>
          </p:cNvPr>
          <p:cNvSpPr>
            <a:spLocks noGrp="1"/>
          </p:cNvSpPr>
          <p:nvPr>
            <p:ph idx="1"/>
          </p:nvPr>
        </p:nvSpPr>
        <p:spPr>
          <a:xfrm>
            <a:off x="513708" y="760288"/>
            <a:ext cx="11065267" cy="5548046"/>
          </a:xfrm>
        </p:spPr>
        <p:txBody>
          <a:bodyPr>
            <a:normAutofit/>
          </a:bodyPr>
          <a:lstStyle/>
          <a:p>
            <a:pPr marL="45720" indent="0">
              <a:buNone/>
            </a:pPr>
            <a:r>
              <a:rPr lang="en-US" sz="3200" dirty="0">
                <a:solidFill>
                  <a:schemeClr val="tx1"/>
                </a:solidFill>
                <a:latin typeface="Algerian" panose="04020705040A02060702" pitchFamily="82" charset="0"/>
                <a:cs typeface="Aparajita" panose="02020603050405020304" pitchFamily="18" charset="0"/>
              </a:rPr>
              <a:t>	</a:t>
            </a:r>
            <a:r>
              <a:rPr lang="en-US" sz="3600" dirty="0">
                <a:solidFill>
                  <a:schemeClr val="accent1">
                    <a:lumMod val="50000"/>
                  </a:schemeClr>
                </a:solidFill>
                <a:latin typeface="Algerian" panose="04020705040A02060702" pitchFamily="82" charset="0"/>
                <a:cs typeface="Aparajita" panose="02020603050405020304" pitchFamily="18" charset="0"/>
              </a:rPr>
              <a:t>KOLLAM ERA</a:t>
            </a:r>
          </a:p>
          <a:p>
            <a:pPr marL="45720" indent="0">
              <a:buNone/>
            </a:pPr>
            <a:endParaRPr lang="en-US" sz="3600" dirty="0">
              <a:solidFill>
                <a:schemeClr val="accent1">
                  <a:lumMod val="50000"/>
                </a:schemeClr>
              </a:solidFill>
              <a:latin typeface="Algerian" panose="04020705040A02060702" pitchFamily="82" charset="0"/>
              <a:cs typeface="Aparajita" panose="02020603050405020304" pitchFamily="18" charset="0"/>
            </a:endParaRPr>
          </a:p>
          <a:p>
            <a:r>
              <a:rPr lang="en-US" sz="3200" dirty="0">
                <a:solidFill>
                  <a:schemeClr val="tx1"/>
                </a:solidFill>
                <a:latin typeface="Aparajita" panose="02020603050405020304" pitchFamily="18" charset="0"/>
                <a:cs typeface="Aparajita" panose="02020603050405020304" pitchFamily="18" charset="0"/>
              </a:rPr>
              <a:t>This era is in use in Kerala and its origin is again not clear. </a:t>
            </a:r>
          </a:p>
          <a:p>
            <a:r>
              <a:rPr lang="en-US" sz="3200" dirty="0">
                <a:solidFill>
                  <a:schemeClr val="tx1"/>
                </a:solidFill>
                <a:latin typeface="Aparajita" panose="02020603050405020304" pitchFamily="18" charset="0"/>
                <a:cs typeface="Aparajita" panose="02020603050405020304" pitchFamily="18" charset="0"/>
              </a:rPr>
              <a:t>This era is sometimes referred to as the Parasurama era and the belief is that the Kollam era came into practice by omitting thousands of years from the earlier extant Parasurama era. </a:t>
            </a:r>
          </a:p>
          <a:p>
            <a:r>
              <a:rPr lang="en-US" sz="3200" dirty="0">
                <a:solidFill>
                  <a:schemeClr val="tx1"/>
                </a:solidFill>
                <a:latin typeface="Aparajita" panose="02020603050405020304" pitchFamily="18" charset="0"/>
                <a:cs typeface="Aparajita" panose="02020603050405020304" pitchFamily="18" charset="0"/>
              </a:rPr>
              <a:t>The year in the Kollam era starts from the entry of the Sun into Simha </a:t>
            </a:r>
            <a:r>
              <a:rPr lang="en-US" sz="3200" dirty="0" err="1">
                <a:solidFill>
                  <a:schemeClr val="tx1"/>
                </a:solidFill>
                <a:latin typeface="Aparajita" panose="02020603050405020304" pitchFamily="18" charset="0"/>
                <a:cs typeface="Aparajita" panose="02020603050405020304" pitchFamily="18" charset="0"/>
              </a:rPr>
              <a:t>rasi</a:t>
            </a:r>
            <a:r>
              <a:rPr lang="en-US" sz="3200" dirty="0">
                <a:solidFill>
                  <a:schemeClr val="tx1"/>
                </a:solidFill>
                <a:latin typeface="Aparajita" panose="02020603050405020304" pitchFamily="18" charset="0"/>
                <a:cs typeface="Aparajita" panose="02020603050405020304" pitchFamily="18" charset="0"/>
              </a:rPr>
              <a:t>; the era started from 824 AD.</a:t>
            </a:r>
          </a:p>
        </p:txBody>
      </p:sp>
      <p:sp>
        <p:nvSpPr>
          <p:cNvPr id="2" name="Slide Number Placeholder 1">
            <a:extLst>
              <a:ext uri="{FF2B5EF4-FFF2-40B4-BE49-F238E27FC236}">
                <a16:creationId xmlns:a16="http://schemas.microsoft.com/office/drawing/2014/main" id="{82AF4088-2A1C-3484-BC1F-FD83782584B7}"/>
              </a:ext>
            </a:extLst>
          </p:cNvPr>
          <p:cNvSpPr>
            <a:spLocks noGrp="1"/>
          </p:cNvSpPr>
          <p:nvPr>
            <p:ph type="sldNum" sz="quarter" idx="12"/>
          </p:nvPr>
        </p:nvSpPr>
        <p:spPr/>
        <p:txBody>
          <a:bodyPr/>
          <a:lstStyle/>
          <a:p>
            <a:fld id="{DB0B15CD-159F-441C-9DF5-31DE6B517E51}" type="slidenum">
              <a:rPr lang="en-IN" smtClean="0">
                <a:solidFill>
                  <a:schemeClr val="tx1"/>
                </a:solidFill>
              </a:rPr>
              <a:t>58</a:t>
            </a:fld>
            <a:endParaRPr lang="en-IN">
              <a:solidFill>
                <a:schemeClr val="tx1"/>
              </a:solidFill>
            </a:endParaRPr>
          </a:p>
        </p:txBody>
      </p:sp>
    </p:spTree>
    <p:extLst>
      <p:ext uri="{BB962C8B-B14F-4D97-AF65-F5344CB8AC3E}">
        <p14:creationId xmlns:p14="http://schemas.microsoft.com/office/powerpoint/2010/main" val="3533315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9033D-D71A-ACF6-D62E-9AC40089E79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BDF9B-D085-0367-0AB0-1C5D630089F0}"/>
              </a:ext>
            </a:extLst>
          </p:cNvPr>
          <p:cNvSpPr>
            <a:spLocks noGrp="1"/>
          </p:cNvSpPr>
          <p:nvPr>
            <p:ph idx="1"/>
          </p:nvPr>
        </p:nvSpPr>
        <p:spPr>
          <a:xfrm>
            <a:off x="513708" y="503433"/>
            <a:ext cx="11065267" cy="6061753"/>
          </a:xfrm>
        </p:spPr>
        <p:txBody>
          <a:bodyPr>
            <a:normAutofit/>
          </a:bodyPr>
          <a:lstStyle/>
          <a:p>
            <a:pPr marL="45720" indent="0">
              <a:buNone/>
            </a:pPr>
            <a:r>
              <a:rPr lang="en-US" sz="3200" dirty="0">
                <a:solidFill>
                  <a:schemeClr val="tx1"/>
                </a:solidFill>
                <a:latin typeface="Aparajita" panose="02020603050405020304" pitchFamily="18" charset="0"/>
                <a:cs typeface="Aparajita" panose="02020603050405020304" pitchFamily="18" charset="0"/>
              </a:rPr>
              <a:t>	</a:t>
            </a:r>
            <a:r>
              <a:rPr lang="en-US" sz="3600" dirty="0">
                <a:solidFill>
                  <a:schemeClr val="accent1">
                    <a:lumMod val="50000"/>
                  </a:schemeClr>
                </a:solidFill>
                <a:latin typeface="Algerian" panose="04020705040A02060702" pitchFamily="82" charset="0"/>
                <a:cs typeface="Aparajita" panose="02020603050405020304" pitchFamily="18" charset="0"/>
              </a:rPr>
              <a:t>HEJIRA ERA</a:t>
            </a:r>
          </a:p>
          <a:p>
            <a:r>
              <a:rPr lang="en-US" sz="3200" dirty="0">
                <a:solidFill>
                  <a:schemeClr val="tx1"/>
                </a:solidFill>
                <a:latin typeface="Aparajita" panose="02020603050405020304" pitchFamily="18" charset="0"/>
                <a:cs typeface="Aparajita" panose="02020603050405020304" pitchFamily="18" charset="0"/>
              </a:rPr>
              <a:t>The Hejira era is followed by the Muslims. The era starts from 622 AD and is based on lunar calculations. </a:t>
            </a:r>
          </a:p>
          <a:p>
            <a:r>
              <a:rPr lang="en-US" sz="3200" dirty="0">
                <a:solidFill>
                  <a:schemeClr val="tx1"/>
                </a:solidFill>
                <a:latin typeface="Aparajita" panose="02020603050405020304" pitchFamily="18" charset="0"/>
                <a:cs typeface="Aparajita" panose="02020603050405020304" pitchFamily="18" charset="0"/>
              </a:rPr>
              <a:t>The year begins with Muharram. This era of the Mohammedan calendar, probably introduced by the Caliph Umar about 638-39 AD, started from the evening of July 15,622 AD, Thursday (giving rise to Friday, commencing that evening)when the crescent Moon of Muharram was first visible. This was the new year day preceding the emigration of Prophet Muhammad from Mecca. </a:t>
            </a:r>
          </a:p>
          <a:p>
            <a:r>
              <a:rPr lang="en-US" sz="3200" dirty="0">
                <a:solidFill>
                  <a:schemeClr val="tx1"/>
                </a:solidFill>
                <a:latin typeface="Aparajita" panose="02020603050405020304" pitchFamily="18" charset="0"/>
                <a:cs typeface="Aparajita" panose="02020603050405020304" pitchFamily="18" charset="0"/>
              </a:rPr>
              <a:t>Many other eras have been in use, like </a:t>
            </a:r>
            <a:r>
              <a:rPr lang="en-US" sz="3200" dirty="0" err="1">
                <a:solidFill>
                  <a:schemeClr val="tx1"/>
                </a:solidFill>
                <a:latin typeface="Aparajita" panose="02020603050405020304" pitchFamily="18" charset="0"/>
                <a:cs typeface="Aparajita" panose="02020603050405020304" pitchFamily="18" charset="0"/>
              </a:rPr>
              <a:t>Saptarsi</a:t>
            </a:r>
            <a:r>
              <a:rPr lang="en-US" sz="3200" dirty="0">
                <a:solidFill>
                  <a:schemeClr val="tx1"/>
                </a:solidFill>
                <a:latin typeface="Aparajita" panose="02020603050405020304" pitchFamily="18" charset="0"/>
                <a:cs typeface="Aparajita" panose="02020603050405020304" pitchFamily="18" charset="0"/>
              </a:rPr>
              <a:t>, Yudhisthira, Buddha nirvana, Mahavira nirvana, Bengali San, </a:t>
            </a:r>
            <a:r>
              <a:rPr lang="en-US" sz="3200" dirty="0" err="1">
                <a:solidFill>
                  <a:schemeClr val="tx1"/>
                </a:solidFill>
                <a:latin typeface="Aparajita" panose="02020603050405020304" pitchFamily="18" charset="0"/>
                <a:cs typeface="Aparajita" panose="02020603050405020304" pitchFamily="18" charset="0"/>
              </a:rPr>
              <a:t>Laksmanasena</a:t>
            </a:r>
            <a:r>
              <a:rPr lang="en-US" sz="3200" dirty="0">
                <a:solidFill>
                  <a:schemeClr val="tx1"/>
                </a:solidFill>
                <a:latin typeface="Aparajita" panose="02020603050405020304" pitchFamily="18" charset="0"/>
                <a:cs typeface="Aparajita" panose="02020603050405020304" pitchFamily="18" charset="0"/>
              </a:rPr>
              <a:t>, Tarikh </a:t>
            </a:r>
            <a:r>
              <a:rPr lang="en-US" sz="3200" dirty="0" err="1">
                <a:solidFill>
                  <a:schemeClr val="tx1"/>
                </a:solidFill>
                <a:latin typeface="Aparajita" panose="02020603050405020304" pitchFamily="18" charset="0"/>
                <a:cs typeface="Aparajita" panose="02020603050405020304" pitchFamily="18" charset="0"/>
              </a:rPr>
              <a:t>Hahi</a:t>
            </a:r>
            <a:r>
              <a:rPr lang="en-US" sz="3200" dirty="0">
                <a:solidFill>
                  <a:schemeClr val="tx1"/>
                </a:solidFill>
                <a:latin typeface="Aparajita" panose="02020603050405020304" pitchFamily="18" charset="0"/>
                <a:cs typeface="Aparajita" panose="02020603050405020304" pitchFamily="18" charset="0"/>
              </a:rPr>
              <a:t>(starting from 1555 AD, introduced by King Akbar), etc.</a:t>
            </a:r>
            <a:endParaRPr lang="en-IN" sz="3200" dirty="0">
              <a:solidFill>
                <a:schemeClr val="tx1"/>
              </a:solidFill>
              <a:latin typeface="Aparajita" panose="02020603050405020304" pitchFamily="18" charset="0"/>
              <a:cs typeface="Aparajita" panose="02020603050405020304" pitchFamily="18" charset="0"/>
            </a:endParaRPr>
          </a:p>
        </p:txBody>
      </p:sp>
      <p:sp>
        <p:nvSpPr>
          <p:cNvPr id="2" name="Slide Number Placeholder 1">
            <a:extLst>
              <a:ext uri="{FF2B5EF4-FFF2-40B4-BE49-F238E27FC236}">
                <a16:creationId xmlns:a16="http://schemas.microsoft.com/office/drawing/2014/main" id="{5358C6DE-602C-B86C-1A80-C5C12AA934CD}"/>
              </a:ext>
            </a:extLst>
          </p:cNvPr>
          <p:cNvSpPr>
            <a:spLocks noGrp="1"/>
          </p:cNvSpPr>
          <p:nvPr>
            <p:ph type="sldNum" sz="quarter" idx="12"/>
          </p:nvPr>
        </p:nvSpPr>
        <p:spPr/>
        <p:txBody>
          <a:bodyPr/>
          <a:lstStyle/>
          <a:p>
            <a:fld id="{DB0B15CD-159F-441C-9DF5-31DE6B517E51}" type="slidenum">
              <a:rPr lang="en-IN" smtClean="0">
                <a:solidFill>
                  <a:schemeClr val="tx1"/>
                </a:solidFill>
              </a:rPr>
              <a:t>59</a:t>
            </a:fld>
            <a:endParaRPr lang="en-IN">
              <a:solidFill>
                <a:schemeClr val="tx1"/>
              </a:solidFill>
            </a:endParaRPr>
          </a:p>
        </p:txBody>
      </p:sp>
    </p:spTree>
    <p:extLst>
      <p:ext uri="{BB962C8B-B14F-4D97-AF65-F5344CB8AC3E}">
        <p14:creationId xmlns:p14="http://schemas.microsoft.com/office/powerpoint/2010/main" val="2125776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2A9CB-CD0A-F48A-CBA9-501D466AE842}"/>
              </a:ext>
            </a:extLst>
          </p:cNvPr>
          <p:cNvSpPr>
            <a:spLocks noGrp="1"/>
          </p:cNvSpPr>
          <p:nvPr>
            <p:ph type="title"/>
          </p:nvPr>
        </p:nvSpPr>
        <p:spPr>
          <a:xfrm>
            <a:off x="872875" y="201205"/>
            <a:ext cx="10446249" cy="1356360"/>
          </a:xfrm>
        </p:spPr>
        <p:txBody>
          <a:bodyPr>
            <a:normAutofit/>
          </a:bodyPr>
          <a:lstStyle/>
          <a:p>
            <a:r>
              <a:rPr lang="en-IN" sz="2400" dirty="0">
                <a:solidFill>
                  <a:schemeClr val="tx1"/>
                </a:solidFill>
              </a:rPr>
              <a:t>In Yajurveda, a year comprising </a:t>
            </a:r>
            <a:r>
              <a:rPr lang="en-IN" sz="2400" dirty="0">
                <a:solidFill>
                  <a:schemeClr val="tx1"/>
                </a:solidFill>
                <a:latin typeface="Abadi" panose="020B0604020104020204" pitchFamily="34" charset="0"/>
              </a:rPr>
              <a:t>12</a:t>
            </a:r>
            <a:r>
              <a:rPr lang="en-IN" sz="2400" dirty="0">
                <a:solidFill>
                  <a:schemeClr val="tx1"/>
                </a:solidFill>
              </a:rPr>
              <a:t> solar months and </a:t>
            </a:r>
            <a:r>
              <a:rPr lang="en-IN" sz="2400" dirty="0">
                <a:solidFill>
                  <a:schemeClr val="tx1"/>
                </a:solidFill>
                <a:latin typeface="Abadi" panose="020B0604020104020204" pitchFamily="34" charset="0"/>
              </a:rPr>
              <a:t>6</a:t>
            </a:r>
            <a:r>
              <a:rPr lang="en-IN" sz="2400" dirty="0">
                <a:solidFill>
                  <a:schemeClr val="tx1"/>
                </a:solidFill>
              </a:rPr>
              <a:t> </a:t>
            </a:r>
            <a:r>
              <a:rPr lang="en-IN" sz="2400" dirty="0" err="1">
                <a:solidFill>
                  <a:schemeClr val="tx1"/>
                </a:solidFill>
              </a:rPr>
              <a:t>rtus</a:t>
            </a:r>
            <a:r>
              <a:rPr lang="en-IN" sz="2400" dirty="0">
                <a:solidFill>
                  <a:schemeClr val="tx1"/>
                </a:solidFill>
              </a:rPr>
              <a:t>(seasons) was recognised. T</a:t>
            </a:r>
            <a:r>
              <a:rPr lang="en-US" sz="2400" dirty="0">
                <a:solidFill>
                  <a:schemeClr val="tx1"/>
                </a:solidFill>
              </a:rPr>
              <a:t>he </a:t>
            </a:r>
            <a:r>
              <a:rPr lang="en-US" sz="2400" dirty="0" err="1">
                <a:solidFill>
                  <a:schemeClr val="tx1"/>
                </a:solidFill>
              </a:rPr>
              <a:t>Taittiriya</a:t>
            </a:r>
            <a:r>
              <a:rPr lang="en-US" sz="2400" dirty="0">
                <a:solidFill>
                  <a:schemeClr val="tx1"/>
                </a:solidFill>
              </a:rPr>
              <a:t> Samhita gives the names of the solar months connected with the different seasons as follows:</a:t>
            </a:r>
            <a:endParaRPr lang="en-IN" sz="2400" dirty="0">
              <a:solidFill>
                <a:schemeClr val="tx1"/>
              </a:solidFill>
            </a:endParaRPr>
          </a:p>
        </p:txBody>
      </p:sp>
      <p:grpSp>
        <p:nvGrpSpPr>
          <p:cNvPr id="9" name="Group 8">
            <a:extLst>
              <a:ext uri="{FF2B5EF4-FFF2-40B4-BE49-F238E27FC236}">
                <a16:creationId xmlns:a16="http://schemas.microsoft.com/office/drawing/2014/main" id="{FF3DC009-8DB6-43B9-5914-7B0B75D2A1F3}"/>
              </a:ext>
            </a:extLst>
          </p:cNvPr>
          <p:cNvGrpSpPr/>
          <p:nvPr/>
        </p:nvGrpSpPr>
        <p:grpSpPr>
          <a:xfrm>
            <a:off x="1703796" y="1633591"/>
            <a:ext cx="7923088" cy="3256908"/>
            <a:chOff x="678094" y="3181030"/>
            <a:chExt cx="7260506" cy="2838450"/>
          </a:xfrm>
        </p:grpSpPr>
        <p:pic>
          <p:nvPicPr>
            <p:cNvPr id="6" name="Picture 5">
              <a:extLst>
                <a:ext uri="{FF2B5EF4-FFF2-40B4-BE49-F238E27FC236}">
                  <a16:creationId xmlns:a16="http://schemas.microsoft.com/office/drawing/2014/main" id="{DEE9BD8E-8096-0AAA-78E8-B3032D670ABE}"/>
                </a:ext>
              </a:extLst>
            </p:cNvPr>
            <p:cNvPicPr>
              <a:picLocks noChangeAspect="1"/>
            </p:cNvPicPr>
            <p:nvPr/>
          </p:nvPicPr>
          <p:blipFill>
            <a:blip r:embed="rId2"/>
            <a:srcRect l="5383" r="5027"/>
            <a:stretch/>
          </p:blipFill>
          <p:spPr>
            <a:xfrm>
              <a:off x="678094" y="3181030"/>
              <a:ext cx="5256556" cy="2838450"/>
            </a:xfrm>
            <a:prstGeom prst="rect">
              <a:avLst/>
            </a:prstGeom>
          </p:spPr>
        </p:pic>
        <p:pic>
          <p:nvPicPr>
            <p:cNvPr id="7" name="Picture 6">
              <a:extLst>
                <a:ext uri="{FF2B5EF4-FFF2-40B4-BE49-F238E27FC236}">
                  <a16:creationId xmlns:a16="http://schemas.microsoft.com/office/drawing/2014/main" id="{46B7E44A-573A-75D6-F68E-79CAFBF4D887}"/>
                </a:ext>
              </a:extLst>
            </p:cNvPr>
            <p:cNvPicPr>
              <a:picLocks noChangeAspect="1"/>
            </p:cNvPicPr>
            <p:nvPr/>
          </p:nvPicPr>
          <p:blipFill>
            <a:blip r:embed="rId3"/>
            <a:srcRect l="24564" r="47266"/>
            <a:stretch/>
          </p:blipFill>
          <p:spPr>
            <a:xfrm>
              <a:off x="5862732" y="3181030"/>
              <a:ext cx="2075868" cy="2838450"/>
            </a:xfrm>
            <a:prstGeom prst="rect">
              <a:avLst/>
            </a:prstGeom>
          </p:spPr>
        </p:pic>
      </p:grpSp>
      <p:sp>
        <p:nvSpPr>
          <p:cNvPr id="3" name="TextBox 2">
            <a:extLst>
              <a:ext uri="{FF2B5EF4-FFF2-40B4-BE49-F238E27FC236}">
                <a16:creationId xmlns:a16="http://schemas.microsoft.com/office/drawing/2014/main" id="{44083E13-BB7F-77C3-1483-897C9EEF70DB}"/>
              </a:ext>
            </a:extLst>
          </p:cNvPr>
          <p:cNvSpPr txBox="1"/>
          <p:nvPr/>
        </p:nvSpPr>
        <p:spPr>
          <a:xfrm>
            <a:off x="667820" y="4908948"/>
            <a:ext cx="11270751" cy="1631216"/>
          </a:xfrm>
          <a:prstGeom prst="rect">
            <a:avLst/>
          </a:prstGeom>
          <a:noFill/>
        </p:spPr>
        <p:txBody>
          <a:bodyPr wrap="square" rtlCol="0">
            <a:spAutoFit/>
          </a:bodyPr>
          <a:lstStyle/>
          <a:p>
            <a:r>
              <a:rPr lang="en-IN" sz="2000" dirty="0"/>
              <a:t>Note:</a:t>
            </a:r>
          </a:p>
          <a:p>
            <a:pPr marL="342900" indent="-342900">
              <a:buAutoNum type="arabicPeriod"/>
            </a:pPr>
            <a:r>
              <a:rPr lang="en-IN" sz="2000" dirty="0"/>
              <a:t>The Phalguna Amavasya marks the last day of the year and the Prathama following the Phalguna Amavasya is the first day of the year for the Chandramana calendar.</a:t>
            </a:r>
          </a:p>
          <a:p>
            <a:pPr marL="342900" indent="-342900">
              <a:buAutoNum type="arabicPeriod"/>
            </a:pPr>
            <a:r>
              <a:rPr lang="en-IN" sz="2000" dirty="0"/>
              <a:t>The day when Surya enters the Mesha masa will be the beginning of the year for </a:t>
            </a:r>
            <a:r>
              <a:rPr lang="en-IN" sz="2000" dirty="0" err="1"/>
              <a:t>Sauramana</a:t>
            </a:r>
            <a:r>
              <a:rPr lang="en-IN" sz="2000" dirty="0"/>
              <a:t> calendar.</a:t>
            </a:r>
          </a:p>
          <a:p>
            <a:pPr marL="342900" indent="-342900">
              <a:buAutoNum type="arabicPeriod"/>
            </a:pPr>
            <a:r>
              <a:rPr lang="en-IN" sz="2000" dirty="0"/>
              <a:t>The gap between the 2 calendars will be approximately 2 weeks.</a:t>
            </a:r>
          </a:p>
        </p:txBody>
      </p:sp>
      <p:sp>
        <p:nvSpPr>
          <p:cNvPr id="4" name="Slide Number Placeholder 3">
            <a:extLst>
              <a:ext uri="{FF2B5EF4-FFF2-40B4-BE49-F238E27FC236}">
                <a16:creationId xmlns:a16="http://schemas.microsoft.com/office/drawing/2014/main" id="{B8BB68DF-0039-937C-211A-2EA81BA5C6E7}"/>
              </a:ext>
            </a:extLst>
          </p:cNvPr>
          <p:cNvSpPr>
            <a:spLocks noGrp="1"/>
          </p:cNvSpPr>
          <p:nvPr>
            <p:ph type="sldNum" sz="quarter" idx="12"/>
          </p:nvPr>
        </p:nvSpPr>
        <p:spPr/>
        <p:txBody>
          <a:bodyPr/>
          <a:lstStyle/>
          <a:p>
            <a:fld id="{DB0B15CD-159F-441C-9DF5-31DE6B517E51}" type="slidenum">
              <a:rPr lang="en-IN" smtClean="0">
                <a:solidFill>
                  <a:sysClr val="windowText" lastClr="000000"/>
                </a:solidFill>
              </a:rPr>
              <a:t>6</a:t>
            </a:fld>
            <a:endParaRPr lang="en-IN" dirty="0">
              <a:solidFill>
                <a:sysClr val="windowText" lastClr="000000"/>
              </a:solidFill>
            </a:endParaRPr>
          </a:p>
        </p:txBody>
      </p:sp>
    </p:spTree>
    <p:extLst>
      <p:ext uri="{BB962C8B-B14F-4D97-AF65-F5344CB8AC3E}">
        <p14:creationId xmlns:p14="http://schemas.microsoft.com/office/powerpoint/2010/main" val="451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9E6AE-9E78-80DD-98D2-F25ED141F0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914A6-846D-6151-9954-84DCCC470AE9}"/>
              </a:ext>
            </a:extLst>
          </p:cNvPr>
          <p:cNvSpPr>
            <a:spLocks noGrp="1"/>
          </p:cNvSpPr>
          <p:nvPr>
            <p:ph type="title"/>
          </p:nvPr>
        </p:nvSpPr>
        <p:spPr>
          <a:xfrm>
            <a:off x="1158240" y="559942"/>
            <a:ext cx="9875520" cy="818508"/>
          </a:xfrm>
        </p:spPr>
        <p:txBody>
          <a:bodyPr/>
          <a:lstStyle/>
          <a:p>
            <a:pPr algn="ctr"/>
            <a:r>
              <a:rPr lang="en-IN" dirty="0">
                <a:solidFill>
                  <a:schemeClr val="tx1"/>
                </a:solidFill>
                <a:latin typeface="Algerian" panose="04020705040A02060702" pitchFamily="82" charset="0"/>
              </a:rPr>
              <a:t>TIME ON A MICROCOSMIC SCALE</a:t>
            </a:r>
          </a:p>
        </p:txBody>
      </p:sp>
      <p:sp>
        <p:nvSpPr>
          <p:cNvPr id="3" name="Content Placeholder 2">
            <a:extLst>
              <a:ext uri="{FF2B5EF4-FFF2-40B4-BE49-F238E27FC236}">
                <a16:creationId xmlns:a16="http://schemas.microsoft.com/office/drawing/2014/main" id="{1255D7EA-EA47-BCEE-C452-B535F82FA657}"/>
              </a:ext>
            </a:extLst>
          </p:cNvPr>
          <p:cNvSpPr>
            <a:spLocks noGrp="1"/>
          </p:cNvSpPr>
          <p:nvPr>
            <p:ph idx="1"/>
          </p:nvPr>
        </p:nvSpPr>
        <p:spPr>
          <a:xfrm>
            <a:off x="513708" y="2044557"/>
            <a:ext cx="11229654" cy="4253501"/>
          </a:xfrm>
        </p:spPr>
        <p:txBody>
          <a:bodyPr>
            <a:normAutofit/>
          </a:bodyPr>
          <a:lstStyle/>
          <a:p>
            <a:r>
              <a:rPr lang="en-US" sz="3200" dirty="0">
                <a:solidFill>
                  <a:schemeClr val="tx1"/>
                </a:solidFill>
                <a:latin typeface="Aparajita" panose="02020603050405020304" pitchFamily="18" charset="0"/>
                <a:cs typeface="Aparajita" panose="02020603050405020304" pitchFamily="18" charset="0"/>
              </a:rPr>
              <a:t>In the course of a day, to fix actual muhurta (auspicious time) for rites and rituals and marriages and also for routine civil activities, smaller units of time are needed. In Indian astronomy, according to the </a:t>
            </a:r>
            <a:r>
              <a:rPr lang="en-US" sz="3200" dirty="0" err="1">
                <a:solidFill>
                  <a:schemeClr val="tx1"/>
                </a:solidFill>
                <a:latin typeface="Aparajita" panose="02020603050405020304" pitchFamily="18" charset="0"/>
                <a:cs typeface="Aparajita" panose="02020603050405020304" pitchFamily="18" charset="0"/>
              </a:rPr>
              <a:t>Suryasiddhanta</a:t>
            </a:r>
            <a:r>
              <a:rPr lang="en-US" sz="3200" dirty="0">
                <a:solidFill>
                  <a:schemeClr val="tx1"/>
                </a:solidFill>
                <a:latin typeface="Aparajita" panose="02020603050405020304" pitchFamily="18" charset="0"/>
                <a:cs typeface="Aparajita" panose="02020603050405020304" pitchFamily="18" charset="0"/>
              </a:rPr>
              <a:t>, the measurement of time on the micro-scale starts with prana (or </a:t>
            </a:r>
            <a:r>
              <a:rPr lang="en-US" sz="3200" dirty="0" err="1">
                <a:solidFill>
                  <a:schemeClr val="tx1"/>
                </a:solidFill>
                <a:latin typeface="Aparajita" panose="02020603050405020304" pitchFamily="18" charset="0"/>
                <a:cs typeface="Aparajita" panose="02020603050405020304" pitchFamily="18" charset="0"/>
              </a:rPr>
              <a:t>asu</a:t>
            </a:r>
            <a:r>
              <a:rPr lang="en-US" sz="3200" dirty="0">
                <a:solidFill>
                  <a:schemeClr val="tx1"/>
                </a:solidFill>
                <a:latin typeface="Aparajita" panose="02020603050405020304" pitchFamily="18" charset="0"/>
                <a:cs typeface="Aparajita" panose="02020603050405020304" pitchFamily="18" charset="0"/>
              </a:rPr>
              <a:t>). </a:t>
            </a:r>
          </a:p>
          <a:p>
            <a:r>
              <a:rPr lang="en-US" sz="3200" dirty="0">
                <a:solidFill>
                  <a:schemeClr val="tx1"/>
                </a:solidFill>
                <a:latin typeface="Aparajita" panose="02020603050405020304" pitchFamily="18" charset="0"/>
                <a:cs typeface="Aparajita" panose="02020603050405020304" pitchFamily="18" charset="0"/>
              </a:rPr>
              <a:t>The length of a prana (inhalation or exhalation) is defined as the time taken for pronouncing 10 long syllables(</a:t>
            </a:r>
            <a:r>
              <a:rPr lang="en-US" sz="3200" dirty="0" err="1">
                <a:solidFill>
                  <a:schemeClr val="tx1"/>
                </a:solidFill>
                <a:latin typeface="Aparajita" panose="02020603050405020304" pitchFamily="18" charset="0"/>
                <a:cs typeface="Aparajita" panose="02020603050405020304" pitchFamily="18" charset="0"/>
              </a:rPr>
              <a:t>gurvaksara</a:t>
            </a:r>
            <a:r>
              <a:rPr lang="en-US" sz="3200" dirty="0">
                <a:solidFill>
                  <a:schemeClr val="tx1"/>
                </a:solidFill>
                <a:latin typeface="Aparajita" panose="02020603050405020304" pitchFamily="18" charset="0"/>
                <a:cs typeface="Aparajita" panose="02020603050405020304" pitchFamily="18" charset="0"/>
              </a:rPr>
              <a:t>). It is also the time taken to inhale by a person in normal health. </a:t>
            </a:r>
            <a:endParaRPr lang="en-IN" sz="32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4F965A80-1CF0-A82D-97D2-22351EABBFFC}"/>
              </a:ext>
            </a:extLst>
          </p:cNvPr>
          <p:cNvSpPr>
            <a:spLocks noGrp="1"/>
          </p:cNvSpPr>
          <p:nvPr>
            <p:ph type="sldNum" sz="quarter" idx="12"/>
          </p:nvPr>
        </p:nvSpPr>
        <p:spPr/>
        <p:txBody>
          <a:bodyPr/>
          <a:lstStyle/>
          <a:p>
            <a:fld id="{DB0B15CD-159F-441C-9DF5-31DE6B517E51}" type="slidenum">
              <a:rPr lang="en-IN" smtClean="0">
                <a:solidFill>
                  <a:schemeClr val="tx1"/>
                </a:solidFill>
              </a:rPr>
              <a:t>60</a:t>
            </a:fld>
            <a:endParaRPr lang="en-IN">
              <a:solidFill>
                <a:schemeClr val="tx1"/>
              </a:solidFill>
            </a:endParaRPr>
          </a:p>
        </p:txBody>
      </p:sp>
    </p:spTree>
    <p:extLst>
      <p:ext uri="{BB962C8B-B14F-4D97-AF65-F5344CB8AC3E}">
        <p14:creationId xmlns:p14="http://schemas.microsoft.com/office/powerpoint/2010/main" val="12114953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DA7B3-C838-72E1-E0A1-0A6A244C9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A83DD-55B9-D354-BEF4-6D48CA27339B}"/>
              </a:ext>
            </a:extLst>
          </p:cNvPr>
          <p:cNvSpPr>
            <a:spLocks noGrp="1"/>
          </p:cNvSpPr>
          <p:nvPr>
            <p:ph type="title"/>
          </p:nvPr>
        </p:nvSpPr>
        <p:spPr>
          <a:xfrm>
            <a:off x="1140351" y="208908"/>
            <a:ext cx="9875520" cy="818508"/>
          </a:xfrm>
        </p:spPr>
        <p:txBody>
          <a:bodyPr/>
          <a:lstStyle/>
          <a:p>
            <a:pPr algn="ctr"/>
            <a:r>
              <a:rPr lang="en-IN" dirty="0">
                <a:solidFill>
                  <a:schemeClr val="tx1"/>
                </a:solidFill>
                <a:latin typeface="Algerian" panose="04020705040A02060702" pitchFamily="82" charset="0"/>
              </a:rPr>
              <a:t>TIME ON A MICROCOSMIC SCALE</a:t>
            </a:r>
          </a:p>
        </p:txBody>
      </p:sp>
      <p:sp>
        <p:nvSpPr>
          <p:cNvPr id="3" name="Content Placeholder 2">
            <a:extLst>
              <a:ext uri="{FF2B5EF4-FFF2-40B4-BE49-F238E27FC236}">
                <a16:creationId xmlns:a16="http://schemas.microsoft.com/office/drawing/2014/main" id="{460D0146-AAF9-E641-E6AB-CEDA1BFFDB50}"/>
              </a:ext>
            </a:extLst>
          </p:cNvPr>
          <p:cNvSpPr>
            <a:spLocks noGrp="1"/>
          </p:cNvSpPr>
          <p:nvPr>
            <p:ph idx="1"/>
          </p:nvPr>
        </p:nvSpPr>
        <p:spPr>
          <a:xfrm>
            <a:off x="513708" y="1027416"/>
            <a:ext cx="11311846" cy="5435029"/>
          </a:xfrm>
        </p:spPr>
        <p:txBody>
          <a:bodyPr>
            <a:normAutofit/>
          </a:bodyPr>
          <a:lstStyle/>
          <a:p>
            <a:r>
              <a:rPr lang="en-US" sz="3200" dirty="0">
                <a:solidFill>
                  <a:schemeClr val="tx1"/>
                </a:solidFill>
                <a:latin typeface="Aparajita" panose="02020603050405020304" pitchFamily="18" charset="0"/>
                <a:cs typeface="Aparajita" panose="02020603050405020304" pitchFamily="18" charset="0"/>
              </a:rPr>
              <a:t>The table of time-units used in the course of a day is given below:</a:t>
            </a:r>
          </a:p>
          <a:p>
            <a:pPr lvl="2"/>
            <a:r>
              <a:rPr lang="en-IN" sz="3200" dirty="0">
                <a:solidFill>
                  <a:schemeClr val="tx1"/>
                </a:solidFill>
                <a:latin typeface="Aparajita" panose="02020603050405020304" pitchFamily="18" charset="0"/>
                <a:cs typeface="Aparajita" panose="02020603050405020304" pitchFamily="18" charset="0"/>
              </a:rPr>
              <a:t>10 </a:t>
            </a:r>
            <a:r>
              <a:rPr lang="en-IN" sz="3200" dirty="0" err="1">
                <a:solidFill>
                  <a:schemeClr val="tx1"/>
                </a:solidFill>
                <a:latin typeface="Aparajita" panose="02020603050405020304" pitchFamily="18" charset="0"/>
                <a:cs typeface="Aparajita" panose="02020603050405020304" pitchFamily="18" charset="0"/>
              </a:rPr>
              <a:t>guruaksara</a:t>
            </a:r>
            <a:r>
              <a:rPr lang="en-IN" sz="3200" dirty="0">
                <a:solidFill>
                  <a:schemeClr val="tx1"/>
                </a:solidFill>
                <a:latin typeface="Aparajita" panose="02020603050405020304" pitchFamily="18" charset="0"/>
                <a:cs typeface="Aparajita" panose="02020603050405020304" pitchFamily="18" charset="0"/>
              </a:rPr>
              <a:t> =1 prana (</a:t>
            </a:r>
            <a:r>
              <a:rPr lang="en-IN" sz="3200" dirty="0" err="1">
                <a:solidFill>
                  <a:schemeClr val="tx1"/>
                </a:solidFill>
                <a:latin typeface="Aparajita" panose="02020603050405020304" pitchFamily="18" charset="0"/>
                <a:cs typeface="Aparajita" panose="02020603050405020304" pitchFamily="18" charset="0"/>
              </a:rPr>
              <a:t>asu</a:t>
            </a:r>
            <a:r>
              <a:rPr lang="en-IN" sz="3200" dirty="0">
                <a:solidFill>
                  <a:schemeClr val="tx1"/>
                </a:solidFill>
                <a:latin typeface="Aparajita" panose="02020603050405020304" pitchFamily="18" charset="0"/>
                <a:cs typeface="Aparajita" panose="02020603050405020304" pitchFamily="18" charset="0"/>
              </a:rPr>
              <a:t>, about 4 seconds)</a:t>
            </a:r>
          </a:p>
          <a:p>
            <a:pPr lvl="2"/>
            <a:r>
              <a:rPr lang="en-IN" sz="3200" dirty="0">
                <a:solidFill>
                  <a:schemeClr val="tx1"/>
                </a:solidFill>
                <a:latin typeface="Aparajita" panose="02020603050405020304" pitchFamily="18" charset="0"/>
                <a:cs typeface="Aparajita" panose="02020603050405020304" pitchFamily="18" charset="0"/>
              </a:rPr>
              <a:t>6 pranas = 1 </a:t>
            </a:r>
            <a:r>
              <a:rPr lang="en-IN" sz="3200" dirty="0" err="1">
                <a:solidFill>
                  <a:schemeClr val="tx1"/>
                </a:solidFill>
                <a:latin typeface="Aparajita" panose="02020603050405020304" pitchFamily="18" charset="0"/>
                <a:cs typeface="Aparajita" panose="02020603050405020304" pitchFamily="18" charset="0"/>
              </a:rPr>
              <a:t>vinadi</a:t>
            </a:r>
            <a:endParaRPr lang="en-IN" sz="3200" dirty="0">
              <a:solidFill>
                <a:schemeClr val="tx1"/>
              </a:solidFill>
              <a:latin typeface="Aparajita" panose="02020603050405020304" pitchFamily="18" charset="0"/>
              <a:cs typeface="Aparajita" panose="02020603050405020304" pitchFamily="18" charset="0"/>
            </a:endParaRPr>
          </a:p>
          <a:p>
            <a:pPr lvl="2"/>
            <a:r>
              <a:rPr lang="en-IN" sz="3200" dirty="0">
                <a:solidFill>
                  <a:schemeClr val="tx1"/>
                </a:solidFill>
                <a:latin typeface="Aparajita" panose="02020603050405020304" pitchFamily="18" charset="0"/>
                <a:cs typeface="Aparajita" panose="02020603050405020304" pitchFamily="18" charset="0"/>
              </a:rPr>
              <a:t>60 </a:t>
            </a:r>
            <a:r>
              <a:rPr lang="en-IN" sz="3200" dirty="0" err="1">
                <a:solidFill>
                  <a:schemeClr val="tx1"/>
                </a:solidFill>
                <a:latin typeface="Aparajita" panose="02020603050405020304" pitchFamily="18" charset="0"/>
                <a:cs typeface="Aparajita" panose="02020603050405020304" pitchFamily="18" charset="0"/>
              </a:rPr>
              <a:t>vinadi</a:t>
            </a:r>
            <a:r>
              <a:rPr lang="en-IN" sz="3200" dirty="0">
                <a:solidFill>
                  <a:schemeClr val="tx1"/>
                </a:solidFill>
                <a:latin typeface="Aparajita" panose="02020603050405020304" pitchFamily="18" charset="0"/>
                <a:cs typeface="Aparajita" panose="02020603050405020304" pitchFamily="18" charset="0"/>
              </a:rPr>
              <a:t> = 1 </a:t>
            </a:r>
            <a:r>
              <a:rPr lang="en-IN" sz="3200" dirty="0" err="1">
                <a:solidFill>
                  <a:schemeClr val="tx1"/>
                </a:solidFill>
                <a:latin typeface="Aparajita" panose="02020603050405020304" pitchFamily="18" charset="0"/>
                <a:cs typeface="Aparajita" panose="02020603050405020304" pitchFamily="18" charset="0"/>
              </a:rPr>
              <a:t>nadi</a:t>
            </a:r>
            <a:endParaRPr lang="en-IN" sz="3200" dirty="0">
              <a:solidFill>
                <a:schemeClr val="tx1"/>
              </a:solidFill>
              <a:latin typeface="Aparajita" panose="02020603050405020304" pitchFamily="18" charset="0"/>
              <a:cs typeface="Aparajita" panose="02020603050405020304" pitchFamily="18" charset="0"/>
            </a:endParaRPr>
          </a:p>
          <a:p>
            <a:pPr lvl="2"/>
            <a:r>
              <a:rPr lang="en-IN" sz="3200" dirty="0">
                <a:solidFill>
                  <a:schemeClr val="tx1"/>
                </a:solidFill>
                <a:latin typeface="Aparajita" panose="02020603050405020304" pitchFamily="18" charset="0"/>
                <a:cs typeface="Aparajita" panose="02020603050405020304" pitchFamily="18" charset="0"/>
              </a:rPr>
              <a:t>60 </a:t>
            </a:r>
            <a:r>
              <a:rPr lang="en-IN" sz="3200" dirty="0" err="1">
                <a:solidFill>
                  <a:schemeClr val="tx1"/>
                </a:solidFill>
                <a:latin typeface="Aparajita" panose="02020603050405020304" pitchFamily="18" charset="0"/>
                <a:cs typeface="Aparajita" panose="02020603050405020304" pitchFamily="18" charset="0"/>
              </a:rPr>
              <a:t>nadis</a:t>
            </a:r>
            <a:r>
              <a:rPr lang="en-IN" sz="3200" dirty="0">
                <a:solidFill>
                  <a:schemeClr val="tx1"/>
                </a:solidFill>
                <a:latin typeface="Aparajita" panose="02020603050405020304" pitchFamily="18" charset="0"/>
                <a:cs typeface="Aparajita" panose="02020603050405020304" pitchFamily="18" charset="0"/>
              </a:rPr>
              <a:t> = 1 day (A </a:t>
            </a:r>
            <a:r>
              <a:rPr lang="en-IN" sz="3200" dirty="0" err="1">
                <a:solidFill>
                  <a:schemeClr val="tx1"/>
                </a:solidFill>
                <a:latin typeface="Aparajita" panose="02020603050405020304" pitchFamily="18" charset="0"/>
                <a:cs typeface="Aparajita" panose="02020603050405020304" pitchFamily="18" charset="0"/>
              </a:rPr>
              <a:t>nadiis</a:t>
            </a:r>
            <a:r>
              <a:rPr lang="en-IN" sz="3200" dirty="0">
                <a:solidFill>
                  <a:schemeClr val="tx1"/>
                </a:solidFill>
                <a:latin typeface="Aparajita" panose="02020603050405020304" pitchFamily="18" charset="0"/>
                <a:cs typeface="Aparajita" panose="02020603050405020304" pitchFamily="18" charset="0"/>
              </a:rPr>
              <a:t> also referred to as a </a:t>
            </a:r>
            <a:r>
              <a:rPr lang="en-IN" sz="3200" dirty="0" err="1">
                <a:solidFill>
                  <a:schemeClr val="tx1"/>
                </a:solidFill>
                <a:latin typeface="Aparajita" panose="02020603050405020304" pitchFamily="18" charset="0"/>
                <a:cs typeface="Aparajita" panose="02020603050405020304" pitchFamily="18" charset="0"/>
              </a:rPr>
              <a:t>nadika</a:t>
            </a:r>
            <a:r>
              <a:rPr lang="en-IN" sz="3200" dirty="0">
                <a:solidFill>
                  <a:schemeClr val="tx1"/>
                </a:solidFill>
                <a:latin typeface="Aparajita" panose="02020603050405020304" pitchFamily="18" charset="0"/>
                <a:cs typeface="Aparajita" panose="02020603050405020304" pitchFamily="18" charset="0"/>
              </a:rPr>
              <a:t> or a </a:t>
            </a:r>
            <a:r>
              <a:rPr lang="en-IN" sz="3200" dirty="0" err="1">
                <a:solidFill>
                  <a:schemeClr val="tx1"/>
                </a:solidFill>
                <a:latin typeface="Aparajita" panose="02020603050405020304" pitchFamily="18" charset="0"/>
                <a:cs typeface="Aparajita" panose="02020603050405020304" pitchFamily="18" charset="0"/>
              </a:rPr>
              <a:t>ghatika</a:t>
            </a:r>
            <a:r>
              <a:rPr lang="en-IN" sz="3200" dirty="0">
                <a:solidFill>
                  <a:schemeClr val="tx1"/>
                </a:solidFill>
                <a:latin typeface="Aparajita" panose="02020603050405020304" pitchFamily="18" charset="0"/>
                <a:cs typeface="Aparajita" panose="02020603050405020304" pitchFamily="18" charset="0"/>
              </a:rPr>
              <a:t>)</a:t>
            </a:r>
          </a:p>
          <a:p>
            <a:r>
              <a:rPr lang="en-IN" sz="3200" dirty="0">
                <a:solidFill>
                  <a:schemeClr val="tx1"/>
                </a:solidFill>
                <a:latin typeface="Aparajita" panose="02020603050405020304" pitchFamily="18" charset="0"/>
                <a:cs typeface="Aparajita" panose="02020603050405020304" pitchFamily="18" charset="0"/>
              </a:rPr>
              <a:t>There are also other units of time. In the Puranic tradition, we have</a:t>
            </a:r>
          </a:p>
          <a:p>
            <a:pPr lvl="2"/>
            <a:r>
              <a:rPr lang="en-IN" sz="3200" dirty="0">
                <a:solidFill>
                  <a:schemeClr val="tx1"/>
                </a:solidFill>
                <a:latin typeface="Aparajita" panose="02020603050405020304" pitchFamily="18" charset="0"/>
                <a:cs typeface="Aparajita" panose="02020603050405020304" pitchFamily="18" charset="0"/>
              </a:rPr>
              <a:t>15 </a:t>
            </a:r>
            <a:r>
              <a:rPr lang="en-IN" sz="3200" dirty="0" err="1">
                <a:solidFill>
                  <a:schemeClr val="tx1"/>
                </a:solidFill>
                <a:latin typeface="Aparajita" panose="02020603050405020304" pitchFamily="18" charset="0"/>
                <a:cs typeface="Aparajita" panose="02020603050405020304" pitchFamily="18" charset="0"/>
              </a:rPr>
              <a:t>nimesas</a:t>
            </a:r>
            <a:r>
              <a:rPr lang="en-IN" sz="3200" dirty="0">
                <a:solidFill>
                  <a:schemeClr val="tx1"/>
                </a:solidFill>
                <a:latin typeface="Aparajita" panose="02020603050405020304" pitchFamily="18" charset="0"/>
                <a:cs typeface="Aparajita" panose="02020603050405020304" pitchFamily="18" charset="0"/>
              </a:rPr>
              <a:t> = 1 </a:t>
            </a:r>
            <a:r>
              <a:rPr lang="en-IN" sz="3200" dirty="0" err="1">
                <a:solidFill>
                  <a:schemeClr val="tx1"/>
                </a:solidFill>
                <a:latin typeface="Aparajita" panose="02020603050405020304" pitchFamily="18" charset="0"/>
                <a:cs typeface="Aparajita" panose="02020603050405020304" pitchFamily="18" charset="0"/>
              </a:rPr>
              <a:t>kastha</a:t>
            </a:r>
            <a:endParaRPr lang="en-IN" sz="3200" dirty="0">
              <a:solidFill>
                <a:schemeClr val="tx1"/>
              </a:solidFill>
              <a:latin typeface="Aparajita" panose="02020603050405020304" pitchFamily="18" charset="0"/>
              <a:cs typeface="Aparajita" panose="02020603050405020304" pitchFamily="18" charset="0"/>
            </a:endParaRPr>
          </a:p>
          <a:p>
            <a:pPr lvl="2"/>
            <a:r>
              <a:rPr lang="en-IN" sz="3200" dirty="0">
                <a:solidFill>
                  <a:schemeClr val="tx1"/>
                </a:solidFill>
                <a:latin typeface="Aparajita" panose="02020603050405020304" pitchFamily="18" charset="0"/>
                <a:cs typeface="Aparajita" panose="02020603050405020304" pitchFamily="18" charset="0"/>
              </a:rPr>
              <a:t>30 </a:t>
            </a:r>
            <a:r>
              <a:rPr lang="en-IN" sz="3200" dirty="0" err="1">
                <a:solidFill>
                  <a:schemeClr val="tx1"/>
                </a:solidFill>
                <a:latin typeface="Aparajita" panose="02020603050405020304" pitchFamily="18" charset="0"/>
                <a:cs typeface="Aparajita" panose="02020603050405020304" pitchFamily="18" charset="0"/>
              </a:rPr>
              <a:t>kasthas</a:t>
            </a:r>
            <a:r>
              <a:rPr lang="en-IN" sz="3200" dirty="0">
                <a:solidFill>
                  <a:schemeClr val="tx1"/>
                </a:solidFill>
                <a:latin typeface="Aparajita" panose="02020603050405020304" pitchFamily="18" charset="0"/>
                <a:cs typeface="Aparajita" panose="02020603050405020304" pitchFamily="18" charset="0"/>
              </a:rPr>
              <a:t> = 1 kala</a:t>
            </a:r>
          </a:p>
          <a:p>
            <a:pPr lvl="2"/>
            <a:r>
              <a:rPr lang="en-IN" sz="3200" dirty="0">
                <a:solidFill>
                  <a:schemeClr val="tx1"/>
                </a:solidFill>
                <a:latin typeface="Aparajita" panose="02020603050405020304" pitchFamily="18" charset="0"/>
                <a:cs typeface="Aparajita" panose="02020603050405020304" pitchFamily="18" charset="0"/>
              </a:rPr>
              <a:t>30 </a:t>
            </a:r>
            <a:r>
              <a:rPr lang="en-IN" sz="3200" dirty="0" err="1">
                <a:solidFill>
                  <a:schemeClr val="tx1"/>
                </a:solidFill>
                <a:latin typeface="Aparajita" panose="02020603050405020304" pitchFamily="18" charset="0"/>
                <a:cs typeface="Aparajita" panose="02020603050405020304" pitchFamily="18" charset="0"/>
              </a:rPr>
              <a:t>kalas</a:t>
            </a:r>
            <a:r>
              <a:rPr lang="en-IN" sz="3200" dirty="0">
                <a:solidFill>
                  <a:schemeClr val="tx1"/>
                </a:solidFill>
                <a:latin typeface="Aparajita" panose="02020603050405020304" pitchFamily="18" charset="0"/>
                <a:cs typeface="Aparajita" panose="02020603050405020304" pitchFamily="18" charset="0"/>
              </a:rPr>
              <a:t> = 1 muhurta</a:t>
            </a:r>
          </a:p>
          <a:p>
            <a:pPr lvl="2"/>
            <a:r>
              <a:rPr lang="en-IN" sz="3200" dirty="0">
                <a:solidFill>
                  <a:schemeClr val="tx1"/>
                </a:solidFill>
                <a:latin typeface="Aparajita" panose="02020603050405020304" pitchFamily="18" charset="0"/>
                <a:cs typeface="Aparajita" panose="02020603050405020304" pitchFamily="18" charset="0"/>
              </a:rPr>
              <a:t>30 muhurtas = 1 day  (Here, one </a:t>
            </a:r>
            <a:r>
              <a:rPr lang="en-IN" sz="3200" dirty="0" err="1">
                <a:solidFill>
                  <a:schemeClr val="tx1"/>
                </a:solidFill>
                <a:latin typeface="Aparajita" panose="02020603050405020304" pitchFamily="18" charset="0"/>
                <a:cs typeface="Aparajita" panose="02020603050405020304" pitchFamily="18" charset="0"/>
              </a:rPr>
              <a:t>nimesha</a:t>
            </a:r>
            <a:r>
              <a:rPr lang="en-IN" sz="3200" dirty="0">
                <a:solidFill>
                  <a:schemeClr val="tx1"/>
                </a:solidFill>
                <a:latin typeface="Aparajita" panose="02020603050405020304" pitchFamily="18" charset="0"/>
                <a:cs typeface="Aparajita" panose="02020603050405020304" pitchFamily="18" charset="0"/>
              </a:rPr>
              <a:t> means ‘in the twinkling of an eye’).</a:t>
            </a:r>
          </a:p>
        </p:txBody>
      </p:sp>
      <p:sp>
        <p:nvSpPr>
          <p:cNvPr id="4" name="Slide Number Placeholder 3">
            <a:extLst>
              <a:ext uri="{FF2B5EF4-FFF2-40B4-BE49-F238E27FC236}">
                <a16:creationId xmlns:a16="http://schemas.microsoft.com/office/drawing/2014/main" id="{1088AC8B-054D-DBCB-1A54-3BC7110CEE0C}"/>
              </a:ext>
            </a:extLst>
          </p:cNvPr>
          <p:cNvSpPr>
            <a:spLocks noGrp="1"/>
          </p:cNvSpPr>
          <p:nvPr>
            <p:ph type="sldNum" sz="quarter" idx="12"/>
          </p:nvPr>
        </p:nvSpPr>
        <p:spPr>
          <a:xfrm>
            <a:off x="9309654" y="6279882"/>
            <a:ext cx="1706217" cy="365125"/>
          </a:xfrm>
        </p:spPr>
        <p:txBody>
          <a:bodyPr/>
          <a:lstStyle/>
          <a:p>
            <a:fld id="{DB0B15CD-159F-441C-9DF5-31DE6B517E51}" type="slidenum">
              <a:rPr lang="en-IN" smtClean="0">
                <a:solidFill>
                  <a:schemeClr val="tx1"/>
                </a:solidFill>
              </a:rPr>
              <a:t>61</a:t>
            </a:fld>
            <a:endParaRPr lang="en-IN">
              <a:solidFill>
                <a:schemeClr val="tx1"/>
              </a:solidFill>
            </a:endParaRPr>
          </a:p>
        </p:txBody>
      </p:sp>
    </p:spTree>
    <p:extLst>
      <p:ext uri="{BB962C8B-B14F-4D97-AF65-F5344CB8AC3E}">
        <p14:creationId xmlns:p14="http://schemas.microsoft.com/office/powerpoint/2010/main" val="12470626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C87180-CB5C-A176-BD0C-8EC93EDBAAED}"/>
              </a:ext>
            </a:extLst>
          </p:cNvPr>
          <p:cNvSpPr>
            <a:spLocks noGrp="1"/>
          </p:cNvSpPr>
          <p:nvPr>
            <p:ph idx="1"/>
          </p:nvPr>
        </p:nvSpPr>
        <p:spPr>
          <a:xfrm>
            <a:off x="380144" y="462337"/>
            <a:ext cx="11486508" cy="6102849"/>
          </a:xfrm>
        </p:spPr>
        <p:txBody>
          <a:bodyPr>
            <a:normAutofit lnSpcReduction="10000"/>
          </a:bodyPr>
          <a:lstStyle/>
          <a:p>
            <a:r>
              <a:rPr lang="en-IN" sz="2800" dirty="0">
                <a:solidFill>
                  <a:schemeClr val="tx1"/>
                </a:solidFill>
                <a:highlight>
                  <a:srgbClr val="FFFF00"/>
                </a:highlight>
                <a:latin typeface="Aparajita" panose="02020603050405020304" pitchFamily="18" charset="0"/>
                <a:cs typeface="Aparajita" panose="02020603050405020304" pitchFamily="18" charset="0"/>
              </a:rPr>
              <a:t>Bhaskara II </a:t>
            </a:r>
            <a:r>
              <a:rPr lang="en-IN" sz="2800" dirty="0">
                <a:solidFill>
                  <a:schemeClr val="tx1"/>
                </a:solidFill>
                <a:latin typeface="Aparajita" panose="02020603050405020304" pitchFamily="18" charset="0"/>
                <a:cs typeface="Aparajita" panose="02020603050405020304" pitchFamily="18" charset="0"/>
              </a:rPr>
              <a:t>(1114 AD), in his </a:t>
            </a:r>
            <a:r>
              <a:rPr lang="en-IN" sz="2800" dirty="0" err="1">
                <a:solidFill>
                  <a:schemeClr val="tx1"/>
                </a:solidFill>
                <a:latin typeface="Aparajita" panose="02020603050405020304" pitchFamily="18" charset="0"/>
                <a:cs typeface="Aparajita" panose="02020603050405020304" pitchFamily="18" charset="0"/>
              </a:rPr>
              <a:t>Siddhantashiromani</a:t>
            </a:r>
            <a:r>
              <a:rPr lang="en-IN" sz="2800" dirty="0">
                <a:solidFill>
                  <a:schemeClr val="tx1"/>
                </a:solidFill>
                <a:latin typeface="Aparajita" panose="02020603050405020304" pitchFamily="18" charset="0"/>
                <a:cs typeface="Aparajita" panose="02020603050405020304" pitchFamily="18" charset="0"/>
              </a:rPr>
              <a:t>, provides another table:</a:t>
            </a:r>
          </a:p>
          <a:p>
            <a:pPr lvl="2"/>
            <a:r>
              <a:rPr lang="en-IN" sz="2800" dirty="0">
                <a:solidFill>
                  <a:schemeClr val="tx1"/>
                </a:solidFill>
                <a:latin typeface="Aparajita" panose="02020603050405020304" pitchFamily="18" charset="0"/>
                <a:cs typeface="Aparajita" panose="02020603050405020304" pitchFamily="18" charset="0"/>
              </a:rPr>
              <a:t>100 thruti = 1 </a:t>
            </a:r>
            <a:r>
              <a:rPr lang="en-IN" sz="2800" dirty="0" err="1">
                <a:solidFill>
                  <a:schemeClr val="tx1"/>
                </a:solidFill>
                <a:latin typeface="Aparajita" panose="02020603050405020304" pitchFamily="18" charset="0"/>
                <a:cs typeface="Aparajita" panose="02020603050405020304" pitchFamily="18" charset="0"/>
              </a:rPr>
              <a:t>tatpara</a:t>
            </a:r>
            <a:endParaRPr lang="en-IN" sz="2800" dirty="0">
              <a:solidFill>
                <a:schemeClr val="tx1"/>
              </a:solidFill>
              <a:latin typeface="Aparajita" panose="02020603050405020304" pitchFamily="18" charset="0"/>
              <a:cs typeface="Aparajita" panose="02020603050405020304" pitchFamily="18" charset="0"/>
            </a:endParaRPr>
          </a:p>
          <a:p>
            <a:pPr lvl="2"/>
            <a:r>
              <a:rPr lang="en-IN" sz="2800" dirty="0">
                <a:solidFill>
                  <a:schemeClr val="tx1"/>
                </a:solidFill>
                <a:latin typeface="Aparajita" panose="02020603050405020304" pitchFamily="18" charset="0"/>
                <a:cs typeface="Aparajita" panose="02020603050405020304" pitchFamily="18" charset="0"/>
              </a:rPr>
              <a:t>30 </a:t>
            </a:r>
            <a:r>
              <a:rPr lang="en-IN" sz="2800" dirty="0" err="1">
                <a:solidFill>
                  <a:schemeClr val="tx1"/>
                </a:solidFill>
                <a:latin typeface="Aparajita" panose="02020603050405020304" pitchFamily="18" charset="0"/>
                <a:cs typeface="Aparajita" panose="02020603050405020304" pitchFamily="18" charset="0"/>
              </a:rPr>
              <a:t>tatparas</a:t>
            </a:r>
            <a:r>
              <a:rPr lang="en-IN" sz="2800" dirty="0">
                <a:solidFill>
                  <a:schemeClr val="tx1"/>
                </a:solidFill>
                <a:latin typeface="Aparajita" panose="02020603050405020304" pitchFamily="18" charset="0"/>
                <a:cs typeface="Aparajita" panose="02020603050405020304" pitchFamily="18" charset="0"/>
              </a:rPr>
              <a:t> = 1 </a:t>
            </a:r>
            <a:r>
              <a:rPr lang="en-IN" sz="2800" dirty="0" err="1">
                <a:solidFill>
                  <a:schemeClr val="tx1"/>
                </a:solidFill>
                <a:latin typeface="Aparajita" panose="02020603050405020304" pitchFamily="18" charset="0"/>
                <a:cs typeface="Aparajita" panose="02020603050405020304" pitchFamily="18" charset="0"/>
              </a:rPr>
              <a:t>nimesha</a:t>
            </a:r>
            <a:endParaRPr lang="en-IN" sz="2800" dirty="0">
              <a:solidFill>
                <a:schemeClr val="tx1"/>
              </a:solidFill>
              <a:latin typeface="Aparajita" panose="02020603050405020304" pitchFamily="18" charset="0"/>
              <a:cs typeface="Aparajita" panose="02020603050405020304" pitchFamily="18" charset="0"/>
            </a:endParaRPr>
          </a:p>
          <a:p>
            <a:pPr lvl="2"/>
            <a:r>
              <a:rPr lang="en-IN" sz="2800" dirty="0">
                <a:solidFill>
                  <a:schemeClr val="tx1"/>
                </a:solidFill>
                <a:latin typeface="Aparajita" panose="02020603050405020304" pitchFamily="18" charset="0"/>
                <a:cs typeface="Aparajita" panose="02020603050405020304" pitchFamily="18" charset="0"/>
              </a:rPr>
              <a:t>18 </a:t>
            </a:r>
            <a:r>
              <a:rPr lang="en-IN" sz="2800" dirty="0" err="1">
                <a:solidFill>
                  <a:schemeClr val="tx1"/>
                </a:solidFill>
                <a:latin typeface="Aparajita" panose="02020603050405020304" pitchFamily="18" charset="0"/>
                <a:cs typeface="Aparajita" panose="02020603050405020304" pitchFamily="18" charset="0"/>
              </a:rPr>
              <a:t>nimeshas</a:t>
            </a:r>
            <a:r>
              <a:rPr lang="en-IN" sz="2800" dirty="0">
                <a:solidFill>
                  <a:schemeClr val="tx1"/>
                </a:solidFill>
                <a:latin typeface="Aparajita" panose="02020603050405020304" pitchFamily="18" charset="0"/>
                <a:cs typeface="Aparajita" panose="02020603050405020304" pitchFamily="18" charset="0"/>
              </a:rPr>
              <a:t> = 1 </a:t>
            </a:r>
            <a:r>
              <a:rPr lang="en-IN" sz="2800" dirty="0" err="1">
                <a:solidFill>
                  <a:schemeClr val="tx1"/>
                </a:solidFill>
                <a:latin typeface="Aparajita" panose="02020603050405020304" pitchFamily="18" charset="0"/>
                <a:cs typeface="Aparajita" panose="02020603050405020304" pitchFamily="18" charset="0"/>
              </a:rPr>
              <a:t>kastha</a:t>
            </a:r>
            <a:endParaRPr lang="en-IN" sz="2800" dirty="0">
              <a:solidFill>
                <a:schemeClr val="tx1"/>
              </a:solidFill>
              <a:latin typeface="Aparajita" panose="02020603050405020304" pitchFamily="18" charset="0"/>
              <a:cs typeface="Aparajita" panose="02020603050405020304" pitchFamily="18" charset="0"/>
            </a:endParaRPr>
          </a:p>
          <a:p>
            <a:pPr lvl="2"/>
            <a:r>
              <a:rPr lang="en-IN" sz="2800" dirty="0">
                <a:solidFill>
                  <a:schemeClr val="tx1"/>
                </a:solidFill>
                <a:latin typeface="Aparajita" panose="02020603050405020304" pitchFamily="18" charset="0"/>
                <a:cs typeface="Aparajita" panose="02020603050405020304" pitchFamily="18" charset="0"/>
              </a:rPr>
              <a:t>30 </a:t>
            </a:r>
            <a:r>
              <a:rPr lang="en-IN" sz="2800" dirty="0" err="1">
                <a:solidFill>
                  <a:schemeClr val="tx1"/>
                </a:solidFill>
                <a:latin typeface="Aparajita" panose="02020603050405020304" pitchFamily="18" charset="0"/>
                <a:cs typeface="Aparajita" panose="02020603050405020304" pitchFamily="18" charset="0"/>
              </a:rPr>
              <a:t>kasthas</a:t>
            </a:r>
            <a:r>
              <a:rPr lang="en-IN" sz="2800" dirty="0">
                <a:solidFill>
                  <a:schemeClr val="tx1"/>
                </a:solidFill>
                <a:latin typeface="Aparajita" panose="02020603050405020304" pitchFamily="18" charset="0"/>
                <a:cs typeface="Aparajita" panose="02020603050405020304" pitchFamily="18" charset="0"/>
              </a:rPr>
              <a:t> = 1 kala</a:t>
            </a:r>
          </a:p>
          <a:p>
            <a:pPr lvl="2"/>
            <a:r>
              <a:rPr lang="en-IN" sz="2800" dirty="0">
                <a:solidFill>
                  <a:schemeClr val="tx1"/>
                </a:solidFill>
                <a:latin typeface="Aparajita" panose="02020603050405020304" pitchFamily="18" charset="0"/>
                <a:cs typeface="Aparajita" panose="02020603050405020304" pitchFamily="18" charset="0"/>
              </a:rPr>
              <a:t>30 </a:t>
            </a:r>
            <a:r>
              <a:rPr lang="en-IN" sz="2800" dirty="0" err="1">
                <a:solidFill>
                  <a:schemeClr val="tx1"/>
                </a:solidFill>
                <a:latin typeface="Aparajita" panose="02020603050405020304" pitchFamily="18" charset="0"/>
                <a:cs typeface="Aparajita" panose="02020603050405020304" pitchFamily="18" charset="0"/>
              </a:rPr>
              <a:t>kalas</a:t>
            </a:r>
            <a:r>
              <a:rPr lang="en-IN" sz="2800" dirty="0">
                <a:solidFill>
                  <a:schemeClr val="tx1"/>
                </a:solidFill>
                <a:latin typeface="Aparajita" panose="02020603050405020304" pitchFamily="18" charset="0"/>
                <a:cs typeface="Aparajita" panose="02020603050405020304" pitchFamily="18" charset="0"/>
              </a:rPr>
              <a:t> = 1 </a:t>
            </a:r>
            <a:r>
              <a:rPr lang="en-IN" sz="2800" dirty="0" err="1">
                <a:solidFill>
                  <a:schemeClr val="tx1"/>
                </a:solidFill>
                <a:latin typeface="Aparajita" panose="02020603050405020304" pitchFamily="18" charset="0"/>
                <a:cs typeface="Aparajita" panose="02020603050405020304" pitchFamily="18" charset="0"/>
              </a:rPr>
              <a:t>ghatika</a:t>
            </a:r>
            <a:endParaRPr lang="en-IN" sz="2800" dirty="0">
              <a:solidFill>
                <a:schemeClr val="tx1"/>
              </a:solidFill>
              <a:latin typeface="Aparajita" panose="02020603050405020304" pitchFamily="18" charset="0"/>
              <a:cs typeface="Aparajita" panose="02020603050405020304" pitchFamily="18" charset="0"/>
            </a:endParaRPr>
          </a:p>
          <a:p>
            <a:pPr lvl="2"/>
            <a:r>
              <a:rPr lang="en-IN" sz="2800" dirty="0">
                <a:solidFill>
                  <a:schemeClr val="tx1"/>
                </a:solidFill>
                <a:latin typeface="Aparajita" panose="02020603050405020304" pitchFamily="18" charset="0"/>
                <a:cs typeface="Aparajita" panose="02020603050405020304" pitchFamily="18" charset="0"/>
              </a:rPr>
              <a:t>2 </a:t>
            </a:r>
            <a:r>
              <a:rPr lang="en-IN" sz="2800" dirty="0" err="1">
                <a:solidFill>
                  <a:schemeClr val="tx1"/>
                </a:solidFill>
                <a:latin typeface="Aparajita" panose="02020603050405020304" pitchFamily="18" charset="0"/>
                <a:cs typeface="Aparajita" panose="02020603050405020304" pitchFamily="18" charset="0"/>
              </a:rPr>
              <a:t>ghatikas</a:t>
            </a:r>
            <a:r>
              <a:rPr lang="en-IN" sz="2800" dirty="0">
                <a:solidFill>
                  <a:schemeClr val="tx1"/>
                </a:solidFill>
                <a:latin typeface="Aparajita" panose="02020603050405020304" pitchFamily="18" charset="0"/>
                <a:cs typeface="Aparajita" panose="02020603050405020304" pitchFamily="18" charset="0"/>
              </a:rPr>
              <a:t> = 1 </a:t>
            </a:r>
            <a:r>
              <a:rPr lang="en-IN" sz="2800" dirty="0" err="1">
                <a:solidFill>
                  <a:schemeClr val="tx1"/>
                </a:solidFill>
                <a:latin typeface="Aparajita" panose="02020603050405020304" pitchFamily="18" charset="0"/>
                <a:cs typeface="Aparajita" panose="02020603050405020304" pitchFamily="18" charset="0"/>
              </a:rPr>
              <a:t>ksana</a:t>
            </a:r>
            <a:endParaRPr lang="en-IN" sz="2800" dirty="0">
              <a:solidFill>
                <a:schemeClr val="tx1"/>
              </a:solidFill>
              <a:latin typeface="Aparajita" panose="02020603050405020304" pitchFamily="18" charset="0"/>
              <a:cs typeface="Aparajita" panose="02020603050405020304" pitchFamily="18" charset="0"/>
            </a:endParaRPr>
          </a:p>
          <a:p>
            <a:pPr lvl="2"/>
            <a:r>
              <a:rPr lang="en-IN" sz="2800" dirty="0">
                <a:solidFill>
                  <a:schemeClr val="tx1"/>
                </a:solidFill>
                <a:latin typeface="Aparajita" panose="02020603050405020304" pitchFamily="18" charset="0"/>
                <a:cs typeface="Aparajita" panose="02020603050405020304" pitchFamily="18" charset="0"/>
              </a:rPr>
              <a:t>30 </a:t>
            </a:r>
            <a:r>
              <a:rPr lang="en-IN" sz="2800" dirty="0" err="1">
                <a:solidFill>
                  <a:schemeClr val="tx1"/>
                </a:solidFill>
                <a:latin typeface="Aparajita" panose="02020603050405020304" pitchFamily="18" charset="0"/>
                <a:cs typeface="Aparajita" panose="02020603050405020304" pitchFamily="18" charset="0"/>
              </a:rPr>
              <a:t>ksanas</a:t>
            </a:r>
            <a:r>
              <a:rPr lang="en-IN" sz="2800" dirty="0">
                <a:solidFill>
                  <a:schemeClr val="tx1"/>
                </a:solidFill>
                <a:latin typeface="Aparajita" panose="02020603050405020304" pitchFamily="18" charset="0"/>
                <a:cs typeface="Aparajita" panose="02020603050405020304" pitchFamily="18" charset="0"/>
              </a:rPr>
              <a:t> = 1 </a:t>
            </a:r>
            <a:r>
              <a:rPr lang="en-IN" sz="2800" dirty="0" err="1">
                <a:solidFill>
                  <a:schemeClr val="tx1"/>
                </a:solidFill>
                <a:latin typeface="Aparajita" panose="02020603050405020304" pitchFamily="18" charset="0"/>
                <a:cs typeface="Aparajita" panose="02020603050405020304" pitchFamily="18" charset="0"/>
              </a:rPr>
              <a:t>dina</a:t>
            </a:r>
            <a:endParaRPr lang="en-IN" sz="2800" dirty="0">
              <a:solidFill>
                <a:schemeClr val="tx1"/>
              </a:solidFill>
              <a:latin typeface="Aparajita" panose="02020603050405020304" pitchFamily="18" charset="0"/>
              <a:cs typeface="Aparajita" panose="02020603050405020304" pitchFamily="18" charset="0"/>
            </a:endParaRPr>
          </a:p>
          <a:p>
            <a:r>
              <a:rPr lang="en-IN" sz="2800" dirty="0">
                <a:solidFill>
                  <a:schemeClr val="tx1"/>
                </a:solidFill>
                <a:latin typeface="Aparajita" panose="02020603050405020304" pitchFamily="18" charset="0"/>
                <a:cs typeface="Aparajita" panose="02020603050405020304" pitchFamily="18" charset="0"/>
              </a:rPr>
              <a:t>It is interesting to note that the smallest unit of time thruti, given by Bhaskara II, is 2916000000</a:t>
            </a:r>
            <a:r>
              <a:rPr lang="en-IN" sz="2800" baseline="30000" dirty="0">
                <a:solidFill>
                  <a:schemeClr val="tx1"/>
                </a:solidFill>
                <a:latin typeface="Aparajita" panose="02020603050405020304" pitchFamily="18" charset="0"/>
                <a:cs typeface="Aparajita" panose="02020603050405020304" pitchFamily="18" charset="0"/>
              </a:rPr>
              <a:t>th</a:t>
            </a:r>
            <a:r>
              <a:rPr lang="en-IN" sz="2800" dirty="0">
                <a:solidFill>
                  <a:schemeClr val="tx1"/>
                </a:solidFill>
                <a:latin typeface="Aparajita" panose="02020603050405020304" pitchFamily="18" charset="0"/>
                <a:cs typeface="Aparajita" panose="02020603050405020304" pitchFamily="18" charset="0"/>
              </a:rPr>
              <a:t> of a day. </a:t>
            </a:r>
          </a:p>
          <a:p>
            <a:r>
              <a:rPr lang="en-IN" sz="2800" dirty="0">
                <a:solidFill>
                  <a:schemeClr val="tx1"/>
                </a:solidFill>
                <a:latin typeface="Aparajita" panose="02020603050405020304" pitchFamily="18" charset="0"/>
                <a:cs typeface="Aparajita" panose="02020603050405020304" pitchFamily="18" charset="0"/>
              </a:rPr>
              <a:t>In terms of our modern unit of time, viz., seconds, it is 1 thruti = 1/33750 second. </a:t>
            </a:r>
          </a:p>
          <a:p>
            <a:r>
              <a:rPr lang="en-IN" sz="2800" dirty="0">
                <a:solidFill>
                  <a:schemeClr val="tx1"/>
                </a:solidFill>
                <a:latin typeface="Aparajita" panose="02020603050405020304" pitchFamily="18" charset="0"/>
                <a:cs typeface="Aparajita" panose="02020603050405020304" pitchFamily="18" charset="0"/>
              </a:rPr>
              <a:t>Furthermore, Bhaskara II explicitly mentioned that the day taken for division into 60 </a:t>
            </a:r>
            <a:r>
              <a:rPr lang="en-IN" sz="2800" dirty="0" err="1">
                <a:solidFill>
                  <a:schemeClr val="tx1"/>
                </a:solidFill>
                <a:latin typeface="Aparajita" panose="02020603050405020304" pitchFamily="18" charset="0"/>
                <a:cs typeface="Aparajita" panose="02020603050405020304" pitchFamily="18" charset="0"/>
              </a:rPr>
              <a:t>ghatikas</a:t>
            </a:r>
            <a:r>
              <a:rPr lang="en-IN" sz="2800" dirty="0">
                <a:solidFill>
                  <a:schemeClr val="tx1"/>
                </a:solidFill>
                <a:latin typeface="Aparajita" panose="02020603050405020304" pitchFamily="18" charset="0"/>
                <a:cs typeface="Aparajita" panose="02020603050405020304" pitchFamily="18" charset="0"/>
              </a:rPr>
              <a:t> (or </a:t>
            </a:r>
            <a:r>
              <a:rPr lang="en-IN" sz="2800" dirty="0" err="1">
                <a:solidFill>
                  <a:schemeClr val="tx1"/>
                </a:solidFill>
                <a:latin typeface="Aparajita" panose="02020603050405020304" pitchFamily="18" charset="0"/>
                <a:cs typeface="Aparajita" panose="02020603050405020304" pitchFamily="18" charset="0"/>
              </a:rPr>
              <a:t>nadikas</a:t>
            </a:r>
            <a:r>
              <a:rPr lang="en-IN" sz="2800" dirty="0">
                <a:solidFill>
                  <a:schemeClr val="tx1"/>
                </a:solidFill>
                <a:latin typeface="Aparajita" panose="02020603050405020304" pitchFamily="18" charset="0"/>
                <a:cs typeface="Aparajita" panose="02020603050405020304" pitchFamily="18" charset="0"/>
              </a:rPr>
              <a:t>) is the sidereal day (</a:t>
            </a:r>
            <a:r>
              <a:rPr lang="en-IN" sz="2800" dirty="0" err="1">
                <a:solidFill>
                  <a:schemeClr val="tx1"/>
                </a:solidFill>
                <a:latin typeface="Aparajita" panose="02020603050405020304" pitchFamily="18" charset="0"/>
                <a:cs typeface="Aparajita" panose="02020603050405020304" pitchFamily="18" charset="0"/>
              </a:rPr>
              <a:t>naksatradina</a:t>
            </a:r>
            <a:r>
              <a:rPr lang="en-IN" sz="2800" dirty="0">
                <a:solidFill>
                  <a:schemeClr val="tx1"/>
                </a:solidFill>
                <a:latin typeface="Aparajita" panose="02020603050405020304" pitchFamily="18" charset="0"/>
                <a:cs typeface="Aparajita" panose="02020603050405020304" pitchFamily="18" charset="0"/>
              </a:rPr>
              <a:t>) which is of the duration of 23h, 56m, 4s and not 24 hours. Thus, a </a:t>
            </a:r>
            <a:r>
              <a:rPr lang="en-IN" sz="2800" dirty="0" err="1">
                <a:solidFill>
                  <a:schemeClr val="tx1"/>
                </a:solidFill>
                <a:latin typeface="Aparajita" panose="02020603050405020304" pitchFamily="18" charset="0"/>
                <a:cs typeface="Aparajita" panose="02020603050405020304" pitchFamily="18" charset="0"/>
              </a:rPr>
              <a:t>ghatika</a:t>
            </a:r>
            <a:r>
              <a:rPr lang="en-IN" sz="2800" dirty="0">
                <a:solidFill>
                  <a:schemeClr val="tx1"/>
                </a:solidFill>
                <a:latin typeface="Aparajita" panose="02020603050405020304" pitchFamily="18" charset="0"/>
                <a:cs typeface="Aparajita" panose="02020603050405020304" pitchFamily="18" charset="0"/>
              </a:rPr>
              <a:t> (or </a:t>
            </a:r>
            <a:r>
              <a:rPr lang="en-IN" sz="2800" dirty="0" err="1">
                <a:solidFill>
                  <a:schemeClr val="tx1"/>
                </a:solidFill>
                <a:latin typeface="Aparajita" panose="02020603050405020304" pitchFamily="18" charset="0"/>
                <a:cs typeface="Aparajita" panose="02020603050405020304" pitchFamily="18" charset="0"/>
              </a:rPr>
              <a:t>nadika</a:t>
            </a:r>
            <a:r>
              <a:rPr lang="en-IN" sz="2800" dirty="0">
                <a:solidFill>
                  <a:schemeClr val="tx1"/>
                </a:solidFill>
                <a:latin typeface="Aparajita" panose="02020603050405020304" pitchFamily="18" charset="0"/>
                <a:cs typeface="Aparajita" panose="02020603050405020304" pitchFamily="18" charset="0"/>
              </a:rPr>
              <a:t>) is a little less than 24 minutes.</a:t>
            </a:r>
          </a:p>
          <a:p>
            <a:endParaRPr lang="en-IN" sz="3200" dirty="0"/>
          </a:p>
        </p:txBody>
      </p:sp>
      <p:sp>
        <p:nvSpPr>
          <p:cNvPr id="2" name="Slide Number Placeholder 1">
            <a:extLst>
              <a:ext uri="{FF2B5EF4-FFF2-40B4-BE49-F238E27FC236}">
                <a16:creationId xmlns:a16="http://schemas.microsoft.com/office/drawing/2014/main" id="{F2FC2D26-9566-B98A-5675-BC6CE0D7B385}"/>
              </a:ext>
            </a:extLst>
          </p:cNvPr>
          <p:cNvSpPr>
            <a:spLocks noGrp="1"/>
          </p:cNvSpPr>
          <p:nvPr>
            <p:ph type="sldNum" sz="quarter" idx="12"/>
          </p:nvPr>
        </p:nvSpPr>
        <p:spPr/>
        <p:txBody>
          <a:bodyPr/>
          <a:lstStyle/>
          <a:p>
            <a:fld id="{DB0B15CD-159F-441C-9DF5-31DE6B517E51}" type="slidenum">
              <a:rPr lang="en-IN" smtClean="0">
                <a:solidFill>
                  <a:schemeClr val="tx1"/>
                </a:solidFill>
              </a:rPr>
              <a:t>62</a:t>
            </a:fld>
            <a:endParaRPr lang="en-IN" dirty="0">
              <a:solidFill>
                <a:schemeClr val="tx1"/>
              </a:solidFill>
            </a:endParaRPr>
          </a:p>
        </p:txBody>
      </p:sp>
    </p:spTree>
    <p:extLst>
      <p:ext uri="{BB962C8B-B14F-4D97-AF65-F5344CB8AC3E}">
        <p14:creationId xmlns:p14="http://schemas.microsoft.com/office/powerpoint/2010/main" val="3192111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71E9-9504-E0ED-5526-8042C6FBE0C8}"/>
              </a:ext>
            </a:extLst>
          </p:cNvPr>
          <p:cNvSpPr>
            <a:spLocks noGrp="1"/>
          </p:cNvSpPr>
          <p:nvPr>
            <p:ph type="title"/>
          </p:nvPr>
        </p:nvSpPr>
        <p:spPr/>
        <p:txBody>
          <a:bodyPr/>
          <a:lstStyle/>
          <a:p>
            <a:pPr algn="ctr"/>
            <a:r>
              <a:rPr lang="en-IN" dirty="0">
                <a:latin typeface="Algerian" panose="04020705040A02060702" pitchFamily="82" charset="0"/>
              </a:rPr>
              <a:t>CHAPTER 5</a:t>
            </a:r>
            <a:br>
              <a:rPr lang="en-IN" dirty="0">
                <a:latin typeface="Algerian" panose="04020705040A02060702" pitchFamily="82" charset="0"/>
              </a:rPr>
            </a:br>
            <a:br>
              <a:rPr lang="en-IN" dirty="0">
                <a:latin typeface="Algerian" panose="04020705040A02060702" pitchFamily="82" charset="0"/>
              </a:rPr>
            </a:br>
            <a:r>
              <a:rPr lang="en-IN" dirty="0">
                <a:latin typeface="Algerian" panose="04020705040A02060702" pitchFamily="82" charset="0"/>
              </a:rPr>
              <a:t>CALENDARS AND THE INDIAN PANCANGA</a:t>
            </a:r>
          </a:p>
        </p:txBody>
      </p:sp>
      <p:sp>
        <p:nvSpPr>
          <p:cNvPr id="3" name="Content Placeholder 2">
            <a:extLst>
              <a:ext uri="{FF2B5EF4-FFF2-40B4-BE49-F238E27FC236}">
                <a16:creationId xmlns:a16="http://schemas.microsoft.com/office/drawing/2014/main" id="{5FE0A560-3B59-B3C7-754C-2D2AC018C35A}"/>
              </a:ext>
            </a:extLst>
          </p:cNvPr>
          <p:cNvSpPr>
            <a:spLocks noGrp="1"/>
          </p:cNvSpPr>
          <p:nvPr>
            <p:ph idx="1"/>
          </p:nvPr>
        </p:nvSpPr>
        <p:spPr>
          <a:xfrm>
            <a:off x="3626778" y="164387"/>
            <a:ext cx="8219325" cy="6693613"/>
          </a:xfrm>
        </p:spPr>
        <p:txBody>
          <a:bodyPr>
            <a:normAutofit lnSpcReduction="10000"/>
          </a:bodyPr>
          <a:lstStyle/>
          <a:p>
            <a:r>
              <a:rPr lang="en-US" sz="2400" dirty="0">
                <a:solidFill>
                  <a:schemeClr val="tx1"/>
                </a:solidFill>
                <a:latin typeface="Aparajita" panose="02020603050405020304" pitchFamily="18" charset="0"/>
                <a:cs typeface="Aparajita" panose="02020603050405020304" pitchFamily="18" charset="0"/>
              </a:rPr>
              <a:t>In different societies, depending on their requirements and practices - religious, social and civil as also on the levels of their computational accomplishments - different calendar systems have been evolved. </a:t>
            </a:r>
          </a:p>
          <a:p>
            <a:r>
              <a:rPr lang="en-US" sz="2400" dirty="0">
                <a:solidFill>
                  <a:schemeClr val="tx1"/>
                </a:solidFill>
                <a:latin typeface="Aparajita" panose="02020603050405020304" pitchFamily="18" charset="0"/>
                <a:cs typeface="Aparajita" panose="02020603050405020304" pitchFamily="18" charset="0"/>
              </a:rPr>
              <a:t>These calendar systems are essentially based on the solar year, either tropical or sidereal, or lunar (or luni-solar) year and lunations, i.e., the new moon and the full moon.</a:t>
            </a:r>
          </a:p>
          <a:p>
            <a:r>
              <a:rPr lang="en-US" sz="2400" dirty="0">
                <a:solidFill>
                  <a:schemeClr val="tx1"/>
                </a:solidFill>
                <a:latin typeface="Aparajita" panose="02020603050405020304" pitchFamily="18" charset="0"/>
                <a:cs typeface="Aparajita" panose="02020603050405020304" pitchFamily="18" charset="0"/>
              </a:rPr>
              <a:t>The basis of the Roman calendar — also popularly referred to as the Christian calendar — is the tropical solar year. A civil year is considered normally as consisting of 365 days(1 tropical year = 365.242190 days ). Now, in order to account for the residual part, 0.24219th day, Julius Caesar added one extra day once in four years. That year of the extra day is called a Leap year consisting of 366 days. Since a year has 12 months, the total number of days of the year are distributed among them. Some months have 30 days and the others 31 days. </a:t>
            </a:r>
          </a:p>
          <a:p>
            <a:r>
              <a:rPr lang="en-US" sz="2400" dirty="0">
                <a:solidFill>
                  <a:schemeClr val="tx1"/>
                </a:solidFill>
                <a:latin typeface="Aparajita" panose="02020603050405020304" pitchFamily="18" charset="0"/>
                <a:cs typeface="Aparajita" panose="02020603050405020304" pitchFamily="18" charset="0"/>
              </a:rPr>
              <a:t>Julius Caesar named a month with 31 days as July in his own </a:t>
            </a:r>
            <a:r>
              <a:rPr lang="en-US" sz="2400" dirty="0" err="1">
                <a:solidFill>
                  <a:schemeClr val="tx1"/>
                </a:solidFill>
                <a:latin typeface="Aparajita" panose="02020603050405020304" pitchFamily="18" charset="0"/>
                <a:cs typeface="Aparajita" panose="02020603050405020304" pitchFamily="18" charset="0"/>
              </a:rPr>
              <a:t>honour</a:t>
            </a:r>
            <a:r>
              <a:rPr lang="en-US" sz="2400" dirty="0">
                <a:solidFill>
                  <a:schemeClr val="tx1"/>
                </a:solidFill>
                <a:latin typeface="Aparajita" panose="02020603050405020304" pitchFamily="18" charset="0"/>
                <a:cs typeface="Aparajita" panose="02020603050405020304" pitchFamily="18" charset="0"/>
              </a:rPr>
              <a:t>. However, his successor, Emperor Augustus, named the month succeeding July as August, after himself, and endowed it with 31 days again. Due to this special arrangement of having 31 days in two successive months, February is impoverished and has only 28 days in the ordinary years and 29 days in leap years. This calendar is referred to as the Julian Calendar.</a:t>
            </a:r>
            <a:endParaRPr lang="en-IN" sz="24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B3989971-D297-0766-6366-A669CC4D8BF8}"/>
              </a:ext>
            </a:extLst>
          </p:cNvPr>
          <p:cNvSpPr>
            <a:spLocks noGrp="1"/>
          </p:cNvSpPr>
          <p:nvPr>
            <p:ph type="sldNum" sz="quarter" idx="12"/>
          </p:nvPr>
        </p:nvSpPr>
        <p:spPr/>
        <p:txBody>
          <a:bodyPr/>
          <a:lstStyle/>
          <a:p>
            <a:fld id="{DB0B15CD-159F-441C-9DF5-31DE6B517E51}" type="slidenum">
              <a:rPr lang="en-IN" smtClean="0"/>
              <a:t>63</a:t>
            </a:fld>
            <a:endParaRPr lang="en-IN"/>
          </a:p>
        </p:txBody>
      </p:sp>
    </p:spTree>
    <p:extLst>
      <p:ext uri="{BB962C8B-B14F-4D97-AF65-F5344CB8AC3E}">
        <p14:creationId xmlns:p14="http://schemas.microsoft.com/office/powerpoint/2010/main" val="27994766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9E23C-B43F-4D8F-4D6C-3F247E9078B2}"/>
              </a:ext>
            </a:extLst>
          </p:cNvPr>
          <p:cNvSpPr>
            <a:spLocks noGrp="1"/>
          </p:cNvSpPr>
          <p:nvPr>
            <p:ph type="title"/>
          </p:nvPr>
        </p:nvSpPr>
        <p:spPr>
          <a:xfrm>
            <a:off x="1158240" y="672958"/>
            <a:ext cx="9875520" cy="777411"/>
          </a:xfrm>
        </p:spPr>
        <p:txBody>
          <a:bodyPr/>
          <a:lstStyle/>
          <a:p>
            <a:pPr algn="ctr"/>
            <a:r>
              <a:rPr lang="en-IN" dirty="0">
                <a:solidFill>
                  <a:schemeClr val="tx1"/>
                </a:solidFill>
                <a:latin typeface="Algerian" panose="04020705040A02060702" pitchFamily="82" charset="0"/>
              </a:rPr>
              <a:t>GREGORIAN CALENDAR</a:t>
            </a:r>
          </a:p>
        </p:txBody>
      </p:sp>
      <p:sp>
        <p:nvSpPr>
          <p:cNvPr id="3" name="Content Placeholder 2">
            <a:extLst>
              <a:ext uri="{FF2B5EF4-FFF2-40B4-BE49-F238E27FC236}">
                <a16:creationId xmlns:a16="http://schemas.microsoft.com/office/drawing/2014/main" id="{9E2DF22B-DC29-B5CF-8AE9-35070221695A}"/>
              </a:ext>
            </a:extLst>
          </p:cNvPr>
          <p:cNvSpPr>
            <a:spLocks noGrp="1"/>
          </p:cNvSpPr>
          <p:nvPr>
            <p:ph idx="1"/>
          </p:nvPr>
        </p:nvSpPr>
        <p:spPr>
          <a:xfrm>
            <a:off x="342472" y="1808252"/>
            <a:ext cx="11507055" cy="4376790"/>
          </a:xfrm>
        </p:spPr>
        <p:txBody>
          <a:bodyPr>
            <a:normAutofit/>
          </a:bodyPr>
          <a:lstStyle/>
          <a:p>
            <a:r>
              <a:rPr lang="en-US" sz="2800" dirty="0">
                <a:solidFill>
                  <a:schemeClr val="tx1"/>
                </a:solidFill>
                <a:latin typeface="Aparajita" panose="02020603050405020304" pitchFamily="18" charset="0"/>
                <a:cs typeface="Aparajita" panose="02020603050405020304" pitchFamily="18" charset="0"/>
              </a:rPr>
              <a:t>With the introduction of the Julian Calendar, the difference between a civil year and the natural tropical year was reduced to a great extent. But still, it amounted to an excess of 0.00781</a:t>
            </a:r>
            <a:r>
              <a:rPr lang="en-US" sz="2800" baseline="30000" dirty="0">
                <a:solidFill>
                  <a:schemeClr val="tx1"/>
                </a:solidFill>
                <a:latin typeface="Aparajita" panose="02020603050405020304" pitchFamily="18" charset="0"/>
                <a:cs typeface="Aparajita" panose="02020603050405020304" pitchFamily="18" charset="0"/>
              </a:rPr>
              <a:t>st</a:t>
            </a:r>
            <a:r>
              <a:rPr lang="en-US" sz="2800" dirty="0">
                <a:solidFill>
                  <a:schemeClr val="tx1"/>
                </a:solidFill>
                <a:latin typeface="Aparajita" panose="02020603050405020304" pitchFamily="18" charset="0"/>
                <a:cs typeface="Aparajita" panose="02020603050405020304" pitchFamily="18" charset="0"/>
              </a:rPr>
              <a:t> of a day (</a:t>
            </a:r>
            <a:r>
              <a:rPr lang="en-US" sz="2800" dirty="0" err="1">
                <a:solidFill>
                  <a:schemeClr val="tx1"/>
                </a:solidFill>
                <a:latin typeface="Aparajita" panose="02020603050405020304" pitchFamily="18" charset="0"/>
                <a:cs typeface="Aparajita" panose="02020603050405020304" pitchFamily="18" charset="0"/>
              </a:rPr>
              <a:t>i</a:t>
            </a:r>
            <a:r>
              <a:rPr lang="en-US" sz="2800" dirty="0">
                <a:solidFill>
                  <a:schemeClr val="tx1"/>
                </a:solidFill>
                <a:latin typeface="Aparajita" panose="02020603050405020304" pitchFamily="18" charset="0"/>
                <a:cs typeface="Aparajita" panose="02020603050405020304" pitchFamily="18" charset="0"/>
              </a:rPr>
              <a:t>-e., 11 minutes, 15 seconds) over the tropical year. In the course of a 100 years, this difference accumulates to 0.781</a:t>
            </a:r>
            <a:r>
              <a:rPr lang="en-US" sz="2800" baseline="30000" dirty="0">
                <a:solidFill>
                  <a:schemeClr val="tx1"/>
                </a:solidFill>
                <a:latin typeface="Aparajita" panose="02020603050405020304" pitchFamily="18" charset="0"/>
                <a:cs typeface="Aparajita" panose="02020603050405020304" pitchFamily="18" charset="0"/>
              </a:rPr>
              <a:t>st</a:t>
            </a:r>
            <a:r>
              <a:rPr lang="en-US" sz="2800" dirty="0">
                <a:solidFill>
                  <a:schemeClr val="tx1"/>
                </a:solidFill>
                <a:latin typeface="Aparajita" panose="02020603050405020304" pitchFamily="18" charset="0"/>
                <a:cs typeface="Aparajita" panose="02020603050405020304" pitchFamily="18" charset="0"/>
              </a:rPr>
              <a:t>  of a day. </a:t>
            </a:r>
          </a:p>
          <a:p>
            <a:r>
              <a:rPr lang="en-US" sz="2800" dirty="0">
                <a:solidFill>
                  <a:schemeClr val="tx1"/>
                </a:solidFill>
                <a:latin typeface="Aparajita" panose="02020603050405020304" pitchFamily="18" charset="0"/>
                <a:cs typeface="Aparajita" panose="02020603050405020304" pitchFamily="18" charset="0"/>
              </a:rPr>
              <a:t>The religious head of the Roman Catholic Church as that time, Pope Gregory XII (1572-1585 ad), introduced a further change in the Roman Calendar to compensate for this excess. By the latter part of the 16th century, the excess in the civil year had accumulated to about 10 days.</a:t>
            </a:r>
          </a:p>
        </p:txBody>
      </p:sp>
      <p:sp>
        <p:nvSpPr>
          <p:cNvPr id="4" name="Slide Number Placeholder 3">
            <a:extLst>
              <a:ext uri="{FF2B5EF4-FFF2-40B4-BE49-F238E27FC236}">
                <a16:creationId xmlns:a16="http://schemas.microsoft.com/office/drawing/2014/main" id="{7056D6E2-DC73-809A-999F-35FB0698AC12}"/>
              </a:ext>
            </a:extLst>
          </p:cNvPr>
          <p:cNvSpPr>
            <a:spLocks noGrp="1"/>
          </p:cNvSpPr>
          <p:nvPr>
            <p:ph type="sldNum" sz="quarter" idx="12"/>
          </p:nvPr>
        </p:nvSpPr>
        <p:spPr/>
        <p:txBody>
          <a:bodyPr/>
          <a:lstStyle/>
          <a:p>
            <a:fld id="{DB0B15CD-159F-441C-9DF5-31DE6B517E51}" type="slidenum">
              <a:rPr lang="en-IN" smtClean="0">
                <a:solidFill>
                  <a:schemeClr val="tx1"/>
                </a:solidFill>
              </a:rPr>
              <a:t>64</a:t>
            </a:fld>
            <a:endParaRPr lang="en-IN">
              <a:solidFill>
                <a:schemeClr val="tx1"/>
              </a:solidFill>
            </a:endParaRPr>
          </a:p>
        </p:txBody>
      </p:sp>
    </p:spTree>
    <p:extLst>
      <p:ext uri="{BB962C8B-B14F-4D97-AF65-F5344CB8AC3E}">
        <p14:creationId xmlns:p14="http://schemas.microsoft.com/office/powerpoint/2010/main" val="16320385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9421D-FBF7-903C-B238-DC781F6EA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796B-A786-FF12-F9E0-56EE839D70BC}"/>
              </a:ext>
            </a:extLst>
          </p:cNvPr>
          <p:cNvSpPr>
            <a:spLocks noGrp="1"/>
          </p:cNvSpPr>
          <p:nvPr>
            <p:ph type="title"/>
          </p:nvPr>
        </p:nvSpPr>
        <p:spPr>
          <a:xfrm>
            <a:off x="1045223" y="301375"/>
            <a:ext cx="9875520" cy="777411"/>
          </a:xfrm>
        </p:spPr>
        <p:txBody>
          <a:bodyPr/>
          <a:lstStyle/>
          <a:p>
            <a:pPr algn="ctr"/>
            <a:r>
              <a:rPr lang="en-IN" dirty="0">
                <a:solidFill>
                  <a:schemeClr val="tx1"/>
                </a:solidFill>
                <a:latin typeface="Algerian" panose="04020705040A02060702" pitchFamily="82" charset="0"/>
              </a:rPr>
              <a:t>GREGORIAN CALENDAR</a:t>
            </a:r>
          </a:p>
        </p:txBody>
      </p:sp>
      <p:sp>
        <p:nvSpPr>
          <p:cNvPr id="3" name="Content Placeholder 2">
            <a:extLst>
              <a:ext uri="{FF2B5EF4-FFF2-40B4-BE49-F238E27FC236}">
                <a16:creationId xmlns:a16="http://schemas.microsoft.com/office/drawing/2014/main" id="{643D131D-2348-4CA1-FCF5-A425F4E62537}"/>
              </a:ext>
            </a:extLst>
          </p:cNvPr>
          <p:cNvSpPr>
            <a:spLocks noGrp="1"/>
          </p:cNvSpPr>
          <p:nvPr>
            <p:ph idx="1"/>
          </p:nvPr>
        </p:nvSpPr>
        <p:spPr>
          <a:xfrm>
            <a:off x="342472" y="1345916"/>
            <a:ext cx="11507055" cy="5024062"/>
          </a:xfrm>
        </p:spPr>
        <p:txBody>
          <a:bodyPr>
            <a:normAutofit lnSpcReduction="10000"/>
          </a:bodyPr>
          <a:lstStyle/>
          <a:p>
            <a:r>
              <a:rPr lang="en-US" sz="2800" dirty="0">
                <a:solidFill>
                  <a:schemeClr val="tx1"/>
                </a:solidFill>
                <a:latin typeface="Aparajita" panose="02020603050405020304" pitchFamily="18" charset="0"/>
                <a:cs typeface="Aparajita" panose="02020603050405020304" pitchFamily="18" charset="0"/>
              </a:rPr>
              <a:t>The following changes were introduced in the new style (N.S.)calendar, now popularly called the Gregorian Calendar, with effect from 1582 AD:</a:t>
            </a:r>
          </a:p>
          <a:p>
            <a:pPr lvl="1"/>
            <a:r>
              <a:rPr lang="en-US" sz="2800" dirty="0">
                <a:solidFill>
                  <a:schemeClr val="tx1"/>
                </a:solidFill>
                <a:latin typeface="Aparajita" panose="02020603050405020304" pitchFamily="18" charset="0"/>
                <a:cs typeface="Aparajita" panose="02020603050405020304" pitchFamily="18" charset="0"/>
              </a:rPr>
              <a:t>1) The day succeeding October 4, 1582, Thursday, would be considered as October 15, 1582, Friday. In other words, October 5 was changed to October 15, thus shedding the extra 10 days.</a:t>
            </a:r>
          </a:p>
          <a:p>
            <a:pPr lvl="1"/>
            <a:r>
              <a:rPr lang="en-US" sz="2800" dirty="0">
                <a:solidFill>
                  <a:schemeClr val="tx1"/>
                </a:solidFill>
                <a:latin typeface="Aparajita" panose="02020603050405020304" pitchFamily="18" charset="0"/>
                <a:cs typeface="Aparajita" panose="02020603050405020304" pitchFamily="18" charset="0"/>
              </a:rPr>
              <a:t>2) As in the Julian Calendar, there would be a leap year once in 4 years; in the leap year, an extra day is added to February. Ordinarily, if a year of the Christian era is divisible by 4, then that year is a leap-year with some exceptions.</a:t>
            </a:r>
          </a:p>
          <a:p>
            <a:pPr lvl="1"/>
            <a:r>
              <a:rPr lang="en-US" sz="2800" dirty="0">
                <a:solidFill>
                  <a:schemeClr val="tx1"/>
                </a:solidFill>
                <a:latin typeface="Aparajita" panose="02020603050405020304" pitchFamily="18" charset="0"/>
                <a:cs typeface="Aparajita" panose="02020603050405020304" pitchFamily="18" charset="0"/>
              </a:rPr>
              <a:t>3) The century years, viz., 1600,1700, etc., will be leap-years only if they are divisible by 400 (and not just by 4). Thus, while 1600 AD and 2000 AD are leap-years, the century years, 1700, 1800 and 1900 AD are not leap-years. </a:t>
            </a:r>
          </a:p>
          <a:p>
            <a:r>
              <a:rPr lang="en-US" sz="2800" dirty="0">
                <a:solidFill>
                  <a:schemeClr val="tx1"/>
                </a:solidFill>
                <a:latin typeface="Aparajita" panose="02020603050405020304" pitchFamily="18" charset="0"/>
                <a:cs typeface="Aparajita" panose="02020603050405020304" pitchFamily="18" charset="0"/>
              </a:rPr>
              <a:t>After the introduction of the Gregorian Calendar, the difference between a civil year and a tropical solar year was reduced to just about 0.1216" of a day (i.e., 2 hours, 55 minutes, 6 seconds) in the course of 400 years.</a:t>
            </a:r>
            <a:endParaRPr lang="en-IN" sz="2800" dirty="0">
              <a:solidFill>
                <a:schemeClr val="tx1"/>
              </a:solidFill>
              <a:latin typeface="Aparajita" panose="02020603050405020304" pitchFamily="18" charset="0"/>
              <a:cs typeface="Aparajita" panose="02020603050405020304" pitchFamily="18" charset="0"/>
            </a:endParaRPr>
          </a:p>
        </p:txBody>
      </p:sp>
      <p:sp>
        <p:nvSpPr>
          <p:cNvPr id="4" name="Slide Number Placeholder 3">
            <a:extLst>
              <a:ext uri="{FF2B5EF4-FFF2-40B4-BE49-F238E27FC236}">
                <a16:creationId xmlns:a16="http://schemas.microsoft.com/office/drawing/2014/main" id="{C459049A-649A-093B-C842-276DE029B2F2}"/>
              </a:ext>
            </a:extLst>
          </p:cNvPr>
          <p:cNvSpPr>
            <a:spLocks noGrp="1"/>
          </p:cNvSpPr>
          <p:nvPr>
            <p:ph type="sldNum" sz="quarter" idx="12"/>
          </p:nvPr>
        </p:nvSpPr>
        <p:spPr/>
        <p:txBody>
          <a:bodyPr/>
          <a:lstStyle/>
          <a:p>
            <a:fld id="{DB0B15CD-159F-441C-9DF5-31DE6B517E51}" type="slidenum">
              <a:rPr lang="en-IN" smtClean="0">
                <a:solidFill>
                  <a:schemeClr val="tx1"/>
                </a:solidFill>
              </a:rPr>
              <a:t>65</a:t>
            </a:fld>
            <a:endParaRPr lang="en-IN">
              <a:solidFill>
                <a:schemeClr val="tx1"/>
              </a:solidFill>
            </a:endParaRPr>
          </a:p>
        </p:txBody>
      </p:sp>
    </p:spTree>
    <p:extLst>
      <p:ext uri="{BB962C8B-B14F-4D97-AF65-F5344CB8AC3E}">
        <p14:creationId xmlns:p14="http://schemas.microsoft.com/office/powerpoint/2010/main" val="246533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ED53C-6722-32DE-0036-8AB1CCBC73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B4AC9-13E4-91E5-5907-3B1E4DB77A5C}"/>
              </a:ext>
            </a:extLst>
          </p:cNvPr>
          <p:cNvSpPr>
            <a:spLocks noGrp="1"/>
          </p:cNvSpPr>
          <p:nvPr>
            <p:ph type="title"/>
          </p:nvPr>
        </p:nvSpPr>
        <p:spPr>
          <a:xfrm>
            <a:off x="1140351" y="229455"/>
            <a:ext cx="9875520" cy="756863"/>
          </a:xfrm>
        </p:spPr>
        <p:txBody>
          <a:bodyPr>
            <a:normAutofit/>
          </a:bodyPr>
          <a:lstStyle/>
          <a:p>
            <a:pPr algn="ctr"/>
            <a:r>
              <a:rPr lang="en-IN" dirty="0">
                <a:solidFill>
                  <a:schemeClr val="tx1"/>
                </a:solidFill>
                <a:latin typeface="Algerian" panose="04020705040A02060702" pitchFamily="82" charset="0"/>
              </a:rPr>
              <a:t>HINDU CALENDAR</a:t>
            </a:r>
          </a:p>
        </p:txBody>
      </p:sp>
      <p:sp>
        <p:nvSpPr>
          <p:cNvPr id="3" name="Content Placeholder 2">
            <a:extLst>
              <a:ext uri="{FF2B5EF4-FFF2-40B4-BE49-F238E27FC236}">
                <a16:creationId xmlns:a16="http://schemas.microsoft.com/office/drawing/2014/main" id="{534ECA1A-B8D5-FC74-28E5-950910CCBFD9}"/>
              </a:ext>
            </a:extLst>
          </p:cNvPr>
          <p:cNvSpPr>
            <a:spLocks noGrp="1"/>
          </p:cNvSpPr>
          <p:nvPr>
            <p:ph idx="1"/>
          </p:nvPr>
        </p:nvSpPr>
        <p:spPr>
          <a:xfrm>
            <a:off x="698643" y="986317"/>
            <a:ext cx="10993347" cy="5642227"/>
          </a:xfrm>
        </p:spPr>
        <p:txBody>
          <a:bodyPr>
            <a:normAutofit/>
          </a:bodyPr>
          <a:lstStyle/>
          <a:p>
            <a:r>
              <a:rPr lang="en-US" sz="2400" dirty="0">
                <a:solidFill>
                  <a:schemeClr val="tx1"/>
                </a:solidFill>
                <a:latin typeface="Aparajita" panose="02020603050405020304" pitchFamily="18" charset="0"/>
                <a:cs typeface="Aparajita" panose="02020603050405020304" pitchFamily="18" charset="0"/>
              </a:rPr>
              <a:t>The Indian calendar has evolved over thousands of years since the Vedic times and has continuously undergone refinements. There are essentially two systems followed in the Indian calendar, viz. Luni-solar and purely solar.</a:t>
            </a:r>
          </a:p>
          <a:p>
            <a:pPr marL="45720" indent="0">
              <a:buNone/>
            </a:pPr>
            <a:r>
              <a:rPr lang="en-US" sz="2400" dirty="0">
                <a:solidFill>
                  <a:schemeClr val="accent1">
                    <a:lumMod val="50000"/>
                  </a:schemeClr>
                </a:solidFill>
                <a:latin typeface="Algerian" panose="04020705040A02060702" pitchFamily="82" charset="0"/>
                <a:cs typeface="Aparajita" panose="02020603050405020304" pitchFamily="18" charset="0"/>
              </a:rPr>
              <a:t>	</a:t>
            </a:r>
            <a:r>
              <a:rPr lang="en-US" sz="2800" dirty="0">
                <a:solidFill>
                  <a:schemeClr val="accent1">
                    <a:lumMod val="50000"/>
                  </a:schemeClr>
                </a:solidFill>
                <a:latin typeface="Algerian" panose="04020705040A02060702" pitchFamily="82" charset="0"/>
                <a:cs typeface="Aparajita" panose="02020603050405020304" pitchFamily="18" charset="0"/>
              </a:rPr>
              <a:t>LUNI-SOLAR CALENDAR</a:t>
            </a:r>
          </a:p>
          <a:p>
            <a:r>
              <a:rPr lang="en-US" sz="2400" dirty="0">
                <a:solidFill>
                  <a:schemeClr val="tx1"/>
                </a:solidFill>
                <a:latin typeface="Aparajita" panose="02020603050405020304" pitchFamily="18" charset="0"/>
                <a:cs typeface="Aparajita" panose="02020603050405020304" pitchFamily="18" charset="0"/>
              </a:rPr>
              <a:t>Each lunar year is called a </a:t>
            </a:r>
            <a:r>
              <a:rPr lang="en-US" sz="2400" dirty="0" err="1">
                <a:solidFill>
                  <a:schemeClr val="tx1"/>
                </a:solidFill>
                <a:latin typeface="Aparajita" panose="02020603050405020304" pitchFamily="18" charset="0"/>
                <a:cs typeface="Aparajita" panose="02020603050405020304" pitchFamily="18" charset="0"/>
              </a:rPr>
              <a:t>samvatsara</a:t>
            </a:r>
            <a:r>
              <a:rPr lang="en-US" sz="2400" dirty="0">
                <a:solidFill>
                  <a:schemeClr val="tx1"/>
                </a:solidFill>
                <a:latin typeface="Aparajita" panose="02020603050405020304" pitchFamily="18" charset="0"/>
                <a:cs typeface="Aparajita" panose="02020603050405020304" pitchFamily="18" charset="0"/>
              </a:rPr>
              <a:t>. A cycle of 60 </a:t>
            </a:r>
            <a:r>
              <a:rPr lang="en-US" sz="2400" dirty="0" err="1">
                <a:solidFill>
                  <a:schemeClr val="tx1"/>
                </a:solidFill>
                <a:latin typeface="Aparajita" panose="02020603050405020304" pitchFamily="18" charset="0"/>
                <a:cs typeface="Aparajita" panose="02020603050405020304" pitchFamily="18" charset="0"/>
              </a:rPr>
              <a:t>samvatsaras</a:t>
            </a:r>
            <a:r>
              <a:rPr lang="en-US" sz="2400" dirty="0">
                <a:solidFill>
                  <a:schemeClr val="tx1"/>
                </a:solidFill>
                <a:latin typeface="Aparajita" panose="02020603050405020304" pitchFamily="18" charset="0"/>
                <a:cs typeface="Aparajita" panose="02020603050405020304" pitchFamily="18" charset="0"/>
              </a:rPr>
              <a:t> is followed. This cycle is five times the Jovian cycle (or </a:t>
            </a:r>
            <a:r>
              <a:rPr lang="en-US" sz="2400" dirty="0" err="1">
                <a:solidFill>
                  <a:schemeClr val="tx1"/>
                </a:solidFill>
                <a:latin typeface="Aparajita" panose="02020603050405020304" pitchFamily="18" charset="0"/>
                <a:cs typeface="Aparajita" panose="02020603050405020304" pitchFamily="18" charset="0"/>
              </a:rPr>
              <a:t>Barhaspatya</a:t>
            </a:r>
            <a:r>
              <a:rPr lang="en-US" sz="2400" dirty="0">
                <a:solidFill>
                  <a:schemeClr val="tx1"/>
                </a:solidFill>
                <a:latin typeface="Aparajita" panose="02020603050405020304" pitchFamily="18" charset="0"/>
                <a:cs typeface="Aparajita" panose="02020603050405020304" pitchFamily="18" charset="0"/>
              </a:rPr>
              <a:t> cycle) of 12 years. The names of the sixty </a:t>
            </a:r>
            <a:r>
              <a:rPr lang="en-US" sz="2400" dirty="0" err="1">
                <a:solidFill>
                  <a:schemeClr val="tx1"/>
                </a:solidFill>
                <a:latin typeface="Aparajita" panose="02020603050405020304" pitchFamily="18" charset="0"/>
                <a:cs typeface="Aparajita" panose="02020603050405020304" pitchFamily="18" charset="0"/>
              </a:rPr>
              <a:t>samvatsaras</a:t>
            </a:r>
            <a:r>
              <a:rPr lang="en-US" sz="2400" dirty="0">
                <a:solidFill>
                  <a:schemeClr val="tx1"/>
                </a:solidFill>
                <a:latin typeface="Aparajita" panose="02020603050405020304" pitchFamily="18" charset="0"/>
                <a:cs typeface="Aparajita" panose="02020603050405020304" pitchFamily="18" charset="0"/>
              </a:rPr>
              <a:t> are given in the Table 6.1.</a:t>
            </a:r>
          </a:p>
          <a:p>
            <a:r>
              <a:rPr lang="en-US" sz="2400" dirty="0">
                <a:solidFill>
                  <a:schemeClr val="tx1"/>
                </a:solidFill>
                <a:latin typeface="Aparajita" panose="02020603050405020304" pitchFamily="18" charset="0"/>
                <a:cs typeface="Aparajita" panose="02020603050405020304" pitchFamily="18" charset="0"/>
              </a:rPr>
              <a:t>The lunar new year commences with the </a:t>
            </a:r>
            <a:r>
              <a:rPr lang="en-US" sz="2400" dirty="0" err="1">
                <a:solidFill>
                  <a:schemeClr val="tx1"/>
                </a:solidFill>
                <a:latin typeface="Aparajita" panose="02020603050405020304" pitchFamily="18" charset="0"/>
                <a:cs typeface="Aparajita" panose="02020603050405020304" pitchFamily="18" charset="0"/>
              </a:rPr>
              <a:t>Candramana</a:t>
            </a:r>
            <a:r>
              <a:rPr lang="en-US" sz="2400" dirty="0">
                <a:solidFill>
                  <a:schemeClr val="tx1"/>
                </a:solidFill>
                <a:latin typeface="Aparajita" panose="02020603050405020304" pitchFamily="18" charset="0"/>
                <a:cs typeface="Aparajita" panose="02020603050405020304" pitchFamily="18" charset="0"/>
              </a:rPr>
              <a:t> </a:t>
            </a:r>
            <a:r>
              <a:rPr lang="en-US" sz="2400" dirty="0" err="1">
                <a:solidFill>
                  <a:schemeClr val="tx1"/>
                </a:solidFill>
                <a:latin typeface="Aparajita" panose="02020603050405020304" pitchFamily="18" charset="0"/>
                <a:cs typeface="Aparajita" panose="02020603050405020304" pitchFamily="18" charset="0"/>
              </a:rPr>
              <a:t>Yugadi</a:t>
            </a:r>
            <a:r>
              <a:rPr lang="en-US" sz="2400" dirty="0">
                <a:solidFill>
                  <a:schemeClr val="tx1"/>
                </a:solidFill>
                <a:latin typeface="Aparajita" panose="02020603050405020304" pitchFamily="18" charset="0"/>
                <a:cs typeface="Aparajita" panose="02020603050405020304" pitchFamily="18" charset="0"/>
              </a:rPr>
              <a:t>, the first day of the (</a:t>
            </a:r>
            <a:r>
              <a:rPr lang="en-US" sz="2400" dirty="0" err="1">
                <a:solidFill>
                  <a:schemeClr val="tx1"/>
                </a:solidFill>
                <a:latin typeface="Aparajita" panose="02020603050405020304" pitchFamily="18" charset="0"/>
                <a:cs typeface="Aparajita" panose="02020603050405020304" pitchFamily="18" charset="0"/>
              </a:rPr>
              <a:t>amanta</a:t>
            </a:r>
            <a:r>
              <a:rPr lang="en-US" sz="2400" dirty="0">
                <a:solidFill>
                  <a:schemeClr val="tx1"/>
                </a:solidFill>
                <a:latin typeface="Aparajita" panose="02020603050405020304" pitchFamily="18" charset="0"/>
                <a:cs typeface="Aparajita" panose="02020603050405020304" pitchFamily="18" charset="0"/>
              </a:rPr>
              <a:t>) Chaitra which follows the new moon just preceding the Mesa </a:t>
            </a:r>
            <a:r>
              <a:rPr lang="en-US" sz="2400" dirty="0" err="1">
                <a:solidFill>
                  <a:schemeClr val="tx1"/>
                </a:solidFill>
                <a:latin typeface="Aparajita" panose="02020603050405020304" pitchFamily="18" charset="0"/>
                <a:cs typeface="Aparajita" panose="02020603050405020304" pitchFamily="18" charset="0"/>
              </a:rPr>
              <a:t>sankramana</a:t>
            </a:r>
            <a:r>
              <a:rPr lang="en-US" sz="2400" dirty="0">
                <a:solidFill>
                  <a:schemeClr val="tx1"/>
                </a:solidFill>
                <a:latin typeface="Aparajita" panose="02020603050405020304" pitchFamily="18" charset="0"/>
                <a:cs typeface="Aparajita" panose="02020603050405020304" pitchFamily="18" charset="0"/>
              </a:rPr>
              <a:t> (i.e., before about April 14). </a:t>
            </a:r>
          </a:p>
          <a:p>
            <a:r>
              <a:rPr lang="en-US" sz="2400" dirty="0">
                <a:solidFill>
                  <a:schemeClr val="tx1"/>
                </a:solidFill>
                <a:latin typeface="Aparajita" panose="02020603050405020304" pitchFamily="18" charset="0"/>
                <a:cs typeface="Aparajita" panose="02020603050405020304" pitchFamily="18" charset="0"/>
              </a:rPr>
              <a:t>For example, in 1993, the </a:t>
            </a:r>
            <a:r>
              <a:rPr lang="en-US" sz="2400" dirty="0" err="1">
                <a:solidFill>
                  <a:schemeClr val="tx1"/>
                </a:solidFill>
                <a:latin typeface="Aparajita" panose="02020603050405020304" pitchFamily="18" charset="0"/>
                <a:cs typeface="Aparajita" panose="02020603050405020304" pitchFamily="18" charset="0"/>
              </a:rPr>
              <a:t>Candramana</a:t>
            </a:r>
            <a:r>
              <a:rPr lang="en-US" sz="2400" dirty="0">
                <a:solidFill>
                  <a:schemeClr val="tx1"/>
                </a:solidFill>
                <a:latin typeface="Aparajita" panose="02020603050405020304" pitchFamily="18" charset="0"/>
                <a:cs typeface="Aparajita" panose="02020603050405020304" pitchFamily="18" charset="0"/>
              </a:rPr>
              <a:t> </a:t>
            </a:r>
            <a:r>
              <a:rPr lang="en-US" sz="2400" dirty="0" err="1">
                <a:solidFill>
                  <a:schemeClr val="tx1"/>
                </a:solidFill>
                <a:latin typeface="Aparajita" panose="02020603050405020304" pitchFamily="18" charset="0"/>
                <a:cs typeface="Aparajita" panose="02020603050405020304" pitchFamily="18" charset="0"/>
              </a:rPr>
              <a:t>Yugadi</a:t>
            </a:r>
            <a:r>
              <a:rPr lang="en-US" sz="2400" dirty="0">
                <a:solidFill>
                  <a:schemeClr val="tx1"/>
                </a:solidFill>
                <a:latin typeface="Aparajita" panose="02020603050405020304" pitchFamily="18" charset="0"/>
                <a:cs typeface="Aparajita" panose="02020603050405020304" pitchFamily="18" charset="0"/>
              </a:rPr>
              <a:t> falls on’ March 24,Wednesday, when the lunar new year commences. This first day of the </a:t>
            </a:r>
            <a:r>
              <a:rPr lang="en-US" sz="2400" dirty="0" err="1">
                <a:solidFill>
                  <a:schemeClr val="tx1"/>
                </a:solidFill>
                <a:latin typeface="Aparajita" panose="02020603050405020304" pitchFamily="18" charset="0"/>
                <a:cs typeface="Aparajita" panose="02020603050405020304" pitchFamily="18" charset="0"/>
              </a:rPr>
              <a:t>Caitra</a:t>
            </a:r>
            <a:r>
              <a:rPr lang="en-US" sz="2400" dirty="0">
                <a:solidFill>
                  <a:schemeClr val="tx1"/>
                </a:solidFill>
                <a:latin typeface="Aparajita" panose="02020603050405020304" pitchFamily="18" charset="0"/>
                <a:cs typeface="Aparajita" panose="02020603050405020304" pitchFamily="18" charset="0"/>
              </a:rPr>
              <a:t> month immediately follows the new moon preceding Sankranti which falls on April 13, 1993. In fact, this lunar year(1993-94) corresponds to the </a:t>
            </a:r>
            <a:r>
              <a:rPr lang="en-US" sz="2400" dirty="0" err="1">
                <a:solidFill>
                  <a:schemeClr val="tx1"/>
                </a:solidFill>
                <a:latin typeface="Aparajita" panose="02020603050405020304" pitchFamily="18" charset="0"/>
                <a:cs typeface="Aparajita" panose="02020603050405020304" pitchFamily="18" charset="0"/>
              </a:rPr>
              <a:t>Srimukha</a:t>
            </a:r>
            <a:r>
              <a:rPr lang="en-US" sz="2400" dirty="0">
                <a:solidFill>
                  <a:schemeClr val="tx1"/>
                </a:solidFill>
                <a:latin typeface="Aparajita" panose="02020603050405020304" pitchFamily="18" charset="0"/>
                <a:cs typeface="Aparajita" panose="02020603050405020304" pitchFamily="18" charset="0"/>
              </a:rPr>
              <a:t> </a:t>
            </a:r>
            <a:r>
              <a:rPr lang="en-US" sz="2400" dirty="0" err="1">
                <a:solidFill>
                  <a:schemeClr val="tx1"/>
                </a:solidFill>
                <a:latin typeface="Aparajita" panose="02020603050405020304" pitchFamily="18" charset="0"/>
                <a:cs typeface="Aparajita" panose="02020603050405020304" pitchFamily="18" charset="0"/>
              </a:rPr>
              <a:t>samvatsara</a:t>
            </a:r>
            <a:r>
              <a:rPr lang="en-US" sz="2400" dirty="0">
                <a:solidFill>
                  <a:schemeClr val="tx1"/>
                </a:solidFill>
                <a:latin typeface="Aparajita" panose="02020603050405020304" pitchFamily="18" charset="0"/>
                <a:cs typeface="Aparajita" panose="02020603050405020304" pitchFamily="18" charset="0"/>
              </a:rPr>
              <a:t> and </a:t>
            </a:r>
            <a:r>
              <a:rPr lang="en-US" sz="2400" dirty="0" err="1">
                <a:solidFill>
                  <a:schemeClr val="tx1"/>
                </a:solidFill>
                <a:latin typeface="Aparajita" panose="02020603050405020304" pitchFamily="18" charset="0"/>
                <a:cs typeface="Aparajita" panose="02020603050405020304" pitchFamily="18" charset="0"/>
              </a:rPr>
              <a:t>Salivahana</a:t>
            </a:r>
            <a:r>
              <a:rPr lang="en-US" sz="2400" dirty="0">
                <a:solidFill>
                  <a:schemeClr val="tx1"/>
                </a:solidFill>
                <a:latin typeface="Aparajita" panose="02020603050405020304" pitchFamily="18" charset="0"/>
                <a:cs typeface="Aparajita" panose="02020603050405020304" pitchFamily="18" charset="0"/>
              </a:rPr>
              <a:t> Saka year 1915 elapsed. In the </a:t>
            </a:r>
            <a:r>
              <a:rPr lang="en-US" sz="2400" dirty="0" err="1">
                <a:solidFill>
                  <a:schemeClr val="tx1"/>
                </a:solidFill>
                <a:latin typeface="Aparajita" panose="02020603050405020304" pitchFamily="18" charset="0"/>
                <a:cs typeface="Aparajita" panose="02020603050405020304" pitchFamily="18" charset="0"/>
              </a:rPr>
              <a:t>Kaliera</a:t>
            </a:r>
            <a:r>
              <a:rPr lang="en-US" sz="2400" dirty="0">
                <a:solidFill>
                  <a:schemeClr val="tx1"/>
                </a:solidFill>
                <a:latin typeface="Aparajita" panose="02020603050405020304" pitchFamily="18" charset="0"/>
                <a:cs typeface="Aparajita" panose="02020603050405020304" pitchFamily="18" charset="0"/>
              </a:rPr>
              <a:t>, the new lunar year corresponds to the year 5094 elapsed. </a:t>
            </a:r>
          </a:p>
        </p:txBody>
      </p:sp>
      <p:sp>
        <p:nvSpPr>
          <p:cNvPr id="4" name="Slide Number Placeholder 3">
            <a:extLst>
              <a:ext uri="{FF2B5EF4-FFF2-40B4-BE49-F238E27FC236}">
                <a16:creationId xmlns:a16="http://schemas.microsoft.com/office/drawing/2014/main" id="{1FEDF19F-C128-0313-2B3B-D38AFB319B3F}"/>
              </a:ext>
            </a:extLst>
          </p:cNvPr>
          <p:cNvSpPr>
            <a:spLocks noGrp="1"/>
          </p:cNvSpPr>
          <p:nvPr>
            <p:ph type="sldNum" sz="quarter" idx="12"/>
          </p:nvPr>
        </p:nvSpPr>
        <p:spPr/>
        <p:txBody>
          <a:bodyPr/>
          <a:lstStyle/>
          <a:p>
            <a:fld id="{DB0B15CD-159F-441C-9DF5-31DE6B517E51}" type="slidenum">
              <a:rPr lang="en-IN" smtClean="0">
                <a:solidFill>
                  <a:schemeClr val="tx1"/>
                </a:solidFill>
              </a:rPr>
              <a:t>66</a:t>
            </a:fld>
            <a:endParaRPr lang="en-IN" dirty="0">
              <a:solidFill>
                <a:schemeClr val="tx1"/>
              </a:solidFill>
            </a:endParaRPr>
          </a:p>
        </p:txBody>
      </p:sp>
    </p:spTree>
    <p:extLst>
      <p:ext uri="{BB962C8B-B14F-4D97-AF65-F5344CB8AC3E}">
        <p14:creationId xmlns:p14="http://schemas.microsoft.com/office/powerpoint/2010/main" val="2136479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C7D0E-13A6-354B-3BE8-EE4758B92D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52CCC-0D44-2512-CAAD-856D2A76948B}"/>
              </a:ext>
            </a:extLst>
          </p:cNvPr>
          <p:cNvSpPr>
            <a:spLocks noGrp="1"/>
          </p:cNvSpPr>
          <p:nvPr>
            <p:ph type="title"/>
          </p:nvPr>
        </p:nvSpPr>
        <p:spPr>
          <a:xfrm>
            <a:off x="575352" y="2349925"/>
            <a:ext cx="4041175" cy="2335091"/>
          </a:xfrm>
        </p:spPr>
        <p:txBody>
          <a:bodyPr/>
          <a:lstStyle/>
          <a:p>
            <a:r>
              <a:rPr lang="en-IN" dirty="0">
                <a:latin typeface="Algerian" panose="04020705040A02060702" pitchFamily="82" charset="0"/>
              </a:rPr>
              <a:t>NAMES OF SAMVATSARAS</a:t>
            </a:r>
          </a:p>
        </p:txBody>
      </p:sp>
      <p:sp>
        <p:nvSpPr>
          <p:cNvPr id="3" name="Content Placeholder 2">
            <a:extLst>
              <a:ext uri="{FF2B5EF4-FFF2-40B4-BE49-F238E27FC236}">
                <a16:creationId xmlns:a16="http://schemas.microsoft.com/office/drawing/2014/main" id="{2C3755D7-C927-0E8D-A6A1-F057693C775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11D5E7A-4DE8-7B9C-BC71-10A6551D06E7}"/>
              </a:ext>
            </a:extLst>
          </p:cNvPr>
          <p:cNvPicPr>
            <a:picLocks noChangeAspect="1"/>
          </p:cNvPicPr>
          <p:nvPr/>
        </p:nvPicPr>
        <p:blipFill>
          <a:blip r:embed="rId3"/>
          <a:stretch>
            <a:fillRect/>
          </a:stretch>
        </p:blipFill>
        <p:spPr>
          <a:xfrm>
            <a:off x="4585705" y="0"/>
            <a:ext cx="7606295" cy="6858000"/>
          </a:xfrm>
          <a:prstGeom prst="rect">
            <a:avLst/>
          </a:prstGeom>
        </p:spPr>
      </p:pic>
      <p:sp>
        <p:nvSpPr>
          <p:cNvPr id="4" name="Slide Number Placeholder 3">
            <a:extLst>
              <a:ext uri="{FF2B5EF4-FFF2-40B4-BE49-F238E27FC236}">
                <a16:creationId xmlns:a16="http://schemas.microsoft.com/office/drawing/2014/main" id="{C791F90A-AEA7-5C81-C275-F237BF951524}"/>
              </a:ext>
            </a:extLst>
          </p:cNvPr>
          <p:cNvSpPr>
            <a:spLocks noGrp="1"/>
          </p:cNvSpPr>
          <p:nvPr>
            <p:ph type="sldNum" sz="quarter" idx="12"/>
          </p:nvPr>
        </p:nvSpPr>
        <p:spPr>
          <a:xfrm>
            <a:off x="0" y="6453712"/>
            <a:ext cx="914400" cy="320040"/>
          </a:xfrm>
        </p:spPr>
        <p:txBody>
          <a:bodyPr/>
          <a:lstStyle/>
          <a:p>
            <a:fld id="{DB0B15CD-159F-441C-9DF5-31DE6B517E51}" type="slidenum">
              <a:rPr lang="en-IN" smtClean="0">
                <a:solidFill>
                  <a:schemeClr val="tx1"/>
                </a:solidFill>
              </a:rPr>
              <a:t>67</a:t>
            </a:fld>
            <a:endParaRPr lang="en-IN" dirty="0">
              <a:solidFill>
                <a:schemeClr val="tx1"/>
              </a:solidFill>
            </a:endParaRPr>
          </a:p>
        </p:txBody>
      </p:sp>
    </p:spTree>
    <p:extLst>
      <p:ext uri="{BB962C8B-B14F-4D97-AF65-F5344CB8AC3E}">
        <p14:creationId xmlns:p14="http://schemas.microsoft.com/office/powerpoint/2010/main" val="3521039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4CEE0-D883-B675-A8AF-3F7E5DE94F96}"/>
              </a:ext>
            </a:extLst>
          </p:cNvPr>
          <p:cNvSpPr>
            <a:spLocks noGrp="1"/>
          </p:cNvSpPr>
          <p:nvPr>
            <p:ph idx="1"/>
          </p:nvPr>
        </p:nvSpPr>
        <p:spPr>
          <a:xfrm>
            <a:off x="503434" y="431516"/>
            <a:ext cx="11291299" cy="6020655"/>
          </a:xfrm>
        </p:spPr>
        <p:txBody>
          <a:bodyPr>
            <a:normAutofit lnSpcReduction="10000"/>
          </a:bodyPr>
          <a:lstStyle/>
          <a:p>
            <a:pPr marL="45720" indent="0">
              <a:buNone/>
            </a:pPr>
            <a:r>
              <a:rPr lang="en-US" sz="2800" dirty="0">
                <a:solidFill>
                  <a:schemeClr val="accent1">
                    <a:lumMod val="50000"/>
                  </a:schemeClr>
                </a:solidFill>
                <a:latin typeface="Aparajita" panose="02020603050405020304" pitchFamily="18" charset="0"/>
                <a:cs typeface="Aparajita" panose="02020603050405020304" pitchFamily="18" charset="0"/>
              </a:rPr>
              <a:t>	</a:t>
            </a:r>
            <a:r>
              <a:rPr lang="en-US" sz="2800" dirty="0">
                <a:solidFill>
                  <a:schemeClr val="accent1">
                    <a:lumMod val="50000"/>
                  </a:schemeClr>
                </a:solidFill>
                <a:latin typeface="Algerian" panose="04020705040A02060702" pitchFamily="82" charset="0"/>
                <a:cs typeface="Aparajita" panose="02020603050405020304" pitchFamily="18" charset="0"/>
              </a:rPr>
              <a:t>SOLAR CALENDAR</a:t>
            </a:r>
          </a:p>
          <a:p>
            <a:r>
              <a:rPr lang="en-US" sz="2800" dirty="0">
                <a:solidFill>
                  <a:schemeClr val="tx1"/>
                </a:solidFill>
                <a:latin typeface="Aparajita" panose="02020603050405020304" pitchFamily="18" charset="0"/>
                <a:cs typeface="Aparajita" panose="02020603050405020304" pitchFamily="18" charset="0"/>
              </a:rPr>
              <a:t>Among the Hindus, a purely solar calendar is also used. The solar year starts when the Sun enters the constellation Mesa, i.e., with the Mesa </a:t>
            </a:r>
            <a:r>
              <a:rPr lang="en-US" sz="2800" dirty="0" err="1">
                <a:solidFill>
                  <a:schemeClr val="tx1"/>
                </a:solidFill>
                <a:latin typeface="Aparajita" panose="02020603050405020304" pitchFamily="18" charset="0"/>
                <a:cs typeface="Aparajita" panose="02020603050405020304" pitchFamily="18" charset="0"/>
              </a:rPr>
              <a:t>sankramana</a:t>
            </a:r>
            <a:r>
              <a:rPr lang="en-US" sz="2800" dirty="0">
                <a:solidFill>
                  <a:schemeClr val="tx1"/>
                </a:solidFill>
                <a:latin typeface="Aparajita" panose="02020603050405020304" pitchFamily="18" charset="0"/>
                <a:cs typeface="Aparajita" panose="02020603050405020304" pitchFamily="18" charset="0"/>
              </a:rPr>
              <a:t> (or solar ingress into Mesa). In the current period it is around April 14 (or13 or 15). </a:t>
            </a:r>
          </a:p>
          <a:p>
            <a:r>
              <a:rPr lang="en-US" sz="2800" dirty="0">
                <a:solidFill>
                  <a:schemeClr val="tx1"/>
                </a:solidFill>
                <a:latin typeface="Aparajita" panose="02020603050405020304" pitchFamily="18" charset="0"/>
                <a:cs typeface="Aparajita" panose="02020603050405020304" pitchFamily="18" charset="0"/>
              </a:rPr>
              <a:t>The solar year is divided into 12 solar months. The length of any particular solar month is the duration of the stay of the Sun in that particular </a:t>
            </a:r>
            <a:r>
              <a:rPr lang="en-US" sz="2800" dirty="0" err="1">
                <a:solidFill>
                  <a:schemeClr val="tx1"/>
                </a:solidFill>
                <a:latin typeface="Aparajita" panose="02020603050405020304" pitchFamily="18" charset="0"/>
                <a:cs typeface="Aparajita" panose="02020603050405020304" pitchFamily="18" charset="0"/>
              </a:rPr>
              <a:t>rasi</a:t>
            </a:r>
            <a:r>
              <a:rPr lang="en-US" sz="2800" dirty="0">
                <a:solidFill>
                  <a:schemeClr val="tx1"/>
                </a:solidFill>
                <a:latin typeface="Aparajita" panose="02020603050405020304" pitchFamily="18" charset="0"/>
                <a:cs typeface="Aparajita" panose="02020603050405020304" pitchFamily="18" charset="0"/>
              </a:rPr>
              <a:t> (of 30° extent) of the zodiac. Some solar months are longer and some shorter, since the Sun moves faster near its perigee and slower near the apogee. </a:t>
            </a:r>
          </a:p>
          <a:p>
            <a:r>
              <a:rPr lang="en-US" sz="2800" dirty="0">
                <a:solidFill>
                  <a:schemeClr val="tx1"/>
                </a:solidFill>
                <a:latin typeface="Aparajita" panose="02020603050405020304" pitchFamily="18" charset="0"/>
                <a:cs typeface="Aparajita" panose="02020603050405020304" pitchFamily="18" charset="0"/>
              </a:rPr>
              <a:t>The solar months are named after the </a:t>
            </a:r>
            <a:r>
              <a:rPr lang="en-US" sz="2800" dirty="0" err="1">
                <a:solidFill>
                  <a:schemeClr val="tx1"/>
                </a:solidFill>
                <a:latin typeface="Aparajita" panose="02020603050405020304" pitchFamily="18" charset="0"/>
                <a:cs typeface="Aparajita" panose="02020603050405020304" pitchFamily="18" charset="0"/>
              </a:rPr>
              <a:t>rasis</a:t>
            </a:r>
            <a:r>
              <a:rPr lang="en-US" sz="2800" dirty="0">
                <a:solidFill>
                  <a:schemeClr val="tx1"/>
                </a:solidFill>
                <a:latin typeface="Aparajita" panose="02020603050405020304" pitchFamily="18" charset="0"/>
                <a:cs typeface="Aparajita" panose="02020603050405020304" pitchFamily="18" charset="0"/>
              </a:rPr>
              <a:t> the Sun occupies during these months, as Mesa, </a:t>
            </a:r>
            <a:r>
              <a:rPr lang="en-US" sz="2800" dirty="0" err="1">
                <a:solidFill>
                  <a:schemeClr val="tx1"/>
                </a:solidFill>
                <a:latin typeface="Aparajita" panose="02020603050405020304" pitchFamily="18" charset="0"/>
                <a:cs typeface="Aparajita" panose="02020603050405020304" pitchFamily="18" charset="0"/>
              </a:rPr>
              <a:t>Vrsabha</a:t>
            </a:r>
            <a:r>
              <a:rPr lang="en-US" sz="2800" dirty="0">
                <a:solidFill>
                  <a:schemeClr val="tx1"/>
                </a:solidFill>
                <a:latin typeface="Aparajita" panose="02020603050405020304" pitchFamily="18" charset="0"/>
                <a:cs typeface="Aparajita" panose="02020603050405020304" pitchFamily="18" charset="0"/>
              </a:rPr>
              <a:t>, etc. But, more popularly, the names of the solar months are the same as those of the lunar months, viz.,</a:t>
            </a:r>
            <a:r>
              <a:rPr lang="en-US" sz="2800" dirty="0" err="1">
                <a:solidFill>
                  <a:schemeClr val="tx1"/>
                </a:solidFill>
                <a:latin typeface="Aparajita" panose="02020603050405020304" pitchFamily="18" charset="0"/>
                <a:cs typeface="Aparajita" panose="02020603050405020304" pitchFamily="18" charset="0"/>
              </a:rPr>
              <a:t>Caitra</a:t>
            </a:r>
            <a:r>
              <a:rPr lang="en-US" sz="2800" dirty="0">
                <a:solidFill>
                  <a:schemeClr val="tx1"/>
                </a:solidFill>
                <a:latin typeface="Aparajita" panose="02020603050405020304" pitchFamily="18" charset="0"/>
                <a:cs typeface="Aparajita" panose="02020603050405020304" pitchFamily="18" charset="0"/>
              </a:rPr>
              <a:t>, Vaisakha, etc. These names are prefixed as “</a:t>
            </a:r>
            <a:r>
              <a:rPr lang="en-US" sz="2800" dirty="0" err="1">
                <a:solidFill>
                  <a:schemeClr val="tx1"/>
                </a:solidFill>
                <a:latin typeface="Aparajita" panose="02020603050405020304" pitchFamily="18" charset="0"/>
                <a:cs typeface="Aparajita" panose="02020603050405020304" pitchFamily="18" charset="0"/>
              </a:rPr>
              <a:t>saura</a:t>
            </a:r>
            <a:r>
              <a:rPr lang="en-US" sz="2800" dirty="0">
                <a:solidFill>
                  <a:schemeClr val="tx1"/>
                </a:solidFill>
                <a:latin typeface="Aparajita" panose="02020603050405020304" pitchFamily="18" charset="0"/>
                <a:cs typeface="Aparajita" panose="02020603050405020304" pitchFamily="18" charset="0"/>
              </a:rPr>
              <a:t>” to distinguish them from the lunar. </a:t>
            </a:r>
          </a:p>
          <a:p>
            <a:r>
              <a:rPr lang="en-US" sz="2800" dirty="0">
                <a:solidFill>
                  <a:schemeClr val="tx1"/>
                </a:solidFill>
                <a:latin typeface="Aparajita" panose="02020603050405020304" pitchFamily="18" charset="0"/>
                <a:cs typeface="Aparajita" panose="02020603050405020304" pitchFamily="18" charset="0"/>
              </a:rPr>
              <a:t>The solar year commences with </a:t>
            </a:r>
            <a:r>
              <a:rPr lang="en-US" sz="2800" dirty="0" err="1">
                <a:solidFill>
                  <a:schemeClr val="tx1"/>
                </a:solidFill>
                <a:latin typeface="Aparajita" panose="02020603050405020304" pitchFamily="18" charset="0"/>
                <a:cs typeface="Aparajita" panose="02020603050405020304" pitchFamily="18" charset="0"/>
              </a:rPr>
              <a:t>saura</a:t>
            </a:r>
            <a:r>
              <a:rPr lang="en-US" sz="2800" dirty="0">
                <a:solidFill>
                  <a:schemeClr val="tx1"/>
                </a:solidFill>
                <a:latin typeface="Aparajita" panose="02020603050405020304" pitchFamily="18" charset="0"/>
                <a:cs typeface="Aparajita" panose="02020603050405020304" pitchFamily="18" charset="0"/>
              </a:rPr>
              <a:t> Vaisakha around April 14 and ends with </a:t>
            </a:r>
            <a:r>
              <a:rPr lang="en-US" sz="2800" dirty="0" err="1">
                <a:solidFill>
                  <a:schemeClr val="tx1"/>
                </a:solidFill>
                <a:latin typeface="Aparajita" panose="02020603050405020304" pitchFamily="18" charset="0"/>
                <a:cs typeface="Aparajita" panose="02020603050405020304" pitchFamily="18" charset="0"/>
              </a:rPr>
              <a:t>saura</a:t>
            </a:r>
            <a:r>
              <a:rPr lang="en-US" sz="2800" dirty="0">
                <a:solidFill>
                  <a:schemeClr val="tx1"/>
                </a:solidFill>
                <a:latin typeface="Aparajita" panose="02020603050405020304" pitchFamily="18" charset="0"/>
                <a:cs typeface="Aparajita" panose="02020603050405020304" pitchFamily="18" charset="0"/>
              </a:rPr>
              <a:t>  </a:t>
            </a:r>
            <a:r>
              <a:rPr lang="en-US" sz="2800" dirty="0" err="1">
                <a:solidFill>
                  <a:schemeClr val="tx1"/>
                </a:solidFill>
                <a:latin typeface="Aparajita" panose="02020603050405020304" pitchFamily="18" charset="0"/>
                <a:cs typeface="Aparajita" panose="02020603050405020304" pitchFamily="18" charset="0"/>
              </a:rPr>
              <a:t>Caitra</a:t>
            </a:r>
            <a:r>
              <a:rPr lang="en-US" sz="2800" dirty="0">
                <a:solidFill>
                  <a:schemeClr val="tx1"/>
                </a:solidFill>
                <a:latin typeface="Aparajita" panose="02020603050405020304" pitchFamily="18" charset="0"/>
                <a:cs typeface="Aparajita" panose="02020603050405020304" pitchFamily="18" charset="0"/>
              </a:rPr>
              <a:t>. The names of the solar months are ambiguous, followed differently in the different regions of India. Therefore, it is better to name them after </a:t>
            </a:r>
            <a:r>
              <a:rPr lang="en-US" sz="2800" dirty="0" err="1">
                <a:solidFill>
                  <a:schemeClr val="tx1"/>
                </a:solidFill>
                <a:latin typeface="Aparajita" panose="02020603050405020304" pitchFamily="18" charset="0"/>
                <a:cs typeface="Aparajita" panose="02020603050405020304" pitchFamily="18" charset="0"/>
              </a:rPr>
              <a:t>rasis</a:t>
            </a:r>
            <a:r>
              <a:rPr lang="en-US" sz="2800" dirty="0">
                <a:solidFill>
                  <a:schemeClr val="tx1"/>
                </a:solidFill>
                <a:latin typeface="Aparajita" panose="02020603050405020304" pitchFamily="18" charset="0"/>
                <a:cs typeface="Aparajita" panose="02020603050405020304" pitchFamily="18" charset="0"/>
              </a:rPr>
              <a:t> occupied by the Sun.</a:t>
            </a:r>
            <a:endParaRPr lang="en-IN" sz="2800" dirty="0">
              <a:solidFill>
                <a:schemeClr val="tx1"/>
              </a:solidFill>
              <a:latin typeface="Aparajita" panose="02020603050405020304" pitchFamily="18" charset="0"/>
              <a:cs typeface="Aparajita" panose="02020603050405020304" pitchFamily="18" charset="0"/>
            </a:endParaRPr>
          </a:p>
        </p:txBody>
      </p:sp>
      <p:sp>
        <p:nvSpPr>
          <p:cNvPr id="2" name="Slide Number Placeholder 1">
            <a:extLst>
              <a:ext uri="{FF2B5EF4-FFF2-40B4-BE49-F238E27FC236}">
                <a16:creationId xmlns:a16="http://schemas.microsoft.com/office/drawing/2014/main" id="{5746BF1C-6784-D498-643B-52E968941D45}"/>
              </a:ext>
            </a:extLst>
          </p:cNvPr>
          <p:cNvSpPr>
            <a:spLocks noGrp="1"/>
          </p:cNvSpPr>
          <p:nvPr>
            <p:ph type="sldNum" sz="quarter" idx="12"/>
          </p:nvPr>
        </p:nvSpPr>
        <p:spPr/>
        <p:txBody>
          <a:bodyPr/>
          <a:lstStyle/>
          <a:p>
            <a:fld id="{DB0B15CD-159F-441C-9DF5-31DE6B517E51}" type="slidenum">
              <a:rPr lang="en-IN" smtClean="0">
                <a:solidFill>
                  <a:schemeClr val="tx1"/>
                </a:solidFill>
              </a:rPr>
              <a:t>68</a:t>
            </a:fld>
            <a:endParaRPr lang="en-IN">
              <a:solidFill>
                <a:schemeClr val="tx1"/>
              </a:solidFill>
            </a:endParaRPr>
          </a:p>
        </p:txBody>
      </p:sp>
    </p:spTree>
    <p:extLst>
      <p:ext uri="{BB962C8B-B14F-4D97-AF65-F5344CB8AC3E}">
        <p14:creationId xmlns:p14="http://schemas.microsoft.com/office/powerpoint/2010/main" val="4378088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A186D-1649-4072-1C20-93ED6AA209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0DB8B-E5E5-FE64-FF9A-DEE4C2B3C5A2}"/>
              </a:ext>
            </a:extLst>
          </p:cNvPr>
          <p:cNvSpPr>
            <a:spLocks noGrp="1"/>
          </p:cNvSpPr>
          <p:nvPr>
            <p:ph idx="1"/>
          </p:nvPr>
        </p:nvSpPr>
        <p:spPr>
          <a:xfrm>
            <a:off x="616449" y="287676"/>
            <a:ext cx="11085816" cy="6349430"/>
          </a:xfrm>
        </p:spPr>
        <p:txBody>
          <a:bodyPr>
            <a:normAutofit/>
          </a:bodyPr>
          <a:lstStyle/>
          <a:p>
            <a:pPr marL="45720" indent="0">
              <a:buNone/>
            </a:pPr>
            <a:r>
              <a:rPr lang="en-IN" sz="2800" dirty="0">
                <a:solidFill>
                  <a:schemeClr val="tx1"/>
                </a:solidFill>
                <a:latin typeface="Aparajita" panose="02020603050405020304" pitchFamily="18" charset="0"/>
                <a:cs typeface="Aparajita" panose="02020603050405020304" pitchFamily="18" charset="0"/>
              </a:rPr>
              <a:t>	</a:t>
            </a:r>
            <a:r>
              <a:rPr lang="en-IN" sz="3200" dirty="0">
                <a:solidFill>
                  <a:schemeClr val="accent1">
                    <a:lumMod val="50000"/>
                  </a:schemeClr>
                </a:solidFill>
                <a:latin typeface="Algerian" panose="04020705040A02060702" pitchFamily="82" charset="0"/>
                <a:cs typeface="Aparajita" panose="02020603050405020304" pitchFamily="18" charset="0"/>
              </a:rPr>
              <a:t>HINDU FESTIVALS</a:t>
            </a:r>
          </a:p>
          <a:p>
            <a:r>
              <a:rPr lang="en-IN" sz="2800" dirty="0">
                <a:solidFill>
                  <a:schemeClr val="tx1"/>
                </a:solidFill>
                <a:latin typeface="Aparajita" panose="02020603050405020304" pitchFamily="18" charset="0"/>
                <a:cs typeface="Aparajita" panose="02020603050405020304" pitchFamily="18" charset="0"/>
              </a:rPr>
              <a:t>Most of the Hindu festivals are based on the luni-solar (or lunar)calendar. Each of these falls on a particular </a:t>
            </a:r>
            <a:r>
              <a:rPr lang="en-IN" sz="2800" dirty="0" err="1">
                <a:solidFill>
                  <a:schemeClr val="tx1"/>
                </a:solidFill>
                <a:latin typeface="Aparajita" panose="02020603050405020304" pitchFamily="18" charset="0"/>
                <a:cs typeface="Aparajita" panose="02020603050405020304" pitchFamily="18" charset="0"/>
              </a:rPr>
              <a:t>tithi</a:t>
            </a:r>
            <a:r>
              <a:rPr lang="en-IN" sz="2800" dirty="0">
                <a:solidFill>
                  <a:schemeClr val="tx1"/>
                </a:solidFill>
                <a:latin typeface="Aparajita" panose="02020603050405020304" pitchFamily="18" charset="0"/>
                <a:cs typeface="Aparajita" panose="02020603050405020304" pitchFamily="18" charset="0"/>
              </a:rPr>
              <a:t> of a specified paksha in a particular lunar month. The lunar new year’s day is called Chandramana </a:t>
            </a:r>
            <a:r>
              <a:rPr lang="en-IN" sz="2800" dirty="0" err="1">
                <a:solidFill>
                  <a:schemeClr val="tx1"/>
                </a:solidFill>
                <a:latin typeface="Aparajita" panose="02020603050405020304" pitchFamily="18" charset="0"/>
                <a:cs typeface="Aparajita" panose="02020603050405020304" pitchFamily="18" charset="0"/>
              </a:rPr>
              <a:t>Yugadi</a:t>
            </a:r>
            <a:r>
              <a:rPr lang="en-IN" sz="2800" dirty="0">
                <a:solidFill>
                  <a:schemeClr val="tx1"/>
                </a:solidFill>
                <a:latin typeface="Aparajita" panose="02020603050405020304" pitchFamily="18" charset="0"/>
                <a:cs typeface="Aparajita" panose="02020603050405020304" pitchFamily="18" charset="0"/>
              </a:rPr>
              <a:t>, falls on Shukla </a:t>
            </a:r>
            <a:r>
              <a:rPr lang="en-IN" sz="2800" dirty="0" err="1">
                <a:solidFill>
                  <a:schemeClr val="tx1"/>
                </a:solidFill>
                <a:latin typeface="Aparajita" panose="02020603050405020304" pitchFamily="18" charset="0"/>
                <a:cs typeface="Aparajita" panose="02020603050405020304" pitchFamily="18" charset="0"/>
              </a:rPr>
              <a:t>pratipaat</a:t>
            </a:r>
            <a:r>
              <a:rPr lang="en-IN" sz="2800" dirty="0">
                <a:solidFill>
                  <a:schemeClr val="tx1"/>
                </a:solidFill>
                <a:latin typeface="Aparajita" panose="02020603050405020304" pitchFamily="18" charset="0"/>
                <a:cs typeface="Aparajita" panose="02020603050405020304" pitchFamily="18" charset="0"/>
              </a:rPr>
              <a:t> of the (</a:t>
            </a:r>
            <a:r>
              <a:rPr lang="en-IN" sz="2800" dirty="0" err="1">
                <a:solidFill>
                  <a:schemeClr val="tx1"/>
                </a:solidFill>
                <a:latin typeface="Aparajita" panose="02020603050405020304" pitchFamily="18" charset="0"/>
                <a:cs typeface="Aparajita" panose="02020603050405020304" pitchFamily="18" charset="0"/>
              </a:rPr>
              <a:t>amanta</a:t>
            </a:r>
            <a:r>
              <a:rPr lang="en-IN" sz="2800" dirty="0">
                <a:solidFill>
                  <a:schemeClr val="tx1"/>
                </a:solidFill>
                <a:latin typeface="Aparajita" panose="02020603050405020304" pitchFamily="18" charset="0"/>
                <a:cs typeface="Aparajita" panose="02020603050405020304" pitchFamily="18" charset="0"/>
              </a:rPr>
              <a:t>) Chaitra month. </a:t>
            </a:r>
          </a:p>
          <a:p>
            <a:r>
              <a:rPr lang="en-IN" sz="2800" b="1" i="1" dirty="0">
                <a:solidFill>
                  <a:srgbClr val="C00000"/>
                </a:solidFill>
                <a:latin typeface="Aparajita" panose="02020603050405020304" pitchFamily="18" charset="0"/>
                <a:cs typeface="Aparajita" panose="02020603050405020304" pitchFamily="18" charset="0"/>
              </a:rPr>
              <a:t>SRIRAMANAVAMI</a:t>
            </a:r>
            <a:r>
              <a:rPr lang="en-IN" sz="2800" dirty="0">
                <a:solidFill>
                  <a:srgbClr val="C00000"/>
                </a:solidFill>
                <a:latin typeface="Aparajita" panose="02020603050405020304" pitchFamily="18" charset="0"/>
                <a:cs typeface="Aparajita" panose="02020603050405020304" pitchFamily="18" charset="0"/>
              </a:rPr>
              <a:t> </a:t>
            </a:r>
            <a:r>
              <a:rPr lang="en-IN" sz="2800" dirty="0">
                <a:solidFill>
                  <a:schemeClr val="tx1"/>
                </a:solidFill>
                <a:latin typeface="Aparajita" panose="02020603050405020304" pitchFamily="18" charset="0"/>
                <a:cs typeface="Aparajita" panose="02020603050405020304" pitchFamily="18" charset="0"/>
              </a:rPr>
              <a:t>is celebrated eight days later, i.e., on Shukla </a:t>
            </a:r>
            <a:r>
              <a:rPr lang="en-IN" sz="2800" dirty="0" err="1">
                <a:solidFill>
                  <a:schemeClr val="tx1"/>
                </a:solidFill>
                <a:latin typeface="Aparajita" panose="02020603050405020304" pitchFamily="18" charset="0"/>
                <a:cs typeface="Aparajita" panose="02020603050405020304" pitchFamily="18" charset="0"/>
              </a:rPr>
              <a:t>navami</a:t>
            </a:r>
            <a:r>
              <a:rPr lang="en-IN" sz="2800" dirty="0">
                <a:solidFill>
                  <a:schemeClr val="tx1"/>
                </a:solidFill>
                <a:latin typeface="Aparajita" panose="02020603050405020304" pitchFamily="18" charset="0"/>
                <a:cs typeface="Aparajita" panose="02020603050405020304" pitchFamily="18" charset="0"/>
              </a:rPr>
              <a:t> of the same Chaitra month. </a:t>
            </a:r>
          </a:p>
          <a:p>
            <a:r>
              <a:rPr lang="en-IN" sz="2800" b="1" i="1" dirty="0">
                <a:solidFill>
                  <a:srgbClr val="C00000"/>
                </a:solidFill>
                <a:latin typeface="Aparajita" panose="02020603050405020304" pitchFamily="18" charset="0"/>
                <a:cs typeface="Aparajita" panose="02020603050405020304" pitchFamily="18" charset="0"/>
              </a:rPr>
              <a:t>SRI KRSNA JANMASTAMI </a:t>
            </a:r>
            <a:r>
              <a:rPr lang="en-IN" sz="2800" dirty="0">
                <a:solidFill>
                  <a:schemeClr val="tx1"/>
                </a:solidFill>
                <a:latin typeface="Aparajita" panose="02020603050405020304" pitchFamily="18" charset="0"/>
                <a:cs typeface="Aparajita" panose="02020603050405020304" pitchFamily="18" charset="0"/>
              </a:rPr>
              <a:t>falls on </a:t>
            </a:r>
            <a:r>
              <a:rPr lang="en-IN" sz="2800" dirty="0" err="1">
                <a:solidFill>
                  <a:schemeClr val="tx1"/>
                </a:solidFill>
                <a:latin typeface="Aparajita" panose="02020603050405020304" pitchFamily="18" charset="0"/>
                <a:cs typeface="Aparajita" panose="02020603050405020304" pitchFamily="18" charset="0"/>
              </a:rPr>
              <a:t>ashtami</a:t>
            </a:r>
            <a:r>
              <a:rPr lang="en-IN" sz="2800" dirty="0">
                <a:solidFill>
                  <a:schemeClr val="tx1"/>
                </a:solidFill>
                <a:latin typeface="Aparajita" panose="02020603050405020304" pitchFamily="18" charset="0"/>
                <a:cs typeface="Aparajita" panose="02020603050405020304" pitchFamily="18" charset="0"/>
              </a:rPr>
              <a:t> of the krshna paksha in the month of (</a:t>
            </a:r>
            <a:r>
              <a:rPr lang="en-IN" sz="2800" dirty="0" err="1">
                <a:solidFill>
                  <a:schemeClr val="tx1"/>
                </a:solidFill>
                <a:latin typeface="Aparajita" panose="02020603050405020304" pitchFamily="18" charset="0"/>
                <a:cs typeface="Aparajita" panose="02020603050405020304" pitchFamily="18" charset="0"/>
              </a:rPr>
              <a:t>amanta</a:t>
            </a:r>
            <a:r>
              <a:rPr lang="en-IN" sz="2800" dirty="0">
                <a:solidFill>
                  <a:schemeClr val="tx1"/>
                </a:solidFill>
                <a:latin typeface="Aparajita" panose="02020603050405020304" pitchFamily="18" charset="0"/>
                <a:cs typeface="Aparajita" panose="02020603050405020304" pitchFamily="18" charset="0"/>
              </a:rPr>
              <a:t>) lunar Sravana.</a:t>
            </a:r>
          </a:p>
          <a:p>
            <a:r>
              <a:rPr lang="en-IN" sz="2800" b="1" i="1" dirty="0">
                <a:solidFill>
                  <a:srgbClr val="C00000"/>
                </a:solidFill>
                <a:latin typeface="Aparajita" panose="02020603050405020304" pitchFamily="18" charset="0"/>
                <a:cs typeface="Aparajita" panose="02020603050405020304" pitchFamily="18" charset="0"/>
              </a:rPr>
              <a:t>GANESA CATURTHI </a:t>
            </a:r>
            <a:r>
              <a:rPr lang="en-IN" sz="2800" dirty="0">
                <a:solidFill>
                  <a:schemeClr val="tx1"/>
                </a:solidFill>
                <a:latin typeface="Aparajita" panose="02020603050405020304" pitchFamily="18" charset="0"/>
                <a:cs typeface="Aparajita" panose="02020603050405020304" pitchFamily="18" charset="0"/>
              </a:rPr>
              <a:t>when Lord Ganesha is worshipped coincides with Shukla </a:t>
            </a:r>
            <a:r>
              <a:rPr lang="en-IN" sz="2800" dirty="0" err="1">
                <a:solidFill>
                  <a:schemeClr val="tx1"/>
                </a:solidFill>
                <a:latin typeface="Aparajita" panose="02020603050405020304" pitchFamily="18" charset="0"/>
                <a:cs typeface="Aparajita" panose="02020603050405020304" pitchFamily="18" charset="0"/>
              </a:rPr>
              <a:t>chaturthi</a:t>
            </a:r>
            <a:r>
              <a:rPr lang="en-IN" sz="2800" dirty="0">
                <a:solidFill>
                  <a:schemeClr val="tx1"/>
                </a:solidFill>
                <a:latin typeface="Aparajita" panose="02020603050405020304" pitchFamily="18" charset="0"/>
                <a:cs typeface="Aparajita" panose="02020603050405020304" pitchFamily="18" charset="0"/>
              </a:rPr>
              <a:t> of the Bhadrapada month. </a:t>
            </a:r>
          </a:p>
          <a:p>
            <a:r>
              <a:rPr lang="en-IN" sz="2800" b="1" i="1" dirty="0">
                <a:solidFill>
                  <a:srgbClr val="C00000"/>
                </a:solidFill>
                <a:latin typeface="Aparajita" panose="02020603050405020304" pitchFamily="18" charset="0"/>
                <a:cs typeface="Aparajita" panose="02020603050405020304" pitchFamily="18" charset="0"/>
              </a:rPr>
              <a:t>MAHALAYAAMAVASYA</a:t>
            </a:r>
            <a:r>
              <a:rPr lang="en-IN" sz="2800" dirty="0">
                <a:solidFill>
                  <a:srgbClr val="C00000"/>
                </a:solidFill>
                <a:latin typeface="Aparajita" panose="02020603050405020304" pitchFamily="18" charset="0"/>
                <a:cs typeface="Aparajita" panose="02020603050405020304" pitchFamily="18" charset="0"/>
              </a:rPr>
              <a:t> </a:t>
            </a:r>
            <a:r>
              <a:rPr lang="en-IN" sz="2800" dirty="0">
                <a:solidFill>
                  <a:schemeClr val="tx1"/>
                </a:solidFill>
                <a:latin typeface="Aparajita" panose="02020603050405020304" pitchFamily="18" charset="0"/>
                <a:cs typeface="Aparajita" panose="02020603050405020304" pitchFamily="18" charset="0"/>
              </a:rPr>
              <a:t>falls on (</a:t>
            </a:r>
            <a:r>
              <a:rPr lang="en-IN" sz="2800" dirty="0" err="1">
                <a:solidFill>
                  <a:schemeClr val="tx1"/>
                </a:solidFill>
                <a:latin typeface="Aparajita" panose="02020603050405020304" pitchFamily="18" charset="0"/>
                <a:cs typeface="Aparajita" panose="02020603050405020304" pitchFamily="18" charset="0"/>
              </a:rPr>
              <a:t>amanta</a:t>
            </a:r>
            <a:r>
              <a:rPr lang="en-IN" sz="2800" dirty="0">
                <a:solidFill>
                  <a:schemeClr val="tx1"/>
                </a:solidFill>
                <a:latin typeface="Aparajita" panose="02020603050405020304" pitchFamily="18" charset="0"/>
                <a:cs typeface="Aparajita" panose="02020603050405020304" pitchFamily="18" charset="0"/>
              </a:rPr>
              <a:t>) Bhadrapada </a:t>
            </a:r>
            <a:r>
              <a:rPr lang="en-IN" sz="2800" dirty="0" err="1">
                <a:solidFill>
                  <a:schemeClr val="tx1"/>
                </a:solidFill>
                <a:latin typeface="Aparajita" panose="02020603050405020304" pitchFamily="18" charset="0"/>
                <a:cs typeface="Aparajita" panose="02020603050405020304" pitchFamily="18" charset="0"/>
              </a:rPr>
              <a:t>amavasya</a:t>
            </a:r>
            <a:r>
              <a:rPr lang="en-IN" sz="2800" dirty="0">
                <a:solidFill>
                  <a:schemeClr val="tx1"/>
                </a:solidFill>
                <a:latin typeface="Aparajita" panose="02020603050405020304" pitchFamily="18" charset="0"/>
                <a:cs typeface="Aparajita" panose="02020603050405020304" pitchFamily="18" charset="0"/>
              </a:rPr>
              <a:t>, i.e., on the last of the month in which Ganesa </a:t>
            </a:r>
            <a:r>
              <a:rPr lang="en-IN" sz="2800" dirty="0" err="1">
                <a:solidFill>
                  <a:schemeClr val="tx1"/>
                </a:solidFill>
                <a:latin typeface="Aparajita" panose="02020603050405020304" pitchFamily="18" charset="0"/>
                <a:cs typeface="Aparajita" panose="02020603050405020304" pitchFamily="18" charset="0"/>
              </a:rPr>
              <a:t>chaturthi</a:t>
            </a:r>
            <a:r>
              <a:rPr lang="en-IN" sz="2800" dirty="0">
                <a:solidFill>
                  <a:schemeClr val="tx1"/>
                </a:solidFill>
                <a:latin typeface="Aparajita" panose="02020603050405020304" pitchFamily="18" charset="0"/>
                <a:cs typeface="Aparajita" panose="02020603050405020304" pitchFamily="18" charset="0"/>
              </a:rPr>
              <a:t> falls. </a:t>
            </a:r>
          </a:p>
        </p:txBody>
      </p:sp>
      <p:sp>
        <p:nvSpPr>
          <p:cNvPr id="2" name="Slide Number Placeholder 1">
            <a:extLst>
              <a:ext uri="{FF2B5EF4-FFF2-40B4-BE49-F238E27FC236}">
                <a16:creationId xmlns:a16="http://schemas.microsoft.com/office/drawing/2014/main" id="{96E4B2EE-65CD-1528-B2C0-D5569343F056}"/>
              </a:ext>
            </a:extLst>
          </p:cNvPr>
          <p:cNvSpPr>
            <a:spLocks noGrp="1"/>
          </p:cNvSpPr>
          <p:nvPr>
            <p:ph type="sldNum" sz="quarter" idx="12"/>
          </p:nvPr>
        </p:nvSpPr>
        <p:spPr/>
        <p:txBody>
          <a:bodyPr/>
          <a:lstStyle/>
          <a:p>
            <a:fld id="{DB0B15CD-159F-441C-9DF5-31DE6B517E51}" type="slidenum">
              <a:rPr lang="en-IN" smtClean="0">
                <a:solidFill>
                  <a:schemeClr val="tx1"/>
                </a:solidFill>
              </a:rPr>
              <a:t>69</a:t>
            </a:fld>
            <a:endParaRPr lang="en-IN">
              <a:solidFill>
                <a:schemeClr val="tx1"/>
              </a:solidFill>
            </a:endParaRPr>
          </a:p>
        </p:txBody>
      </p:sp>
    </p:spTree>
    <p:extLst>
      <p:ext uri="{BB962C8B-B14F-4D97-AF65-F5344CB8AC3E}">
        <p14:creationId xmlns:p14="http://schemas.microsoft.com/office/powerpoint/2010/main" val="156538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489EBF-4E2A-6554-197B-12DA0DF0F7C9}"/>
              </a:ext>
            </a:extLst>
          </p:cNvPr>
          <p:cNvSpPr txBox="1"/>
          <p:nvPr/>
        </p:nvSpPr>
        <p:spPr>
          <a:xfrm>
            <a:off x="862084" y="709684"/>
            <a:ext cx="10467832" cy="5262979"/>
          </a:xfrm>
          <a:prstGeom prst="rect">
            <a:avLst/>
          </a:prstGeom>
          <a:noFill/>
        </p:spPr>
        <p:txBody>
          <a:bodyPr wrap="square">
            <a:spAutoFit/>
          </a:bodyPr>
          <a:lstStyle/>
          <a:p>
            <a:r>
              <a:rPr lang="en-IN" sz="2800" dirty="0"/>
              <a:t>The Vedic astronomers evolved a system of five years’ yuga. The names of the five years of a yuga are:</a:t>
            </a:r>
          </a:p>
          <a:p>
            <a:pPr marL="400050" indent="-400050">
              <a:buAutoNum type="romanLcParenBoth"/>
            </a:pPr>
            <a:r>
              <a:rPr lang="en-IN" sz="2800" dirty="0" err="1"/>
              <a:t>Samvatsara</a:t>
            </a:r>
            <a:endParaRPr lang="en-IN" sz="2800" dirty="0"/>
          </a:p>
          <a:p>
            <a:pPr marL="400050" indent="-400050">
              <a:buAutoNum type="romanLcParenBoth"/>
            </a:pPr>
            <a:r>
              <a:rPr lang="en-IN" sz="2800" dirty="0"/>
              <a:t> </a:t>
            </a:r>
            <a:r>
              <a:rPr lang="en-IN" sz="2800" dirty="0" err="1"/>
              <a:t>Parivatsara</a:t>
            </a:r>
            <a:endParaRPr lang="en-IN" sz="2800" dirty="0"/>
          </a:p>
          <a:p>
            <a:pPr marL="400050" indent="-400050">
              <a:buAutoNum type="romanLcParenBoth"/>
            </a:pPr>
            <a:r>
              <a:rPr lang="en-IN" sz="2800" dirty="0"/>
              <a:t> </a:t>
            </a:r>
            <a:r>
              <a:rPr lang="en-IN" sz="2800" dirty="0" err="1"/>
              <a:t>Idavatsara</a:t>
            </a:r>
            <a:endParaRPr lang="en-IN" sz="2800" dirty="0"/>
          </a:p>
          <a:p>
            <a:pPr marL="400050" indent="-400050">
              <a:buAutoNum type="romanLcParenBoth"/>
            </a:pPr>
            <a:r>
              <a:rPr lang="en-IN" sz="2800" dirty="0"/>
              <a:t> </a:t>
            </a:r>
            <a:r>
              <a:rPr lang="en-IN" sz="2800" dirty="0" err="1"/>
              <a:t>Anuvatsara</a:t>
            </a:r>
            <a:r>
              <a:rPr lang="en-IN" sz="2800" dirty="0"/>
              <a:t>, and</a:t>
            </a:r>
          </a:p>
          <a:p>
            <a:pPr marL="400050" indent="-400050">
              <a:buAutoNum type="romanLcParenBoth"/>
            </a:pPr>
            <a:r>
              <a:rPr lang="en-IN" sz="2800" dirty="0"/>
              <a:t> </a:t>
            </a:r>
            <a:r>
              <a:rPr lang="en-IN" sz="2800" dirty="0" err="1"/>
              <a:t>Idvatsara</a:t>
            </a:r>
            <a:r>
              <a:rPr lang="en-IN" sz="2800" dirty="0"/>
              <a:t>.</a:t>
            </a:r>
          </a:p>
          <a:p>
            <a:pPr marL="400050" indent="-400050">
              <a:buAutoNum type="romanLcParenBoth"/>
            </a:pPr>
            <a:endParaRPr lang="en-IN" sz="2800" dirty="0"/>
          </a:p>
          <a:p>
            <a:r>
              <a:rPr lang="en-IN" sz="2800" dirty="0"/>
              <a:t>This period of a yuga (of 5 years) was used to calculate time as can be seen from statements like, “</a:t>
            </a:r>
            <a:r>
              <a:rPr lang="en-IN" sz="2800" dirty="0" err="1"/>
              <a:t>Dirghatamas</a:t>
            </a:r>
            <a:r>
              <a:rPr lang="en-IN" sz="2800" dirty="0"/>
              <a:t>, son of Mamata, became old even in his tenth yuga”, i.e., between the age of 45 and 50 years(Rgveda. 1.158.6).</a:t>
            </a:r>
          </a:p>
        </p:txBody>
      </p:sp>
      <p:sp>
        <p:nvSpPr>
          <p:cNvPr id="2" name="Slide Number Placeholder 1">
            <a:extLst>
              <a:ext uri="{FF2B5EF4-FFF2-40B4-BE49-F238E27FC236}">
                <a16:creationId xmlns:a16="http://schemas.microsoft.com/office/drawing/2014/main" id="{ECD7B827-8A58-12BF-ABE3-D88C0969138C}"/>
              </a:ext>
            </a:extLst>
          </p:cNvPr>
          <p:cNvSpPr>
            <a:spLocks noGrp="1"/>
          </p:cNvSpPr>
          <p:nvPr>
            <p:ph type="sldNum" sz="quarter" idx="12"/>
          </p:nvPr>
        </p:nvSpPr>
        <p:spPr/>
        <p:txBody>
          <a:bodyPr/>
          <a:lstStyle/>
          <a:p>
            <a:fld id="{DB0B15CD-159F-441C-9DF5-31DE6B517E51}" type="slidenum">
              <a:rPr lang="en-IN" smtClean="0">
                <a:solidFill>
                  <a:sysClr val="windowText" lastClr="000000"/>
                </a:solidFill>
              </a:rPr>
              <a:t>7</a:t>
            </a:fld>
            <a:endParaRPr lang="en-IN" dirty="0">
              <a:solidFill>
                <a:sysClr val="windowText" lastClr="000000"/>
              </a:solidFill>
            </a:endParaRPr>
          </a:p>
        </p:txBody>
      </p:sp>
    </p:spTree>
    <p:extLst>
      <p:ext uri="{BB962C8B-B14F-4D97-AF65-F5344CB8AC3E}">
        <p14:creationId xmlns:p14="http://schemas.microsoft.com/office/powerpoint/2010/main" val="2276436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B86E4-7A85-A1A8-D486-1E6334EE261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3CC19-575A-8619-8584-502195054DEA}"/>
              </a:ext>
            </a:extLst>
          </p:cNvPr>
          <p:cNvSpPr>
            <a:spLocks noGrp="1"/>
          </p:cNvSpPr>
          <p:nvPr>
            <p:ph idx="1"/>
          </p:nvPr>
        </p:nvSpPr>
        <p:spPr>
          <a:xfrm>
            <a:off x="752582" y="482885"/>
            <a:ext cx="11031876" cy="6041205"/>
          </a:xfrm>
        </p:spPr>
        <p:txBody>
          <a:bodyPr>
            <a:normAutofit/>
          </a:bodyPr>
          <a:lstStyle/>
          <a:p>
            <a:r>
              <a:rPr lang="en-IN" sz="2800" b="1" i="1" dirty="0">
                <a:solidFill>
                  <a:srgbClr val="C00000"/>
                </a:solidFill>
                <a:latin typeface="Aparajita" panose="02020603050405020304" pitchFamily="18" charset="0"/>
                <a:cs typeface="Aparajita" panose="02020603050405020304" pitchFamily="18" charset="0"/>
              </a:rPr>
              <a:t>DASARA</a:t>
            </a:r>
            <a:r>
              <a:rPr lang="en-IN" sz="2800" dirty="0">
                <a:solidFill>
                  <a:schemeClr val="tx1"/>
                </a:solidFill>
                <a:latin typeface="Aparajita" panose="02020603050405020304" pitchFamily="18" charset="0"/>
                <a:cs typeface="Aparajita" panose="02020603050405020304" pitchFamily="18" charset="0"/>
              </a:rPr>
              <a:t> is celebrated ten days following the Mahalaya </a:t>
            </a:r>
            <a:r>
              <a:rPr lang="en-IN" sz="2800" dirty="0" err="1">
                <a:solidFill>
                  <a:schemeClr val="tx1"/>
                </a:solidFill>
                <a:latin typeface="Aparajita" panose="02020603050405020304" pitchFamily="18" charset="0"/>
                <a:cs typeface="Aparajita" panose="02020603050405020304" pitchFamily="18" charset="0"/>
              </a:rPr>
              <a:t>amavasya</a:t>
            </a:r>
            <a:r>
              <a:rPr lang="en-IN" sz="2800" dirty="0">
                <a:solidFill>
                  <a:schemeClr val="tx1"/>
                </a:solidFill>
                <a:latin typeface="Aparajita" panose="02020603050405020304" pitchFamily="18" charset="0"/>
                <a:cs typeface="Aparajita" panose="02020603050405020304" pitchFamily="18" charset="0"/>
              </a:rPr>
              <a:t> from </a:t>
            </a:r>
            <a:r>
              <a:rPr lang="en-IN" sz="2800" dirty="0" err="1">
                <a:solidFill>
                  <a:schemeClr val="tx1"/>
                </a:solidFill>
                <a:latin typeface="Aparajita" panose="02020603050405020304" pitchFamily="18" charset="0"/>
                <a:cs typeface="Aparajita" panose="02020603050405020304" pitchFamily="18" charset="0"/>
              </a:rPr>
              <a:t>Asvayuja</a:t>
            </a:r>
            <a:r>
              <a:rPr lang="en-IN" sz="2800" dirty="0">
                <a:solidFill>
                  <a:schemeClr val="tx1"/>
                </a:solidFill>
                <a:latin typeface="Aparajita" panose="02020603050405020304" pitchFamily="18" charset="0"/>
                <a:cs typeface="Aparajita" panose="02020603050405020304" pitchFamily="18" charset="0"/>
              </a:rPr>
              <a:t> </a:t>
            </a:r>
            <a:r>
              <a:rPr lang="en-IN" sz="2800" dirty="0" err="1">
                <a:solidFill>
                  <a:schemeClr val="tx1"/>
                </a:solidFill>
                <a:latin typeface="Aparajita" panose="02020603050405020304" pitchFamily="18" charset="0"/>
                <a:cs typeface="Aparajita" panose="02020603050405020304" pitchFamily="18" charset="0"/>
              </a:rPr>
              <a:t>Sukla</a:t>
            </a:r>
            <a:r>
              <a:rPr lang="en-IN" sz="2800" dirty="0">
                <a:solidFill>
                  <a:schemeClr val="tx1"/>
                </a:solidFill>
                <a:latin typeface="Aparajita" panose="02020603050405020304" pitchFamily="18" charset="0"/>
                <a:cs typeface="Aparajita" panose="02020603050405020304" pitchFamily="18" charset="0"/>
              </a:rPr>
              <a:t> </a:t>
            </a:r>
            <a:r>
              <a:rPr lang="en-IN" sz="2800" dirty="0" err="1">
                <a:solidFill>
                  <a:schemeClr val="tx1"/>
                </a:solidFill>
                <a:latin typeface="Aparajita" panose="02020603050405020304" pitchFamily="18" charset="0"/>
                <a:cs typeface="Aparajita" panose="02020603050405020304" pitchFamily="18" charset="0"/>
              </a:rPr>
              <a:t>pratipat</a:t>
            </a:r>
            <a:r>
              <a:rPr lang="en-IN" sz="2800" dirty="0">
                <a:solidFill>
                  <a:schemeClr val="tx1"/>
                </a:solidFill>
                <a:latin typeface="Aparajita" panose="02020603050405020304" pitchFamily="18" charset="0"/>
                <a:cs typeface="Aparajita" panose="02020603050405020304" pitchFamily="18" charset="0"/>
              </a:rPr>
              <a:t> to </a:t>
            </a:r>
            <a:r>
              <a:rPr lang="en-IN" sz="2800" dirty="0" err="1">
                <a:solidFill>
                  <a:schemeClr val="tx1"/>
                </a:solidFill>
                <a:latin typeface="Aparajita" panose="02020603050405020304" pitchFamily="18" charset="0"/>
                <a:cs typeface="Aparajita" panose="02020603050405020304" pitchFamily="18" charset="0"/>
              </a:rPr>
              <a:t>dasami</a:t>
            </a:r>
            <a:r>
              <a:rPr lang="en-IN" sz="2800" dirty="0">
                <a:solidFill>
                  <a:schemeClr val="tx1"/>
                </a:solidFill>
                <a:latin typeface="Aparajita" panose="02020603050405020304" pitchFamily="18" charset="0"/>
                <a:cs typeface="Aparajita" panose="02020603050405020304" pitchFamily="18" charset="0"/>
              </a:rPr>
              <a:t>. In Bengal this period is celebrated as </a:t>
            </a:r>
            <a:r>
              <a:rPr lang="en-IN" sz="2800" dirty="0">
                <a:solidFill>
                  <a:schemeClr val="tx1"/>
                </a:solidFill>
                <a:highlight>
                  <a:srgbClr val="FFFF00"/>
                </a:highlight>
                <a:latin typeface="Aparajita" panose="02020603050405020304" pitchFamily="18" charset="0"/>
                <a:cs typeface="Aparajita" panose="02020603050405020304" pitchFamily="18" charset="0"/>
              </a:rPr>
              <a:t>DURGA PUJA</a:t>
            </a:r>
            <a:r>
              <a:rPr lang="en-IN" sz="2800" dirty="0">
                <a:solidFill>
                  <a:schemeClr val="tx1"/>
                </a:solidFill>
                <a:latin typeface="Aparajita" panose="02020603050405020304" pitchFamily="18" charset="0"/>
                <a:cs typeface="Aparajita" panose="02020603050405020304" pitchFamily="18" charset="0"/>
              </a:rPr>
              <a:t>. The DASARA procession of Mysore celebrating the slaying of </a:t>
            </a:r>
            <a:r>
              <a:rPr lang="en-IN" sz="2800" dirty="0" err="1">
                <a:solidFill>
                  <a:schemeClr val="tx1"/>
                </a:solidFill>
                <a:latin typeface="Aparajita" panose="02020603050405020304" pitchFamily="18" charset="0"/>
                <a:cs typeface="Aparajita" panose="02020603050405020304" pitchFamily="18" charset="0"/>
              </a:rPr>
              <a:t>Mahisasura</a:t>
            </a:r>
            <a:r>
              <a:rPr lang="en-IN" sz="2800" dirty="0">
                <a:solidFill>
                  <a:schemeClr val="tx1"/>
                </a:solidFill>
                <a:latin typeface="Aparajita" panose="02020603050405020304" pitchFamily="18" charset="0"/>
                <a:cs typeface="Aparajita" panose="02020603050405020304" pitchFamily="18" charset="0"/>
              </a:rPr>
              <a:t> by the goddess </a:t>
            </a:r>
            <a:r>
              <a:rPr lang="en-IN" sz="2800" dirty="0" err="1">
                <a:solidFill>
                  <a:schemeClr val="tx1"/>
                </a:solidFill>
                <a:latin typeface="Aparajita" panose="02020603050405020304" pitchFamily="18" charset="0"/>
                <a:cs typeface="Aparajita" panose="02020603050405020304" pitchFamily="18" charset="0"/>
              </a:rPr>
              <a:t>Camundesvari</a:t>
            </a:r>
            <a:r>
              <a:rPr lang="en-IN" sz="2800" dirty="0">
                <a:solidFill>
                  <a:schemeClr val="tx1"/>
                </a:solidFill>
                <a:latin typeface="Aparajita" panose="02020603050405020304" pitchFamily="18" charset="0"/>
                <a:cs typeface="Aparajita" panose="02020603050405020304" pitchFamily="18" charset="0"/>
              </a:rPr>
              <a:t> is very famous. The tenth day of the DASARA period is celebrated as </a:t>
            </a:r>
            <a:r>
              <a:rPr lang="en-IN" sz="2800" dirty="0">
                <a:solidFill>
                  <a:schemeClr val="tx1"/>
                </a:solidFill>
                <a:highlight>
                  <a:srgbClr val="FFFF00"/>
                </a:highlight>
                <a:latin typeface="Aparajita" panose="02020603050405020304" pitchFamily="18" charset="0"/>
                <a:cs typeface="Aparajita" panose="02020603050405020304" pitchFamily="18" charset="0"/>
              </a:rPr>
              <a:t>VJAYADASAMI</a:t>
            </a:r>
            <a:r>
              <a:rPr lang="en-IN" sz="2800" dirty="0">
                <a:solidFill>
                  <a:schemeClr val="tx1"/>
                </a:solidFill>
                <a:latin typeface="Aparajita" panose="02020603050405020304" pitchFamily="18" charset="0"/>
                <a:cs typeface="Aparajita" panose="02020603050405020304" pitchFamily="18" charset="0"/>
              </a:rPr>
              <a:t>. In North India it is observed as </a:t>
            </a:r>
            <a:r>
              <a:rPr lang="en-IN" sz="2800" dirty="0">
                <a:solidFill>
                  <a:schemeClr val="tx1"/>
                </a:solidFill>
                <a:highlight>
                  <a:srgbClr val="FFFF00"/>
                </a:highlight>
                <a:latin typeface="Aparajita" panose="02020603050405020304" pitchFamily="18" charset="0"/>
                <a:cs typeface="Aparajita" panose="02020603050405020304" pitchFamily="18" charset="0"/>
              </a:rPr>
              <a:t>RAMLILA</a:t>
            </a:r>
            <a:r>
              <a:rPr lang="en-IN" sz="2800" dirty="0">
                <a:solidFill>
                  <a:schemeClr val="tx1"/>
                </a:solidFill>
                <a:latin typeface="Aparajita" panose="02020603050405020304" pitchFamily="18" charset="0"/>
                <a:cs typeface="Aparajita" panose="02020603050405020304" pitchFamily="18" charset="0"/>
              </a:rPr>
              <a:t> to celebrate Sri Rama’s killing Ravana. On this occasion, huge figures of Ravana, Kumbhakarna and </a:t>
            </a:r>
            <a:r>
              <a:rPr lang="en-IN" sz="2800" dirty="0" err="1">
                <a:solidFill>
                  <a:schemeClr val="tx1"/>
                </a:solidFill>
                <a:latin typeface="Aparajita" panose="02020603050405020304" pitchFamily="18" charset="0"/>
                <a:cs typeface="Aparajita" panose="02020603050405020304" pitchFamily="18" charset="0"/>
              </a:rPr>
              <a:t>Meghanada</a:t>
            </a:r>
            <a:r>
              <a:rPr lang="en-IN" sz="2800" dirty="0">
                <a:solidFill>
                  <a:schemeClr val="tx1"/>
                </a:solidFill>
                <a:latin typeface="Aparajita" panose="02020603050405020304" pitchFamily="18" charset="0"/>
                <a:cs typeface="Aparajita" panose="02020603050405020304" pitchFamily="18" charset="0"/>
              </a:rPr>
              <a:t> are erected in public places and then set on fire using fire-works to symbolize the destruction of evil and the triumph of the good. </a:t>
            </a:r>
          </a:p>
          <a:p>
            <a:r>
              <a:rPr lang="en-IN" sz="2800" b="1" i="1" dirty="0">
                <a:solidFill>
                  <a:srgbClr val="C00000"/>
                </a:solidFill>
                <a:latin typeface="Aparajita" panose="02020603050405020304" pitchFamily="18" charset="0"/>
                <a:cs typeface="Aparajita" panose="02020603050405020304" pitchFamily="18" charset="0"/>
              </a:rPr>
              <a:t>DIWALI</a:t>
            </a:r>
            <a:r>
              <a:rPr lang="en-IN" sz="2800" dirty="0">
                <a:solidFill>
                  <a:schemeClr val="tx1"/>
                </a:solidFill>
                <a:latin typeface="Aparajita" panose="02020603050405020304" pitchFamily="18" charset="0"/>
                <a:cs typeface="Aparajita" panose="02020603050405020304" pitchFamily="18" charset="0"/>
              </a:rPr>
              <a:t> (or DEEPAVALI) is a major festival celebrated throughout the country. Generally this festival is held for two days Naraka </a:t>
            </a:r>
            <a:r>
              <a:rPr lang="en-IN" sz="2800" dirty="0" err="1">
                <a:solidFill>
                  <a:schemeClr val="tx1"/>
                </a:solidFill>
                <a:latin typeface="Aparajita" panose="02020603050405020304" pitchFamily="18" charset="0"/>
                <a:cs typeface="Aparajita" panose="02020603050405020304" pitchFamily="18" charset="0"/>
              </a:rPr>
              <a:t>caturdasi</a:t>
            </a:r>
            <a:r>
              <a:rPr lang="en-IN" sz="2800" dirty="0">
                <a:solidFill>
                  <a:schemeClr val="tx1"/>
                </a:solidFill>
                <a:latin typeface="Aparajita" panose="02020603050405020304" pitchFamily="18" charset="0"/>
                <a:cs typeface="Aparajita" panose="02020603050405020304" pitchFamily="18" charset="0"/>
              </a:rPr>
              <a:t> and Dipavali (</a:t>
            </a:r>
            <a:r>
              <a:rPr lang="en-IN" sz="2800" dirty="0" err="1">
                <a:solidFill>
                  <a:schemeClr val="tx1"/>
                </a:solidFill>
                <a:latin typeface="Aparajita" panose="02020603050405020304" pitchFamily="18" charset="0"/>
                <a:cs typeface="Aparajita" panose="02020603050405020304" pitchFamily="18" charset="0"/>
              </a:rPr>
              <a:t>amavasya</a:t>
            </a:r>
            <a:r>
              <a:rPr lang="en-IN" sz="2800" dirty="0">
                <a:solidFill>
                  <a:schemeClr val="tx1"/>
                </a:solidFill>
                <a:latin typeface="Aparajita" panose="02020603050405020304" pitchFamily="18" charset="0"/>
                <a:cs typeface="Aparajita" panose="02020603050405020304" pitchFamily="18" charset="0"/>
              </a:rPr>
              <a:t>) on the following day, which fall on (</a:t>
            </a:r>
            <a:r>
              <a:rPr lang="en-IN" sz="2800" dirty="0" err="1">
                <a:solidFill>
                  <a:schemeClr val="tx1"/>
                </a:solidFill>
                <a:latin typeface="Aparajita" panose="02020603050405020304" pitchFamily="18" charset="0"/>
                <a:cs typeface="Aparajita" panose="02020603050405020304" pitchFamily="18" charset="0"/>
              </a:rPr>
              <a:t>amanta</a:t>
            </a:r>
            <a:r>
              <a:rPr lang="en-IN" sz="2800" dirty="0">
                <a:solidFill>
                  <a:schemeClr val="tx1"/>
                </a:solidFill>
                <a:latin typeface="Aparajita" panose="02020603050405020304" pitchFamily="18" charset="0"/>
                <a:cs typeface="Aparajita" panose="02020603050405020304" pitchFamily="18" charset="0"/>
              </a:rPr>
              <a:t>) </a:t>
            </a:r>
            <a:r>
              <a:rPr lang="en-IN" sz="2800" dirty="0" err="1">
                <a:solidFill>
                  <a:schemeClr val="tx1"/>
                </a:solidFill>
                <a:latin typeface="Aparajita" panose="02020603050405020304" pitchFamily="18" charset="0"/>
                <a:cs typeface="Aparajita" panose="02020603050405020304" pitchFamily="18" charset="0"/>
              </a:rPr>
              <a:t>Asvayuja</a:t>
            </a:r>
            <a:r>
              <a:rPr lang="en-IN" sz="2800" dirty="0">
                <a:solidFill>
                  <a:schemeClr val="tx1"/>
                </a:solidFill>
                <a:latin typeface="Aparajita" panose="02020603050405020304" pitchFamily="18" charset="0"/>
                <a:cs typeface="Aparajita" panose="02020603050405020304" pitchFamily="18" charset="0"/>
              </a:rPr>
              <a:t> </a:t>
            </a:r>
            <a:r>
              <a:rPr lang="en-IN" sz="2800" dirty="0" err="1">
                <a:solidFill>
                  <a:schemeClr val="tx1"/>
                </a:solidFill>
                <a:latin typeface="Aparajita" panose="02020603050405020304" pitchFamily="18" charset="0"/>
                <a:cs typeface="Aparajita" panose="02020603050405020304" pitchFamily="18" charset="0"/>
              </a:rPr>
              <a:t>krsna</a:t>
            </a:r>
            <a:r>
              <a:rPr lang="en-IN" sz="2800" dirty="0">
                <a:solidFill>
                  <a:schemeClr val="tx1"/>
                </a:solidFill>
                <a:latin typeface="Aparajita" panose="02020603050405020304" pitchFamily="18" charset="0"/>
                <a:cs typeface="Aparajita" panose="02020603050405020304" pitchFamily="18" charset="0"/>
              </a:rPr>
              <a:t> </a:t>
            </a:r>
            <a:r>
              <a:rPr lang="en-IN" sz="2800" dirty="0" err="1">
                <a:solidFill>
                  <a:schemeClr val="tx1"/>
                </a:solidFill>
                <a:latin typeface="Aparajita" panose="02020603050405020304" pitchFamily="18" charset="0"/>
                <a:cs typeface="Aparajita" panose="02020603050405020304" pitchFamily="18" charset="0"/>
              </a:rPr>
              <a:t>caturdasi</a:t>
            </a:r>
            <a:r>
              <a:rPr lang="en-IN" sz="2800" dirty="0">
                <a:solidFill>
                  <a:schemeClr val="tx1"/>
                </a:solidFill>
                <a:latin typeface="Aparajita" panose="02020603050405020304" pitchFamily="18" charset="0"/>
                <a:cs typeface="Aparajita" panose="02020603050405020304" pitchFamily="18" charset="0"/>
              </a:rPr>
              <a:t> and </a:t>
            </a:r>
            <a:r>
              <a:rPr lang="en-IN" sz="2800" dirty="0" err="1">
                <a:solidFill>
                  <a:schemeClr val="tx1"/>
                </a:solidFill>
                <a:latin typeface="Aparajita" panose="02020603050405020304" pitchFamily="18" charset="0"/>
                <a:cs typeface="Aparajita" panose="02020603050405020304" pitchFamily="18" charset="0"/>
              </a:rPr>
              <a:t>amavasya</a:t>
            </a:r>
            <a:r>
              <a:rPr lang="en-IN" sz="2800" dirty="0">
                <a:solidFill>
                  <a:schemeClr val="tx1"/>
                </a:solidFill>
                <a:latin typeface="Aparajita" panose="02020603050405020304" pitchFamily="18" charset="0"/>
                <a:cs typeface="Aparajita" panose="02020603050405020304" pitchFamily="18" charset="0"/>
              </a:rPr>
              <a:t>. DIWALI is popularly known as the festival of lights. </a:t>
            </a:r>
          </a:p>
          <a:p>
            <a:r>
              <a:rPr lang="en-IN" sz="2800" b="1" i="1" dirty="0">
                <a:solidFill>
                  <a:srgbClr val="C00000"/>
                </a:solidFill>
                <a:latin typeface="Aparajita" panose="02020603050405020304" pitchFamily="18" charset="0"/>
                <a:cs typeface="Aparajita" panose="02020603050405020304" pitchFamily="18" charset="0"/>
              </a:rPr>
              <a:t>MAHASIVARATRI</a:t>
            </a:r>
            <a:r>
              <a:rPr lang="en-IN" sz="2800" b="1" i="1" dirty="0">
                <a:solidFill>
                  <a:schemeClr val="tx1"/>
                </a:solidFill>
                <a:latin typeface="Aparajita" panose="02020603050405020304" pitchFamily="18" charset="0"/>
                <a:cs typeface="Aparajita" panose="02020603050405020304" pitchFamily="18" charset="0"/>
              </a:rPr>
              <a:t> </a:t>
            </a:r>
            <a:r>
              <a:rPr lang="en-IN" sz="2800" dirty="0">
                <a:solidFill>
                  <a:schemeClr val="tx1"/>
                </a:solidFill>
                <a:latin typeface="Aparajita" panose="02020603050405020304" pitchFamily="18" charset="0"/>
                <a:cs typeface="Aparajita" panose="02020603050405020304" pitchFamily="18" charset="0"/>
              </a:rPr>
              <a:t>is an important day observed by Saivites, which falls on </a:t>
            </a:r>
            <a:r>
              <a:rPr lang="en-IN" sz="2800" dirty="0" err="1">
                <a:solidFill>
                  <a:schemeClr val="tx1"/>
                </a:solidFill>
                <a:latin typeface="Aparajita" panose="02020603050405020304" pitchFamily="18" charset="0"/>
                <a:cs typeface="Aparajita" panose="02020603050405020304" pitchFamily="18" charset="0"/>
              </a:rPr>
              <a:t>amanta</a:t>
            </a:r>
            <a:r>
              <a:rPr lang="en-IN" sz="2800" dirty="0">
                <a:solidFill>
                  <a:schemeClr val="tx1"/>
                </a:solidFill>
                <a:latin typeface="Aparajita" panose="02020603050405020304" pitchFamily="18" charset="0"/>
                <a:cs typeface="Aparajita" panose="02020603050405020304" pitchFamily="18" charset="0"/>
              </a:rPr>
              <a:t> Magha krshna </a:t>
            </a:r>
            <a:r>
              <a:rPr lang="en-IN" sz="2800" dirty="0" err="1">
                <a:solidFill>
                  <a:schemeClr val="tx1"/>
                </a:solidFill>
                <a:latin typeface="Aparajita" panose="02020603050405020304" pitchFamily="18" charset="0"/>
                <a:cs typeface="Aparajita" panose="02020603050405020304" pitchFamily="18" charset="0"/>
              </a:rPr>
              <a:t>chaturdashi</a:t>
            </a:r>
            <a:r>
              <a:rPr lang="en-IN" sz="2800" dirty="0">
                <a:solidFill>
                  <a:schemeClr val="tx1"/>
                </a:solidFill>
                <a:latin typeface="Aparajita" panose="02020603050405020304" pitchFamily="18" charset="0"/>
                <a:cs typeface="Aparajita" panose="02020603050405020304" pitchFamily="18" charset="0"/>
              </a:rPr>
              <a:t>.</a:t>
            </a:r>
          </a:p>
          <a:p>
            <a:endParaRPr lang="en-IN" sz="2800" dirty="0"/>
          </a:p>
        </p:txBody>
      </p:sp>
      <p:sp>
        <p:nvSpPr>
          <p:cNvPr id="2" name="Slide Number Placeholder 1">
            <a:extLst>
              <a:ext uri="{FF2B5EF4-FFF2-40B4-BE49-F238E27FC236}">
                <a16:creationId xmlns:a16="http://schemas.microsoft.com/office/drawing/2014/main" id="{F19EAC3F-7E00-9351-3F3A-FB3541E09ED5}"/>
              </a:ext>
            </a:extLst>
          </p:cNvPr>
          <p:cNvSpPr>
            <a:spLocks noGrp="1"/>
          </p:cNvSpPr>
          <p:nvPr>
            <p:ph type="sldNum" sz="quarter" idx="12"/>
          </p:nvPr>
        </p:nvSpPr>
        <p:spPr/>
        <p:txBody>
          <a:bodyPr/>
          <a:lstStyle/>
          <a:p>
            <a:fld id="{DB0B15CD-159F-441C-9DF5-31DE6B517E51}" type="slidenum">
              <a:rPr lang="en-IN" smtClean="0">
                <a:solidFill>
                  <a:schemeClr val="tx1"/>
                </a:solidFill>
              </a:rPr>
              <a:t>70</a:t>
            </a:fld>
            <a:endParaRPr lang="en-IN" dirty="0">
              <a:solidFill>
                <a:schemeClr val="tx1"/>
              </a:solidFill>
            </a:endParaRPr>
          </a:p>
        </p:txBody>
      </p:sp>
    </p:spTree>
    <p:extLst>
      <p:ext uri="{BB962C8B-B14F-4D97-AF65-F5344CB8AC3E}">
        <p14:creationId xmlns:p14="http://schemas.microsoft.com/office/powerpoint/2010/main" val="17984184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C9C33-D725-5DCA-6526-4783CBB2F3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35488-000F-B841-9774-F202B937D4FC}"/>
              </a:ext>
            </a:extLst>
          </p:cNvPr>
          <p:cNvSpPr>
            <a:spLocks noGrp="1"/>
          </p:cNvSpPr>
          <p:nvPr>
            <p:ph type="title"/>
          </p:nvPr>
        </p:nvSpPr>
        <p:spPr>
          <a:xfrm>
            <a:off x="1158240" y="260277"/>
            <a:ext cx="9875520" cy="736315"/>
          </a:xfrm>
        </p:spPr>
        <p:txBody>
          <a:bodyPr>
            <a:normAutofit/>
          </a:bodyPr>
          <a:lstStyle/>
          <a:p>
            <a:pPr algn="ctr"/>
            <a:r>
              <a:rPr lang="en-IN" dirty="0">
                <a:solidFill>
                  <a:schemeClr val="tx1"/>
                </a:solidFill>
                <a:latin typeface="Algerian" panose="04020705040A02060702" pitchFamily="82" charset="0"/>
              </a:rPr>
              <a:t>ISLAMIC CALENDAR</a:t>
            </a:r>
          </a:p>
        </p:txBody>
      </p:sp>
      <p:sp>
        <p:nvSpPr>
          <p:cNvPr id="3" name="Content Placeholder 2">
            <a:extLst>
              <a:ext uri="{FF2B5EF4-FFF2-40B4-BE49-F238E27FC236}">
                <a16:creationId xmlns:a16="http://schemas.microsoft.com/office/drawing/2014/main" id="{44C8285F-BA8B-82E3-0FB2-B10A713321F3}"/>
              </a:ext>
            </a:extLst>
          </p:cNvPr>
          <p:cNvSpPr>
            <a:spLocks noGrp="1"/>
          </p:cNvSpPr>
          <p:nvPr>
            <p:ph idx="1"/>
          </p:nvPr>
        </p:nvSpPr>
        <p:spPr>
          <a:xfrm>
            <a:off x="470898" y="1047963"/>
            <a:ext cx="11282738" cy="3927869"/>
          </a:xfrm>
        </p:spPr>
        <p:txBody>
          <a:bodyPr>
            <a:normAutofit fontScale="92500" lnSpcReduction="20000"/>
          </a:bodyPr>
          <a:lstStyle/>
          <a:p>
            <a:r>
              <a:rPr lang="en-US" sz="2400" dirty="0">
                <a:solidFill>
                  <a:schemeClr val="tx1"/>
                </a:solidFill>
                <a:latin typeface="+mj-lt"/>
                <a:cs typeface="Aparajita" panose="02020603050405020304" pitchFamily="18" charset="0"/>
              </a:rPr>
              <a:t>The Islamic (or Mohammedan) calendar is purely lunar. </a:t>
            </a:r>
          </a:p>
          <a:p>
            <a:r>
              <a:rPr lang="en-US" sz="2400" dirty="0">
                <a:solidFill>
                  <a:schemeClr val="tx1"/>
                </a:solidFill>
                <a:latin typeface="+mj-lt"/>
                <a:cs typeface="Aparajita" panose="02020603050405020304" pitchFamily="18" charset="0"/>
              </a:rPr>
              <a:t>The beginning of each month is determined by the observation of the crescent moon in the evening sky. Therefore, in an Islamic year of 354 (or 355) days, each month has 29 or 30 days. </a:t>
            </a:r>
          </a:p>
          <a:p>
            <a:r>
              <a:rPr lang="en-US" sz="2400" dirty="0">
                <a:solidFill>
                  <a:schemeClr val="tx1"/>
                </a:solidFill>
                <a:latin typeface="+mj-lt"/>
                <a:cs typeface="Aparajita" panose="02020603050405020304" pitchFamily="18" charset="0"/>
              </a:rPr>
              <a:t>The era of the Islamic calendar viz., the Hejira(A.H.) started from the evening of July 15, 622 AD when the crescent moon (following the new moon) of the first month, Muharram, was first visible. This was the new year day before the emigration of Prophet Muhammad from Mecca which was on September 20, 622 AD. </a:t>
            </a:r>
          </a:p>
          <a:p>
            <a:r>
              <a:rPr lang="en-US" sz="2400" dirty="0">
                <a:solidFill>
                  <a:schemeClr val="tx1"/>
                </a:solidFill>
                <a:latin typeface="+mj-lt"/>
                <a:cs typeface="Aparajita" panose="02020603050405020304" pitchFamily="18" charset="0"/>
              </a:rPr>
              <a:t>The leap-year, in which the last month </a:t>
            </a:r>
            <a:r>
              <a:rPr lang="en-US" sz="2400" dirty="0" err="1">
                <a:solidFill>
                  <a:schemeClr val="tx1"/>
                </a:solidFill>
                <a:latin typeface="+mj-lt"/>
                <a:cs typeface="Aparajita" panose="02020603050405020304" pitchFamily="18" charset="0"/>
              </a:rPr>
              <a:t>Zilhijja</a:t>
            </a:r>
            <a:r>
              <a:rPr lang="en-US" sz="2400" dirty="0">
                <a:solidFill>
                  <a:schemeClr val="tx1"/>
                </a:solidFill>
                <a:latin typeface="+mj-lt"/>
                <a:cs typeface="Aparajita" panose="02020603050405020304" pitchFamily="18" charset="0"/>
              </a:rPr>
              <a:t> has one day more(i.e., 30 days), contains 355 days and is known as </a:t>
            </a:r>
            <a:r>
              <a:rPr lang="en-US" sz="2400" dirty="0" err="1">
                <a:solidFill>
                  <a:schemeClr val="tx1"/>
                </a:solidFill>
                <a:latin typeface="+mj-lt"/>
                <a:cs typeface="Aparajita" panose="02020603050405020304" pitchFamily="18" charset="0"/>
              </a:rPr>
              <a:t>Kabishah</a:t>
            </a:r>
            <a:r>
              <a:rPr lang="en-US" sz="2400" dirty="0">
                <a:solidFill>
                  <a:schemeClr val="tx1"/>
                </a:solidFill>
                <a:latin typeface="+mj-lt"/>
                <a:cs typeface="Aparajita" panose="02020603050405020304" pitchFamily="18" charset="0"/>
              </a:rPr>
              <a:t>. In a cycle of 30 years, there are 19 common years of 354 days and 11 leap-years of 355 days.</a:t>
            </a:r>
          </a:p>
          <a:p>
            <a:r>
              <a:rPr lang="en-US" sz="2400" dirty="0">
                <a:solidFill>
                  <a:schemeClr val="tx1"/>
                </a:solidFill>
                <a:latin typeface="+mj-lt"/>
                <a:cs typeface="Aparajita" panose="02020603050405020304" pitchFamily="18" charset="0"/>
              </a:rPr>
              <a:t>The rule for determining a leap-year is as follows: if after dividing the Hejira year by 30, the remainder is 2,5,7,10,13,16,18,21,24,26 or 29, then it is a leap-year. The twelve lunar months of the Islamic calendar and their fixed number of days are listed below:</a:t>
            </a:r>
          </a:p>
          <a:p>
            <a:endParaRPr lang="en-IN" sz="2400" dirty="0">
              <a:solidFill>
                <a:schemeClr val="tx1"/>
              </a:solidFill>
              <a:latin typeface="+mj-lt"/>
              <a:cs typeface="Aparajita" panose="02020603050405020304" pitchFamily="18" charset="0"/>
            </a:endParaRPr>
          </a:p>
        </p:txBody>
      </p:sp>
      <p:pic>
        <p:nvPicPr>
          <p:cNvPr id="5" name="Picture 4">
            <a:extLst>
              <a:ext uri="{FF2B5EF4-FFF2-40B4-BE49-F238E27FC236}">
                <a16:creationId xmlns:a16="http://schemas.microsoft.com/office/drawing/2014/main" id="{30F4895F-31A0-8844-525D-DDA5A6F4F407}"/>
              </a:ext>
            </a:extLst>
          </p:cNvPr>
          <p:cNvPicPr>
            <a:picLocks noChangeAspect="1"/>
          </p:cNvPicPr>
          <p:nvPr/>
        </p:nvPicPr>
        <p:blipFill>
          <a:blip r:embed="rId3"/>
          <a:stretch>
            <a:fillRect/>
          </a:stretch>
        </p:blipFill>
        <p:spPr>
          <a:xfrm>
            <a:off x="3159464" y="5027204"/>
            <a:ext cx="5686586" cy="1570519"/>
          </a:xfrm>
          <a:prstGeom prst="rect">
            <a:avLst/>
          </a:prstGeom>
        </p:spPr>
      </p:pic>
      <p:sp>
        <p:nvSpPr>
          <p:cNvPr id="4" name="Slide Number Placeholder 3">
            <a:extLst>
              <a:ext uri="{FF2B5EF4-FFF2-40B4-BE49-F238E27FC236}">
                <a16:creationId xmlns:a16="http://schemas.microsoft.com/office/drawing/2014/main" id="{AB15F0F5-9FCD-AECF-8F62-CCBD1B8CC3B8}"/>
              </a:ext>
            </a:extLst>
          </p:cNvPr>
          <p:cNvSpPr>
            <a:spLocks noGrp="1"/>
          </p:cNvSpPr>
          <p:nvPr>
            <p:ph type="sldNum" sz="quarter" idx="12"/>
          </p:nvPr>
        </p:nvSpPr>
        <p:spPr/>
        <p:txBody>
          <a:bodyPr/>
          <a:lstStyle/>
          <a:p>
            <a:fld id="{DB0B15CD-159F-441C-9DF5-31DE6B517E51}" type="slidenum">
              <a:rPr lang="en-IN" smtClean="0">
                <a:solidFill>
                  <a:schemeClr val="tx1"/>
                </a:solidFill>
              </a:rPr>
              <a:t>71</a:t>
            </a:fld>
            <a:endParaRPr lang="en-IN">
              <a:solidFill>
                <a:schemeClr val="tx1"/>
              </a:solidFill>
            </a:endParaRPr>
          </a:p>
        </p:txBody>
      </p:sp>
    </p:spTree>
    <p:extLst>
      <p:ext uri="{BB962C8B-B14F-4D97-AF65-F5344CB8AC3E}">
        <p14:creationId xmlns:p14="http://schemas.microsoft.com/office/powerpoint/2010/main" val="10419759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C53EC-3827-0E5D-3F99-8480FA08A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0B2D0-13D9-4B1A-2E49-B10D6DEA5CE7}"/>
              </a:ext>
            </a:extLst>
          </p:cNvPr>
          <p:cNvSpPr>
            <a:spLocks noGrp="1"/>
          </p:cNvSpPr>
          <p:nvPr>
            <p:ph type="title"/>
          </p:nvPr>
        </p:nvSpPr>
        <p:spPr>
          <a:xfrm>
            <a:off x="267129" y="291101"/>
            <a:ext cx="11661168" cy="869879"/>
          </a:xfrm>
        </p:spPr>
        <p:txBody>
          <a:bodyPr/>
          <a:lstStyle/>
          <a:p>
            <a:pPr algn="ctr"/>
            <a:r>
              <a:rPr lang="en-IN" dirty="0">
                <a:solidFill>
                  <a:schemeClr val="tx1"/>
                </a:solidFill>
                <a:latin typeface="Algerian" panose="04020705040A02060702" pitchFamily="82" charset="0"/>
              </a:rPr>
              <a:t>THE INDIAN CALENDAR AND PANCANGA</a:t>
            </a:r>
          </a:p>
        </p:txBody>
      </p:sp>
      <p:sp>
        <p:nvSpPr>
          <p:cNvPr id="3" name="Content Placeholder 2">
            <a:extLst>
              <a:ext uri="{FF2B5EF4-FFF2-40B4-BE49-F238E27FC236}">
                <a16:creationId xmlns:a16="http://schemas.microsoft.com/office/drawing/2014/main" id="{F133E3FF-D9D4-BBB1-7A8D-9FF5EFCD6605}"/>
              </a:ext>
            </a:extLst>
          </p:cNvPr>
          <p:cNvSpPr>
            <a:spLocks noGrp="1"/>
          </p:cNvSpPr>
          <p:nvPr>
            <p:ph idx="1"/>
          </p:nvPr>
        </p:nvSpPr>
        <p:spPr>
          <a:xfrm>
            <a:off x="595902" y="1335640"/>
            <a:ext cx="10767316" cy="4952144"/>
          </a:xfrm>
        </p:spPr>
        <p:txBody>
          <a:bodyPr>
            <a:normAutofit/>
          </a:bodyPr>
          <a:lstStyle/>
          <a:p>
            <a:r>
              <a:rPr lang="en-US" dirty="0">
                <a:solidFill>
                  <a:schemeClr val="tx1"/>
                </a:solidFill>
              </a:rPr>
              <a:t>A lunar year consisting of about 354 days is pegged on to the solar year of about 365 days, by introducing the adhikamasas (intercalary months)in a natural way based on the absence of a Sankranti in a lunar month. </a:t>
            </a:r>
          </a:p>
          <a:p>
            <a:r>
              <a:rPr lang="en-US" dirty="0">
                <a:solidFill>
                  <a:schemeClr val="tx1"/>
                </a:solidFill>
              </a:rPr>
              <a:t>Then a lunar month, during which there are waxing and waning phases of the Moon, is divided into two equal halves called shukla paksha and krshna paksha. </a:t>
            </a:r>
          </a:p>
          <a:p>
            <a:r>
              <a:rPr lang="en-US" dirty="0">
                <a:solidFill>
                  <a:schemeClr val="tx1"/>
                </a:solidFill>
              </a:rPr>
              <a:t>During the shukla paksha (bright half), the phases of the Moon increase from new to full through the crescent, half and gibbous phases. </a:t>
            </a:r>
          </a:p>
          <a:p>
            <a:r>
              <a:rPr lang="en-US" dirty="0">
                <a:solidFill>
                  <a:schemeClr val="tx1"/>
                </a:solidFill>
              </a:rPr>
              <a:t>In the krshna paksha (dark half), the Moon wanes from full to new in the reverse order. </a:t>
            </a:r>
          </a:p>
          <a:p>
            <a:r>
              <a:rPr lang="en-US" dirty="0">
                <a:solidFill>
                  <a:schemeClr val="tx1"/>
                </a:solidFill>
              </a:rPr>
              <a:t>In a paksha, there are 15 days. </a:t>
            </a:r>
          </a:p>
          <a:p>
            <a:r>
              <a:rPr lang="en-US" dirty="0">
                <a:solidFill>
                  <a:schemeClr val="tx1"/>
                </a:solidFill>
              </a:rPr>
              <a:t>Each </a:t>
            </a:r>
            <a:r>
              <a:rPr lang="en-US" dirty="0" err="1">
                <a:solidFill>
                  <a:schemeClr val="tx1"/>
                </a:solidFill>
              </a:rPr>
              <a:t>vara</a:t>
            </a:r>
            <a:r>
              <a:rPr lang="en-US" dirty="0">
                <a:solidFill>
                  <a:schemeClr val="tx1"/>
                </a:solidFill>
              </a:rPr>
              <a:t>(week) has 7 days which are named as </a:t>
            </a:r>
            <a:r>
              <a:rPr lang="en-US" dirty="0" err="1">
                <a:solidFill>
                  <a:schemeClr val="tx1"/>
                </a:solidFill>
              </a:rPr>
              <a:t>Ravivara</a:t>
            </a:r>
            <a:r>
              <a:rPr lang="en-US" dirty="0">
                <a:solidFill>
                  <a:schemeClr val="tx1"/>
                </a:solidFill>
              </a:rPr>
              <a:t>, </a:t>
            </a:r>
            <a:r>
              <a:rPr lang="en-US" dirty="0" err="1">
                <a:solidFill>
                  <a:schemeClr val="tx1"/>
                </a:solidFill>
              </a:rPr>
              <a:t>Somavara</a:t>
            </a:r>
            <a:r>
              <a:rPr lang="en-US" dirty="0">
                <a:solidFill>
                  <a:schemeClr val="tx1"/>
                </a:solidFill>
              </a:rPr>
              <a:t>, etc. after the planets. The year in a calendar is identified by the number of years elapsed since the beginning of the ongoing era like Kali or Saka.</a:t>
            </a:r>
            <a:endParaRPr lang="en-IN" dirty="0">
              <a:solidFill>
                <a:schemeClr val="tx1"/>
              </a:solidFill>
            </a:endParaRPr>
          </a:p>
        </p:txBody>
      </p:sp>
      <p:sp>
        <p:nvSpPr>
          <p:cNvPr id="4" name="Slide Number Placeholder 3">
            <a:extLst>
              <a:ext uri="{FF2B5EF4-FFF2-40B4-BE49-F238E27FC236}">
                <a16:creationId xmlns:a16="http://schemas.microsoft.com/office/drawing/2014/main" id="{2FF671ED-9C06-4129-8D8C-C21FFD6D1039}"/>
              </a:ext>
            </a:extLst>
          </p:cNvPr>
          <p:cNvSpPr>
            <a:spLocks noGrp="1"/>
          </p:cNvSpPr>
          <p:nvPr>
            <p:ph type="sldNum" sz="quarter" idx="12"/>
          </p:nvPr>
        </p:nvSpPr>
        <p:spPr/>
        <p:txBody>
          <a:bodyPr/>
          <a:lstStyle/>
          <a:p>
            <a:fld id="{DB0B15CD-159F-441C-9DF5-31DE6B517E51}" type="slidenum">
              <a:rPr lang="en-IN" smtClean="0">
                <a:solidFill>
                  <a:schemeClr val="tx1"/>
                </a:solidFill>
              </a:rPr>
              <a:t>72</a:t>
            </a:fld>
            <a:endParaRPr lang="en-IN">
              <a:solidFill>
                <a:schemeClr val="tx1"/>
              </a:solidFill>
            </a:endParaRPr>
          </a:p>
        </p:txBody>
      </p:sp>
    </p:spTree>
    <p:extLst>
      <p:ext uri="{BB962C8B-B14F-4D97-AF65-F5344CB8AC3E}">
        <p14:creationId xmlns:p14="http://schemas.microsoft.com/office/powerpoint/2010/main" val="2225182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27F0-81D9-1F2D-2166-E88B1475FA7B}"/>
              </a:ext>
            </a:extLst>
          </p:cNvPr>
          <p:cNvSpPr>
            <a:spLocks noGrp="1"/>
          </p:cNvSpPr>
          <p:nvPr>
            <p:ph type="title"/>
          </p:nvPr>
        </p:nvSpPr>
        <p:spPr>
          <a:xfrm>
            <a:off x="1158240" y="301375"/>
            <a:ext cx="9875520" cy="910976"/>
          </a:xfrm>
        </p:spPr>
        <p:txBody>
          <a:bodyPr/>
          <a:lstStyle/>
          <a:p>
            <a:pPr algn="ctr"/>
            <a:r>
              <a:rPr lang="en-IN" dirty="0">
                <a:solidFill>
                  <a:schemeClr val="tx1"/>
                </a:solidFill>
                <a:latin typeface="Algerian" panose="04020705040A02060702" pitchFamily="82" charset="0"/>
              </a:rPr>
              <a:t>WHAT IS THE </a:t>
            </a:r>
            <a:r>
              <a:rPr lang="en-IN" dirty="0" err="1">
                <a:solidFill>
                  <a:schemeClr val="tx1"/>
                </a:solidFill>
                <a:latin typeface="Algerian" panose="04020705040A02060702" pitchFamily="82" charset="0"/>
              </a:rPr>
              <a:t>PANChANGA</a:t>
            </a:r>
            <a:r>
              <a:rPr lang="en-IN" dirty="0">
                <a:solidFill>
                  <a:schemeClr val="tx1"/>
                </a:solidFill>
                <a:latin typeface="Algerian" panose="04020705040A02060702" pitchFamily="82" charset="0"/>
              </a:rPr>
              <a:t>?</a:t>
            </a:r>
          </a:p>
        </p:txBody>
      </p:sp>
      <p:sp>
        <p:nvSpPr>
          <p:cNvPr id="3" name="Content Placeholder 2">
            <a:extLst>
              <a:ext uri="{FF2B5EF4-FFF2-40B4-BE49-F238E27FC236}">
                <a16:creationId xmlns:a16="http://schemas.microsoft.com/office/drawing/2014/main" id="{ACB7C327-BE7B-5C2F-4A83-A11879FE8371}"/>
              </a:ext>
            </a:extLst>
          </p:cNvPr>
          <p:cNvSpPr>
            <a:spLocks noGrp="1"/>
          </p:cNvSpPr>
          <p:nvPr>
            <p:ph idx="1"/>
          </p:nvPr>
        </p:nvSpPr>
        <p:spPr>
          <a:xfrm>
            <a:off x="595901" y="1284269"/>
            <a:ext cx="11239927" cy="5272355"/>
          </a:xfrm>
        </p:spPr>
        <p:txBody>
          <a:bodyPr/>
          <a:lstStyle/>
          <a:p>
            <a:pPr>
              <a:buFont typeface="Wingdings" panose="05000000000000000000" pitchFamily="2" charset="2"/>
              <a:buChar char="v"/>
            </a:pPr>
            <a:r>
              <a:rPr lang="en-IN" dirty="0">
                <a:solidFill>
                  <a:schemeClr val="tx1"/>
                </a:solidFill>
              </a:rPr>
              <a:t>In a traditional Hindu household the annual panchanga is indispensable. </a:t>
            </a:r>
          </a:p>
          <a:p>
            <a:pPr>
              <a:buFont typeface="Wingdings" panose="05000000000000000000" pitchFamily="2" charset="2"/>
              <a:buChar char="v"/>
            </a:pPr>
            <a:r>
              <a:rPr lang="en-IN" dirty="0">
                <a:solidFill>
                  <a:schemeClr val="tx1"/>
                </a:solidFill>
              </a:rPr>
              <a:t>A Hindu uses the panchanga for all his religious observances and also for ascertaining the dates of important religious festivals like Ganesa </a:t>
            </a:r>
            <a:r>
              <a:rPr lang="en-IN" dirty="0" err="1">
                <a:solidFill>
                  <a:schemeClr val="tx1"/>
                </a:solidFill>
              </a:rPr>
              <a:t>Caturthi</a:t>
            </a:r>
            <a:r>
              <a:rPr lang="en-IN" dirty="0">
                <a:solidFill>
                  <a:schemeClr val="tx1"/>
                </a:solidFill>
              </a:rPr>
              <a:t>, Sri Ramanavami, Sri Krsna Astami, </a:t>
            </a:r>
            <a:r>
              <a:rPr lang="en-IN" dirty="0" err="1">
                <a:solidFill>
                  <a:schemeClr val="tx1"/>
                </a:solidFill>
              </a:rPr>
              <a:t>Yugadi</a:t>
            </a:r>
            <a:r>
              <a:rPr lang="en-IN" dirty="0">
                <a:solidFill>
                  <a:schemeClr val="tx1"/>
                </a:solidFill>
              </a:rPr>
              <a:t> as well as special days like Ekadashi, </a:t>
            </a:r>
            <a:r>
              <a:rPr lang="en-IN" dirty="0" err="1">
                <a:solidFill>
                  <a:schemeClr val="tx1"/>
                </a:solidFill>
              </a:rPr>
              <a:t>Dvadashi</a:t>
            </a:r>
            <a:r>
              <a:rPr lang="en-IN" dirty="0">
                <a:solidFill>
                  <a:schemeClr val="tx1"/>
                </a:solidFill>
              </a:rPr>
              <a:t>, Amavasya and Purnima.</a:t>
            </a:r>
          </a:p>
          <a:p>
            <a:pPr>
              <a:buFont typeface="Wingdings" panose="05000000000000000000" pitchFamily="2" charset="2"/>
              <a:buChar char="v"/>
            </a:pPr>
            <a:r>
              <a:rPr lang="en-IN" dirty="0">
                <a:solidFill>
                  <a:schemeClr val="tx1"/>
                </a:solidFill>
              </a:rPr>
              <a:t>As the word indicates, the panchanga consists of five parts </a:t>
            </a:r>
          </a:p>
          <a:p>
            <a:pPr lvl="3">
              <a:buFont typeface="Wingdings" panose="05000000000000000000" pitchFamily="2" charset="2"/>
              <a:buChar char="Ø"/>
            </a:pPr>
            <a:r>
              <a:rPr lang="en-IN" sz="2000" dirty="0">
                <a:solidFill>
                  <a:schemeClr val="tx1"/>
                </a:solidFill>
              </a:rPr>
              <a:t>Tithi</a:t>
            </a:r>
          </a:p>
          <a:p>
            <a:pPr lvl="3">
              <a:buFont typeface="Wingdings" panose="05000000000000000000" pitchFamily="2" charset="2"/>
              <a:buChar char="Ø"/>
            </a:pPr>
            <a:r>
              <a:rPr lang="en-IN" sz="2000" dirty="0">
                <a:solidFill>
                  <a:schemeClr val="tx1"/>
                </a:solidFill>
              </a:rPr>
              <a:t>Naksatra</a:t>
            </a:r>
          </a:p>
          <a:p>
            <a:pPr lvl="3">
              <a:buFont typeface="Wingdings" panose="05000000000000000000" pitchFamily="2" charset="2"/>
              <a:buChar char="Ø"/>
            </a:pPr>
            <a:r>
              <a:rPr lang="en-IN" sz="2000" dirty="0">
                <a:solidFill>
                  <a:schemeClr val="tx1"/>
                </a:solidFill>
              </a:rPr>
              <a:t>Vara</a:t>
            </a:r>
          </a:p>
          <a:p>
            <a:pPr lvl="3">
              <a:buFont typeface="Wingdings" panose="05000000000000000000" pitchFamily="2" charset="2"/>
              <a:buChar char="Ø"/>
            </a:pPr>
            <a:r>
              <a:rPr lang="en-IN" sz="2000" dirty="0">
                <a:solidFill>
                  <a:schemeClr val="tx1"/>
                </a:solidFill>
              </a:rPr>
              <a:t>Yoga and</a:t>
            </a:r>
          </a:p>
          <a:p>
            <a:pPr lvl="3">
              <a:buFont typeface="Wingdings" panose="05000000000000000000" pitchFamily="2" charset="2"/>
              <a:buChar char="Ø"/>
            </a:pPr>
            <a:r>
              <a:rPr lang="en-IN" sz="2000" dirty="0">
                <a:solidFill>
                  <a:schemeClr val="tx1"/>
                </a:solidFill>
              </a:rPr>
              <a:t>Karana.</a:t>
            </a:r>
          </a:p>
          <a:p>
            <a:pPr>
              <a:buFont typeface="Wingdings" panose="05000000000000000000" pitchFamily="2" charset="2"/>
              <a:buChar char="v"/>
            </a:pPr>
            <a:r>
              <a:rPr lang="en-IN" dirty="0">
                <a:solidFill>
                  <a:schemeClr val="tx1"/>
                </a:solidFill>
              </a:rPr>
              <a:t>In addition to the details about the above five parts, the panchanga also contains a good deal of information which is of relevance in astrological, religious, social fields and also for predicting planetary positions, sunrise and sunset timings.</a:t>
            </a:r>
          </a:p>
        </p:txBody>
      </p:sp>
      <p:sp>
        <p:nvSpPr>
          <p:cNvPr id="4" name="Slide Number Placeholder 3">
            <a:extLst>
              <a:ext uri="{FF2B5EF4-FFF2-40B4-BE49-F238E27FC236}">
                <a16:creationId xmlns:a16="http://schemas.microsoft.com/office/drawing/2014/main" id="{5E955717-12EB-ED4D-E68A-7F0B01506B88}"/>
              </a:ext>
            </a:extLst>
          </p:cNvPr>
          <p:cNvSpPr>
            <a:spLocks noGrp="1"/>
          </p:cNvSpPr>
          <p:nvPr>
            <p:ph type="sldNum" sz="quarter" idx="12"/>
          </p:nvPr>
        </p:nvSpPr>
        <p:spPr/>
        <p:txBody>
          <a:bodyPr/>
          <a:lstStyle/>
          <a:p>
            <a:fld id="{DB0B15CD-159F-441C-9DF5-31DE6B517E51}" type="slidenum">
              <a:rPr lang="en-IN" smtClean="0">
                <a:solidFill>
                  <a:schemeClr val="tx1"/>
                </a:solidFill>
              </a:rPr>
              <a:t>73</a:t>
            </a:fld>
            <a:endParaRPr lang="en-IN">
              <a:solidFill>
                <a:schemeClr val="tx1"/>
              </a:solidFill>
            </a:endParaRPr>
          </a:p>
        </p:txBody>
      </p:sp>
    </p:spTree>
    <p:extLst>
      <p:ext uri="{BB962C8B-B14F-4D97-AF65-F5344CB8AC3E}">
        <p14:creationId xmlns:p14="http://schemas.microsoft.com/office/powerpoint/2010/main" val="35559656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D0A2-151C-BC0B-8C12-988CA095EDAB}"/>
              </a:ext>
            </a:extLst>
          </p:cNvPr>
          <p:cNvSpPr>
            <a:spLocks noGrp="1"/>
          </p:cNvSpPr>
          <p:nvPr>
            <p:ph type="title"/>
          </p:nvPr>
        </p:nvSpPr>
        <p:spPr>
          <a:xfrm>
            <a:off x="5289478" y="239730"/>
            <a:ext cx="1613043" cy="756863"/>
          </a:xfrm>
          <a:ln w="19050">
            <a:solidFill>
              <a:schemeClr val="accent6">
                <a:lumMod val="60000"/>
                <a:lumOff val="40000"/>
              </a:schemeClr>
            </a:solidFill>
          </a:ln>
        </p:spPr>
        <p:txBody>
          <a:bodyPr/>
          <a:lstStyle/>
          <a:p>
            <a:pPr algn="ctr"/>
            <a:r>
              <a:rPr lang="en-IN" dirty="0">
                <a:solidFill>
                  <a:schemeClr val="tx1"/>
                </a:solidFill>
                <a:latin typeface="Algerian" panose="04020705040A02060702" pitchFamily="82" charset="0"/>
              </a:rPr>
              <a:t>TITHI</a:t>
            </a:r>
          </a:p>
        </p:txBody>
      </p:sp>
      <p:sp>
        <p:nvSpPr>
          <p:cNvPr id="3" name="Content Placeholder 2">
            <a:extLst>
              <a:ext uri="{FF2B5EF4-FFF2-40B4-BE49-F238E27FC236}">
                <a16:creationId xmlns:a16="http://schemas.microsoft.com/office/drawing/2014/main" id="{6103F589-415C-67D1-5282-9BD492E00FE2}"/>
              </a:ext>
            </a:extLst>
          </p:cNvPr>
          <p:cNvSpPr>
            <a:spLocks noGrp="1"/>
          </p:cNvSpPr>
          <p:nvPr>
            <p:ph idx="1"/>
          </p:nvPr>
        </p:nvSpPr>
        <p:spPr>
          <a:xfrm>
            <a:off x="363019" y="1489753"/>
            <a:ext cx="11465960" cy="3575079"/>
          </a:xfrm>
        </p:spPr>
        <p:txBody>
          <a:bodyPr>
            <a:normAutofit/>
          </a:bodyPr>
          <a:lstStyle/>
          <a:p>
            <a:r>
              <a:rPr lang="en-US" sz="2400" dirty="0">
                <a:solidFill>
                  <a:schemeClr val="tx1"/>
                </a:solidFill>
              </a:rPr>
              <a:t>In the course of a lunar month, from a new moon to the next new moon, the shape and size of the Moon changes from day to day. </a:t>
            </a:r>
          </a:p>
          <a:p>
            <a:r>
              <a:rPr lang="en-US" sz="2400" dirty="0">
                <a:solidFill>
                  <a:schemeClr val="tx1"/>
                </a:solidFill>
              </a:rPr>
              <a:t>On an </a:t>
            </a:r>
            <a:r>
              <a:rPr lang="en-US" sz="2400" dirty="0" err="1">
                <a:solidFill>
                  <a:schemeClr val="tx1"/>
                </a:solidFill>
              </a:rPr>
              <a:t>amavasya</a:t>
            </a:r>
            <a:r>
              <a:rPr lang="en-US" sz="2400" dirty="0">
                <a:solidFill>
                  <a:schemeClr val="tx1"/>
                </a:solidFill>
              </a:rPr>
              <a:t> day (new moon day) the Moon is invisible as in A, (see Fig.6.1). On the next day, a very thin “crescent” moon B is visible, if the sky is clear, soon after the sunset in the western horizon. </a:t>
            </a:r>
          </a:p>
          <a:p>
            <a:r>
              <a:rPr lang="en-US" sz="2400" dirty="0">
                <a:solidFill>
                  <a:schemeClr val="tx1"/>
                </a:solidFill>
              </a:rPr>
              <a:t>On the succeeding days of the shukla paksha the brighter or visible part of the Moon keeps on growing until it is half (C) on the 7" or 8" day after the new moon. </a:t>
            </a:r>
          </a:p>
        </p:txBody>
      </p:sp>
      <p:pic>
        <p:nvPicPr>
          <p:cNvPr id="5" name="Picture 4">
            <a:extLst>
              <a:ext uri="{FF2B5EF4-FFF2-40B4-BE49-F238E27FC236}">
                <a16:creationId xmlns:a16="http://schemas.microsoft.com/office/drawing/2014/main" id="{3104C387-D4EA-A393-EF15-8897869CBC34}"/>
              </a:ext>
            </a:extLst>
          </p:cNvPr>
          <p:cNvPicPr>
            <a:picLocks noChangeAspect="1"/>
          </p:cNvPicPr>
          <p:nvPr/>
        </p:nvPicPr>
        <p:blipFill>
          <a:blip r:embed="rId2"/>
          <a:srcRect l="5736" t="11304" r="2392" b="4022"/>
          <a:stretch/>
        </p:blipFill>
        <p:spPr>
          <a:xfrm>
            <a:off x="2383605" y="5064832"/>
            <a:ext cx="7253556" cy="1367118"/>
          </a:xfrm>
          <a:prstGeom prst="rect">
            <a:avLst/>
          </a:prstGeom>
        </p:spPr>
      </p:pic>
      <p:sp>
        <p:nvSpPr>
          <p:cNvPr id="4" name="Slide Number Placeholder 3">
            <a:extLst>
              <a:ext uri="{FF2B5EF4-FFF2-40B4-BE49-F238E27FC236}">
                <a16:creationId xmlns:a16="http://schemas.microsoft.com/office/drawing/2014/main" id="{E29C3061-B06D-C8B8-33EF-76496212F68D}"/>
              </a:ext>
            </a:extLst>
          </p:cNvPr>
          <p:cNvSpPr>
            <a:spLocks noGrp="1"/>
          </p:cNvSpPr>
          <p:nvPr>
            <p:ph type="sldNum" sz="quarter" idx="12"/>
          </p:nvPr>
        </p:nvSpPr>
        <p:spPr/>
        <p:txBody>
          <a:bodyPr/>
          <a:lstStyle/>
          <a:p>
            <a:fld id="{DB0B15CD-159F-441C-9DF5-31DE6B517E51}" type="slidenum">
              <a:rPr lang="en-IN" smtClean="0">
                <a:solidFill>
                  <a:schemeClr val="tx1"/>
                </a:solidFill>
              </a:rPr>
              <a:t>74</a:t>
            </a:fld>
            <a:endParaRPr lang="en-IN" dirty="0">
              <a:solidFill>
                <a:schemeClr val="tx1"/>
              </a:solidFill>
            </a:endParaRPr>
          </a:p>
        </p:txBody>
      </p:sp>
    </p:spTree>
    <p:extLst>
      <p:ext uri="{BB962C8B-B14F-4D97-AF65-F5344CB8AC3E}">
        <p14:creationId xmlns:p14="http://schemas.microsoft.com/office/powerpoint/2010/main" val="19552314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5702A-113D-FDA5-BC69-FD9424146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6A9834-40AC-7E4F-FD6D-6E3F776E59FE}"/>
              </a:ext>
            </a:extLst>
          </p:cNvPr>
          <p:cNvSpPr>
            <a:spLocks noGrp="1"/>
          </p:cNvSpPr>
          <p:nvPr>
            <p:ph type="title"/>
          </p:nvPr>
        </p:nvSpPr>
        <p:spPr>
          <a:xfrm>
            <a:off x="5289478" y="239730"/>
            <a:ext cx="1613043" cy="756863"/>
          </a:xfrm>
          <a:ln w="19050">
            <a:solidFill>
              <a:schemeClr val="accent6">
                <a:lumMod val="60000"/>
                <a:lumOff val="40000"/>
              </a:schemeClr>
            </a:solidFill>
          </a:ln>
        </p:spPr>
        <p:txBody>
          <a:bodyPr/>
          <a:lstStyle/>
          <a:p>
            <a:pPr algn="ctr"/>
            <a:r>
              <a:rPr lang="en-IN" dirty="0">
                <a:solidFill>
                  <a:schemeClr val="tx1"/>
                </a:solidFill>
                <a:latin typeface="Algerian" panose="04020705040A02060702" pitchFamily="82" charset="0"/>
              </a:rPr>
              <a:t>TITHI</a:t>
            </a:r>
          </a:p>
        </p:txBody>
      </p:sp>
      <p:sp>
        <p:nvSpPr>
          <p:cNvPr id="3" name="Content Placeholder 2">
            <a:extLst>
              <a:ext uri="{FF2B5EF4-FFF2-40B4-BE49-F238E27FC236}">
                <a16:creationId xmlns:a16="http://schemas.microsoft.com/office/drawing/2014/main" id="{319EBE98-A500-B591-3201-2918EB743275}"/>
              </a:ext>
            </a:extLst>
          </p:cNvPr>
          <p:cNvSpPr>
            <a:spLocks noGrp="1"/>
          </p:cNvSpPr>
          <p:nvPr>
            <p:ph idx="1"/>
          </p:nvPr>
        </p:nvSpPr>
        <p:spPr>
          <a:xfrm>
            <a:off x="363019" y="1551398"/>
            <a:ext cx="11465960" cy="4048018"/>
          </a:xfrm>
        </p:spPr>
        <p:txBody>
          <a:bodyPr>
            <a:normAutofit lnSpcReduction="10000"/>
          </a:bodyPr>
          <a:lstStyle/>
          <a:p>
            <a:r>
              <a:rPr lang="en-US" sz="2400" dirty="0">
                <a:solidFill>
                  <a:schemeClr val="tx1"/>
                </a:solidFill>
              </a:rPr>
              <a:t>Also, each day, the Moon keeps moving up in the sky at sunset since it moves farther from the Sun at the rate of about 12° per day. When the phase of the Moon is half, it will be mid way in the sky between the eastern and the western horizons. Then, each succeeding day the brighter part of the Moon grows more than half when it is said to be gibbous, D. At the end of the Shukla paksha, the Moon will be fully visible, E, when the krshna paksha (dark half of the month) commences.</a:t>
            </a:r>
          </a:p>
          <a:p>
            <a:r>
              <a:rPr lang="en-US" sz="2400" dirty="0">
                <a:solidFill>
                  <a:schemeClr val="tx1"/>
                </a:solidFill>
              </a:rPr>
              <a:t>In the krshna paksha, the phases of the Moon diminish (or wane) in the reverse order. From the full moon </a:t>
            </a:r>
            <a:r>
              <a:rPr lang="en-US" sz="2400" dirty="0" err="1">
                <a:solidFill>
                  <a:schemeClr val="tx1"/>
                </a:solidFill>
              </a:rPr>
              <a:t>upto</a:t>
            </a:r>
            <a:r>
              <a:rPr lang="en-US" sz="2400" dirty="0">
                <a:solidFill>
                  <a:schemeClr val="tx1"/>
                </a:solidFill>
              </a:rPr>
              <a:t> the 7" or 8" day more than half the Moon is bright when it is said to be gibbous, F. Then, on </a:t>
            </a:r>
            <a:r>
              <a:rPr lang="en-US" sz="2400" dirty="0" err="1">
                <a:solidFill>
                  <a:schemeClr val="tx1"/>
                </a:solidFill>
              </a:rPr>
              <a:t>sapthami</a:t>
            </a:r>
            <a:r>
              <a:rPr lang="en-US" sz="2400" dirty="0">
                <a:solidFill>
                  <a:schemeClr val="tx1"/>
                </a:solidFill>
              </a:rPr>
              <a:t> or </a:t>
            </a:r>
            <a:r>
              <a:rPr lang="en-US" sz="2400" dirty="0" err="1">
                <a:solidFill>
                  <a:schemeClr val="tx1"/>
                </a:solidFill>
              </a:rPr>
              <a:t>ashtami</a:t>
            </a:r>
            <a:r>
              <a:rPr lang="en-US" sz="2400" dirty="0">
                <a:solidFill>
                  <a:schemeClr val="tx1"/>
                </a:solidFill>
              </a:rPr>
              <a:t>, the Moon will be half(G). The bright portion of the Moon goes on decreasing till it is crescent (H) again, a day before the new moon day. At the end of the krshna paksha the Moon is totally invisible on the new moon day, I.</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C4E2F711-8685-9115-6E57-655A674FFBC4}"/>
              </a:ext>
            </a:extLst>
          </p:cNvPr>
          <p:cNvSpPr>
            <a:spLocks noGrp="1"/>
          </p:cNvSpPr>
          <p:nvPr>
            <p:ph type="sldNum" sz="quarter" idx="12"/>
          </p:nvPr>
        </p:nvSpPr>
        <p:spPr/>
        <p:txBody>
          <a:bodyPr/>
          <a:lstStyle/>
          <a:p>
            <a:fld id="{DB0B15CD-159F-441C-9DF5-31DE6B517E51}" type="slidenum">
              <a:rPr lang="en-IN" smtClean="0">
                <a:solidFill>
                  <a:schemeClr val="tx1"/>
                </a:solidFill>
              </a:rPr>
              <a:t>75</a:t>
            </a:fld>
            <a:endParaRPr lang="en-IN" dirty="0">
              <a:solidFill>
                <a:schemeClr val="tx1"/>
              </a:solidFill>
            </a:endParaRPr>
          </a:p>
        </p:txBody>
      </p:sp>
    </p:spTree>
    <p:extLst>
      <p:ext uri="{BB962C8B-B14F-4D97-AF65-F5344CB8AC3E}">
        <p14:creationId xmlns:p14="http://schemas.microsoft.com/office/powerpoint/2010/main" val="25570007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49F28-D1B8-284D-EEFB-95F54B6488CE}"/>
              </a:ext>
            </a:extLst>
          </p:cNvPr>
          <p:cNvSpPr>
            <a:spLocks noGrp="1"/>
          </p:cNvSpPr>
          <p:nvPr>
            <p:ph idx="1"/>
          </p:nvPr>
        </p:nvSpPr>
        <p:spPr>
          <a:xfrm>
            <a:off x="339047" y="390419"/>
            <a:ext cx="11455685" cy="6390526"/>
          </a:xfrm>
        </p:spPr>
        <p:txBody>
          <a:bodyPr>
            <a:normAutofit/>
          </a:bodyPr>
          <a:lstStyle/>
          <a:p>
            <a:pPr>
              <a:buFont typeface="Wingdings" panose="05000000000000000000" pitchFamily="2" charset="2"/>
              <a:buChar char="v"/>
            </a:pPr>
            <a:r>
              <a:rPr lang="en-US" dirty="0">
                <a:solidFill>
                  <a:schemeClr val="tx1"/>
                </a:solidFill>
                <a:latin typeface="Abadi" panose="020B0604020104020204" pitchFamily="34" charset="0"/>
              </a:rPr>
              <a:t>The lunar month is divided into 30 parts called </a:t>
            </a:r>
            <a:r>
              <a:rPr lang="en-US" dirty="0" err="1">
                <a:solidFill>
                  <a:schemeClr val="tx1"/>
                </a:solidFill>
                <a:latin typeface="Abadi" panose="020B0604020104020204" pitchFamily="34" charset="0"/>
              </a:rPr>
              <a:t>tithis</a:t>
            </a:r>
            <a:r>
              <a:rPr lang="en-US" dirty="0">
                <a:solidFill>
                  <a:schemeClr val="tx1"/>
                </a:solidFill>
                <a:latin typeface="Abadi" panose="020B0604020104020204" pitchFamily="34" charset="0"/>
              </a:rPr>
              <a:t>. </a:t>
            </a:r>
          </a:p>
          <a:p>
            <a:pPr>
              <a:buFont typeface="Wingdings" panose="05000000000000000000" pitchFamily="2" charset="2"/>
              <a:buChar char="v"/>
            </a:pPr>
            <a:r>
              <a:rPr lang="en-US" dirty="0">
                <a:solidFill>
                  <a:schemeClr val="tx1"/>
                </a:solidFill>
                <a:latin typeface="Abadi" panose="020B0604020104020204" pitchFamily="34" charset="0"/>
              </a:rPr>
              <a:t>The bright half has 15 </a:t>
            </a:r>
            <a:r>
              <a:rPr lang="en-US" dirty="0" err="1">
                <a:solidFill>
                  <a:schemeClr val="tx1"/>
                </a:solidFill>
                <a:latin typeface="Abadi" panose="020B0604020104020204" pitchFamily="34" charset="0"/>
              </a:rPr>
              <a:t>tithis</a:t>
            </a:r>
            <a:r>
              <a:rPr lang="en-US" dirty="0">
                <a:solidFill>
                  <a:schemeClr val="tx1"/>
                </a:solidFill>
                <a:latin typeface="Abadi" panose="020B0604020104020204" pitchFamily="34" charset="0"/>
              </a:rPr>
              <a:t> and so too the dark half. </a:t>
            </a:r>
          </a:p>
          <a:p>
            <a:pPr>
              <a:buFont typeface="Wingdings" panose="05000000000000000000" pitchFamily="2" charset="2"/>
              <a:buChar char="v"/>
            </a:pPr>
            <a:r>
              <a:rPr lang="en-US" dirty="0">
                <a:solidFill>
                  <a:schemeClr val="tx1"/>
                </a:solidFill>
                <a:latin typeface="Abadi" panose="020B0604020104020204" pitchFamily="34" charset="0"/>
              </a:rPr>
              <a:t>The duration of a </a:t>
            </a:r>
            <a:r>
              <a:rPr lang="en-US" dirty="0" err="1">
                <a:solidFill>
                  <a:schemeClr val="tx1"/>
                </a:solidFill>
                <a:latin typeface="Abadi" panose="020B0604020104020204" pitchFamily="34" charset="0"/>
              </a:rPr>
              <a:t>tithi</a:t>
            </a:r>
            <a:r>
              <a:rPr lang="en-US" dirty="0">
                <a:solidFill>
                  <a:schemeClr val="tx1"/>
                </a:solidFill>
                <a:latin typeface="Abadi" panose="020B0604020104020204" pitchFamily="34" charset="0"/>
              </a:rPr>
              <a:t> is the time taken by the Moon to move 12° relative to the Sun. The durations of different </a:t>
            </a:r>
            <a:r>
              <a:rPr lang="en-US" dirty="0" err="1">
                <a:solidFill>
                  <a:schemeClr val="tx1"/>
                </a:solidFill>
                <a:latin typeface="Abadi" panose="020B0604020104020204" pitchFamily="34" charset="0"/>
              </a:rPr>
              <a:t>tithis</a:t>
            </a:r>
            <a:r>
              <a:rPr lang="en-US" dirty="0">
                <a:solidFill>
                  <a:schemeClr val="tx1"/>
                </a:solidFill>
                <a:latin typeface="Abadi" panose="020B0604020104020204" pitchFamily="34" charset="0"/>
              </a:rPr>
              <a:t> are not equal. </a:t>
            </a:r>
          </a:p>
          <a:p>
            <a:pPr>
              <a:buFont typeface="Wingdings" panose="05000000000000000000" pitchFamily="2" charset="2"/>
              <a:buChar char="v"/>
            </a:pPr>
            <a:r>
              <a:rPr lang="en-US" dirty="0">
                <a:solidFill>
                  <a:schemeClr val="tx1"/>
                </a:solidFill>
                <a:latin typeface="Abadi" panose="020B0604020104020204" pitchFamily="34" charset="0"/>
              </a:rPr>
              <a:t>In a </a:t>
            </a:r>
            <a:r>
              <a:rPr lang="en-US" dirty="0" err="1">
                <a:solidFill>
                  <a:schemeClr val="tx1"/>
                </a:solidFill>
                <a:latin typeface="Abadi" panose="020B0604020104020204" pitchFamily="34" charset="0"/>
              </a:rPr>
              <a:t>paksa</a:t>
            </a:r>
            <a:r>
              <a:rPr lang="en-US" dirty="0">
                <a:solidFill>
                  <a:schemeClr val="tx1"/>
                </a:solidFill>
                <a:latin typeface="Abadi" panose="020B0604020104020204" pitchFamily="34" charset="0"/>
              </a:rPr>
              <a:t> (fortnight), starting from the new moon or the full moon, there are 15 </a:t>
            </a:r>
            <a:r>
              <a:rPr lang="en-US" dirty="0" err="1">
                <a:solidFill>
                  <a:schemeClr val="tx1"/>
                </a:solidFill>
                <a:latin typeface="Abadi" panose="020B0604020104020204" pitchFamily="34" charset="0"/>
              </a:rPr>
              <a:t>tithis</a:t>
            </a:r>
            <a:r>
              <a:rPr lang="en-US" dirty="0">
                <a:solidFill>
                  <a:schemeClr val="tx1"/>
                </a:solidFill>
                <a:latin typeface="Abadi" panose="020B0604020104020204" pitchFamily="34" charset="0"/>
              </a:rPr>
              <a:t>:</a:t>
            </a:r>
          </a:p>
        </p:txBody>
      </p:sp>
      <p:graphicFrame>
        <p:nvGraphicFramePr>
          <p:cNvPr id="2" name="Table 1">
            <a:extLst>
              <a:ext uri="{FF2B5EF4-FFF2-40B4-BE49-F238E27FC236}">
                <a16:creationId xmlns:a16="http://schemas.microsoft.com/office/drawing/2014/main" id="{0AFD1DCC-5638-00F1-7A4F-80F5C1BED683}"/>
              </a:ext>
            </a:extLst>
          </p:cNvPr>
          <p:cNvGraphicFramePr>
            <a:graphicFrameLocks noGrp="1"/>
          </p:cNvGraphicFramePr>
          <p:nvPr>
            <p:extLst>
              <p:ext uri="{D42A27DB-BD31-4B8C-83A1-F6EECF244321}">
                <p14:modId xmlns:p14="http://schemas.microsoft.com/office/powerpoint/2010/main" val="808616071"/>
              </p:ext>
            </p:extLst>
          </p:nvPr>
        </p:nvGraphicFramePr>
        <p:xfrm>
          <a:off x="1662130" y="2805320"/>
          <a:ext cx="8128000" cy="3169920"/>
        </p:xfrm>
        <a:graphic>
          <a:graphicData uri="http://schemas.openxmlformats.org/drawingml/2006/table">
            <a:tbl>
              <a:tblPr firstRow="1" bandRow="1">
                <a:tableStyleId>{5DA37D80-6434-44D0-A028-1B22A696006F}</a:tableStyleId>
              </a:tblPr>
              <a:tblGrid>
                <a:gridCol w="4064000">
                  <a:extLst>
                    <a:ext uri="{9D8B030D-6E8A-4147-A177-3AD203B41FA5}">
                      <a16:colId xmlns:a16="http://schemas.microsoft.com/office/drawing/2014/main" val="2953363599"/>
                    </a:ext>
                  </a:extLst>
                </a:gridCol>
                <a:gridCol w="4064000">
                  <a:extLst>
                    <a:ext uri="{9D8B030D-6E8A-4147-A177-3AD203B41FA5}">
                      <a16:colId xmlns:a16="http://schemas.microsoft.com/office/drawing/2014/main" val="2905933021"/>
                    </a:ext>
                  </a:extLst>
                </a:gridCol>
              </a:tblGrid>
              <a:tr h="370840">
                <a:tc>
                  <a:txBody>
                    <a:bodyPr/>
                    <a:lstStyle/>
                    <a:p>
                      <a:pPr marL="891540" lvl="2" indent="-342900">
                        <a:buFont typeface="+mj-lt"/>
                        <a:buAutoNum type="arabicPeriod"/>
                      </a:pPr>
                      <a:r>
                        <a:rPr lang="en-US" sz="2000" b="0" dirty="0" err="1">
                          <a:solidFill>
                            <a:schemeClr val="tx1"/>
                          </a:solidFill>
                          <a:latin typeface="Abadi" panose="020B0604020104020204" pitchFamily="34" charset="0"/>
                        </a:rPr>
                        <a:t>Pratipaat</a:t>
                      </a:r>
                      <a:endParaRPr lang="en-IN" b="0" dirty="0"/>
                    </a:p>
                  </a:txBody>
                  <a:tcPr/>
                </a:tc>
                <a:tc>
                  <a:txBody>
                    <a:bodyPr/>
                    <a:lstStyle/>
                    <a:p>
                      <a:pPr marL="548640" lvl="2" indent="0">
                        <a:buFont typeface="+mj-lt"/>
                        <a:buNone/>
                      </a:pPr>
                      <a:r>
                        <a:rPr lang="en-US" sz="2000" b="0" dirty="0">
                          <a:solidFill>
                            <a:schemeClr val="tx1"/>
                          </a:solidFill>
                          <a:latin typeface="Abadi" panose="020B0604020104020204" pitchFamily="34" charset="0"/>
                        </a:rPr>
                        <a:t>2. </a:t>
                      </a:r>
                      <a:r>
                        <a:rPr lang="en-US" sz="2000" b="0" dirty="0" err="1">
                          <a:solidFill>
                            <a:schemeClr val="tx1"/>
                          </a:solidFill>
                          <a:latin typeface="Abadi" panose="020B0604020104020204" pitchFamily="34" charset="0"/>
                        </a:rPr>
                        <a:t>Dvitiya</a:t>
                      </a:r>
                      <a:endParaRPr lang="en-IN" b="0" dirty="0"/>
                    </a:p>
                  </a:txBody>
                  <a:tcPr/>
                </a:tc>
                <a:extLst>
                  <a:ext uri="{0D108BD9-81ED-4DB2-BD59-A6C34878D82A}">
                    <a16:rowId xmlns:a16="http://schemas.microsoft.com/office/drawing/2014/main" val="17413871"/>
                  </a:ext>
                </a:extLst>
              </a:tr>
              <a:tr h="370840">
                <a:tc>
                  <a:txBody>
                    <a:bodyPr/>
                    <a:lstStyle/>
                    <a:p>
                      <a:pPr marL="548640" lvl="2" indent="0">
                        <a:buFont typeface="+mj-lt"/>
                        <a:buNone/>
                      </a:pPr>
                      <a:r>
                        <a:rPr lang="en-US" sz="2000" dirty="0">
                          <a:solidFill>
                            <a:schemeClr val="tx1"/>
                          </a:solidFill>
                          <a:latin typeface="Abadi" panose="020B0604020104020204" pitchFamily="34" charset="0"/>
                        </a:rPr>
                        <a:t>3. Tritiya</a:t>
                      </a:r>
                    </a:p>
                  </a:txBody>
                  <a:tcPr/>
                </a:tc>
                <a:tc>
                  <a:txBody>
                    <a:bodyPr/>
                    <a:lstStyle/>
                    <a:p>
                      <a:pPr marL="548640" lvl="2" indent="0">
                        <a:buFont typeface="+mj-lt"/>
                        <a:buNone/>
                      </a:pPr>
                      <a:r>
                        <a:rPr lang="en-US" sz="2000" dirty="0">
                          <a:solidFill>
                            <a:schemeClr val="tx1"/>
                          </a:solidFill>
                          <a:latin typeface="Abadi" panose="020B0604020104020204" pitchFamily="34" charset="0"/>
                        </a:rPr>
                        <a:t>4. Chaturthi</a:t>
                      </a:r>
                    </a:p>
                  </a:txBody>
                  <a:tcPr/>
                </a:tc>
                <a:extLst>
                  <a:ext uri="{0D108BD9-81ED-4DB2-BD59-A6C34878D82A}">
                    <a16:rowId xmlns:a16="http://schemas.microsoft.com/office/drawing/2014/main" val="1115283469"/>
                  </a:ext>
                </a:extLst>
              </a:tr>
              <a:tr h="370840">
                <a:tc>
                  <a:txBody>
                    <a:bodyPr/>
                    <a:lstStyle/>
                    <a:p>
                      <a:pPr marL="548640" lvl="2" indent="0">
                        <a:buFont typeface="+mj-lt"/>
                        <a:buNone/>
                      </a:pPr>
                      <a:r>
                        <a:rPr lang="en-US" sz="2000" dirty="0">
                          <a:solidFill>
                            <a:schemeClr val="tx1"/>
                          </a:solidFill>
                          <a:latin typeface="Abadi" panose="020B0604020104020204" pitchFamily="34" charset="0"/>
                        </a:rPr>
                        <a:t>5. Panchami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tx1"/>
                          </a:solidFill>
                          <a:latin typeface="Abadi" panose="020B0604020104020204" pitchFamily="34" charset="0"/>
                          <a:ea typeface="+mn-ea"/>
                          <a:cs typeface="+mn-cs"/>
                        </a:rPr>
                        <a:t>       6. </a:t>
                      </a:r>
                      <a:r>
                        <a:rPr lang="en-US" sz="2000" kern="1200" dirty="0">
                          <a:solidFill>
                            <a:schemeClr val="tx1"/>
                          </a:solidFill>
                          <a:latin typeface="Abadi" panose="020B0604020104020204" pitchFamily="34" charset="0"/>
                          <a:ea typeface="+mn-ea"/>
                          <a:cs typeface="+mn-cs"/>
                        </a:rPr>
                        <a:t>Shashti</a:t>
                      </a:r>
                      <a:endParaRPr lang="en-IN" sz="2000" kern="1200" dirty="0">
                        <a:solidFill>
                          <a:schemeClr val="tx1"/>
                        </a:solidFill>
                        <a:latin typeface="Abadi" panose="020B0604020104020204" pitchFamily="34" charset="0"/>
                        <a:ea typeface="+mn-ea"/>
                        <a:cs typeface="+mn-cs"/>
                      </a:endParaRPr>
                    </a:p>
                  </a:txBody>
                  <a:tcPr/>
                </a:tc>
                <a:extLst>
                  <a:ext uri="{0D108BD9-81ED-4DB2-BD59-A6C34878D82A}">
                    <a16:rowId xmlns:a16="http://schemas.microsoft.com/office/drawing/2014/main" val="42254752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kern="1200" dirty="0">
                          <a:solidFill>
                            <a:schemeClr val="tx1"/>
                          </a:solidFill>
                          <a:latin typeface="Abadi" panose="020B0604020104020204" pitchFamily="34" charset="0"/>
                          <a:ea typeface="+mn-ea"/>
                          <a:cs typeface="+mn-cs"/>
                        </a:rPr>
                        <a:t>       7. </a:t>
                      </a:r>
                      <a:r>
                        <a:rPr lang="en-US" sz="2000" kern="1200" dirty="0">
                          <a:solidFill>
                            <a:schemeClr val="tx1"/>
                          </a:solidFill>
                          <a:latin typeface="Abadi" panose="020B0604020104020204" pitchFamily="34" charset="0"/>
                          <a:ea typeface="+mn-ea"/>
                          <a:cs typeface="+mn-cs"/>
                        </a:rPr>
                        <a:t>Saptami</a:t>
                      </a:r>
                    </a:p>
                  </a:txBody>
                  <a:tcPr/>
                </a:tc>
                <a:tc>
                  <a:txBody>
                    <a:bodyPr/>
                    <a:lstStyle/>
                    <a:p>
                      <a:r>
                        <a:rPr lang="en-IN" sz="2000" kern="1200" dirty="0">
                          <a:solidFill>
                            <a:schemeClr val="tx1"/>
                          </a:solidFill>
                          <a:latin typeface="Abadi" panose="020B0604020104020204" pitchFamily="34" charset="0"/>
                          <a:ea typeface="+mn-ea"/>
                          <a:cs typeface="+mn-cs"/>
                        </a:rPr>
                        <a:t>       8. Ashtami</a:t>
                      </a:r>
                    </a:p>
                  </a:txBody>
                  <a:tcPr/>
                </a:tc>
                <a:extLst>
                  <a:ext uri="{0D108BD9-81ED-4DB2-BD59-A6C34878D82A}">
                    <a16:rowId xmlns:a16="http://schemas.microsoft.com/office/drawing/2014/main" val="3654065427"/>
                  </a:ext>
                </a:extLst>
              </a:tr>
              <a:tr h="370840">
                <a:tc>
                  <a:txBody>
                    <a:bodyPr/>
                    <a:lstStyle/>
                    <a:p>
                      <a:r>
                        <a:rPr lang="en-IN" sz="2000" kern="1200" dirty="0">
                          <a:solidFill>
                            <a:schemeClr val="tx1"/>
                          </a:solidFill>
                          <a:latin typeface="Abadi" panose="020B0604020104020204" pitchFamily="34" charset="0"/>
                          <a:ea typeface="+mn-ea"/>
                          <a:cs typeface="+mn-cs"/>
                        </a:rPr>
                        <a:t>       9. Navami</a:t>
                      </a:r>
                    </a:p>
                  </a:txBody>
                  <a:tcPr/>
                </a:tc>
                <a:tc>
                  <a:txBody>
                    <a:bodyPr/>
                    <a:lstStyle/>
                    <a:p>
                      <a:r>
                        <a:rPr lang="en-IN" sz="2000" kern="1200" dirty="0">
                          <a:solidFill>
                            <a:schemeClr val="tx1"/>
                          </a:solidFill>
                          <a:latin typeface="Abadi" panose="020B0604020104020204" pitchFamily="34" charset="0"/>
                          <a:ea typeface="+mn-ea"/>
                          <a:cs typeface="+mn-cs"/>
                        </a:rPr>
                        <a:t>     10</a:t>
                      </a:r>
                      <a:r>
                        <a:rPr lang="en-IN" dirty="0"/>
                        <a:t>. </a:t>
                      </a:r>
                      <a:r>
                        <a:rPr lang="en-IN" sz="2000" kern="1200" dirty="0">
                          <a:solidFill>
                            <a:schemeClr val="tx1"/>
                          </a:solidFill>
                          <a:latin typeface="Abadi" panose="020B0604020104020204" pitchFamily="34" charset="0"/>
                          <a:ea typeface="+mn-ea"/>
                          <a:cs typeface="+mn-cs"/>
                        </a:rPr>
                        <a:t>Dashami</a:t>
                      </a:r>
                    </a:p>
                  </a:txBody>
                  <a:tcPr/>
                </a:tc>
                <a:extLst>
                  <a:ext uri="{0D108BD9-81ED-4DB2-BD59-A6C34878D82A}">
                    <a16:rowId xmlns:a16="http://schemas.microsoft.com/office/drawing/2014/main" val="267107819"/>
                  </a:ext>
                </a:extLst>
              </a:tr>
              <a:tr h="370840">
                <a:tc>
                  <a:txBody>
                    <a:bodyPr/>
                    <a:lstStyle/>
                    <a:p>
                      <a:r>
                        <a:rPr lang="en-IN" sz="2000" kern="1200" dirty="0">
                          <a:solidFill>
                            <a:schemeClr val="tx1"/>
                          </a:solidFill>
                          <a:latin typeface="Abadi" panose="020B0604020104020204" pitchFamily="34" charset="0"/>
                          <a:ea typeface="+mn-ea"/>
                          <a:cs typeface="+mn-cs"/>
                        </a:rPr>
                        <a:t>     11. Ekadashi</a:t>
                      </a:r>
                    </a:p>
                  </a:txBody>
                  <a:tcPr/>
                </a:tc>
                <a:tc>
                  <a:txBody>
                    <a:bodyPr/>
                    <a:lstStyle/>
                    <a:p>
                      <a:r>
                        <a:rPr lang="en-IN" sz="2000" kern="1200" dirty="0">
                          <a:solidFill>
                            <a:schemeClr val="tx1"/>
                          </a:solidFill>
                          <a:latin typeface="Abadi" panose="020B0604020104020204" pitchFamily="34" charset="0"/>
                          <a:ea typeface="+mn-ea"/>
                          <a:cs typeface="+mn-cs"/>
                        </a:rPr>
                        <a:t>     12</a:t>
                      </a:r>
                      <a:r>
                        <a:rPr lang="en-IN" dirty="0"/>
                        <a:t>. </a:t>
                      </a:r>
                      <a:r>
                        <a:rPr lang="en-IN" sz="2000" kern="1200" dirty="0" err="1">
                          <a:solidFill>
                            <a:schemeClr val="tx1"/>
                          </a:solidFill>
                          <a:latin typeface="Abadi" panose="020B0604020104020204" pitchFamily="34" charset="0"/>
                          <a:ea typeface="+mn-ea"/>
                          <a:cs typeface="+mn-cs"/>
                        </a:rPr>
                        <a:t>Dvaadashi</a:t>
                      </a:r>
                      <a:endParaRPr lang="en-IN" sz="2000" kern="1200" dirty="0">
                        <a:solidFill>
                          <a:schemeClr val="tx1"/>
                        </a:solidFill>
                        <a:latin typeface="Abadi" panose="020B0604020104020204" pitchFamily="34" charset="0"/>
                        <a:ea typeface="+mn-ea"/>
                        <a:cs typeface="+mn-cs"/>
                      </a:endParaRPr>
                    </a:p>
                  </a:txBody>
                  <a:tcPr/>
                </a:tc>
                <a:extLst>
                  <a:ext uri="{0D108BD9-81ED-4DB2-BD59-A6C34878D82A}">
                    <a16:rowId xmlns:a16="http://schemas.microsoft.com/office/drawing/2014/main" val="3960199560"/>
                  </a:ext>
                </a:extLst>
              </a:tr>
              <a:tr h="370840">
                <a:tc>
                  <a:txBody>
                    <a:bodyPr/>
                    <a:lstStyle/>
                    <a:p>
                      <a:r>
                        <a:rPr lang="en-IN" sz="2000" kern="1200" dirty="0">
                          <a:solidFill>
                            <a:schemeClr val="tx1"/>
                          </a:solidFill>
                          <a:latin typeface="Abadi" panose="020B0604020104020204" pitchFamily="34" charset="0"/>
                          <a:ea typeface="+mn-ea"/>
                          <a:cs typeface="+mn-cs"/>
                        </a:rPr>
                        <a:t>     13. </a:t>
                      </a:r>
                      <a:r>
                        <a:rPr lang="en-IN" sz="2000" kern="1200" dirty="0" err="1">
                          <a:solidFill>
                            <a:schemeClr val="tx1"/>
                          </a:solidFill>
                          <a:latin typeface="Abadi" panose="020B0604020104020204" pitchFamily="34" charset="0"/>
                          <a:ea typeface="+mn-ea"/>
                          <a:cs typeface="+mn-cs"/>
                        </a:rPr>
                        <a:t>Trayodashi</a:t>
                      </a:r>
                      <a:endParaRPr lang="en-IN" sz="2000" kern="1200" dirty="0">
                        <a:solidFill>
                          <a:schemeClr val="tx1"/>
                        </a:solidFill>
                        <a:latin typeface="Abadi" panose="020B0604020104020204" pitchFamily="34" charset="0"/>
                        <a:ea typeface="+mn-ea"/>
                        <a:cs typeface="+mn-cs"/>
                      </a:endParaRPr>
                    </a:p>
                  </a:txBody>
                  <a:tcPr/>
                </a:tc>
                <a:tc>
                  <a:txBody>
                    <a:bodyPr/>
                    <a:lstStyle/>
                    <a:p>
                      <a:r>
                        <a:rPr lang="en-IN" sz="2000" kern="1200" dirty="0">
                          <a:solidFill>
                            <a:schemeClr val="tx1"/>
                          </a:solidFill>
                          <a:latin typeface="Abadi" panose="020B0604020104020204" pitchFamily="34" charset="0"/>
                          <a:ea typeface="+mn-ea"/>
                          <a:cs typeface="+mn-cs"/>
                        </a:rPr>
                        <a:t>     14</a:t>
                      </a:r>
                      <a:r>
                        <a:rPr lang="en-IN" dirty="0"/>
                        <a:t>. </a:t>
                      </a:r>
                      <a:r>
                        <a:rPr lang="en-IN" sz="2000" kern="1200" dirty="0">
                          <a:solidFill>
                            <a:schemeClr val="tx1"/>
                          </a:solidFill>
                          <a:latin typeface="Abadi" panose="020B0604020104020204" pitchFamily="34" charset="0"/>
                          <a:ea typeface="+mn-ea"/>
                          <a:cs typeface="+mn-cs"/>
                        </a:rPr>
                        <a:t>Chaturdashi</a:t>
                      </a:r>
                    </a:p>
                  </a:txBody>
                  <a:tcPr/>
                </a:tc>
                <a:extLst>
                  <a:ext uri="{0D108BD9-81ED-4DB2-BD59-A6C34878D82A}">
                    <a16:rowId xmlns:a16="http://schemas.microsoft.com/office/drawing/2014/main" val="4063672533"/>
                  </a:ext>
                </a:extLst>
              </a:tr>
              <a:tr h="370840">
                <a:tc>
                  <a:txBody>
                    <a:bodyPr/>
                    <a:lstStyle/>
                    <a:p>
                      <a:pPr algn="l"/>
                      <a:r>
                        <a:rPr lang="en-IN" sz="2000" kern="1200" dirty="0">
                          <a:solidFill>
                            <a:schemeClr val="tx1"/>
                          </a:solidFill>
                          <a:latin typeface="Abadi" panose="020B0604020104020204" pitchFamily="34" charset="0"/>
                          <a:ea typeface="+mn-ea"/>
                          <a:cs typeface="+mn-cs"/>
                        </a:rPr>
                        <a:t>     15. Amavasya/ </a:t>
                      </a:r>
                      <a:r>
                        <a:rPr lang="en-IN" sz="2000" kern="1200" dirty="0" err="1">
                          <a:solidFill>
                            <a:schemeClr val="tx1"/>
                          </a:solidFill>
                          <a:latin typeface="Abadi" panose="020B0604020104020204" pitchFamily="34" charset="0"/>
                          <a:ea typeface="+mn-ea"/>
                          <a:cs typeface="+mn-cs"/>
                        </a:rPr>
                        <a:t>Pounami</a:t>
                      </a:r>
                      <a:endParaRPr lang="en-IN" sz="2000" kern="1200" dirty="0">
                        <a:solidFill>
                          <a:schemeClr val="tx1"/>
                        </a:solidFill>
                        <a:latin typeface="Abadi" panose="020B0604020104020204" pitchFamily="34" charset="0"/>
                        <a:ea typeface="+mn-ea"/>
                        <a:cs typeface="+mn-cs"/>
                      </a:endParaRPr>
                    </a:p>
                  </a:txBody>
                  <a:tcPr/>
                </a:tc>
                <a:tc>
                  <a:txBody>
                    <a:bodyPr/>
                    <a:lstStyle/>
                    <a:p>
                      <a:pPr algn="l"/>
                      <a:endParaRPr lang="en-IN" dirty="0"/>
                    </a:p>
                  </a:txBody>
                  <a:tcPr/>
                </a:tc>
                <a:extLst>
                  <a:ext uri="{0D108BD9-81ED-4DB2-BD59-A6C34878D82A}">
                    <a16:rowId xmlns:a16="http://schemas.microsoft.com/office/drawing/2014/main" val="2157762175"/>
                  </a:ext>
                </a:extLst>
              </a:tr>
            </a:tbl>
          </a:graphicData>
        </a:graphic>
      </p:graphicFrame>
      <p:sp>
        <p:nvSpPr>
          <p:cNvPr id="4" name="Slide Number Placeholder 3">
            <a:extLst>
              <a:ext uri="{FF2B5EF4-FFF2-40B4-BE49-F238E27FC236}">
                <a16:creationId xmlns:a16="http://schemas.microsoft.com/office/drawing/2014/main" id="{3A2E4C8A-7D84-C44D-0496-DD4A05EC998F}"/>
              </a:ext>
            </a:extLst>
          </p:cNvPr>
          <p:cNvSpPr>
            <a:spLocks noGrp="1"/>
          </p:cNvSpPr>
          <p:nvPr>
            <p:ph type="sldNum" sz="quarter" idx="12"/>
          </p:nvPr>
        </p:nvSpPr>
        <p:spPr/>
        <p:txBody>
          <a:bodyPr/>
          <a:lstStyle/>
          <a:p>
            <a:fld id="{DB0B15CD-159F-441C-9DF5-31DE6B517E51}" type="slidenum">
              <a:rPr lang="en-IN" smtClean="0">
                <a:solidFill>
                  <a:schemeClr val="tx1"/>
                </a:solidFill>
              </a:rPr>
              <a:t>76</a:t>
            </a:fld>
            <a:endParaRPr lang="en-IN" dirty="0">
              <a:solidFill>
                <a:schemeClr val="tx1"/>
              </a:solidFill>
            </a:endParaRPr>
          </a:p>
        </p:txBody>
      </p:sp>
    </p:spTree>
    <p:extLst>
      <p:ext uri="{BB962C8B-B14F-4D97-AF65-F5344CB8AC3E}">
        <p14:creationId xmlns:p14="http://schemas.microsoft.com/office/powerpoint/2010/main" val="16951060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41DF-0DAA-6331-7011-535074214E4E}"/>
              </a:ext>
            </a:extLst>
          </p:cNvPr>
          <p:cNvSpPr>
            <a:spLocks noGrp="1"/>
          </p:cNvSpPr>
          <p:nvPr>
            <p:ph type="title"/>
          </p:nvPr>
        </p:nvSpPr>
        <p:spPr>
          <a:xfrm>
            <a:off x="1976404" y="710629"/>
            <a:ext cx="3623012" cy="787685"/>
          </a:xfrm>
          <a:ln w="19050">
            <a:solidFill>
              <a:schemeClr val="accent6">
                <a:lumMod val="60000"/>
                <a:lumOff val="40000"/>
              </a:schemeClr>
            </a:solidFill>
          </a:ln>
        </p:spPr>
        <p:txBody>
          <a:bodyPr>
            <a:normAutofit/>
          </a:bodyPr>
          <a:lstStyle/>
          <a:p>
            <a:pPr algn="ctr"/>
            <a:r>
              <a:rPr lang="en-IN" dirty="0" err="1">
                <a:solidFill>
                  <a:schemeClr val="tx1"/>
                </a:solidFill>
                <a:latin typeface="Algerian" panose="04020705040A02060702" pitchFamily="82" charset="0"/>
              </a:rPr>
              <a:t>NAKShATRA</a:t>
            </a:r>
            <a:endParaRPr lang="en-IN"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CFDBD734-B1E3-D33C-129B-0C7128949BC5}"/>
              </a:ext>
            </a:extLst>
          </p:cNvPr>
          <p:cNvSpPr>
            <a:spLocks noGrp="1"/>
          </p:cNvSpPr>
          <p:nvPr>
            <p:ph idx="1"/>
          </p:nvPr>
        </p:nvSpPr>
        <p:spPr>
          <a:xfrm>
            <a:off x="534256" y="2147300"/>
            <a:ext cx="6657654" cy="3626778"/>
          </a:xfrm>
          <a:ln/>
        </p:spPr>
        <p:style>
          <a:lnRef idx="2">
            <a:schemeClr val="accent1"/>
          </a:lnRef>
          <a:fillRef idx="1">
            <a:schemeClr val="lt1"/>
          </a:fillRef>
          <a:effectRef idx="0">
            <a:schemeClr val="accent1"/>
          </a:effectRef>
          <a:fontRef idx="minor">
            <a:schemeClr val="dk1"/>
          </a:fontRef>
        </p:style>
        <p:txBody>
          <a:bodyPr>
            <a:normAutofit/>
          </a:bodyPr>
          <a:lstStyle/>
          <a:p>
            <a:r>
              <a:rPr lang="en-US" sz="2400" dirty="0">
                <a:solidFill>
                  <a:schemeClr val="tx1"/>
                </a:solidFill>
                <a:latin typeface="Abadi" panose="020B0604020104020204" pitchFamily="34" charset="0"/>
              </a:rPr>
              <a:t>The </a:t>
            </a:r>
            <a:r>
              <a:rPr lang="en-US" sz="2400" dirty="0" err="1">
                <a:solidFill>
                  <a:schemeClr val="tx1"/>
                </a:solidFill>
                <a:latin typeface="Abadi" panose="020B0604020104020204" pitchFamily="34" charset="0"/>
              </a:rPr>
              <a:t>naksatra</a:t>
            </a:r>
            <a:r>
              <a:rPr lang="en-US" sz="2400" dirty="0">
                <a:solidFill>
                  <a:schemeClr val="tx1"/>
                </a:solidFill>
                <a:latin typeface="Abadi" panose="020B0604020104020204" pitchFamily="34" charset="0"/>
              </a:rPr>
              <a:t> at a given time, on a given day, is the “asterism”, one of the 27 divisions of the zodiac, from Asvini to Revati.</a:t>
            </a:r>
          </a:p>
          <a:p>
            <a:r>
              <a:rPr lang="en-US" sz="2400" dirty="0">
                <a:solidFill>
                  <a:schemeClr val="tx1"/>
                </a:solidFill>
                <a:latin typeface="Abadi" panose="020B0604020104020204" pitchFamily="34" charset="0"/>
              </a:rPr>
              <a:t>The extent of a </a:t>
            </a:r>
            <a:r>
              <a:rPr lang="en-US" sz="2400" dirty="0" err="1">
                <a:solidFill>
                  <a:schemeClr val="tx1"/>
                </a:solidFill>
                <a:latin typeface="Abadi" panose="020B0604020104020204" pitchFamily="34" charset="0"/>
              </a:rPr>
              <a:t>naksatra</a:t>
            </a:r>
            <a:r>
              <a:rPr lang="en-US" sz="2400" dirty="0">
                <a:solidFill>
                  <a:schemeClr val="tx1"/>
                </a:solidFill>
                <a:latin typeface="Abadi" panose="020B0604020104020204" pitchFamily="34" charset="0"/>
              </a:rPr>
              <a:t> is 13°20' = 360°/27, and hence the running </a:t>
            </a:r>
            <a:r>
              <a:rPr lang="en-US" sz="2400" dirty="0" err="1">
                <a:solidFill>
                  <a:schemeClr val="tx1"/>
                </a:solidFill>
                <a:latin typeface="Abadi" panose="020B0604020104020204" pitchFamily="34" charset="0"/>
              </a:rPr>
              <a:t>naksatra</a:t>
            </a:r>
            <a:r>
              <a:rPr lang="en-US" sz="2400" dirty="0">
                <a:solidFill>
                  <a:schemeClr val="tx1"/>
                </a:solidFill>
                <a:latin typeface="Abadi" panose="020B0604020104020204" pitchFamily="34" charset="0"/>
              </a:rPr>
              <a:t> is obtained by dividing the </a:t>
            </a:r>
            <a:r>
              <a:rPr lang="en-US" sz="2400" dirty="0" err="1">
                <a:solidFill>
                  <a:schemeClr val="tx1"/>
                </a:solidFill>
                <a:latin typeface="Abadi" panose="020B0604020104020204" pitchFamily="34" charset="0"/>
              </a:rPr>
              <a:t>nirayana</a:t>
            </a:r>
            <a:r>
              <a:rPr lang="en-US" sz="2400" dirty="0">
                <a:solidFill>
                  <a:schemeClr val="tx1"/>
                </a:solidFill>
                <a:latin typeface="Abadi" panose="020B0604020104020204" pitchFamily="34" charset="0"/>
              </a:rPr>
              <a:t> longitude of the Moon M by 13°20’ (i.e., by 13.3333°).</a:t>
            </a:r>
          </a:p>
          <a:p>
            <a:r>
              <a:rPr lang="en-US" sz="2400" dirty="0">
                <a:solidFill>
                  <a:schemeClr val="tx1"/>
                </a:solidFill>
                <a:latin typeface="Abadi" panose="020B0604020104020204" pitchFamily="34" charset="0"/>
              </a:rPr>
              <a:t> Thus, Naksatra = (Longitude of the Moon in degrees) / 13°.3333M/13.33333°</a:t>
            </a:r>
            <a:endParaRPr lang="en-IN" sz="2400" dirty="0">
              <a:solidFill>
                <a:schemeClr val="tx1"/>
              </a:solidFill>
              <a:latin typeface="Abadi" panose="020B0604020104020204" pitchFamily="34" charset="0"/>
            </a:endParaRPr>
          </a:p>
        </p:txBody>
      </p:sp>
      <p:pic>
        <p:nvPicPr>
          <p:cNvPr id="4" name="Picture 3">
            <a:extLst>
              <a:ext uri="{FF2B5EF4-FFF2-40B4-BE49-F238E27FC236}">
                <a16:creationId xmlns:a16="http://schemas.microsoft.com/office/drawing/2014/main" id="{98BFB976-C759-41D5-13A0-8A47AB0AA953}"/>
              </a:ext>
            </a:extLst>
          </p:cNvPr>
          <p:cNvPicPr>
            <a:picLocks noChangeAspect="1"/>
          </p:cNvPicPr>
          <p:nvPr/>
        </p:nvPicPr>
        <p:blipFill>
          <a:blip r:embed="rId2"/>
          <a:stretch>
            <a:fillRect/>
          </a:stretch>
        </p:blipFill>
        <p:spPr>
          <a:xfrm>
            <a:off x="7530796" y="270552"/>
            <a:ext cx="4279606" cy="6284359"/>
          </a:xfrm>
          <a:prstGeom prst="rect">
            <a:avLst/>
          </a:prstGeom>
        </p:spPr>
      </p:pic>
      <p:sp>
        <p:nvSpPr>
          <p:cNvPr id="5" name="Slide Number Placeholder 4">
            <a:extLst>
              <a:ext uri="{FF2B5EF4-FFF2-40B4-BE49-F238E27FC236}">
                <a16:creationId xmlns:a16="http://schemas.microsoft.com/office/drawing/2014/main" id="{7C169887-A040-2E3A-8CBF-3E8F8933A733}"/>
              </a:ext>
            </a:extLst>
          </p:cNvPr>
          <p:cNvSpPr>
            <a:spLocks noGrp="1"/>
          </p:cNvSpPr>
          <p:nvPr>
            <p:ph type="sldNum" sz="quarter" idx="12"/>
          </p:nvPr>
        </p:nvSpPr>
        <p:spPr>
          <a:xfrm>
            <a:off x="10264478" y="6222323"/>
            <a:ext cx="1706217" cy="365125"/>
          </a:xfrm>
        </p:spPr>
        <p:txBody>
          <a:bodyPr/>
          <a:lstStyle/>
          <a:p>
            <a:fld id="{DB0B15CD-159F-441C-9DF5-31DE6B517E51}" type="slidenum">
              <a:rPr lang="en-IN" smtClean="0">
                <a:solidFill>
                  <a:schemeClr val="tx1"/>
                </a:solidFill>
              </a:rPr>
              <a:t>77</a:t>
            </a:fld>
            <a:endParaRPr lang="en-IN" dirty="0">
              <a:solidFill>
                <a:schemeClr val="tx1"/>
              </a:solidFill>
            </a:endParaRPr>
          </a:p>
        </p:txBody>
      </p:sp>
    </p:spTree>
    <p:extLst>
      <p:ext uri="{BB962C8B-B14F-4D97-AF65-F5344CB8AC3E}">
        <p14:creationId xmlns:p14="http://schemas.microsoft.com/office/powerpoint/2010/main" val="24721359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F24E-EF23-1224-2479-57D12B66EBFD}"/>
              </a:ext>
            </a:extLst>
          </p:cNvPr>
          <p:cNvSpPr>
            <a:spLocks noGrp="1"/>
          </p:cNvSpPr>
          <p:nvPr>
            <p:ph type="title"/>
          </p:nvPr>
        </p:nvSpPr>
        <p:spPr>
          <a:xfrm>
            <a:off x="5093242" y="217471"/>
            <a:ext cx="2191135" cy="727752"/>
          </a:xfrm>
          <a:ln w="19050">
            <a:solidFill>
              <a:schemeClr val="accent6">
                <a:lumMod val="60000"/>
                <a:lumOff val="40000"/>
              </a:schemeClr>
            </a:solidFill>
          </a:ln>
        </p:spPr>
        <p:txBody>
          <a:bodyPr/>
          <a:lstStyle/>
          <a:p>
            <a:pPr algn="ctr"/>
            <a:r>
              <a:rPr lang="en-IN" dirty="0">
                <a:solidFill>
                  <a:schemeClr val="tx1"/>
                </a:solidFill>
                <a:latin typeface="Algerian" panose="04020705040A02060702" pitchFamily="82" charset="0"/>
              </a:rPr>
              <a:t>YOGA</a:t>
            </a:r>
          </a:p>
        </p:txBody>
      </p:sp>
      <p:sp>
        <p:nvSpPr>
          <p:cNvPr id="3" name="Content Placeholder 2">
            <a:extLst>
              <a:ext uri="{FF2B5EF4-FFF2-40B4-BE49-F238E27FC236}">
                <a16:creationId xmlns:a16="http://schemas.microsoft.com/office/drawing/2014/main" id="{B1D098BF-5C20-C903-E3DF-027049CDC913}"/>
              </a:ext>
            </a:extLst>
          </p:cNvPr>
          <p:cNvSpPr>
            <a:spLocks noGrp="1"/>
          </p:cNvSpPr>
          <p:nvPr>
            <p:ph idx="1"/>
          </p:nvPr>
        </p:nvSpPr>
        <p:spPr>
          <a:xfrm>
            <a:off x="721759" y="1417835"/>
            <a:ext cx="4877655" cy="4489805"/>
          </a:xfrm>
        </p:spPr>
        <p:style>
          <a:lnRef idx="2">
            <a:schemeClr val="accent1"/>
          </a:lnRef>
          <a:fillRef idx="1">
            <a:schemeClr val="lt1"/>
          </a:fillRef>
          <a:effectRef idx="0">
            <a:schemeClr val="accent1"/>
          </a:effectRef>
          <a:fontRef idx="minor">
            <a:schemeClr val="dk1"/>
          </a:fontRef>
        </p:style>
        <p:txBody>
          <a:bodyPr>
            <a:normAutofit/>
          </a:bodyPr>
          <a:lstStyle/>
          <a:p>
            <a:pPr>
              <a:buFont typeface="Wingdings" panose="05000000000000000000" pitchFamily="2" charset="2"/>
              <a:buChar char="v"/>
            </a:pPr>
            <a:r>
              <a:rPr lang="en-US" sz="2400" dirty="0">
                <a:solidFill>
                  <a:schemeClr val="tx1"/>
                </a:solidFill>
              </a:rPr>
              <a:t>The sum of the </a:t>
            </a:r>
            <a:r>
              <a:rPr lang="en-US" sz="2400" dirty="0" err="1">
                <a:solidFill>
                  <a:schemeClr val="tx1"/>
                </a:solidFill>
              </a:rPr>
              <a:t>nirayana</a:t>
            </a:r>
            <a:r>
              <a:rPr lang="en-US" sz="2400" dirty="0">
                <a:solidFill>
                  <a:schemeClr val="tx1"/>
                </a:solidFill>
              </a:rPr>
              <a:t> longitudes of the Sun and the Moon is divided into 27 equal divisions called </a:t>
            </a:r>
            <a:r>
              <a:rPr lang="en-US" sz="2400" dirty="0" err="1">
                <a:solidFill>
                  <a:schemeClr val="tx1"/>
                </a:solidFill>
              </a:rPr>
              <a:t>yogas</a:t>
            </a:r>
            <a:r>
              <a:rPr lang="en-US" sz="2400" dirty="0">
                <a:solidFill>
                  <a:schemeClr val="tx1"/>
                </a:solidFill>
              </a:rPr>
              <a:t>.</a:t>
            </a:r>
          </a:p>
          <a:p>
            <a:pPr>
              <a:buFont typeface="Wingdings" panose="05000000000000000000" pitchFamily="2" charset="2"/>
              <a:buChar char="v"/>
            </a:pPr>
            <a:r>
              <a:rPr lang="en-US" sz="2400" dirty="0">
                <a:solidFill>
                  <a:schemeClr val="tx1"/>
                </a:solidFill>
              </a:rPr>
              <a:t>The sum of the </a:t>
            </a:r>
            <a:r>
              <a:rPr lang="en-US" sz="2400" dirty="0" err="1">
                <a:solidFill>
                  <a:schemeClr val="tx1"/>
                </a:solidFill>
              </a:rPr>
              <a:t>nirayana</a:t>
            </a:r>
            <a:r>
              <a:rPr lang="en-US" sz="2400" dirty="0">
                <a:solidFill>
                  <a:schemeClr val="tx1"/>
                </a:solidFill>
              </a:rPr>
              <a:t> longitudes of the Sun and the Moon is converted into minutes and then divided by 800. The quotient represents the number of </a:t>
            </a:r>
            <a:r>
              <a:rPr lang="en-US" sz="2400" dirty="0" err="1">
                <a:solidFill>
                  <a:schemeClr val="tx1"/>
                </a:solidFill>
              </a:rPr>
              <a:t>yogas</a:t>
            </a:r>
            <a:r>
              <a:rPr lang="en-US" sz="2400" dirty="0">
                <a:solidFill>
                  <a:schemeClr val="tx1"/>
                </a:solidFill>
              </a:rPr>
              <a:t> completed and, hence, the current running yoga is obtained by adding 1 to the completed number of </a:t>
            </a:r>
            <a:r>
              <a:rPr lang="en-US" sz="2400" dirty="0" err="1">
                <a:solidFill>
                  <a:schemeClr val="tx1"/>
                </a:solidFill>
              </a:rPr>
              <a:t>yogas</a:t>
            </a:r>
            <a:r>
              <a:rPr lang="en-US" sz="2400" dirty="0">
                <a:solidFill>
                  <a:schemeClr val="tx1"/>
                </a:solidFill>
              </a:rPr>
              <a:t>.</a:t>
            </a:r>
            <a:endParaRPr lang="en-IN" sz="2400" dirty="0">
              <a:solidFill>
                <a:schemeClr val="tx1"/>
              </a:solidFill>
            </a:endParaRPr>
          </a:p>
        </p:txBody>
      </p:sp>
      <p:pic>
        <p:nvPicPr>
          <p:cNvPr id="5" name="Picture 4">
            <a:extLst>
              <a:ext uri="{FF2B5EF4-FFF2-40B4-BE49-F238E27FC236}">
                <a16:creationId xmlns:a16="http://schemas.microsoft.com/office/drawing/2014/main" id="{E3EB67E5-646D-9A83-E34D-D29838883F14}"/>
              </a:ext>
            </a:extLst>
          </p:cNvPr>
          <p:cNvPicPr>
            <a:picLocks noChangeAspect="1"/>
          </p:cNvPicPr>
          <p:nvPr/>
        </p:nvPicPr>
        <p:blipFill>
          <a:blip r:embed="rId2"/>
          <a:srcRect l="5988" t="3648" r="11526" b="3772"/>
          <a:stretch/>
        </p:blipFill>
        <p:spPr>
          <a:xfrm>
            <a:off x="6277510" y="1017142"/>
            <a:ext cx="5609691" cy="5590853"/>
          </a:xfrm>
          <a:prstGeom prst="rect">
            <a:avLst/>
          </a:prstGeom>
        </p:spPr>
      </p:pic>
      <p:sp>
        <p:nvSpPr>
          <p:cNvPr id="4" name="Slide Number Placeholder 3">
            <a:extLst>
              <a:ext uri="{FF2B5EF4-FFF2-40B4-BE49-F238E27FC236}">
                <a16:creationId xmlns:a16="http://schemas.microsoft.com/office/drawing/2014/main" id="{83AF1D53-8A8D-38DF-FDEB-3D85C71BE820}"/>
              </a:ext>
            </a:extLst>
          </p:cNvPr>
          <p:cNvSpPr>
            <a:spLocks noGrp="1"/>
          </p:cNvSpPr>
          <p:nvPr>
            <p:ph type="sldNum" sz="quarter" idx="12"/>
          </p:nvPr>
        </p:nvSpPr>
        <p:spPr>
          <a:xfrm>
            <a:off x="10048721" y="6242870"/>
            <a:ext cx="1706217" cy="365125"/>
          </a:xfrm>
        </p:spPr>
        <p:txBody>
          <a:bodyPr/>
          <a:lstStyle/>
          <a:p>
            <a:fld id="{DB0B15CD-159F-441C-9DF5-31DE6B517E51}" type="slidenum">
              <a:rPr lang="en-IN" smtClean="0">
                <a:solidFill>
                  <a:schemeClr val="tx1"/>
                </a:solidFill>
              </a:rPr>
              <a:t>78</a:t>
            </a:fld>
            <a:endParaRPr lang="en-IN" dirty="0">
              <a:solidFill>
                <a:schemeClr val="tx1"/>
              </a:solidFill>
            </a:endParaRPr>
          </a:p>
        </p:txBody>
      </p:sp>
    </p:spTree>
    <p:extLst>
      <p:ext uri="{BB962C8B-B14F-4D97-AF65-F5344CB8AC3E}">
        <p14:creationId xmlns:p14="http://schemas.microsoft.com/office/powerpoint/2010/main" val="11477980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95AC-8A5E-7C0A-76D2-2B48BF279AE7}"/>
              </a:ext>
            </a:extLst>
          </p:cNvPr>
          <p:cNvSpPr>
            <a:spLocks noGrp="1"/>
          </p:cNvSpPr>
          <p:nvPr>
            <p:ph type="title"/>
          </p:nvPr>
        </p:nvSpPr>
        <p:spPr>
          <a:xfrm>
            <a:off x="4940500" y="229456"/>
            <a:ext cx="2632924" cy="869879"/>
          </a:xfrm>
          <a:ln w="19050">
            <a:solidFill>
              <a:schemeClr val="accent6">
                <a:lumMod val="60000"/>
                <a:lumOff val="40000"/>
              </a:schemeClr>
            </a:solidFill>
          </a:ln>
        </p:spPr>
        <p:txBody>
          <a:bodyPr/>
          <a:lstStyle/>
          <a:p>
            <a:pPr algn="ctr"/>
            <a:r>
              <a:rPr lang="en-IN" dirty="0">
                <a:solidFill>
                  <a:schemeClr val="tx1"/>
                </a:solidFill>
                <a:latin typeface="Algerian" panose="04020705040A02060702" pitchFamily="82" charset="0"/>
              </a:rPr>
              <a:t>KARANA</a:t>
            </a:r>
          </a:p>
        </p:txBody>
      </p:sp>
      <p:sp>
        <p:nvSpPr>
          <p:cNvPr id="3" name="Content Placeholder 2">
            <a:extLst>
              <a:ext uri="{FF2B5EF4-FFF2-40B4-BE49-F238E27FC236}">
                <a16:creationId xmlns:a16="http://schemas.microsoft.com/office/drawing/2014/main" id="{9EC67999-EF2E-F814-DA42-F0648C8DDA6C}"/>
              </a:ext>
            </a:extLst>
          </p:cNvPr>
          <p:cNvSpPr>
            <a:spLocks noGrp="1"/>
          </p:cNvSpPr>
          <p:nvPr>
            <p:ph idx="1"/>
          </p:nvPr>
        </p:nvSpPr>
        <p:spPr>
          <a:xfrm>
            <a:off x="636998" y="1253447"/>
            <a:ext cx="10972801" cy="5167901"/>
          </a:xfrm>
        </p:spPr>
        <p:txBody>
          <a:bodyPr>
            <a:normAutofit/>
          </a:bodyPr>
          <a:lstStyle/>
          <a:p>
            <a:pPr>
              <a:buFont typeface="Wingdings" panose="05000000000000000000" pitchFamily="2" charset="2"/>
              <a:buChar char="v"/>
            </a:pPr>
            <a:r>
              <a:rPr lang="en-IN" sz="2400" dirty="0">
                <a:solidFill>
                  <a:schemeClr val="tx1"/>
                </a:solidFill>
                <a:latin typeface="Abadi" panose="020B0604020104020204" pitchFamily="34" charset="0"/>
              </a:rPr>
              <a:t>  There are 11 </a:t>
            </a:r>
            <a:r>
              <a:rPr lang="en-IN" sz="2400" dirty="0" err="1">
                <a:solidFill>
                  <a:schemeClr val="tx1"/>
                </a:solidFill>
                <a:latin typeface="Abadi" panose="020B0604020104020204" pitchFamily="34" charset="0"/>
              </a:rPr>
              <a:t>karanas</a:t>
            </a:r>
            <a:r>
              <a:rPr lang="en-IN" sz="2400" dirty="0">
                <a:solidFill>
                  <a:schemeClr val="tx1"/>
                </a:solidFill>
                <a:latin typeface="Abadi" panose="020B0604020104020204" pitchFamily="34" charset="0"/>
              </a:rPr>
              <a:t> of which 4 are immovable and 7 are movable. </a:t>
            </a:r>
          </a:p>
          <a:p>
            <a:pPr>
              <a:buFont typeface="Wingdings" panose="05000000000000000000" pitchFamily="2" charset="2"/>
              <a:buChar char="v"/>
            </a:pPr>
            <a:r>
              <a:rPr lang="en-IN" sz="2400" dirty="0">
                <a:solidFill>
                  <a:schemeClr val="tx1"/>
                </a:solidFill>
                <a:latin typeface="Abadi" panose="020B0604020104020204" pitchFamily="34" charset="0"/>
              </a:rPr>
              <a:t>  The names of the </a:t>
            </a:r>
            <a:r>
              <a:rPr lang="en-IN" sz="2400" dirty="0" err="1">
                <a:solidFill>
                  <a:schemeClr val="tx1"/>
                </a:solidFill>
                <a:latin typeface="Abadi" panose="020B0604020104020204" pitchFamily="34" charset="0"/>
              </a:rPr>
              <a:t>karanas</a:t>
            </a:r>
            <a:r>
              <a:rPr lang="en-IN" sz="2400" dirty="0">
                <a:solidFill>
                  <a:schemeClr val="tx1"/>
                </a:solidFill>
                <a:latin typeface="Abadi" panose="020B0604020104020204" pitchFamily="34" charset="0"/>
              </a:rPr>
              <a:t> are as follows:</a:t>
            </a:r>
          </a:p>
          <a:p>
            <a:pPr marL="1005840" lvl="2" indent="-457200">
              <a:buFont typeface="+mj-lt"/>
              <a:buAutoNum type="arabicPeriod"/>
            </a:pPr>
            <a:r>
              <a:rPr lang="en-IN" sz="2400" dirty="0">
                <a:solidFill>
                  <a:schemeClr val="tx1"/>
                </a:solidFill>
                <a:latin typeface="Abadi" panose="020B0604020104020204" pitchFamily="34" charset="0"/>
              </a:rPr>
              <a:t>Cara (movable) </a:t>
            </a:r>
            <a:r>
              <a:rPr lang="en-IN" sz="2400" dirty="0" err="1">
                <a:solidFill>
                  <a:schemeClr val="tx1"/>
                </a:solidFill>
                <a:latin typeface="Abadi" panose="020B0604020104020204" pitchFamily="34" charset="0"/>
              </a:rPr>
              <a:t>karanas</a:t>
            </a:r>
            <a:r>
              <a:rPr lang="en-IN" sz="2400" dirty="0">
                <a:solidFill>
                  <a:schemeClr val="tx1"/>
                </a:solidFill>
                <a:latin typeface="Abadi" panose="020B0604020104020204" pitchFamily="34" charset="0"/>
              </a:rPr>
              <a:t>: Bava, </a:t>
            </a:r>
            <a:r>
              <a:rPr lang="en-IN" sz="2400" dirty="0" err="1">
                <a:solidFill>
                  <a:schemeClr val="tx1"/>
                </a:solidFill>
                <a:latin typeface="Abadi" panose="020B0604020104020204" pitchFamily="34" charset="0"/>
              </a:rPr>
              <a:t>Balava</a:t>
            </a:r>
            <a:r>
              <a:rPr lang="en-IN" sz="2400" dirty="0">
                <a:solidFill>
                  <a:schemeClr val="tx1"/>
                </a:solidFill>
                <a:latin typeface="Abadi" panose="020B0604020104020204" pitchFamily="34" charset="0"/>
              </a:rPr>
              <a:t>, </a:t>
            </a:r>
            <a:r>
              <a:rPr lang="en-IN" sz="2400" dirty="0" err="1">
                <a:solidFill>
                  <a:schemeClr val="tx1"/>
                </a:solidFill>
                <a:latin typeface="Abadi" panose="020B0604020104020204" pitchFamily="34" charset="0"/>
              </a:rPr>
              <a:t>Kaulava</a:t>
            </a:r>
            <a:r>
              <a:rPr lang="en-IN" sz="2400" dirty="0">
                <a:solidFill>
                  <a:schemeClr val="tx1"/>
                </a:solidFill>
                <a:latin typeface="Abadi" panose="020B0604020104020204" pitchFamily="34" charset="0"/>
              </a:rPr>
              <a:t>, </a:t>
            </a:r>
            <a:r>
              <a:rPr lang="en-IN" sz="2400" dirty="0" err="1">
                <a:solidFill>
                  <a:schemeClr val="tx1"/>
                </a:solidFill>
                <a:latin typeface="Abadi" panose="020B0604020104020204" pitchFamily="34" charset="0"/>
              </a:rPr>
              <a:t>Taitila</a:t>
            </a:r>
            <a:r>
              <a:rPr lang="en-IN" sz="2400" dirty="0">
                <a:solidFill>
                  <a:schemeClr val="tx1"/>
                </a:solidFill>
                <a:latin typeface="Abadi" panose="020B0604020104020204" pitchFamily="34" charset="0"/>
              </a:rPr>
              <a:t>, Gara, Vanij, Visti.</a:t>
            </a:r>
          </a:p>
          <a:p>
            <a:pPr marL="1005840" lvl="2" indent="-457200">
              <a:buFont typeface="+mj-lt"/>
              <a:buAutoNum type="arabicPeriod"/>
            </a:pPr>
            <a:r>
              <a:rPr lang="en-IN" sz="2400" dirty="0" err="1">
                <a:solidFill>
                  <a:schemeClr val="tx1"/>
                </a:solidFill>
                <a:latin typeface="Abadi" panose="020B0604020104020204" pitchFamily="34" charset="0"/>
              </a:rPr>
              <a:t>Sthira</a:t>
            </a:r>
            <a:r>
              <a:rPr lang="en-IN" sz="2400" dirty="0">
                <a:solidFill>
                  <a:schemeClr val="tx1"/>
                </a:solidFill>
                <a:latin typeface="Abadi" panose="020B0604020104020204" pitchFamily="34" charset="0"/>
              </a:rPr>
              <a:t> (immovable) </a:t>
            </a:r>
            <a:r>
              <a:rPr lang="en-IN" sz="2400" dirty="0" err="1">
                <a:solidFill>
                  <a:schemeClr val="tx1"/>
                </a:solidFill>
                <a:latin typeface="Abadi" panose="020B0604020104020204" pitchFamily="34" charset="0"/>
              </a:rPr>
              <a:t>karanas</a:t>
            </a:r>
            <a:r>
              <a:rPr lang="en-IN" sz="2400" dirty="0">
                <a:solidFill>
                  <a:schemeClr val="tx1"/>
                </a:solidFill>
                <a:latin typeface="Abadi" panose="020B0604020104020204" pitchFamily="34" charset="0"/>
              </a:rPr>
              <a:t>: </a:t>
            </a:r>
            <a:r>
              <a:rPr lang="en-IN" sz="2400" dirty="0" err="1">
                <a:solidFill>
                  <a:schemeClr val="tx1"/>
                </a:solidFill>
                <a:latin typeface="Abadi" panose="020B0604020104020204" pitchFamily="34" charset="0"/>
              </a:rPr>
              <a:t>Sakuni</a:t>
            </a:r>
            <a:r>
              <a:rPr lang="en-IN" sz="2400" dirty="0">
                <a:solidFill>
                  <a:schemeClr val="tx1"/>
                </a:solidFill>
                <a:latin typeface="Abadi" panose="020B0604020104020204" pitchFamily="34" charset="0"/>
              </a:rPr>
              <a:t>, </a:t>
            </a:r>
            <a:r>
              <a:rPr lang="en-IN" sz="2400" dirty="0" err="1">
                <a:solidFill>
                  <a:schemeClr val="tx1"/>
                </a:solidFill>
                <a:latin typeface="Abadi" panose="020B0604020104020204" pitchFamily="34" charset="0"/>
              </a:rPr>
              <a:t>Catuspada</a:t>
            </a:r>
            <a:r>
              <a:rPr lang="en-IN" sz="2400" dirty="0">
                <a:solidFill>
                  <a:schemeClr val="tx1"/>
                </a:solidFill>
                <a:latin typeface="Abadi" panose="020B0604020104020204" pitchFamily="34" charset="0"/>
              </a:rPr>
              <a:t>, Naga and </a:t>
            </a:r>
            <a:r>
              <a:rPr lang="en-IN" sz="2400" dirty="0" err="1">
                <a:solidFill>
                  <a:schemeClr val="tx1"/>
                </a:solidFill>
                <a:latin typeface="Abadi" panose="020B0604020104020204" pitchFamily="34" charset="0"/>
              </a:rPr>
              <a:t>Kimstughna</a:t>
            </a:r>
            <a:r>
              <a:rPr lang="en-IN" sz="2400" dirty="0">
                <a:solidFill>
                  <a:schemeClr val="tx1"/>
                </a:solidFill>
                <a:latin typeface="Abadi" panose="020B0604020104020204" pitchFamily="34" charset="0"/>
              </a:rPr>
              <a:t>.</a:t>
            </a:r>
          </a:p>
          <a:p>
            <a:pPr>
              <a:buFont typeface="Wingdings" panose="05000000000000000000" pitchFamily="2" charset="2"/>
              <a:buChar char="v"/>
            </a:pPr>
            <a:r>
              <a:rPr lang="en-US" sz="2400" dirty="0">
                <a:solidFill>
                  <a:schemeClr val="tx1"/>
                </a:solidFill>
                <a:latin typeface="Abadi" panose="020B0604020104020204" pitchFamily="34" charset="0"/>
              </a:rPr>
              <a:t>  In each </a:t>
            </a:r>
            <a:r>
              <a:rPr lang="en-US" sz="2400" dirty="0" err="1">
                <a:solidFill>
                  <a:schemeClr val="tx1"/>
                </a:solidFill>
                <a:latin typeface="Abadi" panose="020B0604020104020204" pitchFamily="34" charset="0"/>
              </a:rPr>
              <a:t>tithi</a:t>
            </a:r>
            <a:r>
              <a:rPr lang="en-US" sz="2400" dirty="0">
                <a:solidFill>
                  <a:schemeClr val="tx1"/>
                </a:solidFill>
                <a:latin typeface="Abadi" panose="020B0604020104020204" pitchFamily="34" charset="0"/>
              </a:rPr>
              <a:t>, the first half is one </a:t>
            </a:r>
            <a:r>
              <a:rPr lang="en-US" sz="2400" dirty="0" err="1">
                <a:solidFill>
                  <a:schemeClr val="tx1"/>
                </a:solidFill>
                <a:latin typeface="Abadi" panose="020B0604020104020204" pitchFamily="34" charset="0"/>
              </a:rPr>
              <a:t>karana</a:t>
            </a:r>
            <a:r>
              <a:rPr lang="en-US" sz="2400" dirty="0">
                <a:solidFill>
                  <a:schemeClr val="tx1"/>
                </a:solidFill>
                <a:latin typeface="Abadi" panose="020B0604020104020204" pitchFamily="34" charset="0"/>
              </a:rPr>
              <a:t> and the second half is the next </a:t>
            </a:r>
            <a:r>
              <a:rPr lang="en-US" sz="2400" dirty="0" err="1">
                <a:solidFill>
                  <a:schemeClr val="tx1"/>
                </a:solidFill>
                <a:latin typeface="Abadi" panose="020B0604020104020204" pitchFamily="34" charset="0"/>
              </a:rPr>
              <a:t>karana</a:t>
            </a:r>
            <a:r>
              <a:rPr lang="en-US" sz="2400" dirty="0">
                <a:solidFill>
                  <a:schemeClr val="tx1"/>
                </a:solidFill>
                <a:latin typeface="Abadi" panose="020B0604020104020204" pitchFamily="34" charset="0"/>
              </a:rPr>
              <a:t>, so that each </a:t>
            </a:r>
            <a:r>
              <a:rPr lang="en-US" sz="2400" dirty="0" err="1">
                <a:solidFill>
                  <a:schemeClr val="tx1"/>
                </a:solidFill>
                <a:latin typeface="Abadi" panose="020B0604020104020204" pitchFamily="34" charset="0"/>
              </a:rPr>
              <a:t>karana</a:t>
            </a:r>
            <a:r>
              <a:rPr lang="en-US" sz="2400" dirty="0">
                <a:solidFill>
                  <a:schemeClr val="tx1"/>
                </a:solidFill>
                <a:latin typeface="Abadi" panose="020B0604020104020204" pitchFamily="34" charset="0"/>
              </a:rPr>
              <a:t> is situated at 6° of the angular distance between the Sun and the Moon. </a:t>
            </a:r>
          </a:p>
          <a:p>
            <a:pPr>
              <a:buFont typeface="Wingdings" panose="05000000000000000000" pitchFamily="2" charset="2"/>
              <a:buChar char="v"/>
            </a:pPr>
            <a:r>
              <a:rPr lang="en-US" sz="2400" dirty="0">
                <a:solidFill>
                  <a:schemeClr val="tx1"/>
                </a:solidFill>
                <a:latin typeface="Abadi" panose="020B0604020104020204" pitchFamily="34" charset="0"/>
              </a:rPr>
              <a:t>  In the particular four half- </a:t>
            </a:r>
            <a:r>
              <a:rPr lang="en-US" sz="2400" dirty="0" err="1">
                <a:solidFill>
                  <a:schemeClr val="tx1"/>
                </a:solidFill>
                <a:latin typeface="Abadi" panose="020B0604020104020204" pitchFamily="34" charset="0"/>
              </a:rPr>
              <a:t>tithis</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viz.,the</a:t>
            </a:r>
            <a:r>
              <a:rPr lang="en-US" sz="2400" dirty="0">
                <a:solidFill>
                  <a:schemeClr val="tx1"/>
                </a:solidFill>
                <a:latin typeface="Abadi" panose="020B0604020104020204" pitchFamily="34" charset="0"/>
              </a:rPr>
              <a:t> second half of </a:t>
            </a:r>
            <a:r>
              <a:rPr lang="en-US" sz="2400" dirty="0" err="1">
                <a:solidFill>
                  <a:schemeClr val="tx1"/>
                </a:solidFill>
                <a:latin typeface="Abadi" panose="020B0604020104020204" pitchFamily="34" charset="0"/>
              </a:rPr>
              <a:t>krsna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paksa</a:t>
            </a:r>
            <a:r>
              <a:rPr lang="en-US" sz="2400" dirty="0">
                <a:solidFill>
                  <a:schemeClr val="tx1"/>
                </a:solidFill>
                <a:latin typeface="Abadi" panose="020B0604020104020204" pitchFamily="34" charset="0"/>
              </a:rPr>
              <a:t> (i.e. Bahula), </a:t>
            </a:r>
            <a:r>
              <a:rPr lang="en-US" sz="2400" dirty="0" err="1">
                <a:solidFill>
                  <a:schemeClr val="tx1"/>
                </a:solidFill>
                <a:latin typeface="Abadi" panose="020B0604020104020204" pitchFamily="34" charset="0"/>
              </a:rPr>
              <a:t>Caturdasi</a:t>
            </a:r>
            <a:r>
              <a:rPr lang="en-US" sz="2400" dirty="0">
                <a:solidFill>
                  <a:schemeClr val="tx1"/>
                </a:solidFill>
                <a:latin typeface="Abadi" panose="020B0604020104020204" pitchFamily="34" charset="0"/>
              </a:rPr>
              <a:t>, the two halves of Amavasya and the first half of the </a:t>
            </a:r>
            <a:r>
              <a:rPr lang="en-US" sz="2400" dirty="0" err="1">
                <a:solidFill>
                  <a:schemeClr val="tx1"/>
                </a:solidFill>
                <a:latin typeface="Abadi" panose="020B0604020104020204" pitchFamily="34" charset="0"/>
              </a:rPr>
              <a:t>Pratipat</a:t>
            </a:r>
            <a:r>
              <a:rPr lang="en-US" sz="2400" dirty="0">
                <a:solidFill>
                  <a:schemeClr val="tx1"/>
                </a:solidFill>
                <a:latin typeface="Abadi" panose="020B0604020104020204" pitchFamily="34" charset="0"/>
              </a:rPr>
              <a:t> are the </a:t>
            </a:r>
            <a:r>
              <a:rPr lang="en-US" sz="2400" dirty="0" err="1">
                <a:solidFill>
                  <a:schemeClr val="tx1"/>
                </a:solidFill>
                <a:latin typeface="Abadi" panose="020B0604020104020204" pitchFamily="34" charset="0"/>
              </a:rPr>
              <a:t>sthira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karanas,viz</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Sakuni</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Catuspada</a:t>
            </a:r>
            <a:r>
              <a:rPr lang="en-US" sz="2400" dirty="0">
                <a:solidFill>
                  <a:schemeClr val="tx1"/>
                </a:solidFill>
                <a:latin typeface="Abadi" panose="020B0604020104020204" pitchFamily="34" charset="0"/>
              </a:rPr>
              <a:t>, Naga and </a:t>
            </a:r>
            <a:r>
              <a:rPr lang="en-US" sz="2400" dirty="0" err="1">
                <a:solidFill>
                  <a:schemeClr val="tx1"/>
                </a:solidFill>
                <a:latin typeface="Abadi" panose="020B0604020104020204" pitchFamily="34" charset="0"/>
              </a:rPr>
              <a:t>Kimstughna</a:t>
            </a:r>
            <a:r>
              <a:rPr lang="en-US" sz="2400" dirty="0">
                <a:solidFill>
                  <a:schemeClr val="tx1"/>
                </a:solidFill>
                <a:latin typeface="Abadi" panose="020B0604020104020204" pitchFamily="34" charset="0"/>
              </a:rPr>
              <a:t> respectively. Then, </a:t>
            </a:r>
            <a:r>
              <a:rPr lang="en-US" sz="2400" dirty="0" err="1">
                <a:solidFill>
                  <a:schemeClr val="tx1"/>
                </a:solidFill>
                <a:latin typeface="Abadi" panose="020B0604020104020204" pitchFamily="34" charset="0"/>
              </a:rPr>
              <a:t>fromthe</a:t>
            </a:r>
            <a:r>
              <a:rPr lang="en-US" sz="2400" dirty="0">
                <a:solidFill>
                  <a:schemeClr val="tx1"/>
                </a:solidFill>
                <a:latin typeface="Abadi" panose="020B0604020104020204" pitchFamily="34" charset="0"/>
              </a:rPr>
              <a:t> second half of the </a:t>
            </a:r>
            <a:r>
              <a:rPr lang="en-US" sz="2400" dirty="0" err="1">
                <a:solidFill>
                  <a:schemeClr val="tx1"/>
                </a:solidFill>
                <a:latin typeface="Abadi" panose="020B0604020104020204" pitchFamily="34" charset="0"/>
              </a:rPr>
              <a:t>pratipat</a:t>
            </a:r>
            <a:r>
              <a:rPr lang="en-US" sz="2400" dirty="0">
                <a:solidFill>
                  <a:schemeClr val="tx1"/>
                </a:solidFill>
                <a:latin typeface="Abadi" panose="020B0604020104020204" pitchFamily="34" charset="0"/>
              </a:rPr>
              <a:t> of </a:t>
            </a:r>
            <a:r>
              <a:rPr lang="en-US" sz="2400" dirty="0" err="1">
                <a:solidFill>
                  <a:schemeClr val="tx1"/>
                </a:solidFill>
                <a:latin typeface="Abadi" panose="020B0604020104020204" pitchFamily="34" charset="0"/>
              </a:rPr>
              <a:t>sukla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paksa</a:t>
            </a:r>
            <a:r>
              <a:rPr lang="en-US" sz="2400" dirty="0">
                <a:solidFill>
                  <a:schemeClr val="tx1"/>
                </a:solidFill>
                <a:latin typeface="Abadi" panose="020B0604020104020204" pitchFamily="34" charset="0"/>
              </a:rPr>
              <a:t>, we have the </a:t>
            </a:r>
            <a:r>
              <a:rPr lang="en-US" sz="2400" dirty="0" err="1">
                <a:solidFill>
                  <a:schemeClr val="tx1"/>
                </a:solidFill>
                <a:latin typeface="Abadi" panose="020B0604020104020204" pitchFamily="34" charset="0"/>
              </a:rPr>
              <a:t>cara</a:t>
            </a:r>
            <a:r>
              <a:rPr lang="en-US" sz="2400" dirty="0">
                <a:solidFill>
                  <a:schemeClr val="tx1"/>
                </a:solidFill>
                <a:latin typeface="Abadi" panose="020B0604020104020204" pitchFamily="34" charset="0"/>
              </a:rPr>
              <a:t> </a:t>
            </a:r>
            <a:r>
              <a:rPr lang="en-US" sz="2400" dirty="0" err="1">
                <a:solidFill>
                  <a:schemeClr val="tx1"/>
                </a:solidFill>
                <a:latin typeface="Abadi" panose="020B0604020104020204" pitchFamily="34" charset="0"/>
              </a:rPr>
              <a:t>karanas</a:t>
            </a:r>
            <a:r>
              <a:rPr lang="en-US" sz="2400" dirty="0">
                <a:solidFill>
                  <a:schemeClr val="tx1"/>
                </a:solidFill>
                <a:latin typeface="Abadi" panose="020B0604020104020204" pitchFamily="34" charset="0"/>
              </a:rPr>
              <a:t>, viz., Bava, etc., repeating the cycle of 7 </a:t>
            </a:r>
            <a:r>
              <a:rPr lang="en-US" sz="2400" dirty="0" err="1">
                <a:solidFill>
                  <a:schemeClr val="tx1"/>
                </a:solidFill>
                <a:latin typeface="Abadi" panose="020B0604020104020204" pitchFamily="34" charset="0"/>
              </a:rPr>
              <a:t>karanas</a:t>
            </a:r>
            <a:r>
              <a:rPr lang="en-US" sz="2400" dirty="0">
                <a:solidFill>
                  <a:schemeClr val="tx1"/>
                </a:solidFill>
                <a:latin typeface="Abadi" panose="020B0604020104020204" pitchFamily="34" charset="0"/>
              </a:rPr>
              <a:t>, eight times.</a:t>
            </a:r>
            <a:endParaRPr lang="en-IN" sz="2400" dirty="0">
              <a:solidFill>
                <a:schemeClr val="tx1"/>
              </a:solidFill>
              <a:latin typeface="Abadi" panose="020B0604020104020204" pitchFamily="34" charset="0"/>
            </a:endParaRPr>
          </a:p>
        </p:txBody>
      </p:sp>
      <p:sp>
        <p:nvSpPr>
          <p:cNvPr id="4" name="Slide Number Placeholder 3">
            <a:extLst>
              <a:ext uri="{FF2B5EF4-FFF2-40B4-BE49-F238E27FC236}">
                <a16:creationId xmlns:a16="http://schemas.microsoft.com/office/drawing/2014/main" id="{BCED9717-F021-040B-588D-E99FB4639E39}"/>
              </a:ext>
            </a:extLst>
          </p:cNvPr>
          <p:cNvSpPr>
            <a:spLocks noGrp="1"/>
          </p:cNvSpPr>
          <p:nvPr>
            <p:ph type="sldNum" sz="quarter" idx="12"/>
          </p:nvPr>
        </p:nvSpPr>
        <p:spPr/>
        <p:txBody>
          <a:bodyPr/>
          <a:lstStyle/>
          <a:p>
            <a:fld id="{DB0B15CD-159F-441C-9DF5-31DE6B517E51}" type="slidenum">
              <a:rPr lang="en-IN" smtClean="0">
                <a:solidFill>
                  <a:schemeClr val="tx1"/>
                </a:solidFill>
              </a:rPr>
              <a:t>79</a:t>
            </a:fld>
            <a:endParaRPr lang="en-IN" dirty="0">
              <a:solidFill>
                <a:schemeClr val="tx1"/>
              </a:solidFill>
            </a:endParaRPr>
          </a:p>
        </p:txBody>
      </p:sp>
    </p:spTree>
    <p:extLst>
      <p:ext uri="{BB962C8B-B14F-4D97-AF65-F5344CB8AC3E}">
        <p14:creationId xmlns:p14="http://schemas.microsoft.com/office/powerpoint/2010/main" val="3411884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37F4-76DA-63FD-8E53-B9FFFDF03A5F}"/>
              </a:ext>
            </a:extLst>
          </p:cNvPr>
          <p:cNvSpPr>
            <a:spLocks noGrp="1"/>
          </p:cNvSpPr>
          <p:nvPr>
            <p:ph type="title"/>
          </p:nvPr>
        </p:nvSpPr>
        <p:spPr>
          <a:xfrm>
            <a:off x="663540" y="256854"/>
            <a:ext cx="11528460" cy="513708"/>
          </a:xfrm>
        </p:spPr>
        <p:txBody>
          <a:bodyPr>
            <a:normAutofit/>
          </a:bodyPr>
          <a:lstStyle/>
          <a:p>
            <a:r>
              <a:rPr lang="en-IN" sz="2300" dirty="0">
                <a:solidFill>
                  <a:schemeClr val="tx1"/>
                </a:solidFill>
                <a:latin typeface="Arial" panose="020B0604020202020204" pitchFamily="34" charset="0"/>
                <a:cs typeface="Arial" panose="020B0604020202020204" pitchFamily="34" charset="0"/>
              </a:rPr>
              <a:t>Vedanga Jyotisha contains various calendrical items prevalent during those times like :</a:t>
            </a:r>
          </a:p>
        </p:txBody>
      </p:sp>
      <p:sp>
        <p:nvSpPr>
          <p:cNvPr id="3" name="Content Placeholder 2">
            <a:extLst>
              <a:ext uri="{FF2B5EF4-FFF2-40B4-BE49-F238E27FC236}">
                <a16:creationId xmlns:a16="http://schemas.microsoft.com/office/drawing/2014/main" id="{2F540EFF-0939-3517-3F9F-C7D6419F2365}"/>
              </a:ext>
            </a:extLst>
          </p:cNvPr>
          <p:cNvSpPr>
            <a:spLocks noGrp="1"/>
          </p:cNvSpPr>
          <p:nvPr>
            <p:ph idx="1"/>
          </p:nvPr>
        </p:nvSpPr>
        <p:spPr>
          <a:xfrm>
            <a:off x="838200" y="970908"/>
            <a:ext cx="10925710" cy="5501811"/>
          </a:xfrm>
        </p:spPr>
        <p:txBody>
          <a:bodyPr>
            <a:normAutofit fontScale="92500" lnSpcReduction="20000"/>
          </a:bodyPr>
          <a:lstStyle/>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solstices </a:t>
            </a:r>
            <a:r>
              <a:rPr lang="sa-IN" sz="1800" b="0" i="0" dirty="0">
                <a:solidFill>
                  <a:srgbClr val="001D35"/>
                </a:solidFill>
                <a:effectLst/>
                <a:latin typeface="Google Sans"/>
              </a:rPr>
              <a:t>(</a:t>
            </a:r>
            <a:r>
              <a:rPr lang="sa-IN" b="0" i="0" dirty="0">
                <a:solidFill>
                  <a:srgbClr val="001D35"/>
                </a:solidFill>
                <a:effectLst/>
                <a:latin typeface="Sanskrit Text" panose="02020503050405020304" pitchFamily="18" charset="0"/>
                <a:cs typeface="Sanskrit Text" panose="02020503050405020304" pitchFamily="18" charset="0"/>
              </a:rPr>
              <a:t>अयनान्त</a:t>
            </a:r>
            <a:r>
              <a:rPr lang="sa-IN" sz="1800" b="0" i="0" dirty="0">
                <a:solidFill>
                  <a:srgbClr val="001D35"/>
                </a:solidFill>
                <a:effectLst/>
                <a:latin typeface="Google Sans"/>
              </a:rPr>
              <a:t>)</a:t>
            </a:r>
            <a:endParaRPr lang="en-IN" sz="2400" dirty="0">
              <a:solidFill>
                <a:schemeClr val="tx1"/>
              </a:solidFill>
              <a:latin typeface="Arial" panose="020B0604020202020204" pitchFamily="34" charset="0"/>
              <a:cs typeface="Arial" panose="020B0604020202020204" pitchFamily="34" charset="0"/>
            </a:endParaRP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Increase and decrease of the durations of days and nights in the </a:t>
            </a:r>
            <a:r>
              <a:rPr lang="en-IN" sz="1800" dirty="0" err="1">
                <a:solidFill>
                  <a:schemeClr val="tx1"/>
                </a:solidFill>
                <a:latin typeface="Arial" panose="020B0604020202020204" pitchFamily="34" charset="0"/>
                <a:cs typeface="Arial" panose="020B0604020202020204" pitchFamily="34" charset="0"/>
              </a:rPr>
              <a:t>ayanas</a:t>
            </a:r>
            <a:r>
              <a:rPr lang="en-IN" sz="1800" dirty="0">
                <a:solidFill>
                  <a:schemeClr val="tx1"/>
                </a:solidFill>
                <a:latin typeface="Arial" panose="020B0604020202020204" pitchFamily="34" charset="0"/>
                <a:cs typeface="Arial" panose="020B0604020202020204" pitchFamily="34" charset="0"/>
              </a:rPr>
              <a:t>.(</a:t>
            </a:r>
            <a:r>
              <a:rPr lang="sa-IN" i="0" dirty="0">
                <a:solidFill>
                  <a:schemeClr val="tx1"/>
                </a:solidFill>
                <a:effectLst/>
                <a:latin typeface="Sanskrit Text" panose="02020503050405020304" pitchFamily="18" charset="0"/>
                <a:cs typeface="Sanskrit Text" panose="02020503050405020304" pitchFamily="18" charset="0"/>
              </a:rPr>
              <a:t>उत्तरायण</a:t>
            </a:r>
            <a:r>
              <a:rPr lang="en-IN" i="0" dirty="0">
                <a:solidFill>
                  <a:srgbClr val="767676"/>
                </a:solidFill>
                <a:effectLst/>
                <a:latin typeface="Sanskrit Text" panose="02020503050405020304" pitchFamily="18" charset="0"/>
                <a:cs typeface="Sanskrit Text" panose="02020503050405020304" pitchFamily="18" charset="0"/>
              </a:rPr>
              <a:t>,</a:t>
            </a:r>
            <a:r>
              <a:rPr lang="en-IN" dirty="0">
                <a:solidFill>
                  <a:schemeClr val="tx1"/>
                </a:solidFill>
                <a:latin typeface="Sanskrit Text" panose="02020503050405020304" pitchFamily="18" charset="0"/>
                <a:cs typeface="Sanskrit Text" panose="02020503050405020304" pitchFamily="18" charset="0"/>
              </a:rPr>
              <a:t> </a:t>
            </a:r>
            <a:r>
              <a:rPr lang="sa-IN" i="0" dirty="0">
                <a:solidFill>
                  <a:srgbClr val="474747"/>
                </a:solidFill>
                <a:effectLst/>
                <a:latin typeface="Sanskrit Text" panose="02020503050405020304" pitchFamily="18" charset="0"/>
                <a:cs typeface="Sanskrit Text" panose="02020503050405020304" pitchFamily="18" charset="0"/>
              </a:rPr>
              <a:t>दक्षिणायन</a:t>
            </a:r>
            <a:r>
              <a:rPr lang="en-IN" sz="1400" b="0" i="0" dirty="0">
                <a:solidFill>
                  <a:srgbClr val="474747"/>
                </a:solidFill>
                <a:effectLst/>
                <a:latin typeface="Arial" panose="020B0604020202020204" pitchFamily="34" charset="0"/>
              </a:rPr>
              <a:t>)</a:t>
            </a:r>
            <a:endParaRPr lang="en-IN" sz="1800" dirty="0">
              <a:solidFill>
                <a:schemeClr val="tx1"/>
              </a:solidFill>
              <a:latin typeface="Arial" panose="020B0604020202020204" pitchFamily="34" charset="0"/>
              <a:cs typeface="Arial" panose="020B0604020202020204" pitchFamily="34" charset="0"/>
            </a:endParaRP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solstitial </a:t>
            </a:r>
            <a:r>
              <a:rPr lang="en-IN" sz="1800" dirty="0" err="1">
                <a:solidFill>
                  <a:schemeClr val="tx1"/>
                </a:solidFill>
                <a:latin typeface="Arial" panose="020B0604020202020204" pitchFamily="34" charset="0"/>
                <a:cs typeface="Arial" panose="020B0604020202020204" pitchFamily="34" charset="0"/>
              </a:rPr>
              <a:t>tithis</a:t>
            </a:r>
            <a:r>
              <a:rPr lang="en-IN" sz="1800" dirty="0">
                <a:solidFill>
                  <a:schemeClr val="tx1"/>
                </a:solidFill>
                <a:latin typeface="Arial" panose="020B0604020202020204" pitchFamily="34" charset="0"/>
                <a:cs typeface="Arial" panose="020B0604020202020204" pitchFamily="34" charset="0"/>
              </a:rPr>
              <a:t> (</a:t>
            </a:r>
            <a:r>
              <a:rPr lang="sa-IN" dirty="0">
                <a:solidFill>
                  <a:srgbClr val="474747"/>
                </a:solidFill>
                <a:latin typeface="Sanskrit Text" panose="02020503050405020304" pitchFamily="18" charset="0"/>
                <a:cs typeface="Sanskrit Text" panose="02020503050405020304" pitchFamily="18" charset="0"/>
              </a:rPr>
              <a:t>अयनतिथि</a:t>
            </a:r>
            <a:r>
              <a:rPr lang="en-IN" sz="1800" dirty="0">
                <a:solidFill>
                  <a:schemeClr val="tx1"/>
                </a:solidFill>
                <a:latin typeface="Arial" panose="020B0604020202020204" pitchFamily="34" charset="0"/>
                <a:cs typeface="Arial" panose="020B0604020202020204" pitchFamily="34" charset="0"/>
              </a:rPr>
              <a:t>)</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seasons (</a:t>
            </a:r>
            <a:r>
              <a:rPr lang="sa-IN" dirty="0">
                <a:solidFill>
                  <a:srgbClr val="474747"/>
                </a:solidFill>
                <a:latin typeface="Sanskrit Text" panose="02020503050405020304" pitchFamily="18" charset="0"/>
                <a:cs typeface="Sanskrit Text" panose="02020503050405020304" pitchFamily="18" charset="0"/>
              </a:rPr>
              <a:t>ऋतु</a:t>
            </a:r>
            <a:r>
              <a:rPr lang="en-IN" sz="1400" b="0" i="0" dirty="0">
                <a:solidFill>
                  <a:srgbClr val="001D35"/>
                </a:solidFill>
                <a:effectLst/>
                <a:latin typeface="Google Sans"/>
              </a:rPr>
              <a:t>)</a:t>
            </a:r>
            <a:endParaRPr lang="en-IN" sz="1800" dirty="0">
              <a:solidFill>
                <a:schemeClr val="tx1"/>
              </a:solidFill>
              <a:latin typeface="Arial" panose="020B0604020202020204" pitchFamily="34" charset="0"/>
              <a:cs typeface="Arial" panose="020B0604020202020204" pitchFamily="34" charset="0"/>
            </a:endParaRP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Omission of </a:t>
            </a:r>
            <a:r>
              <a:rPr lang="en-IN" sz="1800" dirty="0" err="1">
                <a:solidFill>
                  <a:schemeClr val="tx1"/>
                </a:solidFill>
                <a:latin typeface="Arial" panose="020B0604020202020204" pitchFamily="34" charset="0"/>
                <a:cs typeface="Arial" panose="020B0604020202020204" pitchFamily="34" charset="0"/>
              </a:rPr>
              <a:t>tithis</a:t>
            </a:r>
            <a:r>
              <a:rPr lang="en-IN" sz="1800" dirty="0">
                <a:solidFill>
                  <a:schemeClr val="tx1"/>
                </a:solidFill>
                <a:latin typeface="Arial" panose="020B0604020202020204" pitchFamily="34" charset="0"/>
                <a:cs typeface="Arial" panose="020B0604020202020204" pitchFamily="34" charset="0"/>
              </a:rPr>
              <a:t> (</a:t>
            </a:r>
            <a:r>
              <a:rPr lang="sa-IN" dirty="0">
                <a:solidFill>
                  <a:srgbClr val="474747"/>
                </a:solidFill>
                <a:latin typeface="Sanskrit Text" panose="02020503050405020304" pitchFamily="18" charset="0"/>
                <a:cs typeface="Sanskrit Text" panose="02020503050405020304" pitchFamily="18" charset="0"/>
              </a:rPr>
              <a:t>शून्य दोष</a:t>
            </a:r>
            <a:r>
              <a:rPr lang="en-IN" sz="1800" dirty="0">
                <a:solidFill>
                  <a:schemeClr val="tx1"/>
                </a:solidFill>
                <a:latin typeface="Arial" panose="020B0604020202020204" pitchFamily="34" charset="0"/>
                <a:cs typeface="Arial" panose="020B0604020202020204" pitchFamily="34" charset="0"/>
              </a:rPr>
              <a:t>)</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Table of parvas</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Yogas</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Finding the parva nakshatra and the parva </a:t>
            </a:r>
            <a:r>
              <a:rPr lang="en-IN" sz="1800" dirty="0" err="1">
                <a:solidFill>
                  <a:schemeClr val="tx1"/>
                </a:solidFill>
                <a:latin typeface="Arial" panose="020B0604020202020204" pitchFamily="34" charset="0"/>
                <a:cs typeface="Arial" panose="020B0604020202020204" pitchFamily="34" charset="0"/>
              </a:rPr>
              <a:t>tithis</a:t>
            </a:r>
            <a:endParaRPr lang="en-IN" sz="1800" dirty="0">
              <a:solidFill>
                <a:schemeClr val="tx1"/>
              </a:solidFill>
              <a:latin typeface="Arial" panose="020B0604020202020204" pitchFamily="34" charset="0"/>
              <a:cs typeface="Arial" panose="020B0604020202020204" pitchFamily="34" charset="0"/>
            </a:endParaRP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equinoxes (</a:t>
            </a:r>
            <a:r>
              <a:rPr lang="sa-IN" dirty="0">
                <a:solidFill>
                  <a:srgbClr val="474747"/>
                </a:solidFill>
                <a:latin typeface="Sanskrit Text" panose="02020503050405020304" pitchFamily="18" charset="0"/>
                <a:cs typeface="Sanskrit Text" panose="02020503050405020304" pitchFamily="18" charset="0"/>
              </a:rPr>
              <a:t>विषुवत्</a:t>
            </a:r>
            <a:r>
              <a:rPr lang="en-IN" sz="1800" dirty="0">
                <a:solidFill>
                  <a:schemeClr val="tx1"/>
                </a:solidFill>
                <a:latin typeface="Arial" panose="020B0604020202020204" pitchFamily="34" charset="0"/>
                <a:cs typeface="Arial" panose="020B0604020202020204" pitchFamily="34" charset="0"/>
              </a:rPr>
              <a:t>)</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solar year (</a:t>
            </a:r>
            <a:r>
              <a:rPr lang="sa-IN" dirty="0">
                <a:solidFill>
                  <a:srgbClr val="474747"/>
                </a:solidFill>
                <a:latin typeface="Sanskrit Text" panose="02020503050405020304" pitchFamily="18" charset="0"/>
                <a:cs typeface="Sanskrit Text" panose="02020503050405020304" pitchFamily="18" charset="0"/>
              </a:rPr>
              <a:t>वर्ष</a:t>
            </a:r>
            <a:r>
              <a:rPr lang="en-IN" dirty="0">
                <a:solidFill>
                  <a:srgbClr val="474747"/>
                </a:solidFill>
                <a:latin typeface="Sanskrit Text" panose="02020503050405020304" pitchFamily="18" charset="0"/>
                <a:cs typeface="Sanskrit Text" panose="02020503050405020304" pitchFamily="18" charset="0"/>
              </a:rPr>
              <a:t>) </a:t>
            </a:r>
            <a:r>
              <a:rPr lang="en-IN" sz="1800" dirty="0">
                <a:solidFill>
                  <a:schemeClr val="tx1"/>
                </a:solidFill>
                <a:latin typeface="Arial" panose="020B0604020202020204" pitchFamily="34" charset="0"/>
                <a:cs typeface="Arial" panose="020B0604020202020204" pitchFamily="34" charset="0"/>
              </a:rPr>
              <a:t>and other types of years </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revolutions of the sun and the moon (as seen from the earth) (</a:t>
            </a:r>
            <a:r>
              <a:rPr lang="sa-IN" dirty="0">
                <a:solidFill>
                  <a:srgbClr val="474747"/>
                </a:solidFill>
                <a:latin typeface="Sanskrit Text" panose="02020503050405020304" pitchFamily="18" charset="0"/>
                <a:cs typeface="Sanskrit Text" panose="02020503050405020304" pitchFamily="18" charset="0"/>
              </a:rPr>
              <a:t>सूर्यपरिभ्रम</a:t>
            </a:r>
            <a:r>
              <a:rPr lang="en-IN" dirty="0">
                <a:solidFill>
                  <a:srgbClr val="474747"/>
                </a:solidFill>
                <a:latin typeface="Sanskrit Text" panose="02020503050405020304" pitchFamily="18" charset="0"/>
                <a:cs typeface="Sanskrit Text" panose="02020503050405020304" pitchFamily="18" charset="0"/>
              </a:rPr>
              <a:t>, </a:t>
            </a:r>
            <a:r>
              <a:rPr lang="sa-IN" dirty="0">
                <a:solidFill>
                  <a:srgbClr val="474747"/>
                </a:solidFill>
                <a:latin typeface="Sanskrit Text" panose="02020503050405020304" pitchFamily="18" charset="0"/>
                <a:cs typeface="Sanskrit Text" panose="02020503050405020304" pitchFamily="18" charset="0"/>
              </a:rPr>
              <a:t>चन्द्रपरिभ्रम</a:t>
            </a:r>
            <a:r>
              <a:rPr lang="en-IN" dirty="0">
                <a:solidFill>
                  <a:srgbClr val="474747"/>
                </a:solidFill>
                <a:latin typeface="Sanskrit Text" panose="02020503050405020304" pitchFamily="18" charset="0"/>
                <a:cs typeface="Sanskrit Text" panose="02020503050405020304" pitchFamily="18" charset="0"/>
              </a:rPr>
              <a:t>)</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times of the sun’s and the moon’s transit through a nakshatra</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intercalary month (</a:t>
            </a:r>
            <a:r>
              <a:rPr lang="sa-IN" dirty="0">
                <a:solidFill>
                  <a:srgbClr val="474747"/>
                </a:solidFill>
                <a:latin typeface="Sanskrit Text" panose="02020503050405020304" pitchFamily="18" charset="0"/>
                <a:cs typeface="Sanskrit Text" panose="02020503050405020304" pitchFamily="18" charset="0"/>
              </a:rPr>
              <a:t>अधिकमास</a:t>
            </a:r>
            <a:r>
              <a:rPr lang="en-IN" dirty="0">
                <a:solidFill>
                  <a:srgbClr val="474747"/>
                </a:solidFill>
                <a:latin typeface="Sanskrit Text" panose="02020503050405020304" pitchFamily="18" charset="0"/>
                <a:cs typeface="Sanskrit Text" panose="02020503050405020304" pitchFamily="18" charset="0"/>
              </a:rPr>
              <a:t>)</a:t>
            </a:r>
          </a:p>
          <a:p>
            <a:pPr marL="514350" indent="-514350">
              <a:buClr>
                <a:srgbClr val="C00000"/>
              </a:buClr>
              <a:buFont typeface="+mj-lt"/>
              <a:buAutoNum type="arabicParenR"/>
            </a:pPr>
            <a:r>
              <a:rPr lang="en-IN" sz="1800" dirty="0">
                <a:solidFill>
                  <a:schemeClr val="tx1"/>
                </a:solidFill>
                <a:latin typeface="Arial" panose="020B0604020202020204" pitchFamily="34" charset="0"/>
                <a:cs typeface="Arial" panose="020B0604020202020204" pitchFamily="34" charset="0"/>
              </a:rPr>
              <a:t>The measures of the longest day and the shortest day, etc.</a:t>
            </a:r>
          </a:p>
        </p:txBody>
      </p:sp>
      <p:sp>
        <p:nvSpPr>
          <p:cNvPr id="4" name="Slide Number Placeholder 3">
            <a:extLst>
              <a:ext uri="{FF2B5EF4-FFF2-40B4-BE49-F238E27FC236}">
                <a16:creationId xmlns:a16="http://schemas.microsoft.com/office/drawing/2014/main" id="{5A40C073-67DD-E444-D4F2-16FDDBE66CA3}"/>
              </a:ext>
            </a:extLst>
          </p:cNvPr>
          <p:cNvSpPr>
            <a:spLocks noGrp="1"/>
          </p:cNvSpPr>
          <p:nvPr>
            <p:ph type="sldNum" sz="quarter" idx="12"/>
          </p:nvPr>
        </p:nvSpPr>
        <p:spPr/>
        <p:txBody>
          <a:bodyPr/>
          <a:lstStyle/>
          <a:p>
            <a:fld id="{DB0B15CD-159F-441C-9DF5-31DE6B517E51}" type="slidenum">
              <a:rPr lang="en-IN" smtClean="0">
                <a:solidFill>
                  <a:sysClr val="windowText" lastClr="000000"/>
                </a:solidFill>
              </a:rPr>
              <a:t>8</a:t>
            </a:fld>
            <a:endParaRPr lang="en-IN">
              <a:solidFill>
                <a:sysClr val="windowText" lastClr="000000"/>
              </a:solidFill>
            </a:endParaRPr>
          </a:p>
        </p:txBody>
      </p:sp>
    </p:spTree>
    <p:extLst>
      <p:ext uri="{BB962C8B-B14F-4D97-AF65-F5344CB8AC3E}">
        <p14:creationId xmlns:p14="http://schemas.microsoft.com/office/powerpoint/2010/main" val="24782507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B6CE-AD9F-BDA3-41E8-ED3BC8C8BEEE}"/>
              </a:ext>
            </a:extLst>
          </p:cNvPr>
          <p:cNvSpPr>
            <a:spLocks noGrp="1"/>
          </p:cNvSpPr>
          <p:nvPr>
            <p:ph type="title"/>
          </p:nvPr>
        </p:nvSpPr>
        <p:spPr>
          <a:xfrm>
            <a:off x="5157625" y="239732"/>
            <a:ext cx="1808253" cy="859604"/>
          </a:xfrm>
          <a:ln w="19050">
            <a:solidFill>
              <a:schemeClr val="accent6">
                <a:lumMod val="60000"/>
                <a:lumOff val="40000"/>
              </a:schemeClr>
            </a:solidFill>
          </a:ln>
        </p:spPr>
        <p:txBody>
          <a:bodyPr>
            <a:normAutofit/>
          </a:bodyPr>
          <a:lstStyle/>
          <a:p>
            <a:pPr algn="ctr"/>
            <a:r>
              <a:rPr lang="en-IN" dirty="0">
                <a:solidFill>
                  <a:schemeClr val="tx1"/>
                </a:solidFill>
                <a:latin typeface="Algerian" panose="04020705040A02060702" pitchFamily="82" charset="0"/>
              </a:rPr>
              <a:t>VARA</a:t>
            </a:r>
          </a:p>
        </p:txBody>
      </p:sp>
      <p:sp>
        <p:nvSpPr>
          <p:cNvPr id="3" name="Content Placeholder 2">
            <a:extLst>
              <a:ext uri="{FF2B5EF4-FFF2-40B4-BE49-F238E27FC236}">
                <a16:creationId xmlns:a16="http://schemas.microsoft.com/office/drawing/2014/main" id="{13501EDE-9E29-15C6-229B-4122CE585FDA}"/>
              </a:ext>
            </a:extLst>
          </p:cNvPr>
          <p:cNvSpPr>
            <a:spLocks noGrp="1"/>
          </p:cNvSpPr>
          <p:nvPr>
            <p:ph idx="1"/>
          </p:nvPr>
        </p:nvSpPr>
        <p:spPr>
          <a:xfrm>
            <a:off x="434939" y="1202076"/>
            <a:ext cx="11322121" cy="5303177"/>
          </a:xfrm>
        </p:spPr>
        <p:txBody>
          <a:bodyPr>
            <a:normAutofit/>
          </a:bodyPr>
          <a:lstStyle/>
          <a:p>
            <a:pPr>
              <a:buFont typeface="Wingdings" panose="05000000000000000000" pitchFamily="2" charset="2"/>
              <a:buChar char="v"/>
            </a:pPr>
            <a:r>
              <a:rPr lang="en-US" sz="2400" dirty="0">
                <a:solidFill>
                  <a:schemeClr val="tx1"/>
                </a:solidFill>
              </a:rPr>
              <a:t>The remainder of the </a:t>
            </a:r>
            <a:r>
              <a:rPr lang="en-US" sz="2400" dirty="0" err="1">
                <a:solidFill>
                  <a:schemeClr val="tx1"/>
                </a:solidFill>
              </a:rPr>
              <a:t>pancanga</a:t>
            </a:r>
            <a:r>
              <a:rPr lang="en-US" sz="2400" dirty="0">
                <a:solidFill>
                  <a:schemeClr val="tx1"/>
                </a:solidFill>
              </a:rPr>
              <a:t> is </a:t>
            </a:r>
            <a:r>
              <a:rPr lang="en-US" sz="2400" dirty="0" err="1">
                <a:solidFill>
                  <a:schemeClr val="tx1"/>
                </a:solidFill>
              </a:rPr>
              <a:t>vara</a:t>
            </a:r>
            <a:r>
              <a:rPr lang="en-US" sz="2400" dirty="0">
                <a:solidFill>
                  <a:schemeClr val="tx1"/>
                </a:solidFill>
              </a:rPr>
              <a:t> or </a:t>
            </a:r>
            <a:r>
              <a:rPr lang="en-US" sz="2400" dirty="0" err="1">
                <a:solidFill>
                  <a:schemeClr val="tx1"/>
                </a:solidFill>
              </a:rPr>
              <a:t>vasara</a:t>
            </a:r>
            <a:r>
              <a:rPr lang="en-US" sz="2400" dirty="0">
                <a:solidFill>
                  <a:schemeClr val="tx1"/>
                </a:solidFill>
              </a:rPr>
              <a:t>, </a:t>
            </a:r>
            <a:r>
              <a:rPr lang="en-US" sz="2400" dirty="0" err="1">
                <a:solidFill>
                  <a:schemeClr val="tx1"/>
                </a:solidFill>
              </a:rPr>
              <a:t>ie</a:t>
            </a:r>
            <a:r>
              <a:rPr lang="en-US" sz="2400" dirty="0">
                <a:solidFill>
                  <a:schemeClr val="tx1"/>
                </a:solidFill>
              </a:rPr>
              <a:t>., the week day. A seven-day week is followed. </a:t>
            </a:r>
          </a:p>
          <a:p>
            <a:pPr>
              <a:buFont typeface="Wingdings" panose="05000000000000000000" pitchFamily="2" charset="2"/>
              <a:buChar char="v"/>
            </a:pPr>
            <a:r>
              <a:rPr lang="en-US" sz="2400" dirty="0">
                <a:solidFill>
                  <a:schemeClr val="tx1"/>
                </a:solidFill>
              </a:rPr>
              <a:t>The week days are </a:t>
            </a:r>
            <a:r>
              <a:rPr lang="en-US" sz="2400" dirty="0" err="1">
                <a:solidFill>
                  <a:schemeClr val="tx1"/>
                </a:solidFill>
              </a:rPr>
              <a:t>Ravivara</a:t>
            </a:r>
            <a:r>
              <a:rPr lang="en-US" sz="2400" dirty="0">
                <a:solidFill>
                  <a:schemeClr val="tx1"/>
                </a:solidFill>
              </a:rPr>
              <a:t>, </a:t>
            </a:r>
            <a:r>
              <a:rPr lang="en-US" sz="2400" dirty="0" err="1">
                <a:solidFill>
                  <a:schemeClr val="tx1"/>
                </a:solidFill>
              </a:rPr>
              <a:t>Somavara</a:t>
            </a:r>
            <a:r>
              <a:rPr lang="en-US" sz="2400" dirty="0">
                <a:solidFill>
                  <a:schemeClr val="tx1"/>
                </a:solidFill>
              </a:rPr>
              <a:t>, </a:t>
            </a:r>
            <a:r>
              <a:rPr lang="en-US" sz="2400" dirty="0" err="1">
                <a:solidFill>
                  <a:schemeClr val="tx1"/>
                </a:solidFill>
              </a:rPr>
              <a:t>Mangalavara</a:t>
            </a:r>
            <a:r>
              <a:rPr lang="en-US" sz="2400" dirty="0">
                <a:solidFill>
                  <a:schemeClr val="tx1"/>
                </a:solidFill>
              </a:rPr>
              <a:t>, </a:t>
            </a:r>
            <a:r>
              <a:rPr lang="en-US" sz="2400" dirty="0" err="1">
                <a:solidFill>
                  <a:schemeClr val="tx1"/>
                </a:solidFill>
              </a:rPr>
              <a:t>Budhavara</a:t>
            </a:r>
            <a:r>
              <a:rPr lang="en-US" sz="2400" dirty="0">
                <a:solidFill>
                  <a:schemeClr val="tx1"/>
                </a:solidFill>
              </a:rPr>
              <a:t>, Guruvara, </a:t>
            </a:r>
            <a:r>
              <a:rPr lang="en-US" sz="2400" dirty="0" err="1">
                <a:solidFill>
                  <a:schemeClr val="tx1"/>
                </a:solidFill>
              </a:rPr>
              <a:t>Sukravara</a:t>
            </a:r>
            <a:r>
              <a:rPr lang="en-US" sz="2400" dirty="0">
                <a:solidFill>
                  <a:schemeClr val="tx1"/>
                </a:solidFill>
              </a:rPr>
              <a:t> and </a:t>
            </a:r>
            <a:r>
              <a:rPr lang="en-US" sz="2400" dirty="0" err="1">
                <a:solidFill>
                  <a:schemeClr val="tx1"/>
                </a:solidFill>
              </a:rPr>
              <a:t>Sanivara</a:t>
            </a:r>
            <a:r>
              <a:rPr lang="en-US" sz="2400" dirty="0">
                <a:solidFill>
                  <a:schemeClr val="tx1"/>
                </a:solidFill>
              </a:rPr>
              <a:t> which correspond to Sunday, Monday, Tuesday, Wednesday, Thursday, Friday and Saturday. </a:t>
            </a:r>
          </a:p>
          <a:p>
            <a:pPr>
              <a:buFont typeface="Wingdings" panose="05000000000000000000" pitchFamily="2" charset="2"/>
              <a:buChar char="v"/>
            </a:pPr>
            <a:r>
              <a:rPr lang="en-US" sz="2400" dirty="0">
                <a:solidFill>
                  <a:schemeClr val="tx1"/>
                </a:solidFill>
              </a:rPr>
              <a:t>The seven days of the week are named after the seven luminaries: the Sun, Moon, Mars, Mercury, Jupiter, Venus and Saturn. </a:t>
            </a:r>
          </a:p>
          <a:p>
            <a:pPr>
              <a:buFont typeface="Wingdings" panose="05000000000000000000" pitchFamily="2" charset="2"/>
              <a:buChar char="v"/>
            </a:pPr>
            <a:r>
              <a:rPr lang="en-US" sz="2400" dirty="0">
                <a:solidFill>
                  <a:schemeClr val="tx1"/>
                </a:solidFill>
              </a:rPr>
              <a:t>This order has been obtained as follows. Arrange the 7 bodies in the decreasing order of their periods as Saturn, Jupiter, Mars, Sun, Venus, Mercury, Moon. Divide the day into 24 hours and assume that these bodies are the rulers of successive hours in cyclic order. Then the day is named after the ruler of the first hour. If we start from Saturn as the ruler of the 1</a:t>
            </a:r>
            <a:r>
              <a:rPr lang="en-US" sz="2400" baseline="30000" dirty="0">
                <a:solidFill>
                  <a:schemeClr val="tx1"/>
                </a:solidFill>
              </a:rPr>
              <a:t>st</a:t>
            </a:r>
            <a:r>
              <a:rPr lang="en-US" sz="2400" dirty="0">
                <a:solidFill>
                  <a:schemeClr val="tx1"/>
                </a:solidFill>
              </a:rPr>
              <a:t>  hour, it will again be the ruler of the 22</a:t>
            </a:r>
            <a:r>
              <a:rPr lang="en-US" sz="2400" baseline="30000" dirty="0">
                <a:solidFill>
                  <a:schemeClr val="tx1"/>
                </a:solidFill>
              </a:rPr>
              <a:t>nd</a:t>
            </a:r>
            <a:r>
              <a:rPr lang="en-US" sz="2400" dirty="0">
                <a:solidFill>
                  <a:schemeClr val="tx1"/>
                </a:solidFill>
              </a:rPr>
              <a:t> hour. Then the 23</a:t>
            </a:r>
            <a:r>
              <a:rPr lang="en-US" sz="2400" baseline="30000" dirty="0">
                <a:solidFill>
                  <a:schemeClr val="tx1"/>
                </a:solidFill>
              </a:rPr>
              <a:t>rd</a:t>
            </a:r>
            <a:r>
              <a:rPr lang="en-US" sz="2400" dirty="0">
                <a:solidFill>
                  <a:schemeClr val="tx1"/>
                </a:solidFill>
              </a:rPr>
              <a:t>  hour will belong to Jupiter, 24</a:t>
            </a:r>
            <a:r>
              <a:rPr lang="en-US" sz="2400" baseline="30000" dirty="0">
                <a:solidFill>
                  <a:schemeClr val="tx1"/>
                </a:solidFill>
              </a:rPr>
              <a:t>th</a:t>
            </a:r>
            <a:r>
              <a:rPr lang="en-US" sz="2400" dirty="0">
                <a:solidFill>
                  <a:schemeClr val="tx1"/>
                </a:solidFill>
              </a:rPr>
              <a:t> to Mars and 25</a:t>
            </a:r>
            <a:r>
              <a:rPr lang="en-US" sz="2400" baseline="30000" dirty="0">
                <a:solidFill>
                  <a:schemeClr val="tx1"/>
                </a:solidFill>
              </a:rPr>
              <a:t>th</a:t>
            </a:r>
            <a:r>
              <a:rPr lang="en-US" sz="2400" dirty="0">
                <a:solidFill>
                  <a:schemeClr val="tx1"/>
                </a:solidFill>
              </a:rPr>
              <a:t>  i.e., the 1 hour of the next day to the Sun, and so on.</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F8BBD0AA-5A8E-9B0B-AFA0-820A202C05F4}"/>
              </a:ext>
            </a:extLst>
          </p:cNvPr>
          <p:cNvSpPr>
            <a:spLocks noGrp="1"/>
          </p:cNvSpPr>
          <p:nvPr>
            <p:ph type="sldNum" sz="quarter" idx="12"/>
          </p:nvPr>
        </p:nvSpPr>
        <p:spPr/>
        <p:txBody>
          <a:bodyPr/>
          <a:lstStyle/>
          <a:p>
            <a:fld id="{DB0B15CD-159F-441C-9DF5-31DE6B517E51}" type="slidenum">
              <a:rPr lang="en-IN" smtClean="0">
                <a:solidFill>
                  <a:schemeClr val="tx1"/>
                </a:solidFill>
              </a:rPr>
              <a:t>80</a:t>
            </a:fld>
            <a:endParaRPr lang="en-IN">
              <a:solidFill>
                <a:schemeClr val="tx1"/>
              </a:solidFill>
            </a:endParaRPr>
          </a:p>
        </p:txBody>
      </p:sp>
    </p:spTree>
    <p:extLst>
      <p:ext uri="{BB962C8B-B14F-4D97-AF65-F5344CB8AC3E}">
        <p14:creationId xmlns:p14="http://schemas.microsoft.com/office/powerpoint/2010/main" val="20611512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68E3C-F15B-78D9-402C-A243F69DE8E1}"/>
              </a:ext>
            </a:extLst>
          </p:cNvPr>
          <p:cNvSpPr>
            <a:spLocks noGrp="1"/>
          </p:cNvSpPr>
          <p:nvPr>
            <p:ph type="title"/>
          </p:nvPr>
        </p:nvSpPr>
        <p:spPr>
          <a:xfrm>
            <a:off x="1484311" y="0"/>
            <a:ext cx="10018713" cy="6858000"/>
          </a:xfrm>
        </p:spPr>
        <p:txBody>
          <a:bodyPr>
            <a:normAutofit fontScale="90000"/>
          </a:bodyPr>
          <a:lstStyle/>
          <a:p>
            <a:r>
              <a:rPr lang="en-IN" dirty="0"/>
              <a:t>Thank you.</a:t>
            </a:r>
            <a:br>
              <a:rPr lang="en-IN" dirty="0"/>
            </a:br>
            <a:br>
              <a:rPr lang="en-IN" dirty="0"/>
            </a:br>
            <a:r>
              <a:rPr lang="en-IN" dirty="0"/>
              <a:t>This presentation intended to cover the following:</a:t>
            </a:r>
            <a:br>
              <a:rPr lang="en-IN" dirty="0"/>
            </a:br>
            <a:r>
              <a:rPr lang="en-IN" dirty="0"/>
              <a:t>the </a:t>
            </a:r>
            <a:r>
              <a:rPr lang="en-IN" i="1" dirty="0">
                <a:solidFill>
                  <a:srgbClr val="C00000"/>
                </a:solidFill>
              </a:rPr>
              <a:t>Vedangas</a:t>
            </a:r>
            <a:br>
              <a:rPr lang="en-IN" dirty="0"/>
            </a:br>
            <a:r>
              <a:rPr lang="en-IN" dirty="0"/>
              <a:t>the </a:t>
            </a:r>
            <a:r>
              <a:rPr lang="en-IN" i="1" dirty="0" err="1">
                <a:solidFill>
                  <a:srgbClr val="C00000"/>
                </a:solidFill>
              </a:rPr>
              <a:t>Siddhantas</a:t>
            </a:r>
            <a:br>
              <a:rPr lang="en-IN" dirty="0"/>
            </a:br>
            <a:r>
              <a:rPr lang="en-IN" dirty="0"/>
              <a:t>about the </a:t>
            </a:r>
            <a:r>
              <a:rPr lang="en-IN" i="1" dirty="0">
                <a:solidFill>
                  <a:srgbClr val="C00000"/>
                </a:solidFill>
              </a:rPr>
              <a:t>Astronomers</a:t>
            </a:r>
            <a:br>
              <a:rPr lang="en-IN" dirty="0"/>
            </a:br>
            <a:r>
              <a:rPr lang="en-IN" dirty="0"/>
              <a:t>the </a:t>
            </a:r>
            <a:r>
              <a:rPr lang="en-IN" i="1" dirty="0">
                <a:solidFill>
                  <a:srgbClr val="C00000"/>
                </a:solidFill>
              </a:rPr>
              <a:t>Celestial Sphere</a:t>
            </a:r>
            <a:br>
              <a:rPr lang="en-IN" dirty="0"/>
            </a:br>
            <a:r>
              <a:rPr lang="en-IN" i="1" dirty="0">
                <a:solidFill>
                  <a:srgbClr val="C00000"/>
                </a:solidFill>
              </a:rPr>
              <a:t>Rasis</a:t>
            </a:r>
            <a:r>
              <a:rPr lang="en-IN" dirty="0"/>
              <a:t> and</a:t>
            </a:r>
            <a:r>
              <a:rPr lang="en-IN" i="1" dirty="0"/>
              <a:t> </a:t>
            </a:r>
            <a:r>
              <a:rPr lang="en-IN" i="1" dirty="0">
                <a:solidFill>
                  <a:srgbClr val="C00000"/>
                </a:solidFill>
              </a:rPr>
              <a:t>Nakshatra</a:t>
            </a:r>
            <a:r>
              <a:rPr lang="en-IN" i="1" dirty="0"/>
              <a:t> </a:t>
            </a:r>
            <a:r>
              <a:rPr lang="en-IN" dirty="0"/>
              <a:t>systems</a:t>
            </a:r>
            <a:br>
              <a:rPr lang="en-IN" dirty="0"/>
            </a:br>
            <a:r>
              <a:rPr lang="en-IN" i="1" dirty="0">
                <a:solidFill>
                  <a:srgbClr val="C00000"/>
                </a:solidFill>
              </a:rPr>
              <a:t>Time</a:t>
            </a:r>
            <a:r>
              <a:rPr lang="en-IN" dirty="0"/>
              <a:t> calculations in Indian astronomy that included the </a:t>
            </a:r>
            <a:r>
              <a:rPr lang="en-IN" i="1" dirty="0">
                <a:solidFill>
                  <a:srgbClr val="C00000"/>
                </a:solidFill>
              </a:rPr>
              <a:t>Yuga</a:t>
            </a:r>
            <a:r>
              <a:rPr lang="en-IN" dirty="0"/>
              <a:t> and </a:t>
            </a:r>
            <a:r>
              <a:rPr lang="en-IN" i="1" dirty="0">
                <a:solidFill>
                  <a:srgbClr val="C00000"/>
                </a:solidFill>
              </a:rPr>
              <a:t>Eras</a:t>
            </a:r>
            <a:br>
              <a:rPr lang="en-IN" dirty="0"/>
            </a:br>
            <a:r>
              <a:rPr lang="en-IN" i="1" dirty="0">
                <a:solidFill>
                  <a:srgbClr val="C00000"/>
                </a:solidFill>
              </a:rPr>
              <a:t>Calendars</a:t>
            </a:r>
            <a:r>
              <a:rPr lang="en-IN" dirty="0"/>
              <a:t> of various faiths and the </a:t>
            </a:r>
            <a:r>
              <a:rPr lang="en-IN" i="1" dirty="0">
                <a:solidFill>
                  <a:srgbClr val="C00000"/>
                </a:solidFill>
              </a:rPr>
              <a:t>Indian </a:t>
            </a:r>
            <a:r>
              <a:rPr lang="en-IN" i="1" dirty="0" err="1">
                <a:solidFill>
                  <a:srgbClr val="C00000"/>
                </a:solidFill>
              </a:rPr>
              <a:t>Pancanga</a:t>
            </a:r>
            <a:br>
              <a:rPr lang="en-IN" dirty="0"/>
            </a:br>
            <a:endParaRPr lang="en-IN" dirty="0"/>
          </a:p>
        </p:txBody>
      </p:sp>
    </p:spTree>
    <p:extLst>
      <p:ext uri="{BB962C8B-B14F-4D97-AF65-F5344CB8AC3E}">
        <p14:creationId xmlns:p14="http://schemas.microsoft.com/office/powerpoint/2010/main" val="200478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8BAC0-16D9-6BD5-0102-0675C1A8B595}"/>
              </a:ext>
            </a:extLst>
          </p:cNvPr>
          <p:cNvSpPr>
            <a:spLocks noGrp="1"/>
          </p:cNvSpPr>
          <p:nvPr>
            <p:ph type="title"/>
          </p:nvPr>
        </p:nvSpPr>
        <p:spPr>
          <a:xfrm>
            <a:off x="854764" y="262384"/>
            <a:ext cx="10515600" cy="775305"/>
          </a:xfrm>
        </p:spPr>
        <p:txBody>
          <a:bodyPr>
            <a:normAutofit/>
          </a:bodyPr>
          <a:lstStyle/>
          <a:p>
            <a:pPr algn="ctr"/>
            <a:r>
              <a:rPr lang="en-IN" sz="4000" dirty="0">
                <a:solidFill>
                  <a:schemeClr val="tx1"/>
                </a:solidFill>
                <a:latin typeface="Algerian" panose="04020705040A02060702" pitchFamily="82" charset="0"/>
                <a:cs typeface="Arial" panose="020B0604020202020204" pitchFamily="34" charset="0"/>
              </a:rPr>
              <a:t>SIDDHANTAS</a:t>
            </a:r>
          </a:p>
        </p:txBody>
      </p:sp>
      <p:sp>
        <p:nvSpPr>
          <p:cNvPr id="3" name="Content Placeholder 2">
            <a:extLst>
              <a:ext uri="{FF2B5EF4-FFF2-40B4-BE49-F238E27FC236}">
                <a16:creationId xmlns:a16="http://schemas.microsoft.com/office/drawing/2014/main" id="{358C0653-9FE8-0E50-4C22-36AF7CE5890C}"/>
              </a:ext>
            </a:extLst>
          </p:cNvPr>
          <p:cNvSpPr>
            <a:spLocks noGrp="1"/>
          </p:cNvSpPr>
          <p:nvPr>
            <p:ph idx="1"/>
          </p:nvPr>
        </p:nvSpPr>
        <p:spPr>
          <a:xfrm>
            <a:off x="554805" y="1284270"/>
            <a:ext cx="11219380" cy="5106256"/>
          </a:xfrm>
        </p:spPr>
        <p:txBody>
          <a:bodyPr>
            <a:normAutofit/>
          </a:bodyPr>
          <a:lstStyle/>
          <a:p>
            <a:pPr>
              <a:buClr>
                <a:schemeClr val="accent2">
                  <a:lumMod val="50000"/>
                </a:schemeClr>
              </a:buClr>
              <a:buFont typeface="Wingdings" panose="05000000000000000000" pitchFamily="2" charset="2"/>
              <a:buChar char="v"/>
            </a:pPr>
            <a:r>
              <a:rPr lang="en-IN" sz="2400" dirty="0">
                <a:solidFill>
                  <a:schemeClr val="tx1"/>
                </a:solidFill>
              </a:rPr>
              <a:t> Around the beginning of the Christian era, a new class of Indian astronomical literature emerged. The texts representing this development are called Siddhanta.</a:t>
            </a:r>
          </a:p>
          <a:p>
            <a:pPr>
              <a:buClr>
                <a:schemeClr val="accent2">
                  <a:lumMod val="50000"/>
                </a:schemeClr>
              </a:buClr>
              <a:buFont typeface="Wingdings" panose="05000000000000000000" pitchFamily="2" charset="2"/>
              <a:buChar char="v"/>
            </a:pPr>
            <a:r>
              <a:rPr lang="en-IN" sz="2400" dirty="0">
                <a:solidFill>
                  <a:schemeClr val="tx1"/>
                </a:solidFill>
              </a:rPr>
              <a:t> These Siddhanta texts contain much more material and topics than the Vedanga Jyotisha.</a:t>
            </a:r>
          </a:p>
          <a:p>
            <a:pPr>
              <a:buClr>
                <a:schemeClr val="accent2">
                  <a:lumMod val="50000"/>
                </a:schemeClr>
              </a:buClr>
              <a:buFont typeface="Wingdings" panose="05000000000000000000" pitchFamily="2" charset="2"/>
              <a:buChar char="v"/>
            </a:pPr>
            <a:r>
              <a:rPr lang="en-IN" sz="2400" dirty="0">
                <a:solidFill>
                  <a:schemeClr val="tx1"/>
                </a:solidFill>
              </a:rPr>
              <a:t> Along with the nakshatra system, the 12 signs of the zodiac viz., Mesa, </a:t>
            </a:r>
            <a:r>
              <a:rPr lang="en-IN" sz="2400" dirty="0" err="1">
                <a:solidFill>
                  <a:schemeClr val="tx1"/>
                </a:solidFill>
              </a:rPr>
              <a:t>Vrsabha</a:t>
            </a:r>
            <a:r>
              <a:rPr lang="en-IN" sz="2400" dirty="0">
                <a:solidFill>
                  <a:schemeClr val="tx1"/>
                </a:solidFill>
              </a:rPr>
              <a:t> etc., were introduced.</a:t>
            </a:r>
          </a:p>
          <a:p>
            <a:pPr>
              <a:buClr>
                <a:schemeClr val="accent2">
                  <a:lumMod val="50000"/>
                </a:schemeClr>
              </a:buClr>
              <a:buFont typeface="Wingdings" panose="05000000000000000000" pitchFamily="2" charset="2"/>
              <a:buChar char="v"/>
            </a:pPr>
            <a:r>
              <a:rPr lang="en-IN" sz="2400" dirty="0">
                <a:solidFill>
                  <a:schemeClr val="tx1"/>
                </a:solidFill>
              </a:rPr>
              <a:t> Computations of the motions of the planets, solar and lunar eclipses, ideas of parallax etc formed the common contents of the </a:t>
            </a:r>
            <a:r>
              <a:rPr lang="en-IN" sz="2400" dirty="0" err="1">
                <a:solidFill>
                  <a:schemeClr val="tx1"/>
                </a:solidFill>
              </a:rPr>
              <a:t>siddhantic</a:t>
            </a:r>
            <a:r>
              <a:rPr lang="en-IN" sz="2400" dirty="0">
                <a:solidFill>
                  <a:schemeClr val="tx1"/>
                </a:solidFill>
              </a:rPr>
              <a:t> texts.</a:t>
            </a:r>
          </a:p>
          <a:p>
            <a:pPr>
              <a:buClr>
                <a:schemeClr val="accent2">
                  <a:lumMod val="50000"/>
                </a:schemeClr>
              </a:buClr>
              <a:buFont typeface="Wingdings" panose="05000000000000000000" pitchFamily="2" charset="2"/>
              <a:buChar char="v"/>
            </a:pPr>
            <a:r>
              <a:rPr lang="en-IN" sz="2400" dirty="0">
                <a:solidFill>
                  <a:schemeClr val="tx1"/>
                </a:solidFill>
              </a:rPr>
              <a:t> According to the Indian tradition, there were principally 18 </a:t>
            </a:r>
            <a:r>
              <a:rPr lang="en-IN" sz="2400" dirty="0" err="1">
                <a:solidFill>
                  <a:schemeClr val="tx1"/>
                </a:solidFill>
              </a:rPr>
              <a:t>siddantas</a:t>
            </a:r>
            <a:r>
              <a:rPr lang="en-IN" sz="2400" dirty="0">
                <a:solidFill>
                  <a:schemeClr val="tx1"/>
                </a:solidFill>
              </a:rPr>
              <a:t> : Surya, </a:t>
            </a:r>
            <a:r>
              <a:rPr lang="en-IN" sz="2400" dirty="0" err="1">
                <a:solidFill>
                  <a:schemeClr val="tx1"/>
                </a:solidFill>
              </a:rPr>
              <a:t>Paitamaha</a:t>
            </a:r>
            <a:r>
              <a:rPr lang="en-IN" sz="2400" dirty="0">
                <a:solidFill>
                  <a:schemeClr val="tx1"/>
                </a:solidFill>
              </a:rPr>
              <a:t>, Vyasa, Vasishta, Atri, </a:t>
            </a:r>
            <a:r>
              <a:rPr lang="en-IN" sz="2400" dirty="0" err="1">
                <a:solidFill>
                  <a:schemeClr val="tx1"/>
                </a:solidFill>
              </a:rPr>
              <a:t>Parasara</a:t>
            </a:r>
            <a:r>
              <a:rPr lang="en-IN" sz="2400" dirty="0">
                <a:solidFill>
                  <a:schemeClr val="tx1"/>
                </a:solidFill>
              </a:rPr>
              <a:t>, </a:t>
            </a:r>
            <a:r>
              <a:rPr lang="en-IN" sz="2400" dirty="0" err="1">
                <a:solidFill>
                  <a:schemeClr val="tx1"/>
                </a:solidFill>
              </a:rPr>
              <a:t>Kasyapa</a:t>
            </a:r>
            <a:r>
              <a:rPr lang="en-IN" sz="2400" dirty="0">
                <a:solidFill>
                  <a:schemeClr val="tx1"/>
                </a:solidFill>
              </a:rPr>
              <a:t>, Narada, Gargya, Marici, Manu, </a:t>
            </a:r>
            <a:r>
              <a:rPr lang="en-IN" sz="2400" dirty="0" err="1">
                <a:solidFill>
                  <a:schemeClr val="tx1"/>
                </a:solidFill>
              </a:rPr>
              <a:t>Angira</a:t>
            </a:r>
            <a:r>
              <a:rPr lang="en-IN" sz="2400" dirty="0">
                <a:solidFill>
                  <a:schemeClr val="tx1"/>
                </a:solidFill>
              </a:rPr>
              <a:t>, </a:t>
            </a:r>
            <a:r>
              <a:rPr lang="en-IN" sz="2400" dirty="0" err="1">
                <a:solidFill>
                  <a:schemeClr val="tx1"/>
                </a:solidFill>
              </a:rPr>
              <a:t>Lomasa</a:t>
            </a:r>
            <a:r>
              <a:rPr lang="en-IN" sz="2400" dirty="0">
                <a:solidFill>
                  <a:schemeClr val="tx1"/>
                </a:solidFill>
              </a:rPr>
              <a:t>, </a:t>
            </a:r>
            <a:r>
              <a:rPr lang="en-IN" sz="2400" dirty="0" err="1">
                <a:solidFill>
                  <a:schemeClr val="tx1"/>
                </a:solidFill>
              </a:rPr>
              <a:t>Paulisa</a:t>
            </a:r>
            <a:r>
              <a:rPr lang="en-IN" sz="2400" dirty="0">
                <a:solidFill>
                  <a:schemeClr val="tx1"/>
                </a:solidFill>
              </a:rPr>
              <a:t>, </a:t>
            </a:r>
            <a:r>
              <a:rPr lang="en-IN" sz="2400" dirty="0" err="1">
                <a:solidFill>
                  <a:schemeClr val="tx1"/>
                </a:solidFill>
              </a:rPr>
              <a:t>Cyavana</a:t>
            </a:r>
            <a:r>
              <a:rPr lang="en-IN" sz="2400" dirty="0">
                <a:solidFill>
                  <a:schemeClr val="tx1"/>
                </a:solidFill>
              </a:rPr>
              <a:t>, Yavana, </a:t>
            </a:r>
            <a:r>
              <a:rPr lang="en-IN" sz="2400" dirty="0" err="1">
                <a:solidFill>
                  <a:schemeClr val="tx1"/>
                </a:solidFill>
              </a:rPr>
              <a:t>Bhrgu</a:t>
            </a:r>
            <a:r>
              <a:rPr lang="en-IN" sz="2400" dirty="0">
                <a:solidFill>
                  <a:schemeClr val="tx1"/>
                </a:solidFill>
              </a:rPr>
              <a:t> and </a:t>
            </a:r>
            <a:r>
              <a:rPr lang="en-IN" sz="2400" dirty="0" err="1">
                <a:solidFill>
                  <a:schemeClr val="tx1"/>
                </a:solidFill>
              </a:rPr>
              <a:t>Saunaka</a:t>
            </a:r>
            <a:r>
              <a:rPr lang="en-IN" sz="2400" dirty="0">
                <a:solidFill>
                  <a:schemeClr val="tx1"/>
                </a:solidFill>
              </a:rPr>
              <a:t>. Among these, only 5 </a:t>
            </a:r>
            <a:r>
              <a:rPr lang="en-IN" sz="2400" dirty="0" err="1">
                <a:solidFill>
                  <a:schemeClr val="tx1"/>
                </a:solidFill>
              </a:rPr>
              <a:t>siddantas</a:t>
            </a:r>
            <a:r>
              <a:rPr lang="en-IN" sz="2400" dirty="0">
                <a:solidFill>
                  <a:schemeClr val="tx1"/>
                </a:solidFill>
              </a:rPr>
              <a:t> were extant during the time of </a:t>
            </a:r>
            <a:r>
              <a:rPr lang="en-IN" sz="2400" dirty="0" err="1">
                <a:solidFill>
                  <a:schemeClr val="tx1"/>
                </a:solidFill>
              </a:rPr>
              <a:t>Varahamihira</a:t>
            </a:r>
            <a:r>
              <a:rPr lang="en-IN" sz="2400" dirty="0">
                <a:solidFill>
                  <a:schemeClr val="tx1"/>
                </a:solidFill>
              </a:rPr>
              <a:t> and he ably collected together these five tor his </a:t>
            </a:r>
            <a:r>
              <a:rPr lang="en-IN" sz="2400" dirty="0" err="1">
                <a:solidFill>
                  <a:schemeClr val="tx1"/>
                </a:solidFill>
              </a:rPr>
              <a:t>Pancasiddhantika</a:t>
            </a:r>
            <a:endParaRPr lang="en-IN" sz="2400" dirty="0">
              <a:solidFill>
                <a:schemeClr val="tx1"/>
              </a:solidFill>
            </a:endParaRPr>
          </a:p>
        </p:txBody>
      </p:sp>
      <p:sp>
        <p:nvSpPr>
          <p:cNvPr id="4" name="Slide Number Placeholder 3">
            <a:extLst>
              <a:ext uri="{FF2B5EF4-FFF2-40B4-BE49-F238E27FC236}">
                <a16:creationId xmlns:a16="http://schemas.microsoft.com/office/drawing/2014/main" id="{BE9EA0E1-0C56-522E-F8ED-19B5BB2567C1}"/>
              </a:ext>
            </a:extLst>
          </p:cNvPr>
          <p:cNvSpPr>
            <a:spLocks noGrp="1"/>
          </p:cNvSpPr>
          <p:nvPr>
            <p:ph type="sldNum" sz="quarter" idx="12"/>
          </p:nvPr>
        </p:nvSpPr>
        <p:spPr/>
        <p:txBody>
          <a:bodyPr/>
          <a:lstStyle/>
          <a:p>
            <a:fld id="{DB0B15CD-159F-441C-9DF5-31DE6B517E51}" type="slidenum">
              <a:rPr lang="en-IN" smtClean="0"/>
              <a:t>9</a:t>
            </a:fld>
            <a:endParaRPr lang="en-IN"/>
          </a:p>
        </p:txBody>
      </p:sp>
    </p:spTree>
    <p:extLst>
      <p:ext uri="{BB962C8B-B14F-4D97-AF65-F5344CB8AC3E}">
        <p14:creationId xmlns:p14="http://schemas.microsoft.com/office/powerpoint/2010/main" val="3931297640"/>
      </p:ext>
    </p:extLst>
  </p:cSld>
  <p:clrMapOvr>
    <a:masterClrMapping/>
  </p:clrMapOvr>
</p:sld>
</file>

<file path=ppt/theme/_rels/theme17.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Galler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10.xml><?xml version="1.0" encoding="utf-8"?>
<a:theme xmlns:a="http://schemas.openxmlformats.org/drawingml/2006/main" name="1_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11.xml><?xml version="1.0" encoding="utf-8"?>
<a:theme xmlns:a="http://schemas.openxmlformats.org/drawingml/2006/main" name="8_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12.xml><?xml version="1.0" encoding="utf-8"?>
<a:theme xmlns:a="http://schemas.openxmlformats.org/drawingml/2006/main" name="9_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13.xml><?xml version="1.0" encoding="utf-8"?>
<a:theme xmlns:a="http://schemas.openxmlformats.org/drawingml/2006/main" name="10_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14.xml><?xml version="1.0" encoding="utf-8"?>
<a:theme xmlns:a="http://schemas.openxmlformats.org/drawingml/2006/main" name="11_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15.xml><?xml version="1.0" encoding="utf-8"?>
<a:theme xmlns:a="http://schemas.openxmlformats.org/drawingml/2006/main" name="12_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16.xml><?xml version="1.0" encoding="utf-8"?>
<a:theme xmlns:a="http://schemas.openxmlformats.org/drawingml/2006/main" name="13_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17.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2_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4.xml><?xml version="1.0" encoding="utf-8"?>
<a:theme xmlns:a="http://schemas.openxmlformats.org/drawingml/2006/main" name="Frame">
  <a:themeElements>
    <a:clrScheme name="Custom 7">
      <a:dk1>
        <a:sysClr val="windowText" lastClr="000000"/>
      </a:dk1>
      <a:lt1>
        <a:sysClr val="window" lastClr="FFFFFF"/>
      </a:lt1>
      <a:dk2>
        <a:srgbClr val="212745"/>
      </a:dk2>
      <a:lt2>
        <a:srgbClr val="B4DCFA"/>
      </a:lt2>
      <a:accent1>
        <a:srgbClr val="202F6A"/>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5.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6.xml><?xml version="1.0" encoding="utf-8"?>
<a:theme xmlns:a="http://schemas.openxmlformats.org/drawingml/2006/main" name="3_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7.xml><?xml version="1.0" encoding="utf-8"?>
<a:theme xmlns:a="http://schemas.openxmlformats.org/drawingml/2006/main" name="4_Basis">
  <a:themeElements>
    <a:clrScheme name="Basis">
      <a:dk1>
        <a:sysClr val="windowText" lastClr="000000"/>
      </a:dk1>
      <a:lt1>
        <a:sysClr val="window" lastClr="FFFFFF"/>
      </a:lt1>
      <a:dk2>
        <a:srgbClr val="505046"/>
      </a:dk2>
      <a:lt2>
        <a:srgbClr val="EEECE1"/>
      </a:lt2>
      <a:accent1>
        <a:srgbClr val="DF5327"/>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8.xml><?xml version="1.0" encoding="utf-8"?>
<a:theme xmlns:a="http://schemas.openxmlformats.org/drawingml/2006/main" name="5_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9.xml><?xml version="1.0" encoding="utf-8"?>
<a:theme xmlns:a="http://schemas.openxmlformats.org/drawingml/2006/main" name="7_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Override1.xml><?xml version="1.0" encoding="utf-8"?>
<a:themeOverride xmlns:a="http://schemas.openxmlformats.org/drawingml/2006/main">
  <a:clrScheme name="Custom 7">
    <a:dk1>
      <a:sysClr val="windowText" lastClr="000000"/>
    </a:dk1>
    <a:lt1>
      <a:sysClr val="window" lastClr="FFFFFF"/>
    </a:lt1>
    <a:dk2>
      <a:srgbClr val="212745"/>
    </a:dk2>
    <a:lt2>
      <a:srgbClr val="B4DCFA"/>
    </a:lt2>
    <a:accent1>
      <a:srgbClr val="202F6A"/>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10.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11.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2.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3.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4.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5.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6.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7.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8.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19.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xml><?xml version="1.0" encoding="utf-8"?>
<a:themeOverride xmlns:a="http://schemas.openxmlformats.org/drawingml/2006/main">
  <a:clrScheme name="Custom 7">
    <a:dk1>
      <a:sysClr val="windowText" lastClr="000000"/>
    </a:dk1>
    <a:lt1>
      <a:sysClr val="window" lastClr="FFFFFF"/>
    </a:lt1>
    <a:dk2>
      <a:srgbClr val="212745"/>
    </a:dk2>
    <a:lt2>
      <a:srgbClr val="B4DCFA"/>
    </a:lt2>
    <a:accent1>
      <a:srgbClr val="202F6A"/>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20.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21.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2.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3.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4.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5.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6.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7.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8.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29.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xml><?xml version="1.0" encoding="utf-8"?>
<a:themeOverride xmlns:a="http://schemas.openxmlformats.org/drawingml/2006/main">
  <a:clrScheme name="Custom 7">
    <a:dk1>
      <a:sysClr val="windowText" lastClr="000000"/>
    </a:dk1>
    <a:lt1>
      <a:sysClr val="window" lastClr="FFFFFF"/>
    </a:lt1>
    <a:dk2>
      <a:srgbClr val="212745"/>
    </a:dk2>
    <a:lt2>
      <a:srgbClr val="B4DCFA"/>
    </a:lt2>
    <a:accent1>
      <a:srgbClr val="202F6A"/>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30.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1.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2.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3.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4.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5.xml><?xml version="1.0" encoding="utf-8"?>
<a:themeOverride xmlns:a="http://schemas.openxmlformats.org/drawingml/2006/main">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themeOverride>
</file>

<file path=ppt/theme/themeOverride3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9.xml><?xml version="1.0" encoding="utf-8"?>
<a:themeOverride xmlns:a="http://schemas.openxmlformats.org/drawingml/2006/main">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themeOverride>
</file>

<file path=ppt/theme/themeOverride4.xml><?xml version="1.0" encoding="utf-8"?>
<a:themeOverride xmlns:a="http://schemas.openxmlformats.org/drawingml/2006/main">
  <a:clrScheme name="Custom 7">
    <a:dk1>
      <a:sysClr val="windowText" lastClr="000000"/>
    </a:dk1>
    <a:lt1>
      <a:sysClr val="window" lastClr="FFFFFF"/>
    </a:lt1>
    <a:dk2>
      <a:srgbClr val="212745"/>
    </a:dk2>
    <a:lt2>
      <a:srgbClr val="B4DCFA"/>
    </a:lt2>
    <a:accent1>
      <a:srgbClr val="202F6A"/>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4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Custom 7">
    <a:dk1>
      <a:sysClr val="windowText" lastClr="000000"/>
    </a:dk1>
    <a:lt1>
      <a:sysClr val="window" lastClr="FFFFFF"/>
    </a:lt1>
    <a:dk2>
      <a:srgbClr val="212745"/>
    </a:dk2>
    <a:lt2>
      <a:srgbClr val="B4DCFA"/>
    </a:lt2>
    <a:accent1>
      <a:srgbClr val="202F6A"/>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6.xml><?xml version="1.0" encoding="utf-8"?>
<a:themeOverride xmlns:a="http://schemas.openxmlformats.org/drawingml/2006/main">
  <a:clrScheme name="Custom 7">
    <a:dk1>
      <a:sysClr val="windowText" lastClr="000000"/>
    </a:dk1>
    <a:lt1>
      <a:sysClr val="window" lastClr="FFFFFF"/>
    </a:lt1>
    <a:dk2>
      <a:srgbClr val="212745"/>
    </a:dk2>
    <a:lt2>
      <a:srgbClr val="B4DCFA"/>
    </a:lt2>
    <a:accent1>
      <a:srgbClr val="202F6A"/>
    </a:accent1>
    <a:accent2>
      <a:srgbClr val="5ECCF3"/>
    </a:accent2>
    <a:accent3>
      <a:srgbClr val="A7EA52"/>
    </a:accent3>
    <a:accent4>
      <a:srgbClr val="5DCEAF"/>
    </a:accent4>
    <a:accent5>
      <a:srgbClr val="FF8021"/>
    </a:accent5>
    <a:accent6>
      <a:srgbClr val="F14124"/>
    </a:accent6>
    <a:hlink>
      <a:srgbClr val="56C7AA"/>
    </a:hlink>
    <a:folHlink>
      <a:srgbClr val="59A8D1"/>
    </a:folHlink>
  </a:clrScheme>
</a:themeOverride>
</file>

<file path=ppt/theme/themeOverride7.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8.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ppt/theme/themeOverride9.xml><?xml version="1.0" encoding="utf-8"?>
<a:themeOverride xmlns:a="http://schemas.openxmlformats.org/drawingml/2006/main">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themeOverride>
</file>

<file path=docProps/app.xml><?xml version="1.0" encoding="utf-8"?>
<Properties xmlns="http://schemas.openxmlformats.org/officeDocument/2006/extended-properties" xmlns:vt="http://schemas.openxmlformats.org/officeDocument/2006/docPropsVTypes">
  <TotalTime>2520</TotalTime>
  <Words>9759</Words>
  <Application>Microsoft Office PowerPoint</Application>
  <PresentationFormat>Widescreen</PresentationFormat>
  <Paragraphs>458</Paragraphs>
  <Slides>81</Slides>
  <Notes>3</Notes>
  <HiddenSlides>0</HiddenSlides>
  <MMClips>0</MMClips>
  <ScaleCrop>false</ScaleCrop>
  <HeadingPairs>
    <vt:vector size="6" baseType="variant">
      <vt:variant>
        <vt:lpstr>Fonts Used</vt:lpstr>
      </vt:variant>
      <vt:variant>
        <vt:i4>15</vt:i4>
      </vt:variant>
      <vt:variant>
        <vt:lpstr>Theme</vt:lpstr>
      </vt:variant>
      <vt:variant>
        <vt:i4>17</vt:i4>
      </vt:variant>
      <vt:variant>
        <vt:lpstr>Slide Titles</vt:lpstr>
      </vt:variant>
      <vt:variant>
        <vt:i4>81</vt:i4>
      </vt:variant>
    </vt:vector>
  </HeadingPairs>
  <TitlesOfParts>
    <vt:vector size="113" baseType="lpstr">
      <vt:lpstr>Abadi</vt:lpstr>
      <vt:lpstr>Algerian</vt:lpstr>
      <vt:lpstr>Aparajita</vt:lpstr>
      <vt:lpstr>Arial</vt:lpstr>
      <vt:lpstr>Calibri</vt:lpstr>
      <vt:lpstr>Calibri Light</vt:lpstr>
      <vt:lpstr>Corbel</vt:lpstr>
      <vt:lpstr>Google Sans</vt:lpstr>
      <vt:lpstr>Palatino Linotype</vt:lpstr>
      <vt:lpstr>Rockwell</vt:lpstr>
      <vt:lpstr>Sanskrit Text</vt:lpstr>
      <vt:lpstr>Segoe UI</vt:lpstr>
      <vt:lpstr>Symbol</vt:lpstr>
      <vt:lpstr>Wingdings</vt:lpstr>
      <vt:lpstr>Wingdings 2</vt:lpstr>
      <vt:lpstr>Gallery</vt:lpstr>
      <vt:lpstr>Basis</vt:lpstr>
      <vt:lpstr>2_Basis</vt:lpstr>
      <vt:lpstr>Frame</vt:lpstr>
      <vt:lpstr>Atlas</vt:lpstr>
      <vt:lpstr>3_Basis</vt:lpstr>
      <vt:lpstr>4_Basis</vt:lpstr>
      <vt:lpstr>5_Basis</vt:lpstr>
      <vt:lpstr>7_Basis</vt:lpstr>
      <vt:lpstr>1_Basis</vt:lpstr>
      <vt:lpstr>8_Basis</vt:lpstr>
      <vt:lpstr>9_Basis</vt:lpstr>
      <vt:lpstr>10_Basis</vt:lpstr>
      <vt:lpstr>11_Basis</vt:lpstr>
      <vt:lpstr>12_Basis</vt:lpstr>
      <vt:lpstr>13_Basis</vt:lpstr>
      <vt:lpstr>Parallax</vt:lpstr>
      <vt:lpstr>INDIAN ASTRONOMY</vt:lpstr>
      <vt:lpstr>SOURCE</vt:lpstr>
      <vt:lpstr>CHAPTER 1   HISTORICAL  INTRODUCTION</vt:lpstr>
      <vt:lpstr>ANCIENT INDIAN ASTRONOMY</vt:lpstr>
      <vt:lpstr>VEDANGA JYOTISHA</vt:lpstr>
      <vt:lpstr>In Yajurveda, a year comprising 12 solar months and 6 rtus(seasons) was recognised. The Taittiriya Samhita gives the names of the solar months connected with the different seasons as follows:</vt:lpstr>
      <vt:lpstr>PowerPoint Presentation</vt:lpstr>
      <vt:lpstr>Vedanga Jyotisha contains various calendrical items prevalent during those times like :</vt:lpstr>
      <vt:lpstr>SIDDHANTAS</vt:lpstr>
      <vt:lpstr>ARYABHATTA 1(476 AD)</vt:lpstr>
      <vt:lpstr>ASTRONOMERS AFTER ARYABHATA</vt:lpstr>
      <vt:lpstr>Some of the famous Indian astronomers and their works</vt:lpstr>
      <vt:lpstr>CONTENTS OF A SIDDHANTA</vt:lpstr>
      <vt:lpstr>CONTINUITY IN ASTRONOMICAL TRADITION</vt:lpstr>
      <vt:lpstr>CONTINUITY IN ASTRONOMICAL TRADITION</vt:lpstr>
      <vt:lpstr>CHAPTER 2  CELESTIAL SPHERE</vt:lpstr>
      <vt:lpstr>DIURNAL MOTION OF THE CELESTIAL BODIES</vt:lpstr>
      <vt:lpstr>DIURNAL MOTION BY ARYABHATA I </vt:lpstr>
      <vt:lpstr>PowerPoint Presentation</vt:lpstr>
      <vt:lpstr>MOTION OF CELESTIAL BODIES RELATIVE TO STARS</vt:lpstr>
      <vt:lpstr>CELESTIAL HORIZON, MERIDIAN</vt:lpstr>
      <vt:lpstr>POLE STAR AND DIRECTIONS</vt:lpstr>
      <vt:lpstr>SAPTARSHI MANDALA</vt:lpstr>
      <vt:lpstr>ZODIAC AND CONSTELLATIONS</vt:lpstr>
      <vt:lpstr>EQUATOR AND POLES (VISUVAD VRTTA AND DHRUVA)</vt:lpstr>
      <vt:lpstr>LATITUDE OF A PLACE AND  ALTITUDE OF POLE STAR</vt:lpstr>
      <vt:lpstr>ECLIPTIC AND EQUINOXES</vt:lpstr>
      <vt:lpstr>CHAPTER 3  RASI AND NAKSATRA SYSTEMS</vt:lpstr>
      <vt:lpstr>ZODIAC, RASIS AND NAKSATRA SYSTEM</vt:lpstr>
      <vt:lpstr>ZODIAC, RASIS AND NAKSATRA SYSTEM</vt:lpstr>
      <vt:lpstr>PowerPoint Presentation</vt:lpstr>
      <vt:lpstr>PowerPoint Presentation</vt:lpstr>
      <vt:lpstr>PowerPoint Presentation</vt:lpstr>
      <vt:lpstr>PowerPoint Presentation</vt:lpstr>
      <vt:lpstr>PowerPoint Presentation</vt:lpstr>
      <vt:lpstr>CHAPTER 4  TIME IN INDIAN ASTRONOMY</vt:lpstr>
      <vt:lpstr>CIVIL DAY (सावन-दिनम्) AND  SIDEREAL DAY (नक्षत्र-दिनम्)</vt:lpstr>
      <vt:lpstr>SOLAR YEAR AND CIVIL CALENDAR</vt:lpstr>
      <vt:lpstr>SOLAR YEAR AND CIVIL CALENDAR</vt:lpstr>
      <vt:lpstr> SOLAR MONTH AND LUNAR MONTH</vt:lpstr>
      <vt:lpstr> SOLAR MONTH AND LUNAR MONTH</vt:lpstr>
      <vt:lpstr>LUNI-SOLAR YEAR (OR LUNAR YEAR)</vt:lpstr>
      <vt:lpstr>LUNI-SOLAR YEAR (OR LUNAR YEAR)</vt:lpstr>
      <vt:lpstr>PowerPoint Presentation</vt:lpstr>
      <vt:lpstr>ADHIKAMASA and KSAYAMASA</vt:lpstr>
      <vt:lpstr>ADHIKAMASA and KSAYAMASA</vt:lpstr>
      <vt:lpstr>PowerPoint Presentation</vt:lpstr>
      <vt:lpstr>PowerPoint Presentation</vt:lpstr>
      <vt:lpstr>ADHIKAMASA and KSAYAMASA</vt:lpstr>
      <vt:lpstr>ADHIKAMASA and KSAYAMASA</vt:lpstr>
      <vt:lpstr>YUGA SYSTEM</vt:lpstr>
      <vt:lpstr>PowerPoint Presentation</vt:lpstr>
      <vt:lpstr>PowerPoint Presentation</vt:lpstr>
      <vt:lpstr>INDIAN ERAS</vt:lpstr>
      <vt:lpstr>PowerPoint Presentation</vt:lpstr>
      <vt:lpstr>PowerPoint Presentation</vt:lpstr>
      <vt:lpstr>PowerPoint Presentation</vt:lpstr>
      <vt:lpstr>PowerPoint Presentation</vt:lpstr>
      <vt:lpstr>PowerPoint Presentation</vt:lpstr>
      <vt:lpstr>TIME ON A MICROCOSMIC SCALE</vt:lpstr>
      <vt:lpstr>TIME ON A MICROCOSMIC SCALE</vt:lpstr>
      <vt:lpstr>PowerPoint Presentation</vt:lpstr>
      <vt:lpstr>CHAPTER 5  CALENDARS AND THE INDIAN PANCANGA</vt:lpstr>
      <vt:lpstr>GREGORIAN CALENDAR</vt:lpstr>
      <vt:lpstr>GREGORIAN CALENDAR</vt:lpstr>
      <vt:lpstr>HINDU CALENDAR</vt:lpstr>
      <vt:lpstr>NAMES OF SAMVATSARAS</vt:lpstr>
      <vt:lpstr>PowerPoint Presentation</vt:lpstr>
      <vt:lpstr>PowerPoint Presentation</vt:lpstr>
      <vt:lpstr>PowerPoint Presentation</vt:lpstr>
      <vt:lpstr>ISLAMIC CALENDAR</vt:lpstr>
      <vt:lpstr>THE INDIAN CALENDAR AND PANCANGA</vt:lpstr>
      <vt:lpstr>WHAT IS THE PANChANGA?</vt:lpstr>
      <vt:lpstr>TITHI</vt:lpstr>
      <vt:lpstr>TITHI</vt:lpstr>
      <vt:lpstr>PowerPoint Presentation</vt:lpstr>
      <vt:lpstr>NAKShATRA</vt:lpstr>
      <vt:lpstr>YOGA</vt:lpstr>
      <vt:lpstr>KARANA</vt:lpstr>
      <vt:lpstr>VARA</vt:lpstr>
      <vt:lpstr>Thank you.  This presentation intended to cover the following: the Vedangas the Siddhantas about the Astronomers the Celestial Sphere Rasis and Nakshatra systems Time calculations in Indian astronomy that included the Yuga and Eras Calendars of various faiths and the Indian Pancanga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उत्तरा चंन्दिरमौली</dc:creator>
  <cp:lastModifiedBy>उत्तरा चंन्दिरमौली</cp:lastModifiedBy>
  <cp:revision>192</cp:revision>
  <dcterms:created xsi:type="dcterms:W3CDTF">2025-03-10T03:26:05Z</dcterms:created>
  <dcterms:modified xsi:type="dcterms:W3CDTF">2025-04-07T08:16:00Z</dcterms:modified>
</cp:coreProperties>
</file>