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media/image1.png" ContentType="image/png"/>
  <Override PartName="/ppt/media/image2.wmf" ContentType="image/x-wmf"/>
  <Override PartName="/ppt/media/image3.wmf" ContentType="image/x-wmf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jpeg" ContentType="image/jpe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2FB18E-10E7-4FE2-9CE1-B2C0EC6B1A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CF99B0-C65B-4516-89F4-28DB5FCD6E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346808-9835-4B52-9421-1C22433381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6E5818-0090-4421-9F71-356DACB253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3F23FE-B76B-4C62-AEB8-FC4D8C651E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2B86C3-FFB0-44C8-A048-791140306D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9C8A7A-A38A-4790-9AE3-3B8658D597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C758C7-771F-4C1E-8572-560BF2E5FB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EDFAA4-9BD5-47CA-8B98-CA6AF658DF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574A8B-14DA-4E1D-A9C1-9FE8CE667F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E77010-BE63-4277-971B-8A5B18A865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7BC4B5-1B77-4EA1-9E52-2EFF9C0574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E85A41-CF75-4496-A60C-F3C87B769E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839B59-07CF-4F72-B0A1-1410AD277C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9E0D48-77E2-4DDC-96BD-FECB7F56D5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CCABA2-17AF-4E41-8FFE-8CCA3EA5D5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C2A935-E26E-4F84-905F-7D02C779F9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8F49BC-7174-4523-9534-8C5B08E4D8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340FC3-9FDF-4020-BCD3-0247EF09AA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F970A3-B04B-4E07-9285-46AE2FE4B4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6680BA-6A1A-4276-8312-72466C2E25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8E3765-8B98-40D3-B272-63BA0522C3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4D872A-2826-48A2-9E82-BF0C55C206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B7E419-331C-4A21-BAC1-427D3BB704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524CF29-B79F-4E22-BED1-B9C6A2507B4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BF74DA7-B1C5-47E0-BB79-6BE8413B727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google.co.in/search?tbo=p&amp;tbm=bks&amp;q=inauthor:%22Muhammad+Ali+Mazidi%22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902960" y="2091960"/>
            <a:ext cx="8945640" cy="269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0000"/>
          </a:bodyPr>
          <a:p>
            <a:pPr indent="0" algn="ctr">
              <a:lnSpc>
                <a:spcPct val="90000"/>
              </a:lnSpc>
              <a:buNone/>
            </a:pPr>
            <a:br>
              <a:rPr sz="6000"/>
            </a:br>
            <a:br>
              <a:rPr sz="6000"/>
            </a:br>
            <a:br>
              <a:rPr sz="6000"/>
            </a:br>
            <a:br>
              <a:rPr sz="6000"/>
            </a:br>
            <a:br>
              <a:rPr sz="6000"/>
            </a:br>
            <a:br>
              <a:rPr sz="6000"/>
            </a:br>
            <a:br>
              <a:rPr sz="6000"/>
            </a:b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Unit - III 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Introduction to ARM</a:t>
            </a:r>
            <a:br>
              <a:rPr sz="6000"/>
            </a:br>
            <a:br>
              <a:rPr sz="2800"/>
            </a:b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Rectangle 9"/>
          <p:cNvSpPr/>
          <p:nvPr/>
        </p:nvSpPr>
        <p:spPr>
          <a:xfrm>
            <a:off x="1677960" y="5313240"/>
            <a:ext cx="8835840" cy="117612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Reference: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20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Andrew N. Sloss, Dominic Symes, Chris Wright, ARM System Developer’s Guide: Designing and Optimizing System Software, Elsevier Inc., 2004.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Picture 1" descr=""/>
          <p:cNvPicPr/>
          <p:nvPr/>
        </p:nvPicPr>
        <p:blipFill>
          <a:blip r:embed="rId2"/>
          <a:stretch/>
        </p:blipFill>
        <p:spPr>
          <a:xfrm>
            <a:off x="3428640" y="270360"/>
            <a:ext cx="5470920" cy="156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8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Calibri"/>
              </a:rPr>
              <a:t>Architecture Revisions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1943280" y="1338120"/>
            <a:ext cx="8305560" cy="496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7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Calibri"/>
              </a:rPr>
              <a:t>ARM Registers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2001240" y="1326240"/>
            <a:ext cx="8189640" cy="4561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143280"/>
            <a:ext cx="10515240" cy="67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Calibri"/>
              </a:rPr>
              <a:t>ARM Registers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3" descr=""/>
          <p:cNvPicPr/>
          <p:nvPr/>
        </p:nvPicPr>
        <p:blipFill>
          <a:blip r:embed="rId1"/>
          <a:stretch/>
        </p:blipFill>
        <p:spPr>
          <a:xfrm>
            <a:off x="2085120" y="817560"/>
            <a:ext cx="7589880" cy="567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240480"/>
            <a:ext cx="10515240" cy="67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Calibri"/>
              </a:rPr>
              <a:t>ARM State Registers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038960"/>
            <a:ext cx="10716120" cy="543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The ARM state register set contains 16 directly-accessible registers, r0 to r15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Registers r0 to r12 are general-purpose registers  used to hold either data or address values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Registers r13, r14 and r15 have the following special functions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An additional register, the Current Program Status Register (CPSR), contains condition code flags, and the current mode bits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Register r13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is traditionally used as the 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Stack Pointer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(SP) and stores the head of the stack in the current processor mode.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Register r14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is called the L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ink Register (LR)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and is where the core puts the return address whenever it calls a subroutine.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Register r15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is the 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Program Counter (PC)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and contains the address of the next instruction to be fetched by the processor.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7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Calibri"/>
              </a:rPr>
              <a:t>Features of ARM Instruction Set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136160"/>
            <a:ext cx="10771560" cy="5356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Inline barrel shifter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MOV R7, R5</a:t>
            </a:r>
            <a:r>
              <a:rPr b="0" lang="en-IN" sz="2600" spc="-1" strike="noStrike">
                <a:solidFill>
                  <a:srgbClr val="0070c0"/>
                </a:solidFill>
                <a:latin typeface="Calibri"/>
              </a:rPr>
              <a:t>, </a:t>
            </a:r>
            <a:r>
              <a:rPr b="1" lang="en-IN" sz="2600" spc="-1" strike="noStrike">
                <a:solidFill>
                  <a:srgbClr val="0070c0"/>
                </a:solidFill>
                <a:latin typeface="Calibri"/>
              </a:rPr>
              <a:t>LSL #2</a:t>
            </a:r>
            <a:r>
              <a:rPr b="0" lang="en-IN" sz="2600" spc="-1" strike="noStrike">
                <a:solidFill>
                  <a:srgbClr val="0070c0"/>
                </a:solidFill>
                <a:latin typeface="Calibri"/>
              </a:rPr>
              <a:t> </a:t>
            </a:r>
            <a:r>
              <a:rPr b="0" lang="en-IN" sz="2600" spc="-1" strike="noStrike">
                <a:solidFill>
                  <a:srgbClr val="ff0000"/>
                </a:solidFill>
                <a:latin typeface="Calibri"/>
              </a:rPr>
              <a:t>; R7 = R5*4 = (R5&lt;&lt;2)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Optional update of Status bits in Program Status Register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MOV</a:t>
            </a:r>
            <a:r>
              <a:rPr b="1" lang="en-IN" sz="2400" spc="-1" strike="noStrike">
                <a:solidFill>
                  <a:srgbClr val="0070c0"/>
                </a:solidFill>
                <a:latin typeface="Calibri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R0, R1, LSL #1 </a:t>
            </a:r>
            <a:r>
              <a:rPr b="0" lang="en-IN" sz="2400" spc="-1" strike="noStrike">
                <a:solidFill>
                  <a:srgbClr val="ff0000"/>
                </a:solidFill>
                <a:latin typeface="Calibri"/>
              </a:rPr>
              <a:t>;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C flag is updated in CPSR because the S suffix is present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Conditional execution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ADD</a:t>
            </a:r>
            <a:r>
              <a:rPr b="1" lang="en-IN" sz="2600" spc="-1" strike="noStrike">
                <a:solidFill>
                  <a:srgbClr val="0070c0"/>
                </a:solidFill>
                <a:latin typeface="Calibri"/>
              </a:rPr>
              <a:t>CS</a:t>
            </a: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 R0, R1 </a:t>
            </a:r>
            <a:r>
              <a:rPr b="0" lang="en-IN" sz="2600" spc="-1" strike="noStrike">
                <a:solidFill>
                  <a:srgbClr val="ff0000"/>
                </a:solidFill>
                <a:latin typeface="Calibri"/>
              </a:rPr>
              <a:t>; if (CF==1) then R0 = R0 + R1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Three register addressing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SUB </a:t>
            </a:r>
            <a:r>
              <a:rPr b="1" lang="en-IN" sz="2600" spc="-1" strike="noStrike">
                <a:solidFill>
                  <a:srgbClr val="0070c0"/>
                </a:solidFill>
                <a:latin typeface="Calibri"/>
              </a:rPr>
              <a:t>R2, R1, R0 </a:t>
            </a:r>
            <a:r>
              <a:rPr b="0" lang="en-IN" sz="2600" spc="-1" strike="noStrike">
                <a:solidFill>
                  <a:srgbClr val="ff0000"/>
                </a:solidFill>
                <a:latin typeface="Calibri"/>
              </a:rPr>
              <a:t>; R2 = R1 – R0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7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Calibri"/>
              </a:rPr>
              <a:t>Examples for Advanced ARM Instructions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136160"/>
            <a:ext cx="10771560" cy="5356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Multiple Load/Store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LDMIA </a:t>
            </a:r>
            <a:r>
              <a:rPr b="0" lang="pt-BR" sz="2400" spc="-1" strike="noStrike">
                <a:solidFill>
                  <a:srgbClr val="7030a0"/>
                </a:solidFill>
                <a:latin typeface="Calibri"/>
              </a:rPr>
              <a:t>r0!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pt-BR" sz="24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{r1-r3}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ff0000"/>
                </a:solidFill>
                <a:latin typeface="Calibri"/>
              </a:rPr>
              <a:t>PRE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70c0"/>
                </a:solidFill>
                <a:latin typeface="Calibri"/>
              </a:rPr>
              <a:t>POST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7030a0"/>
                </a:solidFill>
                <a:latin typeface="Calibri"/>
              </a:rPr>
              <a:t>mem32[0x80018] = 0x03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7030a0"/>
                </a:solidFill>
                <a:latin typeface="Calibri"/>
              </a:rPr>
              <a:t>r0 = 0x00080010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7030a0"/>
                </a:solidFill>
                <a:latin typeface="Calibri"/>
              </a:rPr>
              <a:t>r0 = 0x0008001c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7030a0"/>
                </a:solidFill>
                <a:latin typeface="Calibri"/>
              </a:rPr>
              <a:t>mem32[0x80014] = 0x02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r1 = 0x00000000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r1 = 0x00000001 </a:t>
            </a:r>
            <a:r>
              <a:rPr b="0" lang="en-IN" sz="2400" spc="-1" strike="noStrike">
                <a:solidFill>
                  <a:srgbClr val="7030a0"/>
                </a:solidFill>
                <a:latin typeface="Calibri"/>
              </a:rPr>
              <a:t>mem32[0x80010] = 0x01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r2 = 0x00000000 </a:t>
            </a:r>
            <a:r>
              <a:rPr b="0" lang="pt-BR" sz="24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r2 = 0x00000002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r3 = 0x00000000 </a:t>
            </a:r>
            <a:r>
              <a:rPr b="0" lang="pt-BR" sz="24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chemeClr val="accent4">
                    <a:lumMod val="75000"/>
                  </a:schemeClr>
                </a:solidFill>
                <a:latin typeface="Calibri"/>
              </a:rPr>
              <a:t>r3 = 0x00000000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Multiply &amp; Accumulate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MLA </a:t>
            </a:r>
            <a:r>
              <a:rPr b="1" lang="en-IN" sz="2400" spc="-1" strike="noStrike">
                <a:solidFill>
                  <a:srgbClr val="0070c0"/>
                </a:solidFill>
                <a:latin typeface="Calibri"/>
              </a:rPr>
              <a:t>R10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IN" sz="2400" spc="-1" strike="noStrike">
                <a:solidFill>
                  <a:srgbClr val="ff0000"/>
                </a:solidFill>
                <a:latin typeface="Calibri"/>
              </a:rPr>
              <a:t>R5, R3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IN" sz="2400" spc="-1" strike="noStrike">
                <a:solidFill>
                  <a:srgbClr val="7030a0"/>
                </a:solidFill>
                <a:latin typeface="Calibri"/>
              </a:rPr>
              <a:t>R1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; </a:t>
            </a:r>
            <a:r>
              <a:rPr b="1" lang="en-IN" sz="2400" spc="-1" strike="noStrike">
                <a:solidFill>
                  <a:srgbClr val="0070c0"/>
                </a:solidFill>
                <a:latin typeface="Calibri"/>
              </a:rPr>
              <a:t>R10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400" spc="-1" strike="noStrike">
                <a:solidFill>
                  <a:srgbClr val="00b0f0"/>
                </a:solidFill>
                <a:latin typeface="Calibri"/>
              </a:rPr>
              <a:t>=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ff0000"/>
                </a:solidFill>
                <a:latin typeface="Calibri"/>
              </a:rPr>
              <a:t>(R5 * R3)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400" spc="-1" strike="noStrike">
                <a:solidFill>
                  <a:srgbClr val="7030a0"/>
                </a:solidFill>
                <a:latin typeface="Calibri"/>
              </a:rPr>
              <a:t>+ R1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Multiply &amp; Subtract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MLS </a:t>
            </a:r>
            <a:r>
              <a:rPr b="1" lang="en-IN" sz="2400" spc="-1" strike="noStrike">
                <a:solidFill>
                  <a:srgbClr val="00b0f0"/>
                </a:solidFill>
                <a:latin typeface="Calibri"/>
              </a:rPr>
              <a:t>R10,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ff0000"/>
                </a:solidFill>
                <a:latin typeface="Calibri"/>
              </a:rPr>
              <a:t>R5, R3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IN" sz="2400" spc="-1" strike="noStrike">
                <a:solidFill>
                  <a:srgbClr val="7030a0"/>
                </a:solidFill>
                <a:latin typeface="Calibri"/>
              </a:rPr>
              <a:t>R1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; </a:t>
            </a:r>
            <a:r>
              <a:rPr b="1" lang="en-IN" sz="2400" spc="-1" strike="noStrike">
                <a:solidFill>
                  <a:srgbClr val="00b0f0"/>
                </a:solidFill>
                <a:latin typeface="Calibri"/>
              </a:rPr>
              <a:t>R10 =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ff0000"/>
                </a:solidFill>
                <a:latin typeface="Calibri"/>
              </a:rPr>
              <a:t>(R5 * R3) </a:t>
            </a:r>
            <a:r>
              <a:rPr b="1" lang="en-IN" sz="2400" spc="-1" strike="noStrike">
                <a:solidFill>
                  <a:srgbClr val="7030a0"/>
                </a:solidFill>
                <a:latin typeface="Calibri"/>
              </a:rPr>
              <a:t>- R1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240480"/>
            <a:ext cx="10515240" cy="67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Calibri"/>
              </a:rPr>
              <a:t>THUMB State Registers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969840"/>
            <a:ext cx="10716120" cy="543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The Thumb state register set is a subset of the ARM state set.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The programmer has direct access to: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Eight general registers, r0–r7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PC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Stack Pointer (SP)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Link Register (LR)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CPSR.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Thumb state r0–r7, and ARM state r0–r7 are identical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Thumb state CPSR and SPSRs, and ARM state CPSR and SPSRs are identical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Thumb state SP maps onto ARM state r13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Thumb state LR maps onto ARM state r14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The Thumb state PC maps onto the ARM state PC (r15).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240480"/>
            <a:ext cx="10515240" cy="659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Calibri"/>
              </a:rPr>
              <a:t>ARM vs THUMB State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Picture 4" descr=""/>
          <p:cNvPicPr/>
          <p:nvPr/>
        </p:nvPicPr>
        <p:blipFill>
          <a:blip r:embed="rId1"/>
          <a:stretch/>
        </p:blipFill>
        <p:spPr>
          <a:xfrm>
            <a:off x="7615800" y="1794960"/>
            <a:ext cx="4373280" cy="328932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6" descr=""/>
          <p:cNvPicPr/>
          <p:nvPr/>
        </p:nvPicPr>
        <p:blipFill>
          <a:blip r:embed="rId2"/>
          <a:stretch/>
        </p:blipFill>
        <p:spPr>
          <a:xfrm>
            <a:off x="628920" y="1025280"/>
            <a:ext cx="6852240" cy="483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98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Microprocessors vs. Microcontrollers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Picture 46" descr="microprocessors"/>
          <p:cNvPicPr/>
          <p:nvPr/>
        </p:nvPicPr>
        <p:blipFill>
          <a:blip r:embed="rId1"/>
          <a:stretch/>
        </p:blipFill>
        <p:spPr>
          <a:xfrm>
            <a:off x="630000" y="2842920"/>
            <a:ext cx="5132880" cy="219708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47" descr="microcontrollers"/>
          <p:cNvPicPr/>
          <p:nvPr/>
        </p:nvPicPr>
        <p:blipFill>
          <a:blip r:embed="rId2"/>
          <a:stretch/>
        </p:blipFill>
        <p:spPr>
          <a:xfrm>
            <a:off x="6321600" y="2790360"/>
            <a:ext cx="5239800" cy="2563560"/>
          </a:xfrm>
          <a:prstGeom prst="rect">
            <a:avLst/>
          </a:prstGeom>
          <a:ln w="0">
            <a:noFill/>
          </a:ln>
        </p:spPr>
      </p:pic>
      <p:sp>
        <p:nvSpPr>
          <p:cNvPr id="88" name="TextBox 6"/>
          <p:cNvSpPr/>
          <p:nvPr/>
        </p:nvSpPr>
        <p:spPr>
          <a:xfrm>
            <a:off x="972720" y="2098080"/>
            <a:ext cx="47901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0000"/>
                </a:solidFill>
                <a:latin typeface="Calibri"/>
              </a:rPr>
              <a:t>General Purpose Microprocessors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8"/>
          <p:cNvSpPr/>
          <p:nvPr/>
        </p:nvSpPr>
        <p:spPr>
          <a:xfrm>
            <a:off x="7079760" y="2090160"/>
            <a:ext cx="4017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1" i="1" lang="en-US" sz="2600" spc="-1" strike="noStrike">
                <a:solidFill>
                  <a:srgbClr val="000000"/>
                </a:solidFill>
                <a:latin typeface="Calibri"/>
              </a:rPr>
              <a:t>Microcontrollers (MCUs)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2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Calibri"/>
              </a:rPr>
              <a:t>RISC DESIGN PHILOSOPHY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914400"/>
            <a:ext cx="10515240" cy="5397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RISC is a design philosophy aimed at delivering simple but powerful instructions that execute within a single cycle at a high clock speed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RISC philosophy is implemented with four major design rules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Instructions — RISC processors have a reduced number of instruction classes.  These classes provide simple operations that can each execute in a single cycle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Pipelines — The processing of instructions is broken down into smaller units that can be executed in parallel by pipelines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Registers — RISC machines have a large general-purpose register set. Any register can contain either data or an address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Load-store architecture — The processor operates on data held in registers. Separate load and store instructions transfer data between the register bank and external memory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240480"/>
            <a:ext cx="10515240" cy="743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Calibri"/>
              </a:rPr>
              <a:t>Background of ARM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815400"/>
            <a:ext cx="10515240" cy="552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ARM was formed in 1990 as Advanced RISC Machines Ltd., a joint venture of Apple Computer, Acorn Computer Group, and VLSI Technology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Unlike many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semiconductor companies, ARM does not manufacture processors or sell the chips directly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ARM licenses the processor designs to business partners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1991, ARM introduced the ARM6 processor family, and VLSI became the initial licensee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Subsequently, additional companies, including Texas Instruments, NEC, Sharp, and ST Microelectronics, licensed the ARM processor designs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Based on the ARM low-cost and power-efficient processor designs, these partners create their processors, microcontrollers, and system-on-chip solutions.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business model is commonly called intellectual property (IP) licensing.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59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Arm MCUs of Different Companies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3" descr="ARMsimplifiedArchitecture.jpg"/>
          <p:cNvPicPr/>
          <p:nvPr/>
        </p:nvPicPr>
        <p:blipFill>
          <a:blip r:embed="rId1"/>
          <a:stretch/>
        </p:blipFill>
        <p:spPr>
          <a:xfrm>
            <a:off x="6626160" y="1025280"/>
            <a:ext cx="4430520" cy="4978080"/>
          </a:xfrm>
          <a:prstGeom prst="rect">
            <a:avLst/>
          </a:prstGeom>
          <a:ln w="0">
            <a:noFill/>
          </a:ln>
        </p:spPr>
      </p:pic>
      <p:sp>
        <p:nvSpPr>
          <p:cNvPr id="96" name="TextBox 5"/>
          <p:cNvSpPr/>
          <p:nvPr/>
        </p:nvSpPr>
        <p:spPr>
          <a:xfrm>
            <a:off x="277200" y="1969920"/>
            <a:ext cx="5998680" cy="12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The same CPU and Assembly Language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Different Peripherals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7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Calibri"/>
              </a:rPr>
              <a:t>ARM DESIGN PHILOSOPHY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038960"/>
            <a:ext cx="10515240" cy="513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ARM processor has been speciﬁcally designed to be small to reduce power consumption and extend battery operation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Single-chip solution, the smaller the area used by the embedded processor,  more available space for specialized peripherals.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High code density 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Incorporated hardware debug technology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ARM core is not a pure RISC architecture because  instruction set differs from the pure RISC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Variable cycle execution for certain instructions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Inline barrel shifter leading to more complex instructions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Thumb 16-bit instruction set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Enhanced instructions (DSP Functions)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4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Calibri"/>
              </a:rPr>
              <a:t>ARM core architecture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3824280" y="1012320"/>
            <a:ext cx="5361480" cy="548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4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Calibri"/>
              </a:rPr>
              <a:t>ARM7TDMI core architecture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1943280" y="1011240"/>
            <a:ext cx="8305560" cy="5233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171000"/>
            <a:ext cx="10515240" cy="632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Calibri"/>
              </a:rPr>
              <a:t>ARM Nomenclature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2640" y="803520"/>
            <a:ext cx="10986120" cy="561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ARM{x}{y}{z}{T}{D}{M}{I}{E}{J}{F}{-S}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4760" indent="-194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x—family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4760" indent="-194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y—memory management/protection unit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4760" indent="-194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z—cache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4760" indent="-194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T—Thumb16-bit decoder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4760" indent="-194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D—JTAG debug 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IEEE 1149.1 Standard Test Access Port to send and receive debug information between the processor core and test equipment)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4760" indent="-194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M—fast multiplier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4760" indent="-194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I—Embedded ICE macrocell 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allows breakpoints and watchpoints to be set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4760" indent="-194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E—enhanced instructions (assumes TDMI)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4760" indent="-194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J—Jazelle (allows to execute Java bytecode as third execution state)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4760" indent="-194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F—vector floating-point unit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4760" indent="-194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S—synthesizible version 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compiled into a form easily used by EDA tools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Application>LibreOffice/7.5.9.2$Linux_X86_64 LibreOffice_project/50$Build-2</Application>
  <AppVersion>15.0000</AppVersion>
  <Words>1011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2023-12-20T12:09:15Z</dcterms:created>
  <dc:creator>8403</dc:creator>
  <dc:description/>
  <dc:language>en-US</dc:language>
  <cp:lastModifiedBy/>
  <dcterms:modified xsi:type="dcterms:W3CDTF">2025-02-04T10:36:10Z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