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58" r:id="rId3"/>
    <p:sldId id="259" r:id="rId4"/>
    <p:sldId id="260" r:id="rId5"/>
    <p:sldId id="261" r:id="rId6"/>
    <p:sldId id="262" r:id="rId7"/>
    <p:sldId id="264" r:id="rId8"/>
    <p:sldId id="263" r:id="rId9"/>
    <p:sldId id="267" r:id="rId10"/>
    <p:sldId id="268" r:id="rId11"/>
    <p:sldId id="275" r:id="rId12"/>
    <p:sldId id="270" r:id="rId13"/>
    <p:sldId id="271" r:id="rId14"/>
    <p:sldId id="276" r:id="rId15"/>
    <p:sldId id="272" r:id="rId16"/>
    <p:sldId id="269" r:id="rId17"/>
    <p:sldId id="273" r:id="rId18"/>
    <p:sldId id="265" r:id="rId19"/>
    <p:sldId id="266" r:id="rId20"/>
    <p:sldId id="277" r:id="rId21"/>
    <p:sldId id="279" r:id="rId22"/>
    <p:sldId id="278" r:id="rId23"/>
    <p:sldId id="280" r:id="rId24"/>
    <p:sldId id="281" r:id="rId25"/>
    <p:sldId id="282" r:id="rId26"/>
    <p:sldId id="27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E061A-655F-9780-376D-9D59796A70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E93DD30-764D-217A-1E62-D5AE91D823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2F5548-305F-AAC2-051C-A093B55879AF}"/>
              </a:ext>
            </a:extLst>
          </p:cNvPr>
          <p:cNvSpPr>
            <a:spLocks noGrp="1"/>
          </p:cNvSpPr>
          <p:nvPr>
            <p:ph type="dt" sz="half" idx="10"/>
          </p:nvPr>
        </p:nvSpPr>
        <p:spPr/>
        <p:txBody>
          <a:bodyPr/>
          <a:lstStyle/>
          <a:p>
            <a:fld id="{40EC5D42-D58E-4445-B1DA-779DD1F671B9}" type="datetimeFigureOut">
              <a:rPr lang="en-IN" smtClean="0"/>
              <a:t>27-12-2023</a:t>
            </a:fld>
            <a:endParaRPr lang="en-IN"/>
          </a:p>
        </p:txBody>
      </p:sp>
      <p:sp>
        <p:nvSpPr>
          <p:cNvPr id="5" name="Footer Placeholder 4">
            <a:extLst>
              <a:ext uri="{FF2B5EF4-FFF2-40B4-BE49-F238E27FC236}">
                <a16:creationId xmlns:a16="http://schemas.microsoft.com/office/drawing/2014/main" id="{C7257FBE-871C-4F62-961C-91AF694F5B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A7B39A-83D7-0799-7699-BDF10F92483B}"/>
              </a:ext>
            </a:extLst>
          </p:cNvPr>
          <p:cNvSpPr>
            <a:spLocks noGrp="1"/>
          </p:cNvSpPr>
          <p:nvPr>
            <p:ph type="sldNum" sz="quarter" idx="12"/>
          </p:nvPr>
        </p:nvSpPr>
        <p:spPr/>
        <p:txBody>
          <a:bodyPr/>
          <a:lstStyle/>
          <a:p>
            <a:fld id="{B7817586-7076-4240-8DF5-8E4194CC4A51}" type="slidenum">
              <a:rPr lang="en-IN" smtClean="0"/>
              <a:t>‹#›</a:t>
            </a:fld>
            <a:endParaRPr lang="en-IN"/>
          </a:p>
        </p:txBody>
      </p:sp>
    </p:spTree>
    <p:extLst>
      <p:ext uri="{BB962C8B-B14F-4D97-AF65-F5344CB8AC3E}">
        <p14:creationId xmlns:p14="http://schemas.microsoft.com/office/powerpoint/2010/main" val="3370212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51485-5E28-AA4B-2ADD-2FD306498D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0CEC36-FD9D-C1EB-47C0-63FE92DAA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A1C38E-4173-EB5B-04D9-6B9E4739F7D2}"/>
              </a:ext>
            </a:extLst>
          </p:cNvPr>
          <p:cNvSpPr>
            <a:spLocks noGrp="1"/>
          </p:cNvSpPr>
          <p:nvPr>
            <p:ph type="dt" sz="half" idx="10"/>
          </p:nvPr>
        </p:nvSpPr>
        <p:spPr/>
        <p:txBody>
          <a:bodyPr/>
          <a:lstStyle/>
          <a:p>
            <a:fld id="{40EC5D42-D58E-4445-B1DA-779DD1F671B9}" type="datetimeFigureOut">
              <a:rPr lang="en-IN" smtClean="0"/>
              <a:t>27-12-2023</a:t>
            </a:fld>
            <a:endParaRPr lang="en-IN"/>
          </a:p>
        </p:txBody>
      </p:sp>
      <p:sp>
        <p:nvSpPr>
          <p:cNvPr id="5" name="Footer Placeholder 4">
            <a:extLst>
              <a:ext uri="{FF2B5EF4-FFF2-40B4-BE49-F238E27FC236}">
                <a16:creationId xmlns:a16="http://schemas.microsoft.com/office/drawing/2014/main" id="{CAE51CCA-23A3-4F5D-A638-E7A5878CC0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0E2857-8FC7-5D51-5477-10B9F55A3433}"/>
              </a:ext>
            </a:extLst>
          </p:cNvPr>
          <p:cNvSpPr>
            <a:spLocks noGrp="1"/>
          </p:cNvSpPr>
          <p:nvPr>
            <p:ph type="sldNum" sz="quarter" idx="12"/>
          </p:nvPr>
        </p:nvSpPr>
        <p:spPr/>
        <p:txBody>
          <a:bodyPr/>
          <a:lstStyle/>
          <a:p>
            <a:fld id="{B7817586-7076-4240-8DF5-8E4194CC4A51}" type="slidenum">
              <a:rPr lang="en-IN" smtClean="0"/>
              <a:t>‹#›</a:t>
            </a:fld>
            <a:endParaRPr lang="en-IN"/>
          </a:p>
        </p:txBody>
      </p:sp>
    </p:spTree>
    <p:extLst>
      <p:ext uri="{BB962C8B-B14F-4D97-AF65-F5344CB8AC3E}">
        <p14:creationId xmlns:p14="http://schemas.microsoft.com/office/powerpoint/2010/main" val="2369784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7DDFB1-9559-3734-B344-027D5E67FC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992FD6-CA76-F48A-6D81-6A68108370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167F88-D1E2-3F7B-6AF2-269A4804B98E}"/>
              </a:ext>
            </a:extLst>
          </p:cNvPr>
          <p:cNvSpPr>
            <a:spLocks noGrp="1"/>
          </p:cNvSpPr>
          <p:nvPr>
            <p:ph type="dt" sz="half" idx="10"/>
          </p:nvPr>
        </p:nvSpPr>
        <p:spPr/>
        <p:txBody>
          <a:bodyPr/>
          <a:lstStyle/>
          <a:p>
            <a:fld id="{40EC5D42-D58E-4445-B1DA-779DD1F671B9}" type="datetimeFigureOut">
              <a:rPr lang="en-IN" smtClean="0"/>
              <a:t>27-12-2023</a:t>
            </a:fld>
            <a:endParaRPr lang="en-IN"/>
          </a:p>
        </p:txBody>
      </p:sp>
      <p:sp>
        <p:nvSpPr>
          <p:cNvPr id="5" name="Footer Placeholder 4">
            <a:extLst>
              <a:ext uri="{FF2B5EF4-FFF2-40B4-BE49-F238E27FC236}">
                <a16:creationId xmlns:a16="http://schemas.microsoft.com/office/drawing/2014/main" id="{F111C300-012D-58DD-AC79-9966054C04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7555BE-D2A6-C522-48EF-2AE15E0F33BF}"/>
              </a:ext>
            </a:extLst>
          </p:cNvPr>
          <p:cNvSpPr>
            <a:spLocks noGrp="1"/>
          </p:cNvSpPr>
          <p:nvPr>
            <p:ph type="sldNum" sz="quarter" idx="12"/>
          </p:nvPr>
        </p:nvSpPr>
        <p:spPr/>
        <p:txBody>
          <a:bodyPr/>
          <a:lstStyle/>
          <a:p>
            <a:fld id="{B7817586-7076-4240-8DF5-8E4194CC4A51}" type="slidenum">
              <a:rPr lang="en-IN" smtClean="0"/>
              <a:t>‹#›</a:t>
            </a:fld>
            <a:endParaRPr lang="en-IN"/>
          </a:p>
        </p:txBody>
      </p:sp>
    </p:spTree>
    <p:extLst>
      <p:ext uri="{BB962C8B-B14F-4D97-AF65-F5344CB8AC3E}">
        <p14:creationId xmlns:p14="http://schemas.microsoft.com/office/powerpoint/2010/main" val="21163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D9B61-CA58-9CA4-E82C-9BA37AA3B5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81FEBF-9C25-CFD2-E47C-D9C9B5B07D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B501D4-802C-9542-CB32-BBAA5CB90366}"/>
              </a:ext>
            </a:extLst>
          </p:cNvPr>
          <p:cNvSpPr>
            <a:spLocks noGrp="1"/>
          </p:cNvSpPr>
          <p:nvPr>
            <p:ph type="dt" sz="half" idx="10"/>
          </p:nvPr>
        </p:nvSpPr>
        <p:spPr/>
        <p:txBody>
          <a:bodyPr/>
          <a:lstStyle/>
          <a:p>
            <a:fld id="{40EC5D42-D58E-4445-B1DA-779DD1F671B9}" type="datetimeFigureOut">
              <a:rPr lang="en-IN" smtClean="0"/>
              <a:t>27-12-2023</a:t>
            </a:fld>
            <a:endParaRPr lang="en-IN"/>
          </a:p>
        </p:txBody>
      </p:sp>
      <p:sp>
        <p:nvSpPr>
          <p:cNvPr id="5" name="Footer Placeholder 4">
            <a:extLst>
              <a:ext uri="{FF2B5EF4-FFF2-40B4-BE49-F238E27FC236}">
                <a16:creationId xmlns:a16="http://schemas.microsoft.com/office/drawing/2014/main" id="{C477401B-0F33-921D-D1D5-C02E8D2AF9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67E126-4759-9C47-DA1E-1380613558A2}"/>
              </a:ext>
            </a:extLst>
          </p:cNvPr>
          <p:cNvSpPr>
            <a:spLocks noGrp="1"/>
          </p:cNvSpPr>
          <p:nvPr>
            <p:ph type="sldNum" sz="quarter" idx="12"/>
          </p:nvPr>
        </p:nvSpPr>
        <p:spPr/>
        <p:txBody>
          <a:bodyPr/>
          <a:lstStyle/>
          <a:p>
            <a:fld id="{B7817586-7076-4240-8DF5-8E4194CC4A51}" type="slidenum">
              <a:rPr lang="en-IN" smtClean="0"/>
              <a:t>‹#›</a:t>
            </a:fld>
            <a:endParaRPr lang="en-IN"/>
          </a:p>
        </p:txBody>
      </p:sp>
    </p:spTree>
    <p:extLst>
      <p:ext uri="{BB962C8B-B14F-4D97-AF65-F5344CB8AC3E}">
        <p14:creationId xmlns:p14="http://schemas.microsoft.com/office/powerpoint/2010/main" val="280618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5005B-5D88-CA47-734A-000C52642C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D89BB5E-B393-66A9-71B8-497BFF9D8E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F3E2F3-C08D-E1AA-B971-3C9A54F251B5}"/>
              </a:ext>
            </a:extLst>
          </p:cNvPr>
          <p:cNvSpPr>
            <a:spLocks noGrp="1"/>
          </p:cNvSpPr>
          <p:nvPr>
            <p:ph type="dt" sz="half" idx="10"/>
          </p:nvPr>
        </p:nvSpPr>
        <p:spPr/>
        <p:txBody>
          <a:bodyPr/>
          <a:lstStyle/>
          <a:p>
            <a:fld id="{40EC5D42-D58E-4445-B1DA-779DD1F671B9}" type="datetimeFigureOut">
              <a:rPr lang="en-IN" smtClean="0"/>
              <a:t>27-12-2023</a:t>
            </a:fld>
            <a:endParaRPr lang="en-IN"/>
          </a:p>
        </p:txBody>
      </p:sp>
      <p:sp>
        <p:nvSpPr>
          <p:cNvPr id="5" name="Footer Placeholder 4">
            <a:extLst>
              <a:ext uri="{FF2B5EF4-FFF2-40B4-BE49-F238E27FC236}">
                <a16:creationId xmlns:a16="http://schemas.microsoft.com/office/drawing/2014/main" id="{DF97E255-7E38-C0B9-D2A0-E40768334D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771A5B-EEFA-B94C-1B2F-C2EC79D01D88}"/>
              </a:ext>
            </a:extLst>
          </p:cNvPr>
          <p:cNvSpPr>
            <a:spLocks noGrp="1"/>
          </p:cNvSpPr>
          <p:nvPr>
            <p:ph type="sldNum" sz="quarter" idx="12"/>
          </p:nvPr>
        </p:nvSpPr>
        <p:spPr/>
        <p:txBody>
          <a:bodyPr/>
          <a:lstStyle/>
          <a:p>
            <a:fld id="{B7817586-7076-4240-8DF5-8E4194CC4A51}" type="slidenum">
              <a:rPr lang="en-IN" smtClean="0"/>
              <a:t>‹#›</a:t>
            </a:fld>
            <a:endParaRPr lang="en-IN"/>
          </a:p>
        </p:txBody>
      </p:sp>
    </p:spTree>
    <p:extLst>
      <p:ext uri="{BB962C8B-B14F-4D97-AF65-F5344CB8AC3E}">
        <p14:creationId xmlns:p14="http://schemas.microsoft.com/office/powerpoint/2010/main" val="2576933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D6E68-FA9C-A6ED-51D5-87D4ECACEB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F9A06A-5C6C-9E6B-F727-0DBE3B8CB0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D1AD64-1B5E-D3C9-6185-C826DE0F7E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B1C935-3FD9-3444-1497-93BA75141C7C}"/>
              </a:ext>
            </a:extLst>
          </p:cNvPr>
          <p:cNvSpPr>
            <a:spLocks noGrp="1"/>
          </p:cNvSpPr>
          <p:nvPr>
            <p:ph type="dt" sz="half" idx="10"/>
          </p:nvPr>
        </p:nvSpPr>
        <p:spPr/>
        <p:txBody>
          <a:bodyPr/>
          <a:lstStyle/>
          <a:p>
            <a:fld id="{40EC5D42-D58E-4445-B1DA-779DD1F671B9}" type="datetimeFigureOut">
              <a:rPr lang="en-IN" smtClean="0"/>
              <a:t>27-12-2023</a:t>
            </a:fld>
            <a:endParaRPr lang="en-IN"/>
          </a:p>
        </p:txBody>
      </p:sp>
      <p:sp>
        <p:nvSpPr>
          <p:cNvPr id="6" name="Footer Placeholder 5">
            <a:extLst>
              <a:ext uri="{FF2B5EF4-FFF2-40B4-BE49-F238E27FC236}">
                <a16:creationId xmlns:a16="http://schemas.microsoft.com/office/drawing/2014/main" id="{C33E71B1-B710-E8D1-2B1B-5854DFEDA7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380403-A748-A8AE-4502-40104AB61ECD}"/>
              </a:ext>
            </a:extLst>
          </p:cNvPr>
          <p:cNvSpPr>
            <a:spLocks noGrp="1"/>
          </p:cNvSpPr>
          <p:nvPr>
            <p:ph type="sldNum" sz="quarter" idx="12"/>
          </p:nvPr>
        </p:nvSpPr>
        <p:spPr/>
        <p:txBody>
          <a:bodyPr/>
          <a:lstStyle/>
          <a:p>
            <a:fld id="{B7817586-7076-4240-8DF5-8E4194CC4A51}" type="slidenum">
              <a:rPr lang="en-IN" smtClean="0"/>
              <a:t>‹#›</a:t>
            </a:fld>
            <a:endParaRPr lang="en-IN"/>
          </a:p>
        </p:txBody>
      </p:sp>
    </p:spTree>
    <p:extLst>
      <p:ext uri="{BB962C8B-B14F-4D97-AF65-F5344CB8AC3E}">
        <p14:creationId xmlns:p14="http://schemas.microsoft.com/office/powerpoint/2010/main" val="1589403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3929B-533D-BD2A-7EDC-29A1014573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A83AE4-DF5C-B333-1242-AAED178417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6FA02C-B8AD-8FF4-15E3-D26E20259A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28FCA7-E389-D1EA-BD6D-283F03E235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597EFD-5651-DD05-4570-0ACCCC7D2B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163F061-6FBC-CB6E-9D1B-4583F374571B}"/>
              </a:ext>
            </a:extLst>
          </p:cNvPr>
          <p:cNvSpPr>
            <a:spLocks noGrp="1"/>
          </p:cNvSpPr>
          <p:nvPr>
            <p:ph type="dt" sz="half" idx="10"/>
          </p:nvPr>
        </p:nvSpPr>
        <p:spPr/>
        <p:txBody>
          <a:bodyPr/>
          <a:lstStyle/>
          <a:p>
            <a:fld id="{40EC5D42-D58E-4445-B1DA-779DD1F671B9}" type="datetimeFigureOut">
              <a:rPr lang="en-IN" smtClean="0"/>
              <a:t>27-12-2023</a:t>
            </a:fld>
            <a:endParaRPr lang="en-IN"/>
          </a:p>
        </p:txBody>
      </p:sp>
      <p:sp>
        <p:nvSpPr>
          <p:cNvPr id="8" name="Footer Placeholder 7">
            <a:extLst>
              <a:ext uri="{FF2B5EF4-FFF2-40B4-BE49-F238E27FC236}">
                <a16:creationId xmlns:a16="http://schemas.microsoft.com/office/drawing/2014/main" id="{B49355AD-7AF6-0DFC-D2BB-8BF24C8742D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71F5421-E6B2-5E44-30DC-7CB88C962867}"/>
              </a:ext>
            </a:extLst>
          </p:cNvPr>
          <p:cNvSpPr>
            <a:spLocks noGrp="1"/>
          </p:cNvSpPr>
          <p:nvPr>
            <p:ph type="sldNum" sz="quarter" idx="12"/>
          </p:nvPr>
        </p:nvSpPr>
        <p:spPr/>
        <p:txBody>
          <a:bodyPr/>
          <a:lstStyle/>
          <a:p>
            <a:fld id="{B7817586-7076-4240-8DF5-8E4194CC4A51}" type="slidenum">
              <a:rPr lang="en-IN" smtClean="0"/>
              <a:t>‹#›</a:t>
            </a:fld>
            <a:endParaRPr lang="en-IN"/>
          </a:p>
        </p:txBody>
      </p:sp>
    </p:spTree>
    <p:extLst>
      <p:ext uri="{BB962C8B-B14F-4D97-AF65-F5344CB8AC3E}">
        <p14:creationId xmlns:p14="http://schemas.microsoft.com/office/powerpoint/2010/main" val="1627821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DB323-F25F-7780-AC43-A4DEEB5F72A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B1368E-7390-0805-E6B7-B62BD957D3F1}"/>
              </a:ext>
            </a:extLst>
          </p:cNvPr>
          <p:cNvSpPr>
            <a:spLocks noGrp="1"/>
          </p:cNvSpPr>
          <p:nvPr>
            <p:ph type="dt" sz="half" idx="10"/>
          </p:nvPr>
        </p:nvSpPr>
        <p:spPr/>
        <p:txBody>
          <a:bodyPr/>
          <a:lstStyle/>
          <a:p>
            <a:fld id="{40EC5D42-D58E-4445-B1DA-779DD1F671B9}" type="datetimeFigureOut">
              <a:rPr lang="en-IN" smtClean="0"/>
              <a:t>27-12-2023</a:t>
            </a:fld>
            <a:endParaRPr lang="en-IN"/>
          </a:p>
        </p:txBody>
      </p:sp>
      <p:sp>
        <p:nvSpPr>
          <p:cNvPr id="4" name="Footer Placeholder 3">
            <a:extLst>
              <a:ext uri="{FF2B5EF4-FFF2-40B4-BE49-F238E27FC236}">
                <a16:creationId xmlns:a16="http://schemas.microsoft.com/office/drawing/2014/main" id="{0B3E5499-0C27-4151-BCB8-F5755C6F040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387533D-230D-5C6D-D75D-DEBD5A3BB1C7}"/>
              </a:ext>
            </a:extLst>
          </p:cNvPr>
          <p:cNvSpPr>
            <a:spLocks noGrp="1"/>
          </p:cNvSpPr>
          <p:nvPr>
            <p:ph type="sldNum" sz="quarter" idx="12"/>
          </p:nvPr>
        </p:nvSpPr>
        <p:spPr/>
        <p:txBody>
          <a:bodyPr/>
          <a:lstStyle/>
          <a:p>
            <a:fld id="{B7817586-7076-4240-8DF5-8E4194CC4A51}" type="slidenum">
              <a:rPr lang="en-IN" smtClean="0"/>
              <a:t>‹#›</a:t>
            </a:fld>
            <a:endParaRPr lang="en-IN"/>
          </a:p>
        </p:txBody>
      </p:sp>
    </p:spTree>
    <p:extLst>
      <p:ext uri="{BB962C8B-B14F-4D97-AF65-F5344CB8AC3E}">
        <p14:creationId xmlns:p14="http://schemas.microsoft.com/office/powerpoint/2010/main" val="2424542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A685C8-D60D-1DCB-5AAC-D57DB77DF6B1}"/>
              </a:ext>
            </a:extLst>
          </p:cNvPr>
          <p:cNvSpPr>
            <a:spLocks noGrp="1"/>
          </p:cNvSpPr>
          <p:nvPr>
            <p:ph type="dt" sz="half" idx="10"/>
          </p:nvPr>
        </p:nvSpPr>
        <p:spPr/>
        <p:txBody>
          <a:bodyPr/>
          <a:lstStyle/>
          <a:p>
            <a:fld id="{40EC5D42-D58E-4445-B1DA-779DD1F671B9}" type="datetimeFigureOut">
              <a:rPr lang="en-IN" smtClean="0"/>
              <a:t>27-12-2023</a:t>
            </a:fld>
            <a:endParaRPr lang="en-IN"/>
          </a:p>
        </p:txBody>
      </p:sp>
      <p:sp>
        <p:nvSpPr>
          <p:cNvPr id="3" name="Footer Placeholder 2">
            <a:extLst>
              <a:ext uri="{FF2B5EF4-FFF2-40B4-BE49-F238E27FC236}">
                <a16:creationId xmlns:a16="http://schemas.microsoft.com/office/drawing/2014/main" id="{4921286B-DD6B-B0C5-AE31-6756DEF45F1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D42130A-6E08-1B59-3462-7385FCBF676A}"/>
              </a:ext>
            </a:extLst>
          </p:cNvPr>
          <p:cNvSpPr>
            <a:spLocks noGrp="1"/>
          </p:cNvSpPr>
          <p:nvPr>
            <p:ph type="sldNum" sz="quarter" idx="12"/>
          </p:nvPr>
        </p:nvSpPr>
        <p:spPr/>
        <p:txBody>
          <a:bodyPr/>
          <a:lstStyle/>
          <a:p>
            <a:fld id="{B7817586-7076-4240-8DF5-8E4194CC4A51}" type="slidenum">
              <a:rPr lang="en-IN" smtClean="0"/>
              <a:t>‹#›</a:t>
            </a:fld>
            <a:endParaRPr lang="en-IN"/>
          </a:p>
        </p:txBody>
      </p:sp>
    </p:spTree>
    <p:extLst>
      <p:ext uri="{BB962C8B-B14F-4D97-AF65-F5344CB8AC3E}">
        <p14:creationId xmlns:p14="http://schemas.microsoft.com/office/powerpoint/2010/main" val="1766712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4A9C1-0459-AA62-4A54-8818B9E1AF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DE3785-81D2-C024-0A4E-7BACBE0C45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61843A-2CF7-A7AB-0BBD-BAC941920D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6B7208-334B-9F21-5BB9-2B97B12DCC85}"/>
              </a:ext>
            </a:extLst>
          </p:cNvPr>
          <p:cNvSpPr>
            <a:spLocks noGrp="1"/>
          </p:cNvSpPr>
          <p:nvPr>
            <p:ph type="dt" sz="half" idx="10"/>
          </p:nvPr>
        </p:nvSpPr>
        <p:spPr/>
        <p:txBody>
          <a:bodyPr/>
          <a:lstStyle/>
          <a:p>
            <a:fld id="{40EC5D42-D58E-4445-B1DA-779DD1F671B9}" type="datetimeFigureOut">
              <a:rPr lang="en-IN" smtClean="0"/>
              <a:t>27-12-2023</a:t>
            </a:fld>
            <a:endParaRPr lang="en-IN"/>
          </a:p>
        </p:txBody>
      </p:sp>
      <p:sp>
        <p:nvSpPr>
          <p:cNvPr id="6" name="Footer Placeholder 5">
            <a:extLst>
              <a:ext uri="{FF2B5EF4-FFF2-40B4-BE49-F238E27FC236}">
                <a16:creationId xmlns:a16="http://schemas.microsoft.com/office/drawing/2014/main" id="{4A9EF50A-3096-868D-58F9-8197107880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4044BA-17DE-A144-4CD2-D48E90AF5FF9}"/>
              </a:ext>
            </a:extLst>
          </p:cNvPr>
          <p:cNvSpPr>
            <a:spLocks noGrp="1"/>
          </p:cNvSpPr>
          <p:nvPr>
            <p:ph type="sldNum" sz="quarter" idx="12"/>
          </p:nvPr>
        </p:nvSpPr>
        <p:spPr/>
        <p:txBody>
          <a:bodyPr/>
          <a:lstStyle/>
          <a:p>
            <a:fld id="{B7817586-7076-4240-8DF5-8E4194CC4A51}" type="slidenum">
              <a:rPr lang="en-IN" smtClean="0"/>
              <a:t>‹#›</a:t>
            </a:fld>
            <a:endParaRPr lang="en-IN"/>
          </a:p>
        </p:txBody>
      </p:sp>
    </p:spTree>
    <p:extLst>
      <p:ext uri="{BB962C8B-B14F-4D97-AF65-F5344CB8AC3E}">
        <p14:creationId xmlns:p14="http://schemas.microsoft.com/office/powerpoint/2010/main" val="1707955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C2A10-DF9A-34CF-458B-82E6E2D046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808DDCD-42F9-9AF0-49A1-549C37E4DD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3C92FB2-F3B7-54AB-E798-0BAD924C60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1CA44C-5D05-1BC5-846C-53BE9CF139F6}"/>
              </a:ext>
            </a:extLst>
          </p:cNvPr>
          <p:cNvSpPr>
            <a:spLocks noGrp="1"/>
          </p:cNvSpPr>
          <p:nvPr>
            <p:ph type="dt" sz="half" idx="10"/>
          </p:nvPr>
        </p:nvSpPr>
        <p:spPr/>
        <p:txBody>
          <a:bodyPr/>
          <a:lstStyle/>
          <a:p>
            <a:fld id="{40EC5D42-D58E-4445-B1DA-779DD1F671B9}" type="datetimeFigureOut">
              <a:rPr lang="en-IN" smtClean="0"/>
              <a:t>27-12-2023</a:t>
            </a:fld>
            <a:endParaRPr lang="en-IN"/>
          </a:p>
        </p:txBody>
      </p:sp>
      <p:sp>
        <p:nvSpPr>
          <p:cNvPr id="6" name="Footer Placeholder 5">
            <a:extLst>
              <a:ext uri="{FF2B5EF4-FFF2-40B4-BE49-F238E27FC236}">
                <a16:creationId xmlns:a16="http://schemas.microsoft.com/office/drawing/2014/main" id="{418EFD7F-1284-148C-0CFE-E639E1849D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E3BC23-F59F-A3D6-25EF-9C21B7051E43}"/>
              </a:ext>
            </a:extLst>
          </p:cNvPr>
          <p:cNvSpPr>
            <a:spLocks noGrp="1"/>
          </p:cNvSpPr>
          <p:nvPr>
            <p:ph type="sldNum" sz="quarter" idx="12"/>
          </p:nvPr>
        </p:nvSpPr>
        <p:spPr/>
        <p:txBody>
          <a:bodyPr/>
          <a:lstStyle/>
          <a:p>
            <a:fld id="{B7817586-7076-4240-8DF5-8E4194CC4A51}" type="slidenum">
              <a:rPr lang="en-IN" smtClean="0"/>
              <a:t>‹#›</a:t>
            </a:fld>
            <a:endParaRPr lang="en-IN"/>
          </a:p>
        </p:txBody>
      </p:sp>
    </p:spTree>
    <p:extLst>
      <p:ext uri="{BB962C8B-B14F-4D97-AF65-F5344CB8AC3E}">
        <p14:creationId xmlns:p14="http://schemas.microsoft.com/office/powerpoint/2010/main" val="2315996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782F8F-4F7E-9B8A-D535-7158E64354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735A06-4F61-4F90-2DAF-886A241565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087BCD-A7DE-69D8-FC70-C6196B8499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EC5D42-D58E-4445-B1DA-779DD1F671B9}" type="datetimeFigureOut">
              <a:rPr lang="en-IN" smtClean="0"/>
              <a:t>27-12-2023</a:t>
            </a:fld>
            <a:endParaRPr lang="en-IN"/>
          </a:p>
        </p:txBody>
      </p:sp>
      <p:sp>
        <p:nvSpPr>
          <p:cNvPr id="5" name="Footer Placeholder 4">
            <a:extLst>
              <a:ext uri="{FF2B5EF4-FFF2-40B4-BE49-F238E27FC236}">
                <a16:creationId xmlns:a16="http://schemas.microsoft.com/office/drawing/2014/main" id="{02000487-D28F-542E-00BE-DC2764E97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D39718B-E65A-1858-3A12-C12AACEF19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817586-7076-4240-8DF5-8E4194CC4A51}" type="slidenum">
              <a:rPr lang="en-IN" smtClean="0"/>
              <a:t>‹#›</a:t>
            </a:fld>
            <a:endParaRPr lang="en-IN"/>
          </a:p>
        </p:txBody>
      </p:sp>
    </p:spTree>
    <p:extLst>
      <p:ext uri="{BB962C8B-B14F-4D97-AF65-F5344CB8AC3E}">
        <p14:creationId xmlns:p14="http://schemas.microsoft.com/office/powerpoint/2010/main" val="3998143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oogle.co.in/search?tbo=p&amp;tbm=bks&amp;q=inauthor:%22Muhammad+Ali+Mazidi%22"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4888F7D-BF45-1B67-DBBF-93E990EBCAA7}"/>
              </a:ext>
            </a:extLst>
          </p:cNvPr>
          <p:cNvSpPr>
            <a:spLocks noGrp="1" noChangeArrowheads="1"/>
          </p:cNvSpPr>
          <p:nvPr>
            <p:ph type="ctrTitle"/>
          </p:nvPr>
        </p:nvSpPr>
        <p:spPr>
          <a:xfrm>
            <a:off x="1902982" y="2092036"/>
            <a:ext cx="8945994" cy="2697548"/>
          </a:xfrm>
        </p:spPr>
        <p:txBody>
          <a:bodyPr>
            <a:normAutofit fontScale="90000"/>
          </a:bodyPr>
          <a:lstStyle/>
          <a:p>
            <a:pPr eaLnBrk="1" hangingPunct="1">
              <a:defRPr/>
            </a:pPr>
            <a:br>
              <a:rPr lang="en-US" dirty="0"/>
            </a:br>
            <a:br>
              <a:rPr lang="en-US" dirty="0"/>
            </a:br>
            <a:br>
              <a:rPr lang="en-US" dirty="0"/>
            </a:br>
            <a:br>
              <a:rPr lang="en-US" dirty="0"/>
            </a:br>
            <a:br>
              <a:rPr lang="en-US" dirty="0"/>
            </a:br>
            <a:br>
              <a:rPr lang="en-US" dirty="0"/>
            </a:br>
            <a:br>
              <a:rPr lang="en-US" dirty="0"/>
            </a:br>
            <a:br>
              <a:rPr lang="en-US" dirty="0"/>
            </a:br>
            <a:r>
              <a:rPr lang="en-US" dirty="0"/>
              <a:t>Unit - III </a:t>
            </a:r>
            <a:br>
              <a:rPr lang="en-US" dirty="0"/>
            </a:br>
            <a:r>
              <a:rPr lang="en-US" altLang="fa-IR" dirty="0"/>
              <a:t>Introduction to ARM Cortex-M3</a:t>
            </a:r>
            <a:br>
              <a:rPr lang="en-US" altLang="fa-IR" dirty="0"/>
            </a:br>
            <a:br>
              <a:rPr lang="en-US" dirty="0"/>
            </a:br>
            <a:endParaRPr lang="en-US" sz="2800" dirty="0"/>
          </a:p>
        </p:txBody>
      </p:sp>
      <p:sp>
        <p:nvSpPr>
          <p:cNvPr id="3075" name="Rectangle 9">
            <a:extLst>
              <a:ext uri="{FF2B5EF4-FFF2-40B4-BE49-F238E27FC236}">
                <a16:creationId xmlns:a16="http://schemas.microsoft.com/office/drawing/2014/main" id="{FA0EBF28-5D90-2429-7D38-6198656C4665}"/>
              </a:ext>
            </a:extLst>
          </p:cNvPr>
          <p:cNvSpPr>
            <a:spLocks noChangeArrowheads="1"/>
          </p:cNvSpPr>
          <p:nvPr/>
        </p:nvSpPr>
        <p:spPr bwMode="auto">
          <a:xfrm>
            <a:off x="1677989" y="5313364"/>
            <a:ext cx="8836025" cy="1176337"/>
          </a:xfrm>
          <a:prstGeom prst="rect">
            <a:avLst/>
          </a:prstGeom>
          <a:solidFill>
            <a:srgbClr val="FFFFFF"/>
          </a:solidFill>
          <a:ln w="3175">
            <a:solidFill>
              <a:schemeClr val="bg1"/>
            </a:solidFill>
            <a:miter lim="800000"/>
            <a:headEnd/>
            <a:tailEnd/>
          </a:ln>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FontTx/>
              <a:buNone/>
            </a:pPr>
            <a:r>
              <a:rPr lang="en-US" altLang="en-US" sz="1800" dirty="0">
                <a:solidFill>
                  <a:srgbClr val="0000FF"/>
                </a:solidFill>
                <a:cs typeface="Times New Roman" panose="02020603050405020304" pitchFamily="18" charset="0"/>
                <a:hlinkClick r:id="rId2"/>
              </a:rPr>
              <a:t>Reference:</a:t>
            </a:r>
          </a:p>
          <a:p>
            <a:pPr algn="ctr" eaLnBrk="1" hangingPunct="1">
              <a:lnSpc>
                <a:spcPct val="90000"/>
              </a:lnSpc>
              <a:buFontTx/>
              <a:buNone/>
            </a:pPr>
            <a:r>
              <a:rPr lang="en-US" sz="1600" dirty="0" err="1"/>
              <a:t>Yiu</a:t>
            </a:r>
            <a:r>
              <a:rPr lang="en-US" sz="1600" dirty="0"/>
              <a:t>, Joseph, The Definitive Guide to ARM® Cortex®-M3 and Cortex®-M4 Processors, </a:t>
            </a:r>
            <a:r>
              <a:rPr lang="en-US" sz="1600" dirty="0" err="1"/>
              <a:t>Newnes</a:t>
            </a:r>
            <a:r>
              <a:rPr lang="en-US" sz="1600" dirty="0"/>
              <a:t>, Elsevier Inc., 3rd Edition, 2013</a:t>
            </a:r>
            <a:endParaRPr lang="en-US" altLang="en-US" sz="1600" dirty="0"/>
          </a:p>
        </p:txBody>
      </p:sp>
      <p:pic>
        <p:nvPicPr>
          <p:cNvPr id="2" name="Picture 1">
            <a:extLst>
              <a:ext uri="{FF2B5EF4-FFF2-40B4-BE49-F238E27FC236}">
                <a16:creationId xmlns:a16="http://schemas.microsoft.com/office/drawing/2014/main" id="{5AEDD72E-22AB-1D84-0564-8361BD4C5E84}"/>
              </a:ext>
            </a:extLst>
          </p:cNvPr>
          <p:cNvPicPr>
            <a:picLocks noChangeAspect="1"/>
          </p:cNvPicPr>
          <p:nvPr/>
        </p:nvPicPr>
        <p:blipFill>
          <a:blip r:embed="rId3"/>
          <a:stretch>
            <a:fillRect/>
          </a:stretch>
        </p:blipFill>
        <p:spPr>
          <a:xfrm>
            <a:off x="3428557" y="270453"/>
            <a:ext cx="5471410" cy="156517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D4031-A952-9F59-D614-32E93A601093}"/>
              </a:ext>
            </a:extLst>
          </p:cNvPr>
          <p:cNvSpPr>
            <a:spLocks noGrp="1"/>
          </p:cNvSpPr>
          <p:nvPr>
            <p:ph type="title"/>
          </p:nvPr>
        </p:nvSpPr>
        <p:spPr>
          <a:xfrm>
            <a:off x="838200" y="143451"/>
            <a:ext cx="10515600" cy="604693"/>
          </a:xfrm>
        </p:spPr>
        <p:txBody>
          <a:bodyPr>
            <a:normAutofit/>
          </a:bodyPr>
          <a:lstStyle/>
          <a:p>
            <a:pPr algn="ctr"/>
            <a:r>
              <a:rPr lang="en-US" sz="2600" b="1" dirty="0">
                <a:effectLst/>
                <a:latin typeface="+mn-lt"/>
                <a:ea typeface="Arial" panose="020B0604020202020204" pitchFamily="34" charset="0"/>
              </a:rPr>
              <a:t>Operational Modes </a:t>
            </a:r>
            <a:endParaRPr lang="en-IN" sz="2600" b="1" dirty="0">
              <a:latin typeface="+mn-lt"/>
            </a:endParaRPr>
          </a:p>
        </p:txBody>
      </p:sp>
      <p:sp>
        <p:nvSpPr>
          <p:cNvPr id="3" name="Content Placeholder 2">
            <a:extLst>
              <a:ext uri="{FF2B5EF4-FFF2-40B4-BE49-F238E27FC236}">
                <a16:creationId xmlns:a16="http://schemas.microsoft.com/office/drawing/2014/main" id="{CCF51DD9-90A0-CE3B-A063-D248BF29A115}"/>
              </a:ext>
            </a:extLst>
          </p:cNvPr>
          <p:cNvSpPr>
            <a:spLocks noGrp="1"/>
          </p:cNvSpPr>
          <p:nvPr>
            <p:ph idx="1"/>
          </p:nvPr>
        </p:nvSpPr>
        <p:spPr>
          <a:xfrm>
            <a:off x="526473" y="748143"/>
            <a:ext cx="11208327" cy="5966405"/>
          </a:xfrm>
        </p:spPr>
        <p:txBody>
          <a:bodyPr>
            <a:noAutofit/>
          </a:bodyPr>
          <a:lstStyle/>
          <a:p>
            <a:pPr marL="0" indent="0" algn="just">
              <a:buNone/>
            </a:pPr>
            <a:r>
              <a:rPr lang="en-US" sz="2600" b="1" dirty="0"/>
              <a:t>Unprivileged: </a:t>
            </a:r>
            <a:r>
              <a:rPr lang="en-US" sz="2600" dirty="0"/>
              <a:t> </a:t>
            </a:r>
          </a:p>
          <a:p>
            <a:pPr marL="0" indent="0" algn="just">
              <a:buNone/>
            </a:pPr>
            <a:r>
              <a:rPr lang="en-US" sz="2600" dirty="0"/>
              <a:t>• The software has limited access to the MSR and MRS instructions, and cannot use the CPS instruction</a:t>
            </a:r>
          </a:p>
          <a:p>
            <a:pPr marL="0" indent="0" algn="just">
              <a:buNone/>
            </a:pPr>
            <a:r>
              <a:rPr lang="en-US" sz="2600" dirty="0"/>
              <a:t>• Cannot access the system timer, NVIC, or system control block </a:t>
            </a:r>
          </a:p>
          <a:p>
            <a:pPr marL="0" indent="0" algn="just">
              <a:buNone/>
            </a:pPr>
            <a:r>
              <a:rPr lang="en-US" sz="2600" dirty="0"/>
              <a:t>• Might have restricted access to memory or peripherals. </a:t>
            </a:r>
          </a:p>
          <a:p>
            <a:pPr algn="just"/>
            <a:r>
              <a:rPr lang="en-US" sz="2600" dirty="0"/>
              <a:t>Unprivileged software executes at the unprivileged level. </a:t>
            </a:r>
          </a:p>
          <a:p>
            <a:pPr marL="0" indent="0" algn="just">
              <a:buNone/>
            </a:pPr>
            <a:r>
              <a:rPr lang="en-US" sz="2600" b="1" dirty="0"/>
              <a:t>Privileged:</a:t>
            </a:r>
          </a:p>
          <a:p>
            <a:pPr algn="just"/>
            <a:r>
              <a:rPr lang="en-US" sz="2600" dirty="0"/>
              <a:t>The software can use all the instructions and has access to all resources. </a:t>
            </a:r>
          </a:p>
          <a:p>
            <a:pPr algn="just"/>
            <a:r>
              <a:rPr lang="en-US" sz="2600" dirty="0"/>
              <a:t>Privileged software executes at the privileged level</a:t>
            </a:r>
          </a:p>
          <a:p>
            <a:pPr algn="just"/>
            <a:r>
              <a:rPr lang="en-US" sz="2600" dirty="0"/>
              <a:t>Only privileged software can write to the CONTROL register to change the privilege level for software execution in Thread mode. </a:t>
            </a:r>
          </a:p>
          <a:p>
            <a:pPr algn="just"/>
            <a:r>
              <a:rPr lang="en-US" sz="2600" dirty="0"/>
              <a:t>Unprivileged software can use the SVC instruction to make a supervisor call to transfer control to privileged software.</a:t>
            </a:r>
            <a:endParaRPr lang="en-IN" sz="2600" dirty="0"/>
          </a:p>
        </p:txBody>
      </p:sp>
    </p:spTree>
    <p:extLst>
      <p:ext uri="{BB962C8B-B14F-4D97-AF65-F5344CB8AC3E}">
        <p14:creationId xmlns:p14="http://schemas.microsoft.com/office/powerpoint/2010/main" val="2737668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BD8213-5332-DBCA-BD5C-C0FC7F26D62B}"/>
              </a:ext>
            </a:extLst>
          </p:cNvPr>
          <p:cNvPicPr>
            <a:picLocks noChangeAspect="1"/>
          </p:cNvPicPr>
          <p:nvPr/>
        </p:nvPicPr>
        <p:blipFill>
          <a:blip r:embed="rId2"/>
          <a:stretch>
            <a:fillRect/>
          </a:stretch>
        </p:blipFill>
        <p:spPr>
          <a:xfrm>
            <a:off x="2707491" y="1024959"/>
            <a:ext cx="7738837" cy="4468555"/>
          </a:xfrm>
          <a:prstGeom prst="rect">
            <a:avLst/>
          </a:prstGeom>
        </p:spPr>
      </p:pic>
      <p:sp>
        <p:nvSpPr>
          <p:cNvPr id="6" name="Title 1">
            <a:extLst>
              <a:ext uri="{FF2B5EF4-FFF2-40B4-BE49-F238E27FC236}">
                <a16:creationId xmlns:a16="http://schemas.microsoft.com/office/drawing/2014/main" id="{63D6568E-652D-E1CC-6901-273AE5A10DF6}"/>
              </a:ext>
            </a:extLst>
          </p:cNvPr>
          <p:cNvSpPr>
            <a:spLocks noGrp="1"/>
          </p:cNvSpPr>
          <p:nvPr>
            <p:ph type="title"/>
          </p:nvPr>
        </p:nvSpPr>
        <p:spPr>
          <a:xfrm>
            <a:off x="838200" y="143451"/>
            <a:ext cx="10515600" cy="604693"/>
          </a:xfrm>
        </p:spPr>
        <p:txBody>
          <a:bodyPr>
            <a:normAutofit/>
          </a:bodyPr>
          <a:lstStyle/>
          <a:p>
            <a:pPr algn="ctr"/>
            <a:r>
              <a:rPr lang="en-US" sz="2600" b="1" dirty="0">
                <a:effectLst/>
                <a:latin typeface="+mn-lt"/>
                <a:ea typeface="Arial" panose="020B0604020202020204" pitchFamily="34" charset="0"/>
              </a:rPr>
              <a:t>Operational Modes </a:t>
            </a:r>
            <a:endParaRPr lang="en-IN" sz="2600" b="1" dirty="0">
              <a:latin typeface="+mn-lt"/>
            </a:endParaRPr>
          </a:p>
        </p:txBody>
      </p:sp>
    </p:spTree>
    <p:extLst>
      <p:ext uri="{BB962C8B-B14F-4D97-AF65-F5344CB8AC3E}">
        <p14:creationId xmlns:p14="http://schemas.microsoft.com/office/powerpoint/2010/main" val="3164619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6AE60-86B9-B43B-4DDB-6DF4FB352660}"/>
              </a:ext>
            </a:extLst>
          </p:cNvPr>
          <p:cNvSpPr>
            <a:spLocks noGrp="1"/>
          </p:cNvSpPr>
          <p:nvPr>
            <p:ph type="title"/>
          </p:nvPr>
        </p:nvSpPr>
        <p:spPr>
          <a:xfrm>
            <a:off x="838200" y="365126"/>
            <a:ext cx="10515600" cy="480002"/>
          </a:xfrm>
        </p:spPr>
        <p:txBody>
          <a:bodyPr>
            <a:normAutofit/>
          </a:bodyPr>
          <a:lstStyle/>
          <a:p>
            <a:pPr algn="ctr"/>
            <a:r>
              <a:rPr lang="en-IN" sz="2600" b="1" dirty="0">
                <a:latin typeface="+mn-lt"/>
              </a:rPr>
              <a:t>Core Registers</a:t>
            </a:r>
          </a:p>
        </p:txBody>
      </p:sp>
      <p:pic>
        <p:nvPicPr>
          <p:cNvPr id="5" name="Picture 4">
            <a:extLst>
              <a:ext uri="{FF2B5EF4-FFF2-40B4-BE49-F238E27FC236}">
                <a16:creationId xmlns:a16="http://schemas.microsoft.com/office/drawing/2014/main" id="{5D2E287E-84FC-3CE0-9559-37A5FDF52D4B}"/>
              </a:ext>
            </a:extLst>
          </p:cNvPr>
          <p:cNvPicPr>
            <a:picLocks noChangeAspect="1"/>
          </p:cNvPicPr>
          <p:nvPr/>
        </p:nvPicPr>
        <p:blipFill>
          <a:blip r:embed="rId2"/>
          <a:stretch>
            <a:fillRect/>
          </a:stretch>
        </p:blipFill>
        <p:spPr>
          <a:xfrm>
            <a:off x="2029691" y="972632"/>
            <a:ext cx="7737764" cy="5340135"/>
          </a:xfrm>
          <a:prstGeom prst="rect">
            <a:avLst/>
          </a:prstGeom>
        </p:spPr>
      </p:pic>
    </p:spTree>
    <p:extLst>
      <p:ext uri="{BB962C8B-B14F-4D97-AF65-F5344CB8AC3E}">
        <p14:creationId xmlns:p14="http://schemas.microsoft.com/office/powerpoint/2010/main" val="45530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366B-A23A-7EF1-A60D-0B50462A7052}"/>
              </a:ext>
            </a:extLst>
          </p:cNvPr>
          <p:cNvSpPr>
            <a:spLocks noGrp="1"/>
          </p:cNvSpPr>
          <p:nvPr>
            <p:ph type="title"/>
          </p:nvPr>
        </p:nvSpPr>
        <p:spPr>
          <a:xfrm>
            <a:off x="838200" y="365126"/>
            <a:ext cx="10515600" cy="576984"/>
          </a:xfrm>
        </p:spPr>
        <p:txBody>
          <a:bodyPr>
            <a:normAutofit/>
          </a:bodyPr>
          <a:lstStyle/>
          <a:p>
            <a:pPr algn="ctr"/>
            <a:r>
              <a:rPr lang="en-IN" sz="2600" b="1" dirty="0">
                <a:latin typeface="+mn-lt"/>
              </a:rPr>
              <a:t>Core Registers</a:t>
            </a:r>
            <a:endParaRPr lang="en-IN" sz="2600" dirty="0"/>
          </a:p>
        </p:txBody>
      </p:sp>
      <p:sp>
        <p:nvSpPr>
          <p:cNvPr id="3" name="Content Placeholder 2">
            <a:extLst>
              <a:ext uri="{FF2B5EF4-FFF2-40B4-BE49-F238E27FC236}">
                <a16:creationId xmlns:a16="http://schemas.microsoft.com/office/drawing/2014/main" id="{09DF50FE-B0E4-8C72-9396-17E50DD0A771}"/>
              </a:ext>
            </a:extLst>
          </p:cNvPr>
          <p:cNvSpPr>
            <a:spLocks noGrp="1"/>
          </p:cNvSpPr>
          <p:nvPr>
            <p:ph idx="1"/>
          </p:nvPr>
        </p:nvSpPr>
        <p:spPr>
          <a:xfrm>
            <a:off x="838200" y="942110"/>
            <a:ext cx="10515600" cy="5550764"/>
          </a:xfrm>
        </p:spPr>
        <p:txBody>
          <a:bodyPr>
            <a:normAutofit fontScale="92500"/>
          </a:bodyPr>
          <a:lstStyle/>
          <a:p>
            <a:pPr marL="0" indent="0" algn="just">
              <a:buNone/>
            </a:pPr>
            <a:r>
              <a:rPr lang="en-US" b="1" dirty="0"/>
              <a:t>General-purpose registers:</a:t>
            </a:r>
            <a:r>
              <a:rPr lang="en-US" dirty="0"/>
              <a:t> R0-R12 are 32-bit registers for data operations. </a:t>
            </a:r>
          </a:p>
          <a:p>
            <a:pPr marL="0" indent="0" algn="just">
              <a:buNone/>
            </a:pPr>
            <a:r>
              <a:rPr lang="en-US" b="1" dirty="0"/>
              <a:t>Stack Pointer: </a:t>
            </a:r>
            <a:r>
              <a:rPr lang="en-US" dirty="0"/>
              <a:t>The Stack Pointer (SP) is register R13. </a:t>
            </a:r>
          </a:p>
          <a:p>
            <a:pPr marL="457200" lvl="1" indent="0" algn="just">
              <a:buNone/>
            </a:pPr>
            <a:r>
              <a:rPr lang="en-US" dirty="0"/>
              <a:t>In Thread mode, bit[1] of the CONTROL register indicates the stack pointer to use: </a:t>
            </a:r>
          </a:p>
          <a:p>
            <a:pPr marL="457200" lvl="1" indent="0" algn="just">
              <a:buNone/>
            </a:pPr>
            <a:r>
              <a:rPr lang="en-US" dirty="0"/>
              <a:t>• 0 =Main Stack Pointer (MSP). This is the reset value. </a:t>
            </a:r>
          </a:p>
          <a:p>
            <a:pPr marL="457200" lvl="1" indent="0" algn="just">
              <a:buNone/>
            </a:pPr>
            <a:r>
              <a:rPr lang="en-US" dirty="0"/>
              <a:t>• 1 =Process Stack Pointer (PSP). </a:t>
            </a:r>
          </a:p>
          <a:p>
            <a:pPr marL="457200" lvl="1" indent="0" algn="just">
              <a:buNone/>
            </a:pPr>
            <a:r>
              <a:rPr lang="en-US" dirty="0"/>
              <a:t>On reset, the processor loads the MSP with the value from address 0x00000000. </a:t>
            </a:r>
          </a:p>
          <a:p>
            <a:pPr marL="0" indent="0" algn="just">
              <a:buNone/>
            </a:pPr>
            <a:r>
              <a:rPr lang="en-US" b="1" dirty="0"/>
              <a:t>Link Register: </a:t>
            </a:r>
            <a:r>
              <a:rPr lang="en-US" dirty="0"/>
              <a:t>The Link Register (LR) is register R14. </a:t>
            </a:r>
          </a:p>
          <a:p>
            <a:pPr marL="457200" lvl="1" indent="0" algn="just">
              <a:buNone/>
            </a:pPr>
            <a:r>
              <a:rPr lang="en-US" dirty="0"/>
              <a:t>It stores the return information for subroutines, function calls, and exceptions. </a:t>
            </a:r>
          </a:p>
          <a:p>
            <a:pPr marL="457200" lvl="1" indent="0" algn="just">
              <a:buNone/>
            </a:pPr>
            <a:r>
              <a:rPr lang="en-US" dirty="0"/>
              <a:t>On reset, the processor sets the LR value to 0xFFFFFFFF. </a:t>
            </a:r>
          </a:p>
          <a:p>
            <a:pPr marL="0" indent="0" algn="just">
              <a:buNone/>
            </a:pPr>
            <a:r>
              <a:rPr lang="en-US" b="1" dirty="0"/>
              <a:t>Program Counter: </a:t>
            </a:r>
            <a:r>
              <a:rPr lang="en-US" dirty="0"/>
              <a:t>The Program Counter (PC) is register R15. </a:t>
            </a:r>
          </a:p>
          <a:p>
            <a:pPr marL="457200" lvl="1" indent="0" algn="just">
              <a:buNone/>
            </a:pPr>
            <a:r>
              <a:rPr lang="en-US" dirty="0"/>
              <a:t>It contains the current program address. </a:t>
            </a:r>
          </a:p>
          <a:p>
            <a:pPr marL="457200" lvl="1" indent="0" algn="just">
              <a:buNone/>
            </a:pPr>
            <a:r>
              <a:rPr lang="en-US" dirty="0"/>
              <a:t>On reset, the processor loads the PC with the value of the reset vector, which is at address 0x00000004. </a:t>
            </a:r>
          </a:p>
          <a:p>
            <a:pPr marL="457200" lvl="1" indent="0" algn="just">
              <a:buNone/>
            </a:pPr>
            <a:r>
              <a:rPr lang="en-US" dirty="0"/>
              <a:t>Bit[0] of the value is loaded into the EPSR T-bit at reset and must be 1.</a:t>
            </a:r>
            <a:endParaRPr lang="en-IN" dirty="0"/>
          </a:p>
        </p:txBody>
      </p:sp>
    </p:spTree>
    <p:extLst>
      <p:ext uri="{BB962C8B-B14F-4D97-AF65-F5344CB8AC3E}">
        <p14:creationId xmlns:p14="http://schemas.microsoft.com/office/powerpoint/2010/main" val="572877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366B-A23A-7EF1-A60D-0B50462A7052}"/>
              </a:ext>
            </a:extLst>
          </p:cNvPr>
          <p:cNvSpPr>
            <a:spLocks noGrp="1"/>
          </p:cNvSpPr>
          <p:nvPr>
            <p:ph type="title"/>
          </p:nvPr>
        </p:nvSpPr>
        <p:spPr>
          <a:xfrm>
            <a:off x="838200" y="185012"/>
            <a:ext cx="10515600" cy="576984"/>
          </a:xfrm>
        </p:spPr>
        <p:txBody>
          <a:bodyPr>
            <a:normAutofit/>
          </a:bodyPr>
          <a:lstStyle/>
          <a:p>
            <a:pPr algn="ctr"/>
            <a:r>
              <a:rPr lang="en-IN" sz="2600" b="1" dirty="0">
                <a:latin typeface="+mn-lt"/>
              </a:rPr>
              <a:t>Special Registers</a:t>
            </a:r>
            <a:endParaRPr lang="en-IN" sz="2600" dirty="0"/>
          </a:p>
        </p:txBody>
      </p:sp>
      <p:sp>
        <p:nvSpPr>
          <p:cNvPr id="3" name="Content Placeholder 2">
            <a:extLst>
              <a:ext uri="{FF2B5EF4-FFF2-40B4-BE49-F238E27FC236}">
                <a16:creationId xmlns:a16="http://schemas.microsoft.com/office/drawing/2014/main" id="{09DF50FE-B0E4-8C72-9396-17E50DD0A771}"/>
              </a:ext>
            </a:extLst>
          </p:cNvPr>
          <p:cNvSpPr>
            <a:spLocks noGrp="1"/>
          </p:cNvSpPr>
          <p:nvPr>
            <p:ph idx="1"/>
          </p:nvPr>
        </p:nvSpPr>
        <p:spPr>
          <a:xfrm>
            <a:off x="415636" y="692722"/>
            <a:ext cx="5943600" cy="2854040"/>
          </a:xfrm>
        </p:spPr>
        <p:txBody>
          <a:bodyPr>
            <a:noAutofit/>
          </a:bodyPr>
          <a:lstStyle/>
          <a:p>
            <a:pPr marL="0" indent="0" algn="just">
              <a:buNone/>
            </a:pPr>
            <a:r>
              <a:rPr lang="en-US" sz="2200" dirty="0"/>
              <a:t>The Cortex-M3 processor also has a number of special registers </a:t>
            </a:r>
          </a:p>
          <a:p>
            <a:pPr marL="0" indent="0" algn="just">
              <a:buNone/>
            </a:pPr>
            <a:r>
              <a:rPr lang="en-US" sz="2200" dirty="0"/>
              <a:t>They are as follows: </a:t>
            </a:r>
          </a:p>
          <a:p>
            <a:pPr marL="0" indent="0" algn="just">
              <a:buNone/>
            </a:pPr>
            <a:r>
              <a:rPr lang="en-US" sz="2200" dirty="0"/>
              <a:t>• Program Status registers (PSRs) </a:t>
            </a:r>
          </a:p>
          <a:p>
            <a:pPr marL="0" indent="0" algn="just">
              <a:buNone/>
            </a:pPr>
            <a:r>
              <a:rPr lang="en-US" sz="2200" dirty="0"/>
              <a:t>• Interrupt Mask registers </a:t>
            </a:r>
          </a:p>
          <a:p>
            <a:pPr marL="0" indent="0" algn="just">
              <a:buNone/>
            </a:pPr>
            <a:r>
              <a:rPr lang="en-US" sz="2200" dirty="0"/>
              <a:t>(PRIMASK, FAULTMASK, and BASEPRI) </a:t>
            </a:r>
          </a:p>
          <a:p>
            <a:pPr marL="0" indent="0" algn="just">
              <a:buNone/>
            </a:pPr>
            <a:r>
              <a:rPr lang="en-US" sz="2200" dirty="0"/>
              <a:t>• Control register (CONTROL) </a:t>
            </a:r>
          </a:p>
        </p:txBody>
      </p:sp>
      <p:pic>
        <p:nvPicPr>
          <p:cNvPr id="6" name="Picture 5">
            <a:extLst>
              <a:ext uri="{FF2B5EF4-FFF2-40B4-BE49-F238E27FC236}">
                <a16:creationId xmlns:a16="http://schemas.microsoft.com/office/drawing/2014/main" id="{86B147A9-6874-6155-48F4-2BC693D2CB6C}"/>
              </a:ext>
            </a:extLst>
          </p:cNvPr>
          <p:cNvPicPr>
            <a:picLocks noChangeAspect="1"/>
          </p:cNvPicPr>
          <p:nvPr/>
        </p:nvPicPr>
        <p:blipFill>
          <a:blip r:embed="rId2"/>
          <a:stretch>
            <a:fillRect/>
          </a:stretch>
        </p:blipFill>
        <p:spPr>
          <a:xfrm>
            <a:off x="6747164" y="942110"/>
            <a:ext cx="5231236" cy="2231403"/>
          </a:xfrm>
          <a:prstGeom prst="rect">
            <a:avLst/>
          </a:prstGeom>
        </p:spPr>
      </p:pic>
      <p:pic>
        <p:nvPicPr>
          <p:cNvPr id="8" name="Picture 7">
            <a:extLst>
              <a:ext uri="{FF2B5EF4-FFF2-40B4-BE49-F238E27FC236}">
                <a16:creationId xmlns:a16="http://schemas.microsoft.com/office/drawing/2014/main" id="{5673D449-1231-440C-268B-42C994CEA2C0}"/>
              </a:ext>
            </a:extLst>
          </p:cNvPr>
          <p:cNvPicPr>
            <a:picLocks noChangeAspect="1"/>
          </p:cNvPicPr>
          <p:nvPr/>
        </p:nvPicPr>
        <p:blipFill>
          <a:blip r:embed="rId3"/>
          <a:stretch>
            <a:fillRect/>
          </a:stretch>
        </p:blipFill>
        <p:spPr>
          <a:xfrm>
            <a:off x="1496291" y="4685801"/>
            <a:ext cx="8617528" cy="1911407"/>
          </a:xfrm>
          <a:prstGeom prst="rect">
            <a:avLst/>
          </a:prstGeom>
        </p:spPr>
      </p:pic>
      <p:sp>
        <p:nvSpPr>
          <p:cNvPr id="10" name="TextBox 9">
            <a:extLst>
              <a:ext uri="{FF2B5EF4-FFF2-40B4-BE49-F238E27FC236}">
                <a16:creationId xmlns:a16="http://schemas.microsoft.com/office/drawing/2014/main" id="{F1B0A0C4-43C0-0D49-2DDB-3BDF5C4BC0C0}"/>
              </a:ext>
            </a:extLst>
          </p:cNvPr>
          <p:cNvSpPr txBox="1"/>
          <p:nvPr/>
        </p:nvSpPr>
        <p:spPr>
          <a:xfrm>
            <a:off x="242454" y="3429000"/>
            <a:ext cx="11339946" cy="1200329"/>
          </a:xfrm>
          <a:prstGeom prst="rect">
            <a:avLst/>
          </a:prstGeom>
          <a:noFill/>
        </p:spPr>
        <p:txBody>
          <a:bodyPr wrap="square">
            <a:spAutoFit/>
          </a:bodyPr>
          <a:lstStyle/>
          <a:p>
            <a:pPr marL="342900" indent="-342900" algn="just">
              <a:buFont typeface="Arial" panose="020B0604020202020204" pitchFamily="34" charset="0"/>
              <a:buChar char="•"/>
            </a:pPr>
            <a:r>
              <a:rPr lang="en-IN" sz="2400" dirty="0"/>
              <a:t>These registers are mutually exclusive bitfields in the 32-bit PSR. </a:t>
            </a:r>
          </a:p>
          <a:p>
            <a:pPr marL="342900" indent="-342900" algn="just">
              <a:buFont typeface="Arial" panose="020B0604020202020204" pitchFamily="34" charset="0"/>
              <a:buChar char="•"/>
            </a:pPr>
            <a:r>
              <a:rPr lang="en-US" sz="2400" dirty="0"/>
              <a:t>These registers have special functions and can be accessed only by special instructions. </a:t>
            </a:r>
          </a:p>
          <a:p>
            <a:pPr marL="342900" indent="-342900" algn="just">
              <a:buFont typeface="Arial" panose="020B0604020202020204" pitchFamily="34" charset="0"/>
              <a:buChar char="•"/>
            </a:pPr>
            <a:r>
              <a:rPr lang="en-US" sz="2400" dirty="0"/>
              <a:t>They cannot be used for normal data processing</a:t>
            </a:r>
            <a:endParaRPr lang="en-IN" sz="2400" dirty="0"/>
          </a:p>
        </p:txBody>
      </p:sp>
    </p:spTree>
    <p:extLst>
      <p:ext uri="{BB962C8B-B14F-4D97-AF65-F5344CB8AC3E}">
        <p14:creationId xmlns:p14="http://schemas.microsoft.com/office/powerpoint/2010/main" val="3106141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366B-A23A-7EF1-A60D-0B50462A7052}"/>
              </a:ext>
            </a:extLst>
          </p:cNvPr>
          <p:cNvSpPr>
            <a:spLocks noGrp="1"/>
          </p:cNvSpPr>
          <p:nvPr>
            <p:ph type="title"/>
          </p:nvPr>
        </p:nvSpPr>
        <p:spPr>
          <a:xfrm>
            <a:off x="838200" y="365126"/>
            <a:ext cx="10515600" cy="576984"/>
          </a:xfrm>
        </p:spPr>
        <p:txBody>
          <a:bodyPr>
            <a:normAutofit/>
          </a:bodyPr>
          <a:lstStyle/>
          <a:p>
            <a:pPr algn="ctr"/>
            <a:r>
              <a:rPr lang="en-IN" sz="2600" b="1" dirty="0">
                <a:latin typeface="+mn-lt"/>
              </a:rPr>
              <a:t>Special Registers: Program Status Registers</a:t>
            </a:r>
            <a:endParaRPr lang="en-IN" sz="2600" dirty="0"/>
          </a:p>
        </p:txBody>
      </p:sp>
      <p:sp>
        <p:nvSpPr>
          <p:cNvPr id="3" name="Content Placeholder 2">
            <a:extLst>
              <a:ext uri="{FF2B5EF4-FFF2-40B4-BE49-F238E27FC236}">
                <a16:creationId xmlns:a16="http://schemas.microsoft.com/office/drawing/2014/main" id="{09DF50FE-B0E4-8C72-9396-17E50DD0A771}"/>
              </a:ext>
            </a:extLst>
          </p:cNvPr>
          <p:cNvSpPr>
            <a:spLocks noGrp="1"/>
          </p:cNvSpPr>
          <p:nvPr>
            <p:ph idx="1"/>
          </p:nvPr>
        </p:nvSpPr>
        <p:spPr>
          <a:xfrm>
            <a:off x="838200" y="942111"/>
            <a:ext cx="10515600" cy="2978726"/>
          </a:xfrm>
        </p:spPr>
        <p:txBody>
          <a:bodyPr>
            <a:normAutofit/>
          </a:bodyPr>
          <a:lstStyle/>
          <a:p>
            <a:pPr marL="0" indent="0" algn="just">
              <a:buNone/>
            </a:pPr>
            <a:r>
              <a:rPr lang="en-IN" sz="2600" dirty="0"/>
              <a:t>The Program Status Register (PSR) combines: </a:t>
            </a:r>
          </a:p>
          <a:p>
            <a:pPr marL="0" indent="0" algn="just">
              <a:buNone/>
            </a:pPr>
            <a:r>
              <a:rPr lang="en-IN" sz="2600" dirty="0"/>
              <a:t>• Application Program Status Register (APSR) </a:t>
            </a:r>
          </a:p>
          <a:p>
            <a:pPr marL="0" indent="0" algn="just">
              <a:buNone/>
            </a:pPr>
            <a:r>
              <a:rPr lang="en-IN" sz="2600" dirty="0"/>
              <a:t>• Interrupt Program Status Register (IPSR) </a:t>
            </a:r>
          </a:p>
          <a:p>
            <a:pPr marL="0" indent="0" algn="just">
              <a:buNone/>
            </a:pPr>
            <a:r>
              <a:rPr lang="en-IN" sz="2600" dirty="0"/>
              <a:t>• Execution Program Status Register (EPSR). </a:t>
            </a:r>
          </a:p>
          <a:p>
            <a:pPr marL="0" indent="0" algn="just">
              <a:buNone/>
            </a:pPr>
            <a:r>
              <a:rPr lang="en-IN" sz="2600" dirty="0"/>
              <a:t>These registers are mutually exclusive bitfields in the 32-bit PSR. </a:t>
            </a:r>
          </a:p>
          <a:p>
            <a:pPr marL="0" indent="0" algn="just">
              <a:buNone/>
            </a:pPr>
            <a:r>
              <a:rPr lang="en-IN" sz="2600" dirty="0"/>
              <a:t>The bit assignments are:</a:t>
            </a:r>
          </a:p>
        </p:txBody>
      </p:sp>
      <p:pic>
        <p:nvPicPr>
          <p:cNvPr id="5" name="Picture 4">
            <a:extLst>
              <a:ext uri="{FF2B5EF4-FFF2-40B4-BE49-F238E27FC236}">
                <a16:creationId xmlns:a16="http://schemas.microsoft.com/office/drawing/2014/main" id="{AB27AA68-4A2A-92E6-8052-44D21F9D6DCF}"/>
              </a:ext>
            </a:extLst>
          </p:cNvPr>
          <p:cNvPicPr>
            <a:picLocks noChangeAspect="1"/>
          </p:cNvPicPr>
          <p:nvPr/>
        </p:nvPicPr>
        <p:blipFill>
          <a:blip r:embed="rId2"/>
          <a:stretch>
            <a:fillRect/>
          </a:stretch>
        </p:blipFill>
        <p:spPr>
          <a:xfrm>
            <a:off x="1992104" y="3800377"/>
            <a:ext cx="8800586" cy="2424312"/>
          </a:xfrm>
          <a:prstGeom prst="rect">
            <a:avLst/>
          </a:prstGeom>
        </p:spPr>
      </p:pic>
    </p:spTree>
    <p:extLst>
      <p:ext uri="{BB962C8B-B14F-4D97-AF65-F5344CB8AC3E}">
        <p14:creationId xmlns:p14="http://schemas.microsoft.com/office/powerpoint/2010/main" val="444610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D4031-A952-9F59-D614-32E93A601093}"/>
              </a:ext>
            </a:extLst>
          </p:cNvPr>
          <p:cNvSpPr>
            <a:spLocks noGrp="1"/>
          </p:cNvSpPr>
          <p:nvPr>
            <p:ph type="title"/>
          </p:nvPr>
        </p:nvSpPr>
        <p:spPr>
          <a:xfrm>
            <a:off x="838200" y="143451"/>
            <a:ext cx="10515600" cy="604693"/>
          </a:xfrm>
        </p:spPr>
        <p:txBody>
          <a:bodyPr>
            <a:normAutofit/>
          </a:bodyPr>
          <a:lstStyle/>
          <a:p>
            <a:pPr algn="ctr"/>
            <a:r>
              <a:rPr lang="en-US" sz="2600" b="1" dirty="0">
                <a:effectLst/>
                <a:latin typeface="+mn-lt"/>
                <a:ea typeface="Arial" panose="020B0604020202020204" pitchFamily="34" charset="0"/>
              </a:rPr>
              <a:t>Stacks</a:t>
            </a:r>
            <a:endParaRPr lang="en-IN" sz="2600" b="1" dirty="0">
              <a:latin typeface="+mn-lt"/>
            </a:endParaRPr>
          </a:p>
        </p:txBody>
      </p:sp>
      <p:sp>
        <p:nvSpPr>
          <p:cNvPr id="3" name="Content Placeholder 2">
            <a:extLst>
              <a:ext uri="{FF2B5EF4-FFF2-40B4-BE49-F238E27FC236}">
                <a16:creationId xmlns:a16="http://schemas.microsoft.com/office/drawing/2014/main" id="{CCF51DD9-90A0-CE3B-A063-D248BF29A115}"/>
              </a:ext>
            </a:extLst>
          </p:cNvPr>
          <p:cNvSpPr>
            <a:spLocks noGrp="1"/>
          </p:cNvSpPr>
          <p:nvPr>
            <p:ph idx="1"/>
          </p:nvPr>
        </p:nvSpPr>
        <p:spPr>
          <a:xfrm>
            <a:off x="526473" y="748143"/>
            <a:ext cx="11208327" cy="4308765"/>
          </a:xfrm>
        </p:spPr>
        <p:txBody>
          <a:bodyPr>
            <a:noAutofit/>
          </a:bodyPr>
          <a:lstStyle/>
          <a:p>
            <a:pPr algn="just"/>
            <a:r>
              <a:rPr lang="en-US" sz="2600" dirty="0"/>
              <a:t>The processor uses a full descending stack. </a:t>
            </a:r>
          </a:p>
          <a:p>
            <a:pPr algn="just"/>
            <a:r>
              <a:rPr lang="en-US" sz="2600" dirty="0"/>
              <a:t>This means the stack pointer holds the address of the last stacked item in memory. </a:t>
            </a:r>
          </a:p>
          <a:p>
            <a:pPr algn="just"/>
            <a:r>
              <a:rPr lang="en-US" sz="2600" dirty="0"/>
              <a:t>When the processor pushes a new item onto the stack, it decrements the stack pointer and then writes the item to the new memory location. </a:t>
            </a:r>
          </a:p>
          <a:p>
            <a:pPr algn="just"/>
            <a:r>
              <a:rPr lang="en-US" sz="2600" dirty="0"/>
              <a:t>The processor implements two stacks, the main stack and the process stack, with a pointer for each held in independent registers</a:t>
            </a:r>
          </a:p>
          <a:p>
            <a:pPr algn="just"/>
            <a:r>
              <a:rPr lang="en-US" sz="2600" dirty="0"/>
              <a:t>In Thread mode, the CONTROL register controls whether the processor uses the main stack or the process stack</a:t>
            </a:r>
          </a:p>
          <a:p>
            <a:pPr algn="just"/>
            <a:r>
              <a:rPr lang="en-US" sz="2600" dirty="0"/>
              <a:t>In Handler mode, the processor always uses the main stack</a:t>
            </a:r>
          </a:p>
          <a:p>
            <a:pPr algn="just"/>
            <a:endParaRPr lang="en-IN" sz="2600" dirty="0"/>
          </a:p>
        </p:txBody>
      </p:sp>
      <p:pic>
        <p:nvPicPr>
          <p:cNvPr id="5" name="Picture 4">
            <a:extLst>
              <a:ext uri="{FF2B5EF4-FFF2-40B4-BE49-F238E27FC236}">
                <a16:creationId xmlns:a16="http://schemas.microsoft.com/office/drawing/2014/main" id="{88740006-9729-398E-7909-F7D534D685D8}"/>
              </a:ext>
            </a:extLst>
          </p:cNvPr>
          <p:cNvPicPr>
            <a:picLocks noChangeAspect="1"/>
          </p:cNvPicPr>
          <p:nvPr/>
        </p:nvPicPr>
        <p:blipFill>
          <a:blip r:embed="rId2"/>
          <a:stretch>
            <a:fillRect/>
          </a:stretch>
        </p:blipFill>
        <p:spPr>
          <a:xfrm>
            <a:off x="2015941" y="5056908"/>
            <a:ext cx="7114204" cy="1486335"/>
          </a:xfrm>
          <a:prstGeom prst="rect">
            <a:avLst/>
          </a:prstGeom>
        </p:spPr>
      </p:pic>
    </p:spTree>
    <p:extLst>
      <p:ext uri="{BB962C8B-B14F-4D97-AF65-F5344CB8AC3E}">
        <p14:creationId xmlns:p14="http://schemas.microsoft.com/office/powerpoint/2010/main" val="3266399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366B-A23A-7EF1-A60D-0B50462A7052}"/>
              </a:ext>
            </a:extLst>
          </p:cNvPr>
          <p:cNvSpPr>
            <a:spLocks noGrp="1"/>
          </p:cNvSpPr>
          <p:nvPr>
            <p:ph type="title"/>
          </p:nvPr>
        </p:nvSpPr>
        <p:spPr>
          <a:xfrm>
            <a:off x="838200" y="365126"/>
            <a:ext cx="10515600" cy="576984"/>
          </a:xfrm>
        </p:spPr>
        <p:txBody>
          <a:bodyPr>
            <a:normAutofit/>
          </a:bodyPr>
          <a:lstStyle/>
          <a:p>
            <a:pPr algn="ctr"/>
            <a:r>
              <a:rPr lang="en-IN" sz="2600" b="1" dirty="0">
                <a:latin typeface="+mn-lt"/>
              </a:rPr>
              <a:t>Data Types</a:t>
            </a:r>
            <a:endParaRPr lang="en-IN" sz="2600" dirty="0"/>
          </a:p>
        </p:txBody>
      </p:sp>
      <p:sp>
        <p:nvSpPr>
          <p:cNvPr id="3" name="Content Placeholder 2">
            <a:extLst>
              <a:ext uri="{FF2B5EF4-FFF2-40B4-BE49-F238E27FC236}">
                <a16:creationId xmlns:a16="http://schemas.microsoft.com/office/drawing/2014/main" id="{09DF50FE-B0E4-8C72-9396-17E50DD0A771}"/>
              </a:ext>
            </a:extLst>
          </p:cNvPr>
          <p:cNvSpPr>
            <a:spLocks noGrp="1"/>
          </p:cNvSpPr>
          <p:nvPr>
            <p:ph idx="1"/>
          </p:nvPr>
        </p:nvSpPr>
        <p:spPr>
          <a:xfrm>
            <a:off x="838200" y="942111"/>
            <a:ext cx="10515600" cy="2923307"/>
          </a:xfrm>
        </p:spPr>
        <p:txBody>
          <a:bodyPr>
            <a:normAutofit/>
          </a:bodyPr>
          <a:lstStyle/>
          <a:p>
            <a:pPr marL="0" indent="0" algn="just">
              <a:buNone/>
            </a:pPr>
            <a:r>
              <a:rPr lang="en-US" sz="2600" dirty="0"/>
              <a:t>The processor supports the following data types: </a:t>
            </a:r>
          </a:p>
          <a:p>
            <a:pPr marL="0" indent="0" algn="just">
              <a:buNone/>
            </a:pPr>
            <a:r>
              <a:rPr lang="en-US" sz="2600" dirty="0"/>
              <a:t>— 32-bit words </a:t>
            </a:r>
          </a:p>
          <a:p>
            <a:pPr marL="0" indent="0" algn="just">
              <a:buNone/>
            </a:pPr>
            <a:r>
              <a:rPr lang="en-US" sz="2600" dirty="0"/>
              <a:t>— 16-bit halfwords </a:t>
            </a:r>
          </a:p>
          <a:p>
            <a:pPr marL="0" indent="0" algn="just">
              <a:buNone/>
            </a:pPr>
            <a:r>
              <a:rPr lang="en-US" sz="2600" dirty="0"/>
              <a:t>— 8-bit bytes. </a:t>
            </a:r>
          </a:p>
          <a:p>
            <a:pPr marL="0" indent="0" algn="just">
              <a:buNone/>
            </a:pPr>
            <a:r>
              <a:rPr lang="en-US" sz="2600" dirty="0"/>
              <a:t>• manages all data memory accesses as little-endian or big-endian. </a:t>
            </a:r>
          </a:p>
          <a:p>
            <a:pPr marL="0" indent="0" algn="just">
              <a:buNone/>
            </a:pPr>
            <a:r>
              <a:rPr lang="en-US" sz="2600" dirty="0"/>
              <a:t>Instruction memory and PPB accesses are always performed as little-endian.</a:t>
            </a:r>
            <a:endParaRPr lang="en-IN" sz="2600" dirty="0"/>
          </a:p>
        </p:txBody>
      </p:sp>
      <p:pic>
        <p:nvPicPr>
          <p:cNvPr id="5" name="Picture 4">
            <a:extLst>
              <a:ext uri="{FF2B5EF4-FFF2-40B4-BE49-F238E27FC236}">
                <a16:creationId xmlns:a16="http://schemas.microsoft.com/office/drawing/2014/main" id="{AB27AA68-4A2A-92E6-8052-44D21F9D6DCF}"/>
              </a:ext>
            </a:extLst>
          </p:cNvPr>
          <p:cNvPicPr>
            <a:picLocks noChangeAspect="1"/>
          </p:cNvPicPr>
          <p:nvPr/>
        </p:nvPicPr>
        <p:blipFill>
          <a:blip r:embed="rId2"/>
          <a:stretch>
            <a:fillRect/>
          </a:stretch>
        </p:blipFill>
        <p:spPr>
          <a:xfrm>
            <a:off x="1992104" y="3800377"/>
            <a:ext cx="8800586" cy="2424312"/>
          </a:xfrm>
          <a:prstGeom prst="rect">
            <a:avLst/>
          </a:prstGeom>
        </p:spPr>
      </p:pic>
    </p:spTree>
    <p:extLst>
      <p:ext uri="{BB962C8B-B14F-4D97-AF65-F5344CB8AC3E}">
        <p14:creationId xmlns:p14="http://schemas.microsoft.com/office/powerpoint/2010/main" val="4253927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7813F-7865-5AD5-20CB-A7101F48B0C0}"/>
              </a:ext>
            </a:extLst>
          </p:cNvPr>
          <p:cNvSpPr>
            <a:spLocks noGrp="1"/>
          </p:cNvSpPr>
          <p:nvPr>
            <p:ph type="title"/>
          </p:nvPr>
        </p:nvSpPr>
        <p:spPr>
          <a:xfrm>
            <a:off x="838200" y="74172"/>
            <a:ext cx="10515600" cy="701675"/>
          </a:xfrm>
        </p:spPr>
        <p:txBody>
          <a:bodyPr>
            <a:normAutofit/>
          </a:bodyPr>
          <a:lstStyle/>
          <a:p>
            <a:pPr algn="ctr"/>
            <a:r>
              <a:rPr lang="en-IN" sz="2600" b="1" dirty="0">
                <a:latin typeface="+mn-lt"/>
              </a:rPr>
              <a:t>Cortex-M3 Memory Map</a:t>
            </a:r>
          </a:p>
        </p:txBody>
      </p:sp>
      <p:pic>
        <p:nvPicPr>
          <p:cNvPr id="7" name="Picture 6">
            <a:extLst>
              <a:ext uri="{FF2B5EF4-FFF2-40B4-BE49-F238E27FC236}">
                <a16:creationId xmlns:a16="http://schemas.microsoft.com/office/drawing/2014/main" id="{3FF1AA89-65DA-A1D4-B060-021E7B535225}"/>
              </a:ext>
            </a:extLst>
          </p:cNvPr>
          <p:cNvPicPr>
            <a:picLocks noChangeAspect="1"/>
          </p:cNvPicPr>
          <p:nvPr/>
        </p:nvPicPr>
        <p:blipFill>
          <a:blip r:embed="rId2"/>
          <a:stretch>
            <a:fillRect/>
          </a:stretch>
        </p:blipFill>
        <p:spPr>
          <a:xfrm>
            <a:off x="2428576" y="868656"/>
            <a:ext cx="6161242" cy="5846335"/>
          </a:xfrm>
          <a:prstGeom prst="rect">
            <a:avLst/>
          </a:prstGeom>
        </p:spPr>
      </p:pic>
    </p:spTree>
    <p:extLst>
      <p:ext uri="{BB962C8B-B14F-4D97-AF65-F5344CB8AC3E}">
        <p14:creationId xmlns:p14="http://schemas.microsoft.com/office/powerpoint/2010/main" val="1265564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7813F-7865-5AD5-20CB-A7101F48B0C0}"/>
              </a:ext>
            </a:extLst>
          </p:cNvPr>
          <p:cNvSpPr>
            <a:spLocks noGrp="1"/>
          </p:cNvSpPr>
          <p:nvPr>
            <p:ph type="title"/>
          </p:nvPr>
        </p:nvSpPr>
        <p:spPr>
          <a:xfrm>
            <a:off x="270164" y="171153"/>
            <a:ext cx="4080164" cy="701675"/>
          </a:xfrm>
        </p:spPr>
        <p:txBody>
          <a:bodyPr>
            <a:normAutofit/>
          </a:bodyPr>
          <a:lstStyle/>
          <a:p>
            <a:pPr algn="ctr"/>
            <a:r>
              <a:rPr lang="en-IN" sz="2600" b="1" dirty="0">
                <a:latin typeface="+mn-lt"/>
              </a:rPr>
              <a:t>Cortex-M3 Memory Map</a:t>
            </a:r>
          </a:p>
        </p:txBody>
      </p:sp>
      <p:pic>
        <p:nvPicPr>
          <p:cNvPr id="4" name="Picture 3">
            <a:extLst>
              <a:ext uri="{FF2B5EF4-FFF2-40B4-BE49-F238E27FC236}">
                <a16:creationId xmlns:a16="http://schemas.microsoft.com/office/drawing/2014/main" id="{80CDE990-818D-050F-A4EF-CE263FE2972D}"/>
              </a:ext>
            </a:extLst>
          </p:cNvPr>
          <p:cNvPicPr>
            <a:picLocks noChangeAspect="1"/>
          </p:cNvPicPr>
          <p:nvPr/>
        </p:nvPicPr>
        <p:blipFill>
          <a:blip r:embed="rId2"/>
          <a:stretch>
            <a:fillRect/>
          </a:stretch>
        </p:blipFill>
        <p:spPr>
          <a:xfrm>
            <a:off x="4575129" y="171153"/>
            <a:ext cx="6533090" cy="6122633"/>
          </a:xfrm>
          <a:prstGeom prst="rect">
            <a:avLst/>
          </a:prstGeom>
        </p:spPr>
      </p:pic>
    </p:spTree>
    <p:extLst>
      <p:ext uri="{BB962C8B-B14F-4D97-AF65-F5344CB8AC3E}">
        <p14:creationId xmlns:p14="http://schemas.microsoft.com/office/powerpoint/2010/main" val="2252950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95866-8FF4-BB50-D9CD-5202DF6D38F9}"/>
              </a:ext>
            </a:extLst>
          </p:cNvPr>
          <p:cNvSpPr>
            <a:spLocks noGrp="1"/>
          </p:cNvSpPr>
          <p:nvPr>
            <p:ph type="title"/>
          </p:nvPr>
        </p:nvSpPr>
        <p:spPr>
          <a:xfrm>
            <a:off x="1170710" y="170867"/>
            <a:ext cx="10515600" cy="715530"/>
          </a:xfrm>
        </p:spPr>
        <p:txBody>
          <a:bodyPr/>
          <a:lstStyle/>
          <a:p>
            <a:pPr algn="ctr"/>
            <a:r>
              <a:rPr lang="en-IN" sz="2600" b="1" dirty="0">
                <a:latin typeface="+mn-lt"/>
              </a:rPr>
              <a:t>Introduction to ARM Cortex</a:t>
            </a:r>
          </a:p>
        </p:txBody>
      </p:sp>
      <p:sp>
        <p:nvSpPr>
          <p:cNvPr id="3" name="Content Placeholder 2">
            <a:extLst>
              <a:ext uri="{FF2B5EF4-FFF2-40B4-BE49-F238E27FC236}">
                <a16:creationId xmlns:a16="http://schemas.microsoft.com/office/drawing/2014/main" id="{F944F1CE-A598-BDEC-ABB9-551B432C77EA}"/>
              </a:ext>
            </a:extLst>
          </p:cNvPr>
          <p:cNvSpPr>
            <a:spLocks noGrp="1"/>
          </p:cNvSpPr>
          <p:nvPr>
            <p:ph idx="1"/>
          </p:nvPr>
        </p:nvSpPr>
        <p:spPr>
          <a:xfrm>
            <a:off x="609600" y="775855"/>
            <a:ext cx="11076710" cy="5758873"/>
          </a:xfrm>
        </p:spPr>
        <p:txBody>
          <a:bodyPr>
            <a:noAutofit/>
          </a:bodyPr>
          <a:lstStyle/>
          <a:p>
            <a:pPr algn="just"/>
            <a:r>
              <a:rPr lang="en-US" sz="2400" b="0" i="0" u="none" strike="noStrike" baseline="0" dirty="0"/>
              <a:t>ARM extended its product portfolio by diversifying its CPU development, which resulted in the architecture version 7 or v7. </a:t>
            </a:r>
          </a:p>
          <a:p>
            <a:pPr algn="just"/>
            <a:r>
              <a:rPr lang="en-US" sz="2400" b="0" i="0" u="none" strike="noStrike" baseline="0" dirty="0"/>
              <a:t>In this version, the architecture design is </a:t>
            </a:r>
            <a:r>
              <a:rPr lang="en-IN" sz="2400" b="0" i="0" u="none" strike="noStrike" baseline="0" dirty="0"/>
              <a:t>divided into three profiles:</a:t>
            </a:r>
          </a:p>
          <a:p>
            <a:pPr marL="457200" lvl="1" indent="0" algn="just">
              <a:buNone/>
            </a:pPr>
            <a:r>
              <a:rPr lang="en-US" b="0" i="0" u="none" strike="noStrike" baseline="0" dirty="0"/>
              <a:t>• The </a:t>
            </a:r>
            <a:r>
              <a:rPr lang="en-US" b="0" i="1" u="none" strike="noStrike" baseline="0" dirty="0"/>
              <a:t>A profile: </a:t>
            </a:r>
            <a:r>
              <a:rPr lang="en-US" b="0" i="0" u="none" strike="noStrike" baseline="0" dirty="0"/>
              <a:t>high-performance open application platforms.</a:t>
            </a:r>
          </a:p>
          <a:p>
            <a:pPr marL="457200" lvl="1" indent="0" algn="just">
              <a:buNone/>
            </a:pPr>
            <a:r>
              <a:rPr lang="en-US" b="0" i="0" u="none" strike="noStrike" baseline="0" dirty="0"/>
              <a:t>• The </a:t>
            </a:r>
            <a:r>
              <a:rPr lang="en-US" b="0" i="1" u="none" strike="noStrike" baseline="0" dirty="0"/>
              <a:t>R profile</a:t>
            </a:r>
            <a:r>
              <a:rPr lang="en-US" dirty="0"/>
              <a:t>: </a:t>
            </a:r>
            <a:r>
              <a:rPr lang="en-US" b="0" i="0" u="none" strike="noStrike" baseline="0" dirty="0"/>
              <a:t>high-end embedded systems with real-time performance</a:t>
            </a:r>
            <a:r>
              <a:rPr lang="en-IN" b="0" i="0" u="none" strike="noStrike" baseline="0" dirty="0"/>
              <a:t>.</a:t>
            </a:r>
          </a:p>
          <a:p>
            <a:pPr marL="457200" lvl="1" indent="0" algn="just">
              <a:buNone/>
            </a:pPr>
            <a:r>
              <a:rPr lang="en-US" b="0" i="0" u="none" strike="noStrike" baseline="0" dirty="0"/>
              <a:t>• The </a:t>
            </a:r>
            <a:r>
              <a:rPr lang="en-US" b="0" i="1" u="none" strike="noStrike" baseline="0" dirty="0"/>
              <a:t>M profile: d</a:t>
            </a:r>
            <a:r>
              <a:rPr lang="en-US" b="0" i="0" u="none" strike="noStrike" baseline="0" dirty="0"/>
              <a:t>eeply embedded microcontroller-type systems.</a:t>
            </a:r>
          </a:p>
          <a:p>
            <a:pPr algn="just"/>
            <a:r>
              <a:rPr lang="en-US" sz="2400" b="0" i="1" u="none" strike="noStrike" baseline="0" dirty="0"/>
              <a:t>A Profile (ARMv7-A)</a:t>
            </a:r>
            <a:r>
              <a:rPr lang="en-US" sz="2400" b="0" i="0" u="none" strike="noStrike" baseline="0" dirty="0"/>
              <a:t>: Application processors designed to handle complex applications such as high-end embedded operating systems </a:t>
            </a:r>
            <a:r>
              <a:rPr lang="en-US" sz="2400" b="0" i="0" u="none" strike="noStrike" baseline="0" dirty="0" err="1"/>
              <a:t>Eg</a:t>
            </a:r>
            <a:r>
              <a:rPr lang="en-US" sz="2400" b="0" i="0" u="none" strike="noStrike" baseline="0" dirty="0"/>
              <a:t>: mobile phones and e- wallets.</a:t>
            </a:r>
          </a:p>
          <a:p>
            <a:pPr algn="just"/>
            <a:r>
              <a:rPr lang="en-US" sz="2400" b="0" i="1" u="none" strike="noStrike" baseline="0" dirty="0"/>
              <a:t>R Profile (ARMv7-R)</a:t>
            </a:r>
            <a:r>
              <a:rPr lang="en-US" sz="2400" b="0" i="0" u="none" strike="noStrike" baseline="0" dirty="0"/>
              <a:t>: Real-time, high-performance processors targeted at higher end of the real-time market. </a:t>
            </a:r>
            <a:r>
              <a:rPr lang="en-US" sz="2400" b="0" i="0" u="none" strike="noStrike" baseline="0" dirty="0" err="1"/>
              <a:t>Eg</a:t>
            </a:r>
            <a:r>
              <a:rPr lang="en-US" sz="2400" b="0" i="0" u="none" strike="noStrike" baseline="0" dirty="0"/>
              <a:t>: high-end breaking systems and hard drive controllers, in which low </a:t>
            </a:r>
            <a:r>
              <a:rPr lang="en-IN" sz="2400" b="0" i="0" u="none" strike="noStrike" baseline="0" dirty="0"/>
              <a:t>latency is important.</a:t>
            </a:r>
          </a:p>
          <a:p>
            <a:pPr algn="just"/>
            <a:r>
              <a:rPr lang="en-US" sz="2400" b="0" i="1" u="none" strike="noStrike" baseline="0" dirty="0"/>
              <a:t>M Profile (ARMv7-M)</a:t>
            </a:r>
            <a:r>
              <a:rPr lang="en-US" sz="2400" b="0" i="0" u="none" strike="noStrike" baseline="0" dirty="0"/>
              <a:t>: Processors targeting low-cost applications in which processing efficiency is important cost, power consumption, low interrupt latency, and ease of use are critical, as well as industrial control applications, including real-time control systems.</a:t>
            </a:r>
          </a:p>
        </p:txBody>
      </p:sp>
    </p:spTree>
    <p:extLst>
      <p:ext uri="{BB962C8B-B14F-4D97-AF65-F5344CB8AC3E}">
        <p14:creationId xmlns:p14="http://schemas.microsoft.com/office/powerpoint/2010/main" val="3306292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7813F-7865-5AD5-20CB-A7101F48B0C0}"/>
              </a:ext>
            </a:extLst>
          </p:cNvPr>
          <p:cNvSpPr>
            <a:spLocks noGrp="1"/>
          </p:cNvSpPr>
          <p:nvPr>
            <p:ph type="title"/>
          </p:nvPr>
        </p:nvSpPr>
        <p:spPr>
          <a:xfrm>
            <a:off x="4055918" y="80837"/>
            <a:ext cx="4080164" cy="533977"/>
          </a:xfrm>
        </p:spPr>
        <p:txBody>
          <a:bodyPr>
            <a:normAutofit/>
          </a:bodyPr>
          <a:lstStyle/>
          <a:p>
            <a:pPr algn="ctr"/>
            <a:r>
              <a:rPr lang="en-IN" sz="2600" b="1" dirty="0">
                <a:latin typeface="+mn-lt"/>
              </a:rPr>
              <a:t>Bit Banding</a:t>
            </a:r>
          </a:p>
        </p:txBody>
      </p:sp>
      <p:sp>
        <p:nvSpPr>
          <p:cNvPr id="5" name="TextBox 4">
            <a:extLst>
              <a:ext uri="{FF2B5EF4-FFF2-40B4-BE49-F238E27FC236}">
                <a16:creationId xmlns:a16="http://schemas.microsoft.com/office/drawing/2014/main" id="{3AE33A9E-4E1E-839C-35F5-74CE6CA862A3}"/>
              </a:ext>
            </a:extLst>
          </p:cNvPr>
          <p:cNvSpPr txBox="1"/>
          <p:nvPr/>
        </p:nvSpPr>
        <p:spPr>
          <a:xfrm>
            <a:off x="193966" y="614814"/>
            <a:ext cx="11499271" cy="3477875"/>
          </a:xfrm>
          <a:prstGeom prst="rect">
            <a:avLst/>
          </a:prstGeom>
          <a:noFill/>
        </p:spPr>
        <p:txBody>
          <a:bodyPr wrap="square">
            <a:spAutoFit/>
          </a:bodyPr>
          <a:lstStyle/>
          <a:p>
            <a:pPr algn="just"/>
            <a:r>
              <a:rPr lang="en-US" sz="2200" dirty="0"/>
              <a:t> The following formula shows how the alias region maps onto the bit-band region:</a:t>
            </a:r>
          </a:p>
          <a:p>
            <a:pPr marL="342900" indent="-342900" algn="just">
              <a:buFont typeface="Arial" panose="020B0604020202020204" pitchFamily="34" charset="0"/>
              <a:buChar char="•"/>
            </a:pPr>
            <a:r>
              <a:rPr lang="en-US" sz="2200" dirty="0"/>
              <a:t> </a:t>
            </a:r>
            <a:r>
              <a:rPr lang="en-US" sz="2200" dirty="0" err="1"/>
              <a:t>bit_word_offset</a:t>
            </a:r>
            <a:r>
              <a:rPr lang="en-US" sz="2200" dirty="0"/>
              <a:t> = (</a:t>
            </a:r>
            <a:r>
              <a:rPr lang="en-US" sz="2200" dirty="0" err="1"/>
              <a:t>byte_offset</a:t>
            </a:r>
            <a:r>
              <a:rPr lang="en-US" sz="2200" dirty="0"/>
              <a:t> x 32) + (</a:t>
            </a:r>
            <a:r>
              <a:rPr lang="en-US" sz="2200" dirty="0" err="1"/>
              <a:t>bit_number</a:t>
            </a:r>
            <a:r>
              <a:rPr lang="en-US" sz="2200" dirty="0"/>
              <a:t> x 4)</a:t>
            </a:r>
          </a:p>
          <a:p>
            <a:pPr marL="342900" indent="-342900" algn="just">
              <a:buFont typeface="Arial" panose="020B0604020202020204" pitchFamily="34" charset="0"/>
              <a:buChar char="•"/>
            </a:pPr>
            <a:r>
              <a:rPr lang="en-US" sz="2200" dirty="0"/>
              <a:t> </a:t>
            </a:r>
            <a:r>
              <a:rPr lang="en-US" sz="2200" dirty="0" err="1"/>
              <a:t>bit_word_addr</a:t>
            </a:r>
            <a:r>
              <a:rPr lang="en-US" sz="2200" dirty="0"/>
              <a:t> = </a:t>
            </a:r>
            <a:r>
              <a:rPr lang="en-US" sz="2200" dirty="0" err="1"/>
              <a:t>bit_band_base</a:t>
            </a:r>
            <a:r>
              <a:rPr lang="en-US" sz="2200" dirty="0"/>
              <a:t> + </a:t>
            </a:r>
            <a:r>
              <a:rPr lang="en-US" sz="2200" dirty="0" err="1"/>
              <a:t>bit_word_offset</a:t>
            </a:r>
            <a:endParaRPr lang="en-US" sz="2200" dirty="0"/>
          </a:p>
          <a:p>
            <a:pPr algn="just"/>
            <a:r>
              <a:rPr lang="en-US" sz="2200" dirty="0"/>
              <a:t> where:</a:t>
            </a:r>
          </a:p>
          <a:p>
            <a:pPr marL="800100" lvl="1" indent="-342900" algn="just">
              <a:buFont typeface="Arial" panose="020B0604020202020204" pitchFamily="34" charset="0"/>
              <a:buChar char="•"/>
            </a:pPr>
            <a:r>
              <a:rPr lang="en-US" sz="2200" dirty="0" err="1"/>
              <a:t>Bit_word_offset</a:t>
            </a:r>
            <a:r>
              <a:rPr lang="en-US" sz="2200" dirty="0"/>
              <a:t> is the position of the target bit in the bit-band memory region.</a:t>
            </a:r>
          </a:p>
          <a:p>
            <a:pPr marL="800100" lvl="1" indent="-342900" algn="just">
              <a:buFont typeface="Arial" panose="020B0604020202020204" pitchFamily="34" charset="0"/>
              <a:buChar char="•"/>
            </a:pPr>
            <a:r>
              <a:rPr lang="en-US" sz="2200" dirty="0" err="1"/>
              <a:t>Bit_word_addr</a:t>
            </a:r>
            <a:r>
              <a:rPr lang="en-US" sz="2200" dirty="0"/>
              <a:t> is the address of the word in the alias memory region that maps to the </a:t>
            </a:r>
          </a:p>
          <a:p>
            <a:pPr lvl="1" algn="just"/>
            <a:r>
              <a:rPr lang="en-US" sz="2200" dirty="0"/>
              <a:t>targeted bit.</a:t>
            </a:r>
          </a:p>
          <a:p>
            <a:pPr marL="800100" lvl="1" indent="-342900" algn="just">
              <a:buFont typeface="Arial" panose="020B0604020202020204" pitchFamily="34" charset="0"/>
              <a:buChar char="•"/>
            </a:pPr>
            <a:r>
              <a:rPr lang="en-US" sz="2200" dirty="0" err="1"/>
              <a:t>Bit_band_base</a:t>
            </a:r>
            <a:r>
              <a:rPr lang="en-US" sz="2200" dirty="0"/>
              <a:t> is the starting address of the alias region.</a:t>
            </a:r>
          </a:p>
          <a:p>
            <a:pPr marL="800100" lvl="1" indent="-342900" algn="just">
              <a:buFont typeface="Arial" panose="020B0604020202020204" pitchFamily="34" charset="0"/>
              <a:buChar char="•"/>
            </a:pPr>
            <a:r>
              <a:rPr lang="en-US" sz="2200" dirty="0" err="1"/>
              <a:t>Byte_offset</a:t>
            </a:r>
            <a:r>
              <a:rPr lang="en-US" sz="2200" dirty="0"/>
              <a:t> is the number of the byte in the bit-band region that contains the targeted bit</a:t>
            </a:r>
          </a:p>
          <a:p>
            <a:pPr marL="800100" lvl="1" indent="-342900" algn="just">
              <a:buFont typeface="Arial" panose="020B0604020202020204" pitchFamily="34" charset="0"/>
              <a:buChar char="•"/>
            </a:pPr>
            <a:r>
              <a:rPr lang="en-US" sz="2200" dirty="0" err="1"/>
              <a:t>Bit_number</a:t>
            </a:r>
            <a:r>
              <a:rPr lang="en-US" sz="2200" dirty="0"/>
              <a:t> is the bit position, 0-7, of the targeted bit.</a:t>
            </a:r>
            <a:endParaRPr lang="en-IN" sz="2200" dirty="0"/>
          </a:p>
        </p:txBody>
      </p:sp>
      <p:sp>
        <p:nvSpPr>
          <p:cNvPr id="11" name="TextBox 10">
            <a:extLst>
              <a:ext uri="{FF2B5EF4-FFF2-40B4-BE49-F238E27FC236}">
                <a16:creationId xmlns:a16="http://schemas.microsoft.com/office/drawing/2014/main" id="{5948FC33-3EE2-8634-9434-EE28B8444827}"/>
              </a:ext>
            </a:extLst>
          </p:cNvPr>
          <p:cNvSpPr txBox="1"/>
          <p:nvPr/>
        </p:nvSpPr>
        <p:spPr>
          <a:xfrm>
            <a:off x="563707" y="4112142"/>
            <a:ext cx="10759787" cy="2215991"/>
          </a:xfrm>
          <a:prstGeom prst="rect">
            <a:avLst/>
          </a:prstGeom>
          <a:noFill/>
        </p:spPr>
        <p:txBody>
          <a:bodyPr wrap="square">
            <a:spAutoFit/>
          </a:bodyPr>
          <a:lstStyle/>
          <a:p>
            <a:r>
              <a:rPr lang="en-IN" dirty="0"/>
              <a:t> </a:t>
            </a:r>
            <a:r>
              <a:rPr lang="en-IN" sz="2400" dirty="0"/>
              <a:t>The alias word at 0x23FFFFE0 maps to bit[0] of the bit-band byte at 0x200FFFFF: 	0x23FFFFE0 = 0x22000000 + (0xFFFFF*32) + (0*4).</a:t>
            </a:r>
          </a:p>
          <a:p>
            <a:endParaRPr lang="en-IN" sz="2400" dirty="0"/>
          </a:p>
          <a:p>
            <a:r>
              <a:rPr lang="en-IN" sz="2400" dirty="0"/>
              <a:t> • The alias word at 0x23FFFFFC maps to bit[7] of the bit-band byte at 0x200FFFFF: 	0x23FFFFFC = 0x22000000 + (0xFFFFF*32) + (7*4).</a:t>
            </a:r>
          </a:p>
          <a:p>
            <a:r>
              <a:rPr lang="en-IN" dirty="0"/>
              <a:t> </a:t>
            </a:r>
          </a:p>
        </p:txBody>
      </p:sp>
    </p:spTree>
    <p:extLst>
      <p:ext uri="{BB962C8B-B14F-4D97-AF65-F5344CB8AC3E}">
        <p14:creationId xmlns:p14="http://schemas.microsoft.com/office/powerpoint/2010/main" val="3965767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7813F-7865-5AD5-20CB-A7101F48B0C0}"/>
              </a:ext>
            </a:extLst>
          </p:cNvPr>
          <p:cNvSpPr>
            <a:spLocks noGrp="1"/>
          </p:cNvSpPr>
          <p:nvPr>
            <p:ph type="title"/>
          </p:nvPr>
        </p:nvSpPr>
        <p:spPr>
          <a:xfrm>
            <a:off x="4055918" y="80837"/>
            <a:ext cx="4080164" cy="533977"/>
          </a:xfrm>
        </p:spPr>
        <p:txBody>
          <a:bodyPr>
            <a:normAutofit/>
          </a:bodyPr>
          <a:lstStyle/>
          <a:p>
            <a:pPr algn="ctr"/>
            <a:r>
              <a:rPr lang="en-IN" sz="2600" b="1" dirty="0">
                <a:latin typeface="+mn-lt"/>
              </a:rPr>
              <a:t>Bit Banding</a:t>
            </a:r>
          </a:p>
        </p:txBody>
      </p:sp>
      <p:sp>
        <p:nvSpPr>
          <p:cNvPr id="11" name="TextBox 10">
            <a:extLst>
              <a:ext uri="{FF2B5EF4-FFF2-40B4-BE49-F238E27FC236}">
                <a16:creationId xmlns:a16="http://schemas.microsoft.com/office/drawing/2014/main" id="{5948FC33-3EE2-8634-9434-EE28B8444827}"/>
              </a:ext>
            </a:extLst>
          </p:cNvPr>
          <p:cNvSpPr txBox="1"/>
          <p:nvPr/>
        </p:nvSpPr>
        <p:spPr>
          <a:xfrm>
            <a:off x="595746" y="573629"/>
            <a:ext cx="11000508" cy="1569660"/>
          </a:xfrm>
          <a:prstGeom prst="rect">
            <a:avLst/>
          </a:prstGeom>
          <a:noFill/>
        </p:spPr>
        <p:txBody>
          <a:bodyPr wrap="square">
            <a:spAutoFit/>
          </a:bodyPr>
          <a:lstStyle/>
          <a:p>
            <a:r>
              <a:rPr lang="en-IN" sz="2400" dirty="0"/>
              <a:t>• The alias word at 0x22000000 maps to bit[0] of the </a:t>
            </a:r>
            <a:r>
              <a:rPr lang="en-IN" sz="2400" dirty="0" err="1"/>
              <a:t>bitband</a:t>
            </a:r>
            <a:r>
              <a:rPr lang="en-IN" sz="2400" dirty="0"/>
              <a:t> byte at 0x20000000: 	0x22000000 = 0x22000000 + (0*32) + (0 *4).</a:t>
            </a:r>
          </a:p>
          <a:p>
            <a:r>
              <a:rPr lang="en-IN" sz="2400" dirty="0"/>
              <a:t>- • The alias word at 0x2200001C maps to bit[7] of the bit-band byte at 0x20000000: 	0x2200001C = 0x22000000+ (0*32) + (7*4)</a:t>
            </a:r>
          </a:p>
        </p:txBody>
      </p:sp>
      <p:pic>
        <p:nvPicPr>
          <p:cNvPr id="4" name="Picture 3">
            <a:extLst>
              <a:ext uri="{FF2B5EF4-FFF2-40B4-BE49-F238E27FC236}">
                <a16:creationId xmlns:a16="http://schemas.microsoft.com/office/drawing/2014/main" id="{6FA4AE9C-BCC5-78DD-BF7E-8EB500FB81B0}"/>
              </a:ext>
            </a:extLst>
          </p:cNvPr>
          <p:cNvPicPr>
            <a:picLocks noChangeAspect="1"/>
          </p:cNvPicPr>
          <p:nvPr/>
        </p:nvPicPr>
        <p:blipFill>
          <a:blip r:embed="rId2"/>
          <a:stretch>
            <a:fillRect/>
          </a:stretch>
        </p:blipFill>
        <p:spPr>
          <a:xfrm>
            <a:off x="1818063" y="2133603"/>
            <a:ext cx="8794518" cy="4484454"/>
          </a:xfrm>
          <a:prstGeom prst="rect">
            <a:avLst/>
          </a:prstGeom>
        </p:spPr>
      </p:pic>
    </p:spTree>
    <p:extLst>
      <p:ext uri="{BB962C8B-B14F-4D97-AF65-F5344CB8AC3E}">
        <p14:creationId xmlns:p14="http://schemas.microsoft.com/office/powerpoint/2010/main" val="3323874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7813F-7865-5AD5-20CB-A7101F48B0C0}"/>
              </a:ext>
            </a:extLst>
          </p:cNvPr>
          <p:cNvSpPr>
            <a:spLocks noGrp="1"/>
          </p:cNvSpPr>
          <p:nvPr>
            <p:ph type="title"/>
          </p:nvPr>
        </p:nvSpPr>
        <p:spPr>
          <a:xfrm>
            <a:off x="4055918" y="80837"/>
            <a:ext cx="4080164" cy="533977"/>
          </a:xfrm>
        </p:spPr>
        <p:txBody>
          <a:bodyPr>
            <a:normAutofit/>
          </a:bodyPr>
          <a:lstStyle/>
          <a:p>
            <a:pPr algn="ctr"/>
            <a:r>
              <a:rPr lang="en-IN" sz="2600" b="1" dirty="0">
                <a:latin typeface="+mn-lt"/>
              </a:rPr>
              <a:t>Bit Banding</a:t>
            </a:r>
          </a:p>
        </p:txBody>
      </p:sp>
      <p:sp>
        <p:nvSpPr>
          <p:cNvPr id="5" name="TextBox 4">
            <a:extLst>
              <a:ext uri="{FF2B5EF4-FFF2-40B4-BE49-F238E27FC236}">
                <a16:creationId xmlns:a16="http://schemas.microsoft.com/office/drawing/2014/main" id="{3AE33A9E-4E1E-839C-35F5-74CE6CA862A3}"/>
              </a:ext>
            </a:extLst>
          </p:cNvPr>
          <p:cNvSpPr txBox="1"/>
          <p:nvPr/>
        </p:nvSpPr>
        <p:spPr>
          <a:xfrm>
            <a:off x="277093" y="614814"/>
            <a:ext cx="4862939" cy="5170646"/>
          </a:xfrm>
          <a:prstGeom prst="rect">
            <a:avLst/>
          </a:prstGeom>
          <a:noFill/>
        </p:spPr>
        <p:txBody>
          <a:bodyPr wrap="square">
            <a:spAutoFit/>
          </a:bodyPr>
          <a:lstStyle/>
          <a:p>
            <a:pPr marL="342900" indent="-342900" algn="just">
              <a:buFont typeface="Arial" panose="020B0604020202020204" pitchFamily="34" charset="0"/>
              <a:buChar char="•"/>
            </a:pPr>
            <a:r>
              <a:rPr lang="en-US" sz="2200" dirty="0"/>
              <a:t>A bit-band region maps each word in a bit-band alias region to a single bit in the bit-band region. </a:t>
            </a:r>
          </a:p>
          <a:p>
            <a:pPr marL="342900" indent="-342900" algn="just">
              <a:buFont typeface="Arial" panose="020B0604020202020204" pitchFamily="34" charset="0"/>
              <a:buChar char="•"/>
            </a:pPr>
            <a:r>
              <a:rPr lang="en-US" sz="2200" dirty="0"/>
              <a:t>The bit-band regions occupy the lowest 1MB of the SRAM and peripheral memory regions. </a:t>
            </a:r>
          </a:p>
          <a:p>
            <a:pPr marL="342900" indent="-342900" algn="just">
              <a:buFont typeface="Arial" panose="020B0604020202020204" pitchFamily="34" charset="0"/>
              <a:buChar char="•"/>
            </a:pPr>
            <a:r>
              <a:rPr lang="en-US" sz="2200" dirty="0"/>
              <a:t>The memory map has two 32MB alias regions that map to two 1MB bit-band regions: </a:t>
            </a:r>
          </a:p>
          <a:p>
            <a:pPr marL="342900" indent="-342900" algn="just">
              <a:buFont typeface="Arial" panose="020B0604020202020204" pitchFamily="34" charset="0"/>
              <a:buChar char="•"/>
            </a:pPr>
            <a:r>
              <a:rPr lang="en-US" sz="2200" dirty="0"/>
              <a:t>accesses to the 32MB SRAM alias region map to the 1MB SRAM bit-band region</a:t>
            </a:r>
          </a:p>
          <a:p>
            <a:pPr marL="342900" indent="-342900" algn="just">
              <a:buFont typeface="Arial" panose="020B0604020202020204" pitchFamily="34" charset="0"/>
              <a:buChar char="•"/>
            </a:pPr>
            <a:r>
              <a:rPr lang="en-US" sz="2200" dirty="0"/>
              <a:t>accesses to the 32MB peripheral alias region map to the 1MB peripheral bit-band region</a:t>
            </a:r>
            <a:endParaRPr lang="en-IN" sz="2200" dirty="0"/>
          </a:p>
        </p:txBody>
      </p:sp>
      <p:pic>
        <p:nvPicPr>
          <p:cNvPr id="7" name="Picture 6">
            <a:extLst>
              <a:ext uri="{FF2B5EF4-FFF2-40B4-BE49-F238E27FC236}">
                <a16:creationId xmlns:a16="http://schemas.microsoft.com/office/drawing/2014/main" id="{DCA67955-17E5-136A-F29A-2D66604419DE}"/>
              </a:ext>
            </a:extLst>
          </p:cNvPr>
          <p:cNvPicPr>
            <a:picLocks noChangeAspect="1"/>
          </p:cNvPicPr>
          <p:nvPr/>
        </p:nvPicPr>
        <p:blipFill>
          <a:blip r:embed="rId2"/>
          <a:stretch>
            <a:fillRect/>
          </a:stretch>
        </p:blipFill>
        <p:spPr>
          <a:xfrm>
            <a:off x="5430987" y="614814"/>
            <a:ext cx="6483920" cy="2618896"/>
          </a:xfrm>
          <a:prstGeom prst="rect">
            <a:avLst/>
          </a:prstGeom>
        </p:spPr>
      </p:pic>
      <p:pic>
        <p:nvPicPr>
          <p:cNvPr id="9" name="Picture 8">
            <a:extLst>
              <a:ext uri="{FF2B5EF4-FFF2-40B4-BE49-F238E27FC236}">
                <a16:creationId xmlns:a16="http://schemas.microsoft.com/office/drawing/2014/main" id="{84F8630E-6084-EC49-0CAB-9C6B4D2EE622}"/>
              </a:ext>
            </a:extLst>
          </p:cNvPr>
          <p:cNvPicPr>
            <a:picLocks noChangeAspect="1"/>
          </p:cNvPicPr>
          <p:nvPr/>
        </p:nvPicPr>
        <p:blipFill>
          <a:blip r:embed="rId3"/>
          <a:stretch>
            <a:fillRect/>
          </a:stretch>
        </p:blipFill>
        <p:spPr>
          <a:xfrm>
            <a:off x="5555677" y="3325514"/>
            <a:ext cx="6262250" cy="2618896"/>
          </a:xfrm>
          <a:prstGeom prst="rect">
            <a:avLst/>
          </a:prstGeom>
        </p:spPr>
      </p:pic>
    </p:spTree>
    <p:extLst>
      <p:ext uri="{BB962C8B-B14F-4D97-AF65-F5344CB8AC3E}">
        <p14:creationId xmlns:p14="http://schemas.microsoft.com/office/powerpoint/2010/main" val="4083486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7813F-7865-5AD5-20CB-A7101F48B0C0}"/>
              </a:ext>
            </a:extLst>
          </p:cNvPr>
          <p:cNvSpPr>
            <a:spLocks noGrp="1"/>
          </p:cNvSpPr>
          <p:nvPr>
            <p:ph type="title"/>
          </p:nvPr>
        </p:nvSpPr>
        <p:spPr>
          <a:xfrm>
            <a:off x="4055918" y="80837"/>
            <a:ext cx="4080164" cy="533977"/>
          </a:xfrm>
        </p:spPr>
        <p:txBody>
          <a:bodyPr>
            <a:normAutofit/>
          </a:bodyPr>
          <a:lstStyle/>
          <a:p>
            <a:pPr algn="ctr"/>
            <a:r>
              <a:rPr lang="en-IN" sz="2600" b="1" dirty="0">
                <a:latin typeface="+mn-lt"/>
              </a:rPr>
              <a:t>Power Management</a:t>
            </a:r>
          </a:p>
        </p:txBody>
      </p:sp>
      <p:sp>
        <p:nvSpPr>
          <p:cNvPr id="5" name="TextBox 4">
            <a:extLst>
              <a:ext uri="{FF2B5EF4-FFF2-40B4-BE49-F238E27FC236}">
                <a16:creationId xmlns:a16="http://schemas.microsoft.com/office/drawing/2014/main" id="{3AE33A9E-4E1E-839C-35F5-74CE6CA862A3}"/>
              </a:ext>
            </a:extLst>
          </p:cNvPr>
          <p:cNvSpPr txBox="1"/>
          <p:nvPr/>
        </p:nvSpPr>
        <p:spPr>
          <a:xfrm>
            <a:off x="193966" y="614814"/>
            <a:ext cx="11499271" cy="3754874"/>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dirty="0"/>
              <a:t>The Cortex-M3 processor sleep modes reduce power consumption</a:t>
            </a:r>
          </a:p>
          <a:p>
            <a:pPr marL="342900" indent="-342900" algn="just">
              <a:lnSpc>
                <a:spcPct val="150000"/>
              </a:lnSpc>
              <a:buFont typeface="Arial" panose="020B0604020202020204" pitchFamily="34" charset="0"/>
              <a:buChar char="•"/>
            </a:pPr>
            <a:r>
              <a:rPr lang="en-US" sz="2400" dirty="0"/>
              <a:t>They might do one or all of the following: </a:t>
            </a:r>
          </a:p>
          <a:p>
            <a:pPr lvl="1" algn="just">
              <a:lnSpc>
                <a:spcPct val="150000"/>
              </a:lnSpc>
            </a:pPr>
            <a:r>
              <a:rPr lang="en-US" sz="2400" dirty="0"/>
              <a:t>• sleep mode stops the processor clock </a:t>
            </a:r>
          </a:p>
          <a:p>
            <a:pPr lvl="1" algn="just">
              <a:lnSpc>
                <a:spcPct val="150000"/>
              </a:lnSpc>
            </a:pPr>
            <a:r>
              <a:rPr lang="en-US" sz="2400" dirty="0"/>
              <a:t>• deep sleep mode stops the system clock and switches off the PLL and flash memory.</a:t>
            </a:r>
          </a:p>
          <a:p>
            <a:pPr marL="342900" indent="-342900" algn="just">
              <a:lnSpc>
                <a:spcPct val="150000"/>
              </a:lnSpc>
              <a:buFont typeface="Arial" panose="020B0604020202020204" pitchFamily="34" charset="0"/>
              <a:buChar char="•"/>
            </a:pPr>
            <a:r>
              <a:rPr lang="en-US" sz="2400" dirty="0"/>
              <a:t>If your device implements two sleep modes providing different levels of power saving, the SLEEPDEEP bit of the SCR selects which sleep mode is used</a:t>
            </a:r>
          </a:p>
          <a:p>
            <a:pPr algn="just"/>
            <a:endParaRPr lang="en-IN" sz="2200" dirty="0"/>
          </a:p>
        </p:txBody>
      </p:sp>
    </p:spTree>
    <p:extLst>
      <p:ext uri="{BB962C8B-B14F-4D97-AF65-F5344CB8AC3E}">
        <p14:creationId xmlns:p14="http://schemas.microsoft.com/office/powerpoint/2010/main" val="3063498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7813F-7865-5AD5-20CB-A7101F48B0C0}"/>
              </a:ext>
            </a:extLst>
          </p:cNvPr>
          <p:cNvSpPr>
            <a:spLocks noGrp="1"/>
          </p:cNvSpPr>
          <p:nvPr>
            <p:ph type="title"/>
          </p:nvPr>
        </p:nvSpPr>
        <p:spPr>
          <a:xfrm>
            <a:off x="3598718" y="80837"/>
            <a:ext cx="5739246" cy="533977"/>
          </a:xfrm>
        </p:spPr>
        <p:txBody>
          <a:bodyPr>
            <a:normAutofit fontScale="90000"/>
          </a:bodyPr>
          <a:lstStyle/>
          <a:p>
            <a:pPr algn="ctr"/>
            <a:r>
              <a:rPr lang="en-IN" sz="2600" b="1" dirty="0">
                <a:latin typeface="+mn-lt"/>
              </a:rPr>
              <a:t>Power Management – Entering Sleep Mode</a:t>
            </a:r>
          </a:p>
        </p:txBody>
      </p:sp>
      <p:sp>
        <p:nvSpPr>
          <p:cNvPr id="5" name="TextBox 4">
            <a:extLst>
              <a:ext uri="{FF2B5EF4-FFF2-40B4-BE49-F238E27FC236}">
                <a16:creationId xmlns:a16="http://schemas.microsoft.com/office/drawing/2014/main" id="{3AE33A9E-4E1E-839C-35F5-74CE6CA862A3}"/>
              </a:ext>
            </a:extLst>
          </p:cNvPr>
          <p:cNvSpPr txBox="1"/>
          <p:nvPr/>
        </p:nvSpPr>
        <p:spPr>
          <a:xfrm>
            <a:off x="193966" y="614814"/>
            <a:ext cx="11499271" cy="6186309"/>
          </a:xfrm>
          <a:prstGeom prst="rect">
            <a:avLst/>
          </a:prstGeom>
          <a:noFill/>
        </p:spPr>
        <p:txBody>
          <a:bodyPr wrap="square">
            <a:spAutoFit/>
          </a:bodyPr>
          <a:lstStyle/>
          <a:p>
            <a:pPr algn="just"/>
            <a:r>
              <a:rPr lang="en-IN" sz="2200" b="1" dirty="0"/>
              <a:t>Wait For Interrupt (WFI):</a:t>
            </a:r>
            <a:r>
              <a:rPr lang="en-US" sz="2200" dirty="0"/>
              <a:t> </a:t>
            </a:r>
          </a:p>
          <a:p>
            <a:pPr marL="342900" indent="-342900" algn="just">
              <a:buFont typeface="Arial" panose="020B0604020202020204" pitchFamily="34" charset="0"/>
              <a:buChar char="•"/>
            </a:pPr>
            <a:r>
              <a:rPr lang="en-US" sz="2200" dirty="0"/>
              <a:t>WFI instruction, causes immediate entry to sleep mode unless the wake-up condition is true</a:t>
            </a:r>
          </a:p>
          <a:p>
            <a:pPr marL="342900" indent="-342900" algn="just">
              <a:buFont typeface="Arial" panose="020B0604020202020204" pitchFamily="34" charset="0"/>
              <a:buChar char="•"/>
            </a:pPr>
            <a:endParaRPr lang="en-US" sz="2200" dirty="0"/>
          </a:p>
          <a:p>
            <a:pPr algn="just"/>
            <a:r>
              <a:rPr lang="en-IN" sz="2200" b="1" dirty="0"/>
              <a:t>Wait For Event (WFE)</a:t>
            </a:r>
            <a:r>
              <a:rPr lang="en-US" sz="2200" b="1" dirty="0"/>
              <a:t>: </a:t>
            </a:r>
          </a:p>
          <a:p>
            <a:pPr marL="342900" indent="-342900" algn="just">
              <a:buFont typeface="Arial" panose="020B0604020202020204" pitchFamily="34" charset="0"/>
              <a:buChar char="•"/>
            </a:pPr>
            <a:r>
              <a:rPr lang="en-US" sz="2200" dirty="0"/>
              <a:t>WFE instruction, causes entry to sleep mode depending on the value of a one-bit event register. </a:t>
            </a:r>
            <a:endParaRPr lang="en-IN" sz="2200" dirty="0"/>
          </a:p>
          <a:p>
            <a:pPr algn="just"/>
            <a:r>
              <a:rPr lang="en-US" sz="2200" dirty="0"/>
              <a:t>checks the value of the event register: </a:t>
            </a:r>
          </a:p>
          <a:p>
            <a:pPr lvl="1" algn="just"/>
            <a:r>
              <a:rPr lang="en-US" sz="2200" dirty="0"/>
              <a:t>0 - Processor stops executing instructions and enters sleep mode. </a:t>
            </a:r>
          </a:p>
          <a:p>
            <a:pPr lvl="1" algn="just"/>
            <a:r>
              <a:rPr lang="en-US" sz="2200" dirty="0"/>
              <a:t>1 - Processor clears register to 0 &amp; continues executing instructions without entering sleep mode.</a:t>
            </a:r>
            <a:endParaRPr lang="en-IN" sz="2200" dirty="0"/>
          </a:p>
          <a:p>
            <a:pPr marL="342900" indent="-342900" algn="just">
              <a:buFont typeface="Arial" panose="020B0604020202020204" pitchFamily="34" charset="0"/>
              <a:buChar char="•"/>
            </a:pPr>
            <a:r>
              <a:rPr lang="en-US" sz="2200" dirty="0"/>
              <a:t>Event bit is set when external event signal is asserted, or a processor in the system has executed an SEV instruction</a:t>
            </a:r>
          </a:p>
          <a:p>
            <a:pPr marL="342900" indent="-342900" algn="just">
              <a:buFont typeface="Arial" panose="020B0604020202020204" pitchFamily="34" charset="0"/>
              <a:buChar char="•"/>
            </a:pPr>
            <a:r>
              <a:rPr lang="en-US" sz="2200" dirty="0"/>
              <a:t>Software cannot access this register directly</a:t>
            </a:r>
          </a:p>
          <a:p>
            <a:pPr marL="342900" indent="-342900" algn="just">
              <a:buFont typeface="Arial" panose="020B0604020202020204" pitchFamily="34" charset="0"/>
              <a:buChar char="•"/>
            </a:pPr>
            <a:endParaRPr lang="en-US" sz="2200" dirty="0"/>
          </a:p>
          <a:p>
            <a:pPr algn="just"/>
            <a:r>
              <a:rPr lang="en-IN" sz="2200" b="1" dirty="0"/>
              <a:t>Sleep-on-exit: </a:t>
            </a:r>
          </a:p>
          <a:p>
            <a:pPr marL="342900" indent="-342900" algn="just">
              <a:buFont typeface="Arial" panose="020B0604020202020204" pitchFamily="34" charset="0"/>
              <a:buChar char="•"/>
            </a:pPr>
            <a:r>
              <a:rPr lang="en-US" sz="2200" dirty="0"/>
              <a:t>If the SLEEPONEXIT bit of the SCR is set to 1, when the processor completes the execution of all exception handlers it returns to Thread mode and immediately enters sleep mode. </a:t>
            </a:r>
          </a:p>
          <a:p>
            <a:pPr marL="342900" indent="-342900" algn="just">
              <a:buFont typeface="Arial" panose="020B0604020202020204" pitchFamily="34" charset="0"/>
              <a:buChar char="•"/>
            </a:pPr>
            <a:r>
              <a:rPr lang="en-US" sz="2200" dirty="0"/>
              <a:t>Use this mechanism in applications that only require the processor to run when an exception occurs.</a:t>
            </a:r>
            <a:endParaRPr lang="en-IN" sz="2200" b="1" dirty="0"/>
          </a:p>
        </p:txBody>
      </p:sp>
    </p:spTree>
    <p:extLst>
      <p:ext uri="{BB962C8B-B14F-4D97-AF65-F5344CB8AC3E}">
        <p14:creationId xmlns:p14="http://schemas.microsoft.com/office/powerpoint/2010/main" val="131533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7813F-7865-5AD5-20CB-A7101F48B0C0}"/>
              </a:ext>
            </a:extLst>
          </p:cNvPr>
          <p:cNvSpPr>
            <a:spLocks noGrp="1"/>
          </p:cNvSpPr>
          <p:nvPr>
            <p:ph type="title"/>
          </p:nvPr>
        </p:nvSpPr>
        <p:spPr>
          <a:xfrm>
            <a:off x="3598718" y="80837"/>
            <a:ext cx="6362700" cy="533977"/>
          </a:xfrm>
        </p:spPr>
        <p:txBody>
          <a:bodyPr>
            <a:normAutofit fontScale="90000"/>
          </a:bodyPr>
          <a:lstStyle/>
          <a:p>
            <a:pPr algn="ctr"/>
            <a:r>
              <a:rPr lang="en-IN" sz="2600" b="1" dirty="0">
                <a:latin typeface="+mn-lt"/>
              </a:rPr>
              <a:t>Power Management – Wakeup from Sleep Mode</a:t>
            </a:r>
          </a:p>
        </p:txBody>
      </p:sp>
      <p:sp>
        <p:nvSpPr>
          <p:cNvPr id="5" name="TextBox 4">
            <a:extLst>
              <a:ext uri="{FF2B5EF4-FFF2-40B4-BE49-F238E27FC236}">
                <a16:creationId xmlns:a16="http://schemas.microsoft.com/office/drawing/2014/main" id="{3AE33A9E-4E1E-839C-35F5-74CE6CA862A3}"/>
              </a:ext>
            </a:extLst>
          </p:cNvPr>
          <p:cNvSpPr txBox="1"/>
          <p:nvPr/>
        </p:nvSpPr>
        <p:spPr>
          <a:xfrm>
            <a:off x="193966" y="614814"/>
            <a:ext cx="11748652" cy="6186309"/>
          </a:xfrm>
          <a:prstGeom prst="rect">
            <a:avLst/>
          </a:prstGeom>
          <a:noFill/>
        </p:spPr>
        <p:txBody>
          <a:bodyPr wrap="square">
            <a:spAutoFit/>
          </a:bodyPr>
          <a:lstStyle/>
          <a:p>
            <a:pPr algn="just"/>
            <a:r>
              <a:rPr lang="en-US" sz="2200" dirty="0"/>
              <a:t>The conditions for the processor to wakeup depend on the mechanism that cause it to enter sleep mode.</a:t>
            </a:r>
          </a:p>
          <a:p>
            <a:pPr algn="just"/>
            <a:r>
              <a:rPr lang="en-US" sz="2200" b="1" dirty="0"/>
              <a:t>Wakeup from WFI or sleep-on-exit:</a:t>
            </a:r>
          </a:p>
          <a:p>
            <a:pPr algn="just"/>
            <a:r>
              <a:rPr lang="en-US" sz="2200" dirty="0"/>
              <a:t>Normally, the processor wakes up only when it detects an exception with sufficient priority to cause exception entry</a:t>
            </a:r>
          </a:p>
          <a:p>
            <a:pPr algn="just"/>
            <a:r>
              <a:rPr lang="en-IN" sz="2200" b="1" dirty="0"/>
              <a:t>Wakeup from WFE:</a:t>
            </a:r>
          </a:p>
          <a:p>
            <a:pPr algn="just"/>
            <a:r>
              <a:rPr lang="en-US" sz="2200" dirty="0"/>
              <a:t>The processor wakes up if: </a:t>
            </a:r>
          </a:p>
          <a:p>
            <a:pPr lvl="1" algn="just"/>
            <a:r>
              <a:rPr lang="en-US" sz="2200" dirty="0"/>
              <a:t>• it detects an exception with sufficient priority to cause exception entry </a:t>
            </a:r>
          </a:p>
          <a:p>
            <a:pPr lvl="1" algn="just"/>
            <a:r>
              <a:rPr lang="en-US" sz="2200" dirty="0"/>
              <a:t>• it detects an external event signal</a:t>
            </a:r>
          </a:p>
          <a:p>
            <a:pPr lvl="1" algn="just"/>
            <a:r>
              <a:rPr lang="en-US" sz="2200" dirty="0"/>
              <a:t>• in a multiprocessor system, another processor in the system executes an SEV instruction.</a:t>
            </a:r>
          </a:p>
          <a:p>
            <a:pPr marL="342900" indent="-342900" algn="just">
              <a:buFont typeface="Arial" panose="020B0604020202020204" pitchFamily="34" charset="0"/>
              <a:buChar char="•"/>
            </a:pPr>
            <a:r>
              <a:rPr lang="en-US" sz="2200" dirty="0"/>
              <a:t>The processor, even if the interrupt is disabled or has insufficient addition, if the SEVONPEND bit in the SCR is set to 1, any new pending interrupt triggers an event and wakes up </a:t>
            </a:r>
            <a:r>
              <a:rPr lang="en-US" sz="2200" dirty="0" err="1"/>
              <a:t>nt</a:t>
            </a:r>
            <a:r>
              <a:rPr lang="en-US" sz="2200" dirty="0"/>
              <a:t> priority to cause exception entry</a:t>
            </a:r>
          </a:p>
          <a:p>
            <a:pPr algn="just"/>
            <a:r>
              <a:rPr lang="en-IN" sz="2200" b="1" dirty="0"/>
              <a:t>Wakeup Interrupt Controller (WIC): </a:t>
            </a:r>
          </a:p>
          <a:p>
            <a:pPr marL="342900" indent="-342900" algn="just">
              <a:buFont typeface="Arial" panose="020B0604020202020204" pitchFamily="34" charset="0"/>
              <a:buChar char="•"/>
            </a:pPr>
            <a:r>
              <a:rPr lang="en-IN" sz="2200" dirty="0"/>
              <a:t>Optional Peripheral, not programmable, operates from hardware signals</a:t>
            </a:r>
          </a:p>
          <a:p>
            <a:pPr marL="342900" indent="-342900" algn="just">
              <a:buFont typeface="Arial" panose="020B0604020202020204" pitchFamily="34" charset="0"/>
              <a:buChar char="•"/>
            </a:pPr>
            <a:r>
              <a:rPr lang="en-US" sz="2200" dirty="0"/>
              <a:t>Device might include a WIC, that can detect an interrupt and wake the processor from deep sleep mode. </a:t>
            </a:r>
          </a:p>
          <a:p>
            <a:pPr marL="342900" indent="-342900" algn="just">
              <a:buFont typeface="Arial" panose="020B0604020202020204" pitchFamily="34" charset="0"/>
              <a:buChar char="•"/>
            </a:pPr>
            <a:r>
              <a:rPr lang="en-US" sz="2200" dirty="0"/>
              <a:t>The WIC is enabled only when the DEEPSLEEP bit in the SCR is set to 1</a:t>
            </a:r>
          </a:p>
        </p:txBody>
      </p:sp>
    </p:spTree>
    <p:extLst>
      <p:ext uri="{BB962C8B-B14F-4D97-AF65-F5344CB8AC3E}">
        <p14:creationId xmlns:p14="http://schemas.microsoft.com/office/powerpoint/2010/main" val="3776039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366B-A23A-7EF1-A60D-0B50462A7052}"/>
              </a:ext>
            </a:extLst>
          </p:cNvPr>
          <p:cNvSpPr>
            <a:spLocks noGrp="1"/>
          </p:cNvSpPr>
          <p:nvPr>
            <p:ph type="title"/>
          </p:nvPr>
        </p:nvSpPr>
        <p:spPr>
          <a:xfrm>
            <a:off x="838200" y="226576"/>
            <a:ext cx="10515600" cy="576984"/>
          </a:xfrm>
        </p:spPr>
        <p:txBody>
          <a:bodyPr>
            <a:normAutofit/>
          </a:bodyPr>
          <a:lstStyle/>
          <a:p>
            <a:pPr algn="ctr"/>
            <a:r>
              <a:rPr lang="it-IT" sz="2600" b="1" dirty="0">
                <a:latin typeface="+mn-lt"/>
              </a:rPr>
              <a:t>Cortex Microcontroller Software Interface Standard (CMSIS)</a:t>
            </a:r>
            <a:endParaRPr lang="en-IN" sz="2600" b="1" dirty="0">
              <a:latin typeface="+mn-lt"/>
            </a:endParaRPr>
          </a:p>
        </p:txBody>
      </p:sp>
      <p:sp>
        <p:nvSpPr>
          <p:cNvPr id="3" name="Content Placeholder 2">
            <a:extLst>
              <a:ext uri="{FF2B5EF4-FFF2-40B4-BE49-F238E27FC236}">
                <a16:creationId xmlns:a16="http://schemas.microsoft.com/office/drawing/2014/main" id="{09DF50FE-B0E4-8C72-9396-17E50DD0A771}"/>
              </a:ext>
            </a:extLst>
          </p:cNvPr>
          <p:cNvSpPr>
            <a:spLocks noGrp="1"/>
          </p:cNvSpPr>
          <p:nvPr>
            <p:ph idx="1"/>
          </p:nvPr>
        </p:nvSpPr>
        <p:spPr>
          <a:xfrm>
            <a:off x="838200" y="942111"/>
            <a:ext cx="10515600" cy="5550763"/>
          </a:xfrm>
        </p:spPr>
        <p:txBody>
          <a:bodyPr>
            <a:noAutofit/>
          </a:bodyPr>
          <a:lstStyle/>
          <a:p>
            <a:pPr marL="0" indent="0" algn="just">
              <a:buNone/>
            </a:pPr>
            <a:r>
              <a:rPr lang="en-US" sz="2400" dirty="0"/>
              <a:t>CMSIS defines: </a:t>
            </a:r>
          </a:p>
          <a:p>
            <a:pPr algn="just"/>
            <a:r>
              <a:rPr lang="en-US" sz="2400" dirty="0"/>
              <a:t>a common way to: access peripheral registers  &amp; define exception vectors </a:t>
            </a:r>
          </a:p>
          <a:p>
            <a:pPr marL="0" indent="0" algn="just">
              <a:buNone/>
            </a:pPr>
            <a:r>
              <a:rPr lang="en-US" sz="2400" dirty="0"/>
              <a:t>• the names of: the registers of the core peripherals &amp; the core exception vectors </a:t>
            </a:r>
          </a:p>
          <a:p>
            <a:pPr marL="0" indent="0" algn="just">
              <a:buNone/>
            </a:pPr>
            <a:r>
              <a:rPr lang="en-US" sz="2400" dirty="0"/>
              <a:t>• a device-independent interface for RTOS kernels, including a debug channel.</a:t>
            </a:r>
          </a:p>
          <a:p>
            <a:pPr algn="just">
              <a:buFont typeface="Wingdings" panose="05000000000000000000" pitchFamily="2" charset="2"/>
              <a:buChar char="Ø"/>
            </a:pPr>
            <a:r>
              <a:rPr lang="en-US" sz="2400" dirty="0"/>
              <a:t>The CMSIS includes address definitions and data structures for the core peripherals in the Cortex-M3 processor. </a:t>
            </a:r>
          </a:p>
          <a:p>
            <a:pPr algn="just">
              <a:buFont typeface="Wingdings" panose="05000000000000000000" pitchFamily="2" charset="2"/>
              <a:buChar char="Ø"/>
            </a:pPr>
            <a:r>
              <a:rPr lang="en-US" sz="2400" dirty="0"/>
              <a:t>CMSIS simplifies software development by enabling the reuse of template code and the combination of CMSIS-compliant software components from various middleware vendors.</a:t>
            </a:r>
          </a:p>
          <a:p>
            <a:pPr algn="just">
              <a:buFont typeface="Wingdings" panose="05000000000000000000" pitchFamily="2" charset="2"/>
              <a:buChar char="Ø"/>
            </a:pPr>
            <a:r>
              <a:rPr lang="en-US" sz="2400" dirty="0"/>
              <a:t>Software vendors can expand the CMSIS to include their peripheral definitions and access functions for those peripherals.</a:t>
            </a:r>
            <a:endParaRPr lang="en-IN" sz="2400" dirty="0"/>
          </a:p>
        </p:txBody>
      </p:sp>
    </p:spTree>
    <p:extLst>
      <p:ext uri="{BB962C8B-B14F-4D97-AF65-F5344CB8AC3E}">
        <p14:creationId xmlns:p14="http://schemas.microsoft.com/office/powerpoint/2010/main" val="121359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29F1C-808B-8553-438E-3C79256F445A}"/>
              </a:ext>
            </a:extLst>
          </p:cNvPr>
          <p:cNvSpPr>
            <a:spLocks noGrp="1"/>
          </p:cNvSpPr>
          <p:nvPr>
            <p:ph type="title"/>
          </p:nvPr>
        </p:nvSpPr>
        <p:spPr>
          <a:xfrm>
            <a:off x="987135" y="115738"/>
            <a:ext cx="10217727" cy="826289"/>
          </a:xfrm>
        </p:spPr>
        <p:txBody>
          <a:bodyPr>
            <a:normAutofit/>
          </a:bodyPr>
          <a:lstStyle/>
          <a:p>
            <a:pPr algn="ctr"/>
            <a:r>
              <a:rPr lang="en-US" sz="2600" b="1" i="0" u="none" strike="noStrike" baseline="0" dirty="0">
                <a:latin typeface="+mn-lt"/>
              </a:rPr>
              <a:t>Evolution of ARM Processor Architecture</a:t>
            </a:r>
            <a:endParaRPr lang="en-IN" sz="2600" b="1" dirty="0">
              <a:latin typeface="+mn-lt"/>
            </a:endParaRPr>
          </a:p>
        </p:txBody>
      </p:sp>
      <p:pic>
        <p:nvPicPr>
          <p:cNvPr id="5" name="Picture 4">
            <a:extLst>
              <a:ext uri="{FF2B5EF4-FFF2-40B4-BE49-F238E27FC236}">
                <a16:creationId xmlns:a16="http://schemas.microsoft.com/office/drawing/2014/main" id="{6F8F93EE-E1CC-548B-6C89-B0FCFBA44D15}"/>
              </a:ext>
            </a:extLst>
          </p:cNvPr>
          <p:cNvPicPr>
            <a:picLocks noChangeAspect="1"/>
          </p:cNvPicPr>
          <p:nvPr/>
        </p:nvPicPr>
        <p:blipFill>
          <a:blip r:embed="rId2"/>
          <a:stretch>
            <a:fillRect/>
          </a:stretch>
        </p:blipFill>
        <p:spPr>
          <a:xfrm>
            <a:off x="1039719" y="720348"/>
            <a:ext cx="9614429" cy="3911737"/>
          </a:xfrm>
          <a:prstGeom prst="rect">
            <a:avLst/>
          </a:prstGeom>
        </p:spPr>
      </p:pic>
      <p:sp>
        <p:nvSpPr>
          <p:cNvPr id="7" name="TextBox 6">
            <a:extLst>
              <a:ext uri="{FF2B5EF4-FFF2-40B4-BE49-F238E27FC236}">
                <a16:creationId xmlns:a16="http://schemas.microsoft.com/office/drawing/2014/main" id="{A7D57691-CF69-FC89-D149-6F257EB812E7}"/>
              </a:ext>
            </a:extLst>
          </p:cNvPr>
          <p:cNvSpPr txBox="1"/>
          <p:nvPr/>
        </p:nvSpPr>
        <p:spPr>
          <a:xfrm>
            <a:off x="415636" y="4724457"/>
            <a:ext cx="11055298" cy="2123658"/>
          </a:xfrm>
          <a:prstGeom prst="rect">
            <a:avLst/>
          </a:prstGeom>
          <a:noFill/>
        </p:spPr>
        <p:txBody>
          <a:bodyPr wrap="square">
            <a:spAutoFit/>
          </a:bodyPr>
          <a:lstStyle/>
          <a:p>
            <a:pPr marL="342900" indent="-342900" algn="just">
              <a:buFont typeface="Arial" panose="020B0604020202020204" pitchFamily="34" charset="0"/>
              <a:buChar char="•"/>
            </a:pPr>
            <a:r>
              <a:rPr lang="en-US" sz="2200" b="0" i="0" u="none" strike="noStrike" baseline="0" dirty="0">
                <a:latin typeface="Times-Roman"/>
              </a:rPr>
              <a:t>With version 7 of the architecture, ARM has migrated away from these complex numbering schemes that needed to be decoded2</a:t>
            </a:r>
          </a:p>
          <a:p>
            <a:pPr marL="342900" indent="-342900" algn="just">
              <a:buFont typeface="Arial" panose="020B0604020202020204" pitchFamily="34" charset="0"/>
              <a:buChar char="•"/>
            </a:pPr>
            <a:r>
              <a:rPr lang="en-US" sz="2200" b="0" i="0" u="none" strike="noStrike" baseline="0" dirty="0">
                <a:latin typeface="Times-Roman"/>
              </a:rPr>
              <a:t>For example, the ARM7TDMI is not a v7 processor but was based on the v4T architecture</a:t>
            </a:r>
          </a:p>
          <a:p>
            <a:pPr marL="342900" indent="-342900" algn="just">
              <a:buFont typeface="Arial" panose="020B0604020202020204" pitchFamily="34" charset="0"/>
              <a:buChar char="•"/>
            </a:pPr>
            <a:r>
              <a:rPr lang="en-US" sz="2200" b="0" i="0" u="none" strike="noStrike" baseline="0" dirty="0">
                <a:latin typeface="Times-Roman"/>
              </a:rPr>
              <a:t>A synthesizable core design is available in the form of a hardware description language (HDL) such as Verilog or VHDL and can be converted into a design netlist using synthesis software</a:t>
            </a:r>
            <a:endParaRPr lang="en-IN" sz="2200" dirty="0"/>
          </a:p>
        </p:txBody>
      </p:sp>
    </p:spTree>
    <p:extLst>
      <p:ext uri="{BB962C8B-B14F-4D97-AF65-F5344CB8AC3E}">
        <p14:creationId xmlns:p14="http://schemas.microsoft.com/office/powerpoint/2010/main" val="3965354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8A5D5-ECDD-CBB0-A27F-26E1D0C15458}"/>
              </a:ext>
            </a:extLst>
          </p:cNvPr>
          <p:cNvSpPr>
            <a:spLocks noGrp="1"/>
          </p:cNvSpPr>
          <p:nvPr>
            <p:ph type="title"/>
          </p:nvPr>
        </p:nvSpPr>
        <p:spPr>
          <a:xfrm>
            <a:off x="838200" y="212720"/>
            <a:ext cx="10515600" cy="854075"/>
          </a:xfrm>
        </p:spPr>
        <p:txBody>
          <a:bodyPr>
            <a:normAutofit/>
          </a:bodyPr>
          <a:lstStyle/>
          <a:p>
            <a:pPr algn="ctr"/>
            <a:r>
              <a:rPr lang="en-IN" sz="2600" b="1" i="0" u="none" strike="noStrike" baseline="0" dirty="0">
                <a:latin typeface="+mn-lt"/>
              </a:rPr>
              <a:t>Instruction Set Development</a:t>
            </a:r>
            <a:endParaRPr lang="en-IN" sz="2600" dirty="0">
              <a:latin typeface="+mn-lt"/>
            </a:endParaRPr>
          </a:p>
        </p:txBody>
      </p:sp>
      <p:sp>
        <p:nvSpPr>
          <p:cNvPr id="3" name="Content Placeholder 2">
            <a:extLst>
              <a:ext uri="{FF2B5EF4-FFF2-40B4-BE49-F238E27FC236}">
                <a16:creationId xmlns:a16="http://schemas.microsoft.com/office/drawing/2014/main" id="{73745D46-B390-0DB4-D62C-B9834E580E07}"/>
              </a:ext>
            </a:extLst>
          </p:cNvPr>
          <p:cNvSpPr>
            <a:spLocks noGrp="1"/>
          </p:cNvSpPr>
          <p:nvPr>
            <p:ph idx="1"/>
          </p:nvPr>
        </p:nvSpPr>
        <p:spPr>
          <a:xfrm>
            <a:off x="838200" y="1219200"/>
            <a:ext cx="10515600" cy="4957763"/>
          </a:xfrm>
        </p:spPr>
        <p:txBody>
          <a:bodyPr>
            <a:noAutofit/>
          </a:bodyPr>
          <a:lstStyle/>
          <a:p>
            <a:pPr algn="just"/>
            <a:r>
              <a:rPr lang="en-US" sz="2600" b="0" i="0" u="none" strike="noStrike" baseline="0" dirty="0"/>
              <a:t>Historically (since ARM7TDMI), two different instruction sets are supported on the ARM processor:</a:t>
            </a:r>
          </a:p>
          <a:p>
            <a:pPr algn="just"/>
            <a:r>
              <a:rPr lang="en-US" sz="2600" b="0" i="0" u="none" strike="noStrike" baseline="0" dirty="0"/>
              <a:t>ARM instructions that are 32 bits and Thumb instructions that are 16 bits. </a:t>
            </a:r>
          </a:p>
          <a:p>
            <a:pPr algn="just"/>
            <a:r>
              <a:rPr lang="en-US" sz="2600" b="0" i="0" u="none" strike="noStrike" baseline="0" dirty="0"/>
              <a:t>During program execution, the processor can be dynamically switched between the ARM state and the Thumb state to use either one of the instruction sets. </a:t>
            </a:r>
          </a:p>
          <a:p>
            <a:pPr algn="just"/>
            <a:r>
              <a:rPr lang="en-US" sz="2600" b="0" i="0" u="none" strike="noStrike" baseline="0" dirty="0"/>
              <a:t>The Thumb instruction set provides only a subset of the ARM instructions, but it can provide higher code density. </a:t>
            </a:r>
          </a:p>
          <a:p>
            <a:pPr algn="just"/>
            <a:r>
              <a:rPr lang="en-US" sz="2600" b="0" i="0" u="none" strike="noStrike" baseline="0" dirty="0"/>
              <a:t>It is useful for products with tight memory requirements.</a:t>
            </a:r>
          </a:p>
          <a:p>
            <a:pPr algn="just"/>
            <a:r>
              <a:rPr lang="en-US" sz="2600" b="0" i="0" u="none" strike="noStrike" baseline="0" dirty="0"/>
              <a:t>In 2003, ARM announced the Thumb-2 instruction set, which is a new superset of Thumb instructions that contains both 16-bit and 32-bit instructions.</a:t>
            </a:r>
            <a:endParaRPr lang="en-IN" sz="2600" dirty="0"/>
          </a:p>
        </p:txBody>
      </p:sp>
    </p:spTree>
    <p:extLst>
      <p:ext uri="{BB962C8B-B14F-4D97-AF65-F5344CB8AC3E}">
        <p14:creationId xmlns:p14="http://schemas.microsoft.com/office/powerpoint/2010/main" val="3498443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10E12-6FB2-84C8-5F4D-447CEDE93D9A}"/>
              </a:ext>
            </a:extLst>
          </p:cNvPr>
          <p:cNvSpPr>
            <a:spLocks noGrp="1"/>
          </p:cNvSpPr>
          <p:nvPr>
            <p:ph type="title"/>
          </p:nvPr>
        </p:nvSpPr>
        <p:spPr>
          <a:xfrm>
            <a:off x="838200" y="365126"/>
            <a:ext cx="10515600" cy="881784"/>
          </a:xfrm>
        </p:spPr>
        <p:txBody>
          <a:bodyPr>
            <a:normAutofit/>
          </a:bodyPr>
          <a:lstStyle/>
          <a:p>
            <a:pPr algn="ctr"/>
            <a:r>
              <a:rPr lang="en-IN" sz="2600" b="1" i="0" u="none" strike="noStrike" baseline="0" dirty="0">
                <a:latin typeface="+mn-lt"/>
              </a:rPr>
              <a:t>Instruction Set Development</a:t>
            </a:r>
            <a:endParaRPr lang="en-IN" sz="2600" dirty="0"/>
          </a:p>
        </p:txBody>
      </p:sp>
      <p:sp>
        <p:nvSpPr>
          <p:cNvPr id="3" name="Content Placeholder 2">
            <a:extLst>
              <a:ext uri="{FF2B5EF4-FFF2-40B4-BE49-F238E27FC236}">
                <a16:creationId xmlns:a16="http://schemas.microsoft.com/office/drawing/2014/main" id="{B4A40DC6-05AE-CF09-646A-CB81338B779A}"/>
              </a:ext>
            </a:extLst>
          </p:cNvPr>
          <p:cNvSpPr>
            <a:spLocks noGrp="1"/>
          </p:cNvSpPr>
          <p:nvPr>
            <p:ph idx="1"/>
          </p:nvPr>
        </p:nvSpPr>
        <p:spPr>
          <a:xfrm>
            <a:off x="838200" y="1246910"/>
            <a:ext cx="10515600" cy="4943907"/>
          </a:xfrm>
        </p:spPr>
        <p:txBody>
          <a:bodyPr>
            <a:noAutofit/>
          </a:bodyPr>
          <a:lstStyle/>
          <a:p>
            <a:pPr algn="just"/>
            <a:r>
              <a:rPr lang="en-US" sz="2600" b="0" i="0" u="none" strike="noStrike" baseline="0" dirty="0"/>
              <a:t>Focused on small memory system devices such as microcontrollers and reducing the size of the processor, the Cortex-M3 supports only the Thumb-2 (and traditional Thumb) instruction set</a:t>
            </a:r>
          </a:p>
          <a:p>
            <a:pPr algn="just"/>
            <a:r>
              <a:rPr lang="en-IN" sz="2600" b="0" i="0" u="none" strike="noStrike" baseline="0" dirty="0"/>
              <a:t>Instead of using </a:t>
            </a:r>
            <a:r>
              <a:rPr lang="en-US" sz="2600" b="0" i="0" u="none" strike="noStrike" baseline="0" dirty="0"/>
              <a:t>ARM instructions for some operations, as in traditional ARM processors, it uses the Thumb-2 instruction set for all operations. </a:t>
            </a:r>
          </a:p>
          <a:p>
            <a:pPr algn="just"/>
            <a:r>
              <a:rPr lang="en-US" sz="2600" b="0" i="0" u="none" strike="noStrike" baseline="0" dirty="0"/>
              <a:t>As a result, the Cortex-M3 processor is not backward compatible with traditional ARM processors. </a:t>
            </a:r>
          </a:p>
          <a:p>
            <a:pPr algn="just"/>
            <a:r>
              <a:rPr lang="en-US" sz="2600" dirty="0"/>
              <a:t>A</a:t>
            </a:r>
            <a:r>
              <a:rPr lang="en-US" sz="2600" b="0" i="0" u="none" strike="noStrike" baseline="0" dirty="0"/>
              <a:t> binary image for ARM7 processors cannot run on the Cortex-M3 processor.</a:t>
            </a:r>
          </a:p>
          <a:p>
            <a:pPr algn="just"/>
            <a:r>
              <a:rPr lang="en-US" sz="2600" b="0" i="0" u="none" strike="noStrike" baseline="0" dirty="0"/>
              <a:t>Nevertheless, the Cortex-M3 processor can execute almost all the 16-bit Thumb instructions, including all 16-bit Thumb instructions supported on ARM7 family processors, making application porting easy. </a:t>
            </a:r>
            <a:endParaRPr lang="en-IN" sz="2600" dirty="0"/>
          </a:p>
        </p:txBody>
      </p:sp>
    </p:spTree>
    <p:extLst>
      <p:ext uri="{BB962C8B-B14F-4D97-AF65-F5344CB8AC3E}">
        <p14:creationId xmlns:p14="http://schemas.microsoft.com/office/powerpoint/2010/main" val="2100354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F3E16-C506-B79C-5706-BFE89EA7A302}"/>
              </a:ext>
            </a:extLst>
          </p:cNvPr>
          <p:cNvSpPr>
            <a:spLocks noGrp="1"/>
          </p:cNvSpPr>
          <p:nvPr>
            <p:ph type="title"/>
          </p:nvPr>
        </p:nvSpPr>
        <p:spPr>
          <a:xfrm>
            <a:off x="838200" y="365126"/>
            <a:ext cx="10515600" cy="840220"/>
          </a:xfrm>
        </p:spPr>
        <p:txBody>
          <a:bodyPr>
            <a:normAutofit/>
          </a:bodyPr>
          <a:lstStyle/>
          <a:p>
            <a:pPr algn="ctr"/>
            <a:r>
              <a:rPr lang="en-IN" sz="2600" b="1" dirty="0">
                <a:latin typeface="+mn-lt"/>
              </a:rPr>
              <a:t>Cortex – M3 Features</a:t>
            </a:r>
          </a:p>
        </p:txBody>
      </p:sp>
      <p:sp>
        <p:nvSpPr>
          <p:cNvPr id="3" name="Content Placeholder 2">
            <a:extLst>
              <a:ext uri="{FF2B5EF4-FFF2-40B4-BE49-F238E27FC236}">
                <a16:creationId xmlns:a16="http://schemas.microsoft.com/office/drawing/2014/main" id="{1C3A669C-3DC0-6C6A-B0F2-D2D49F269318}"/>
              </a:ext>
            </a:extLst>
          </p:cNvPr>
          <p:cNvSpPr>
            <a:spLocks noGrp="1"/>
          </p:cNvSpPr>
          <p:nvPr>
            <p:ph idx="1"/>
          </p:nvPr>
        </p:nvSpPr>
        <p:spPr>
          <a:xfrm>
            <a:off x="838200" y="1205346"/>
            <a:ext cx="10515600" cy="5287528"/>
          </a:xfrm>
        </p:spPr>
        <p:txBody>
          <a:bodyPr>
            <a:noAutofit/>
          </a:bodyPr>
          <a:lstStyle/>
          <a:p>
            <a:pPr algn="just"/>
            <a:r>
              <a:rPr lang="en-US" sz="2600" b="0" i="0" u="none" strike="noStrike" baseline="0" dirty="0"/>
              <a:t>The Cortex™-M3 is a 32-bit microprocessor. </a:t>
            </a:r>
          </a:p>
          <a:p>
            <a:pPr algn="just"/>
            <a:r>
              <a:rPr lang="en-US" sz="2600" b="0" i="0" u="none" strike="noStrike" baseline="0" dirty="0"/>
              <a:t>It has a 32-bit data path, a 32-bit register bank, and 32-bit </a:t>
            </a:r>
            <a:r>
              <a:rPr lang="en-IN" sz="2600" b="0" i="0" u="none" strike="noStrike" baseline="0" dirty="0"/>
              <a:t>memory interfaces</a:t>
            </a:r>
          </a:p>
          <a:p>
            <a:pPr algn="just"/>
            <a:r>
              <a:rPr lang="en-US" sz="2600" b="0" i="0" u="none" strike="noStrike" baseline="0" dirty="0"/>
              <a:t>The processor has a Harvard architecture, it has a separate instruction bus and data bus.</a:t>
            </a:r>
            <a:endParaRPr lang="en-IN" sz="2600" dirty="0"/>
          </a:p>
          <a:p>
            <a:pPr algn="just"/>
            <a:r>
              <a:rPr lang="en-US" sz="2600" b="0" i="0" u="none" strike="noStrike" baseline="0" dirty="0"/>
              <a:t>This allows instructions and data accesses to take place at the same time</a:t>
            </a:r>
          </a:p>
          <a:p>
            <a:pPr algn="just"/>
            <a:r>
              <a:rPr lang="en-US" sz="2600" b="0" i="0" u="none" strike="noStrike" baseline="0" dirty="0"/>
              <a:t>The performance of the processor increases because data accesses do not affect the instruction pipeline</a:t>
            </a:r>
            <a:endParaRPr lang="en-IN" sz="2600" b="0" i="0" u="none" strike="noStrike" baseline="0" dirty="0"/>
          </a:p>
          <a:p>
            <a:pPr algn="just"/>
            <a:r>
              <a:rPr lang="en-IN" sz="2600" b="0" i="0" u="none" strike="noStrike" baseline="0" dirty="0"/>
              <a:t>The instruction and data </a:t>
            </a:r>
            <a:r>
              <a:rPr lang="en-US" sz="2600" b="0" i="0" u="none" strike="noStrike" baseline="0" dirty="0"/>
              <a:t>buses share the same memory space (a unified memory system)</a:t>
            </a:r>
            <a:endParaRPr lang="en-IN" sz="2600" dirty="0"/>
          </a:p>
          <a:p>
            <a:pPr algn="just"/>
            <a:r>
              <a:rPr lang="en-US" sz="2600" b="0" i="0" u="none" strike="noStrike" baseline="0" dirty="0"/>
              <a:t>The Cortex-M3 processor includes a number of fixed internal debugging components such as breakpoints and watchpoints</a:t>
            </a:r>
          </a:p>
          <a:p>
            <a:pPr algn="just"/>
            <a:endParaRPr lang="en-IN" sz="2600" dirty="0"/>
          </a:p>
        </p:txBody>
      </p:sp>
    </p:spTree>
    <p:extLst>
      <p:ext uri="{BB962C8B-B14F-4D97-AF65-F5344CB8AC3E}">
        <p14:creationId xmlns:p14="http://schemas.microsoft.com/office/powerpoint/2010/main" val="1148197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858D2FE-88AB-E168-8408-FBD9AEA9001B}"/>
              </a:ext>
            </a:extLst>
          </p:cNvPr>
          <p:cNvPicPr>
            <a:picLocks noGrp="1" noChangeAspect="1"/>
          </p:cNvPicPr>
          <p:nvPr>
            <p:ph idx="1"/>
          </p:nvPr>
        </p:nvPicPr>
        <p:blipFill>
          <a:blip r:embed="rId2"/>
          <a:stretch>
            <a:fillRect/>
          </a:stretch>
        </p:blipFill>
        <p:spPr>
          <a:xfrm>
            <a:off x="662898" y="1122220"/>
            <a:ext cx="5209118" cy="4676091"/>
          </a:xfrm>
        </p:spPr>
      </p:pic>
      <p:pic>
        <p:nvPicPr>
          <p:cNvPr id="7" name="Picture 6">
            <a:extLst>
              <a:ext uri="{FF2B5EF4-FFF2-40B4-BE49-F238E27FC236}">
                <a16:creationId xmlns:a16="http://schemas.microsoft.com/office/drawing/2014/main" id="{73304B04-ACF7-AF77-7841-4BA7498F5219}"/>
              </a:ext>
            </a:extLst>
          </p:cNvPr>
          <p:cNvPicPr>
            <a:picLocks noChangeAspect="1"/>
          </p:cNvPicPr>
          <p:nvPr/>
        </p:nvPicPr>
        <p:blipFill>
          <a:blip r:embed="rId3"/>
          <a:stretch>
            <a:fillRect/>
          </a:stretch>
        </p:blipFill>
        <p:spPr>
          <a:xfrm>
            <a:off x="6441236" y="1041246"/>
            <a:ext cx="5195656" cy="4676091"/>
          </a:xfrm>
          <a:prstGeom prst="rect">
            <a:avLst/>
          </a:prstGeom>
        </p:spPr>
      </p:pic>
      <p:sp>
        <p:nvSpPr>
          <p:cNvPr id="8" name="Title 1">
            <a:extLst>
              <a:ext uri="{FF2B5EF4-FFF2-40B4-BE49-F238E27FC236}">
                <a16:creationId xmlns:a16="http://schemas.microsoft.com/office/drawing/2014/main" id="{47DBB026-9141-0711-D8B2-4839CD9BABBA}"/>
              </a:ext>
            </a:extLst>
          </p:cNvPr>
          <p:cNvSpPr>
            <a:spLocks noGrp="1"/>
          </p:cNvSpPr>
          <p:nvPr>
            <p:ph type="title"/>
          </p:nvPr>
        </p:nvSpPr>
        <p:spPr>
          <a:xfrm>
            <a:off x="838200" y="351272"/>
            <a:ext cx="10515600" cy="770948"/>
          </a:xfrm>
        </p:spPr>
        <p:txBody>
          <a:bodyPr>
            <a:normAutofit/>
          </a:bodyPr>
          <a:lstStyle/>
          <a:p>
            <a:pPr algn="ctr"/>
            <a:r>
              <a:rPr lang="en-IN" sz="2600" b="1" dirty="0">
                <a:latin typeface="+mn-lt"/>
              </a:rPr>
              <a:t>Cortex – M3 Architecture</a:t>
            </a:r>
            <a:endParaRPr lang="en-IN" sz="2600" dirty="0"/>
          </a:p>
        </p:txBody>
      </p:sp>
    </p:spTree>
    <p:extLst>
      <p:ext uri="{BB962C8B-B14F-4D97-AF65-F5344CB8AC3E}">
        <p14:creationId xmlns:p14="http://schemas.microsoft.com/office/powerpoint/2010/main" val="776901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D2778-CBA0-0F72-F5D9-C887ADB3FC13}"/>
              </a:ext>
            </a:extLst>
          </p:cNvPr>
          <p:cNvSpPr>
            <a:spLocks noGrp="1"/>
          </p:cNvSpPr>
          <p:nvPr>
            <p:ph type="title"/>
          </p:nvPr>
        </p:nvSpPr>
        <p:spPr>
          <a:xfrm>
            <a:off x="838200" y="351272"/>
            <a:ext cx="10515600" cy="770948"/>
          </a:xfrm>
        </p:spPr>
        <p:txBody>
          <a:bodyPr>
            <a:normAutofit/>
          </a:bodyPr>
          <a:lstStyle/>
          <a:p>
            <a:pPr algn="ctr"/>
            <a:r>
              <a:rPr lang="en-IN" sz="2600" b="1" dirty="0">
                <a:latin typeface="+mn-lt"/>
              </a:rPr>
              <a:t>Cortex – M3 Architecture</a:t>
            </a:r>
            <a:endParaRPr lang="en-IN" sz="2600" dirty="0"/>
          </a:p>
        </p:txBody>
      </p:sp>
      <p:pic>
        <p:nvPicPr>
          <p:cNvPr id="5" name="Picture 4">
            <a:extLst>
              <a:ext uri="{FF2B5EF4-FFF2-40B4-BE49-F238E27FC236}">
                <a16:creationId xmlns:a16="http://schemas.microsoft.com/office/drawing/2014/main" id="{52C439D7-3D4F-1710-0FB6-0D7AD32BDBD1}"/>
              </a:ext>
            </a:extLst>
          </p:cNvPr>
          <p:cNvPicPr>
            <a:picLocks noChangeAspect="1"/>
          </p:cNvPicPr>
          <p:nvPr/>
        </p:nvPicPr>
        <p:blipFill>
          <a:blip r:embed="rId2"/>
          <a:stretch>
            <a:fillRect/>
          </a:stretch>
        </p:blipFill>
        <p:spPr>
          <a:xfrm>
            <a:off x="838200" y="1122220"/>
            <a:ext cx="7535327" cy="5249008"/>
          </a:xfrm>
          <a:prstGeom prst="rect">
            <a:avLst/>
          </a:prstGeom>
        </p:spPr>
      </p:pic>
      <p:sp>
        <p:nvSpPr>
          <p:cNvPr id="7" name="TextBox 6">
            <a:extLst>
              <a:ext uri="{FF2B5EF4-FFF2-40B4-BE49-F238E27FC236}">
                <a16:creationId xmlns:a16="http://schemas.microsoft.com/office/drawing/2014/main" id="{2FD0AA49-9571-FC66-C2A6-83E8761911F5}"/>
              </a:ext>
            </a:extLst>
          </p:cNvPr>
          <p:cNvSpPr txBox="1"/>
          <p:nvPr/>
        </p:nvSpPr>
        <p:spPr>
          <a:xfrm>
            <a:off x="7515318" y="2961894"/>
            <a:ext cx="4419600" cy="1569660"/>
          </a:xfrm>
          <a:prstGeom prst="rect">
            <a:avLst/>
          </a:prstGeom>
          <a:noFill/>
        </p:spPr>
        <p:txBody>
          <a:bodyPr wrap="square">
            <a:spAutoFit/>
          </a:bodyPr>
          <a:lstStyle/>
          <a:p>
            <a:pPr algn="just"/>
            <a:r>
              <a:rPr lang="en-US" sz="2400" dirty="0"/>
              <a:t>O</a:t>
            </a:r>
            <a:r>
              <a:rPr lang="en-US" sz="2400" b="0" i="0" u="none" strike="noStrike" baseline="0" dirty="0"/>
              <a:t>ptional components provide debugging features, such as instruction trace, and various </a:t>
            </a:r>
            <a:r>
              <a:rPr lang="en-IN" sz="2400" b="0" i="0" u="none" strike="noStrike" baseline="0" dirty="0"/>
              <a:t>types of debugging interfaces</a:t>
            </a:r>
            <a:endParaRPr lang="en-IN" sz="2400" dirty="0"/>
          </a:p>
        </p:txBody>
      </p:sp>
    </p:spTree>
    <p:extLst>
      <p:ext uri="{BB962C8B-B14F-4D97-AF65-F5344CB8AC3E}">
        <p14:creationId xmlns:p14="http://schemas.microsoft.com/office/powerpoint/2010/main" val="1798245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D4031-A952-9F59-D614-32E93A601093}"/>
              </a:ext>
            </a:extLst>
          </p:cNvPr>
          <p:cNvSpPr>
            <a:spLocks noGrp="1"/>
          </p:cNvSpPr>
          <p:nvPr>
            <p:ph type="title"/>
          </p:nvPr>
        </p:nvSpPr>
        <p:spPr>
          <a:xfrm>
            <a:off x="838200" y="143451"/>
            <a:ext cx="10515600" cy="604693"/>
          </a:xfrm>
        </p:spPr>
        <p:txBody>
          <a:bodyPr>
            <a:normAutofit/>
          </a:bodyPr>
          <a:lstStyle/>
          <a:p>
            <a:pPr algn="ctr"/>
            <a:r>
              <a:rPr lang="en-US" sz="2600" b="1" dirty="0">
                <a:effectLst/>
                <a:latin typeface="+mn-lt"/>
                <a:ea typeface="Arial" panose="020B0604020202020204" pitchFamily="34" charset="0"/>
              </a:rPr>
              <a:t>Operational Modes </a:t>
            </a:r>
            <a:endParaRPr lang="en-IN" sz="2600" b="1" dirty="0">
              <a:latin typeface="+mn-lt"/>
            </a:endParaRPr>
          </a:p>
        </p:txBody>
      </p:sp>
      <p:sp>
        <p:nvSpPr>
          <p:cNvPr id="3" name="Content Placeholder 2">
            <a:extLst>
              <a:ext uri="{FF2B5EF4-FFF2-40B4-BE49-F238E27FC236}">
                <a16:creationId xmlns:a16="http://schemas.microsoft.com/office/drawing/2014/main" id="{CCF51DD9-90A0-CE3B-A063-D248BF29A115}"/>
              </a:ext>
            </a:extLst>
          </p:cNvPr>
          <p:cNvSpPr>
            <a:spLocks noGrp="1"/>
          </p:cNvSpPr>
          <p:nvPr>
            <p:ph idx="1"/>
          </p:nvPr>
        </p:nvSpPr>
        <p:spPr>
          <a:xfrm>
            <a:off x="526473" y="748143"/>
            <a:ext cx="11208327" cy="5966405"/>
          </a:xfrm>
        </p:spPr>
        <p:txBody>
          <a:bodyPr>
            <a:noAutofit/>
          </a:bodyPr>
          <a:lstStyle/>
          <a:p>
            <a:pPr marL="0" indent="0" algn="just">
              <a:buNone/>
            </a:pPr>
            <a:r>
              <a:rPr lang="en-US" sz="2600" b="1" dirty="0"/>
              <a:t>Thread mode: </a:t>
            </a:r>
          </a:p>
          <a:p>
            <a:pPr algn="just"/>
            <a:r>
              <a:rPr lang="en-US" sz="2600" dirty="0"/>
              <a:t>Used to execute application software. </a:t>
            </a:r>
          </a:p>
          <a:p>
            <a:pPr algn="just"/>
            <a:r>
              <a:rPr lang="en-US" sz="2600" dirty="0"/>
              <a:t>The processor enters Thread mode when it comes out of reset. </a:t>
            </a:r>
          </a:p>
          <a:p>
            <a:pPr algn="just"/>
            <a:r>
              <a:rPr lang="en-US" sz="2600" dirty="0"/>
              <a:t>In Thread mode, the CONTROL register controls whether software execution is privileged or unprivileged</a:t>
            </a:r>
          </a:p>
          <a:p>
            <a:pPr marL="0" indent="0" algn="just">
              <a:buNone/>
            </a:pPr>
            <a:endParaRPr lang="en-US" sz="2600" dirty="0"/>
          </a:p>
          <a:p>
            <a:pPr marL="0" indent="0" algn="just">
              <a:buNone/>
            </a:pPr>
            <a:r>
              <a:rPr lang="en-US" sz="2600" b="1" dirty="0"/>
              <a:t>Handler mode:</a:t>
            </a:r>
          </a:p>
          <a:p>
            <a:pPr algn="just"/>
            <a:r>
              <a:rPr lang="en-US" sz="2600" dirty="0"/>
              <a:t>Used to handle exceptions. </a:t>
            </a:r>
          </a:p>
          <a:p>
            <a:pPr algn="just"/>
            <a:r>
              <a:rPr lang="en-US" sz="2600" dirty="0"/>
              <a:t>The processor returns to Thread mode when it has finished all exception processing</a:t>
            </a:r>
          </a:p>
          <a:p>
            <a:pPr algn="just"/>
            <a:r>
              <a:rPr lang="en-US" sz="2600" dirty="0"/>
              <a:t>In Handler mode, software execution is always privileged.</a:t>
            </a:r>
          </a:p>
        </p:txBody>
      </p:sp>
    </p:spTree>
    <p:extLst>
      <p:ext uri="{BB962C8B-B14F-4D97-AF65-F5344CB8AC3E}">
        <p14:creationId xmlns:p14="http://schemas.microsoft.com/office/powerpoint/2010/main" val="3785268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TotalTime>
  <Words>2223</Words>
  <Application>Microsoft Office PowerPoint</Application>
  <PresentationFormat>Widescreen</PresentationFormat>
  <Paragraphs>177</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Times-Roman</vt:lpstr>
      <vt:lpstr>Wingdings</vt:lpstr>
      <vt:lpstr>Office Theme</vt:lpstr>
      <vt:lpstr>        Unit - III  Introduction to ARM Cortex-M3  </vt:lpstr>
      <vt:lpstr>Introduction to ARM Cortex</vt:lpstr>
      <vt:lpstr>Evolution of ARM Processor Architecture</vt:lpstr>
      <vt:lpstr>Instruction Set Development</vt:lpstr>
      <vt:lpstr>Instruction Set Development</vt:lpstr>
      <vt:lpstr>Cortex – M3 Features</vt:lpstr>
      <vt:lpstr>Cortex – M3 Architecture</vt:lpstr>
      <vt:lpstr>Cortex – M3 Architecture</vt:lpstr>
      <vt:lpstr>Operational Modes </vt:lpstr>
      <vt:lpstr>Operational Modes </vt:lpstr>
      <vt:lpstr>Operational Modes </vt:lpstr>
      <vt:lpstr>Core Registers</vt:lpstr>
      <vt:lpstr>Core Registers</vt:lpstr>
      <vt:lpstr>Special Registers</vt:lpstr>
      <vt:lpstr>Special Registers: Program Status Registers</vt:lpstr>
      <vt:lpstr>Stacks</vt:lpstr>
      <vt:lpstr>Data Types</vt:lpstr>
      <vt:lpstr>Cortex-M3 Memory Map</vt:lpstr>
      <vt:lpstr>Cortex-M3 Memory Map</vt:lpstr>
      <vt:lpstr>Bit Banding</vt:lpstr>
      <vt:lpstr>Bit Banding</vt:lpstr>
      <vt:lpstr>Bit Banding</vt:lpstr>
      <vt:lpstr>Power Management</vt:lpstr>
      <vt:lpstr>Power Management – Entering Sleep Mode</vt:lpstr>
      <vt:lpstr>Power Management – Wakeup from Sleep Mode</vt:lpstr>
      <vt:lpstr>Cortex Microcontroller Software Interface Standard (CMSIS)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8403</dc:creator>
  <cp:lastModifiedBy>8403</cp:lastModifiedBy>
  <cp:revision>56</cp:revision>
  <dcterms:created xsi:type="dcterms:W3CDTF">2023-12-20T12:09:15Z</dcterms:created>
  <dcterms:modified xsi:type="dcterms:W3CDTF">2023-12-27T09:15:55Z</dcterms:modified>
</cp:coreProperties>
</file>