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27" autoAdjust="0"/>
  </p:normalViewPr>
  <p:slideViewPr>
    <p:cSldViewPr>
      <p:cViewPr varScale="1">
        <p:scale>
          <a:sx n="52" d="100"/>
          <a:sy n="52" d="100"/>
        </p:scale>
        <p:origin x="708" y="6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6C5C9-BAC3-401B-B05D-40130F13AACE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CF8A0-4FB0-484F-8325-171CA1F4D6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BX=97F0H</a:t>
            </a:r>
          </a:p>
          <a:p>
            <a:r>
              <a:rPr lang="en-US" dirty="0"/>
              <a:t>AX = AX + BX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CF8A0-4FB0-484F-8325-171CA1F4D6D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 = AL – [BX]</a:t>
            </a:r>
          </a:p>
          <a:p>
            <a:endParaRPr lang="en-US" dirty="0"/>
          </a:p>
          <a:p>
            <a:r>
              <a:rPr lang="en-US" dirty="0"/>
              <a:t>PA = (DS*10H)+BX   = 20004H</a:t>
            </a:r>
          </a:p>
          <a:p>
            <a:endParaRPr lang="en-US" dirty="0"/>
          </a:p>
          <a:p>
            <a:r>
              <a:rPr lang="en-US" dirty="0"/>
              <a:t>MOV AX,[BX]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CF8A0-4FB0-484F-8325-171CA1F4D6D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INDIRECT: BX /</a:t>
            </a:r>
            <a:r>
              <a:rPr lang="en-US" baseline="0" dirty="0"/>
              <a:t> BP – BASED</a:t>
            </a:r>
          </a:p>
          <a:p>
            <a:endParaRPr lang="en-US" baseline="0" dirty="0"/>
          </a:p>
          <a:p>
            <a:r>
              <a:rPr lang="en-US" baseline="0" dirty="0"/>
              <a:t>INDEXED INDIRECT: SI / DI – INDEXED</a:t>
            </a:r>
          </a:p>
          <a:p>
            <a:endParaRPr lang="en-US" baseline="0" dirty="0"/>
          </a:p>
          <a:p>
            <a:r>
              <a:rPr lang="en-US" baseline="0" dirty="0"/>
              <a:t>BASED + INDEXED: EA = [BASED] + [INDEX]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CF8A0-4FB0-484F-8325-171CA1F4D6D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 = [BASE] + [INDEX] + RELATIVE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 + RELATIVE  : MOV [BX+09],DL</a:t>
            </a:r>
          </a:p>
          <a:p>
            <a:endParaRPr lang="en-US" dirty="0"/>
          </a:p>
          <a:p>
            <a:r>
              <a:rPr lang="en-US" dirty="0"/>
              <a:t>INDEX + RELATIVE : ADD AL,[SI+78H]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CF8A0-4FB0-484F-8325-171CA1F4D6D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MOV AL, [BX+05] : AL = ((DS*10H)+BX+05) ; MEMORY READ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MOV [BX+05],</a:t>
            </a:r>
            <a:r>
              <a:rPr lang="en-US" baseline="0" dirty="0"/>
              <a:t> AL </a:t>
            </a:r>
            <a:r>
              <a:rPr lang="en-US" dirty="0"/>
              <a:t>: ((DS*10H)+BX+05) = AL;</a:t>
            </a:r>
            <a:r>
              <a:rPr lang="en-US" baseline="0" dirty="0"/>
              <a:t> </a:t>
            </a:r>
            <a:r>
              <a:rPr lang="en-US" dirty="0"/>
              <a:t>MEMORY WRITE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MOV AL, [SI+05] : AL = ((DS*10H)+SI+05)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MOV AL, [BX+SI+05] : : AL = ((DS*10H)+BX+SI+05)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CF8A0-4FB0-484F-8325-171CA1F4D6D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125E-98F4-4ED0-B6CE-A2401CAB18A6}" type="datetime1">
              <a:rPr lang="en-IN" smtClean="0"/>
              <a:pPr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D9F7-3CBA-429B-B683-EECBA123816D}" type="datetime1">
              <a:rPr lang="en-IN" smtClean="0"/>
              <a:pPr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171A5-7A84-4624-8635-5EA3776B679F}" type="datetime1">
              <a:rPr lang="en-IN" smtClean="0"/>
              <a:pPr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9E224-4B7E-4D32-BC4E-8D1DD757A8AB}" type="datetime1">
              <a:rPr lang="en-IN" smtClean="0"/>
              <a:pPr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9F6CB-AE34-4EB2-9941-BE5A8190911E}" type="datetime1">
              <a:rPr lang="en-IN" smtClean="0"/>
              <a:pPr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B42A-CD89-4F07-9149-2119450877B5}" type="datetime1">
              <a:rPr lang="en-IN" smtClean="0"/>
              <a:pPr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53D2-EF7D-46CC-B20E-D27B5BF5BDFB}" type="datetime1">
              <a:rPr lang="en-IN" smtClean="0"/>
              <a:pPr/>
              <a:t>27-12-2023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2314-F57A-49C1-BD93-8883FA0E9652}" type="datetime1">
              <a:rPr lang="en-IN" smtClean="0"/>
              <a:pPr/>
              <a:t>27-12-2023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47E9-D1D5-4446-AAE7-E00200B48848}" type="datetime1">
              <a:rPr lang="en-IN" smtClean="0"/>
              <a:pPr/>
              <a:t>27-12-2023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2C34-CAB2-43B8-8F69-84A61C2BD067}" type="datetime1">
              <a:rPr lang="en-IN" smtClean="0"/>
              <a:pPr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D7056-E1B9-4B3B-B93B-56AEF4855397}" type="datetime1">
              <a:rPr lang="en-IN" smtClean="0"/>
              <a:pPr/>
              <a:t>27-12-2023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A2E6-A51E-4680-81E2-DAFAB5077F32}" type="datetime1">
              <a:rPr lang="en-IN" smtClean="0"/>
              <a:pPr/>
              <a:t>27-12-2023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8086 - Addressing 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2312-998D-44B1-8245-23DA7B2D5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21119-A0E8-4C59-80F0-757C7957F775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8086 - Addressing Modes</a:t>
            </a:r>
          </a:p>
        </p:txBody>
      </p:sp>
      <p:sp>
        <p:nvSpPr>
          <p:cNvPr id="12294" name="Title 1"/>
          <p:cNvSpPr>
            <a:spLocks noGrp="1"/>
          </p:cNvSpPr>
          <p:nvPr>
            <p:ph type="ctrTitle"/>
          </p:nvPr>
        </p:nvSpPr>
        <p:spPr>
          <a:xfrm>
            <a:off x="609441" y="2362200"/>
            <a:ext cx="11173090" cy="2133600"/>
          </a:xfrm>
        </p:spPr>
        <p:txBody>
          <a:bodyPr/>
          <a:lstStyle/>
          <a:p>
            <a:r>
              <a:rPr lang="en-US" sz="2800" b="1">
                <a:latin typeface="Cambria" pitchFamily="18" charset="0"/>
              </a:rPr>
              <a:t>ECE201R01 </a:t>
            </a:r>
            <a:r>
              <a:rPr lang="en-US" sz="2800" dirty="0">
                <a:latin typeface="Cambria" pitchFamily="18" charset="0"/>
              </a:rPr>
              <a:t>: </a:t>
            </a:r>
            <a:r>
              <a:rPr lang="en-IN" sz="2800" b="1" dirty="0">
                <a:latin typeface="Cambria" pitchFamily="18" charset="0"/>
              </a:rPr>
              <a:t>Microprocessor &amp; Microcontroller </a:t>
            </a:r>
            <a:br>
              <a:rPr lang="en-US" sz="2800" b="1" dirty="0">
                <a:latin typeface="Cambria" pitchFamily="18" charset="0"/>
              </a:rPr>
            </a:br>
            <a:br>
              <a:rPr lang="en-US" sz="2800" b="1" dirty="0">
                <a:latin typeface="Cambria" pitchFamily="18" charset="0"/>
              </a:rPr>
            </a:br>
            <a:br>
              <a:rPr lang="en-US" sz="2800" b="1" dirty="0">
                <a:latin typeface="Cambria" pitchFamily="18" charset="0"/>
              </a:rPr>
            </a:br>
            <a:r>
              <a:rPr lang="en-US" sz="2800" b="1" dirty="0">
                <a:latin typeface="Cambria" pitchFamily="18" charset="0"/>
              </a:rPr>
              <a:t>Unit II: 8086 Addressing Modes</a:t>
            </a:r>
            <a:br>
              <a:rPr lang="en-US" sz="2800" b="1" dirty="0">
                <a:latin typeface="Cambria" pitchFamily="18" charset="0"/>
              </a:rPr>
            </a:br>
            <a:endParaRPr lang="en-IN" sz="2200" b="1" dirty="0">
              <a:latin typeface="Cambria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DD72E-22AB-1D84-0564-8361BD4C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281" y="649336"/>
            <a:ext cx="5471410" cy="15651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16632"/>
            <a:ext cx="10969943" cy="850106"/>
          </a:xfrm>
        </p:spPr>
        <p:txBody>
          <a:bodyPr>
            <a:normAutofit fontScale="90000"/>
          </a:bodyPr>
          <a:lstStyle/>
          <a:p>
            <a:pPr lvl="0"/>
            <a:br>
              <a:rPr lang="en-IN" b="1" dirty="0"/>
            </a:br>
            <a:r>
              <a:rPr lang="en-IN" b="1" dirty="0"/>
              <a:t>Addressing Modes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052737"/>
            <a:ext cx="11389627" cy="507342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defRPr/>
            </a:pPr>
            <a:r>
              <a:rPr lang="en-US" sz="2800" dirty="0">
                <a:solidFill>
                  <a:srgbClr val="FF0000"/>
                </a:solidFill>
              </a:rPr>
              <a:t>BASE + RELATIVE  : MOV [BX+09],DL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INDEX + RELATIVE : ADD AL,[SI+78H]</a:t>
            </a:r>
          </a:p>
          <a:p>
            <a:r>
              <a:rPr lang="en-IN" sz="2800" b="1" dirty="0"/>
              <a:t>Base plus Index plus Relative Addressing mode: </a:t>
            </a:r>
            <a:r>
              <a:rPr lang="en-IN" sz="2800" dirty="0"/>
              <a:t>useful in case of two-dimensional arrays</a:t>
            </a:r>
          </a:p>
          <a:p>
            <a:pPr lvl="1"/>
            <a:r>
              <a:rPr lang="en-IN" dirty="0"/>
              <a:t>Base register contains the base address of the array.</a:t>
            </a:r>
          </a:p>
          <a:p>
            <a:pPr lvl="1"/>
            <a:r>
              <a:rPr lang="en-IN" dirty="0"/>
              <a:t>Index register contains the increment from base to the row where the data is stored.</a:t>
            </a:r>
          </a:p>
          <a:p>
            <a:pPr lvl="1" algn="just"/>
            <a:r>
              <a:rPr lang="en-IN" dirty="0"/>
              <a:t>Displacement mentioned in the instruction (immediate) or in a separate register is the displacement of the element from the start of the row.</a:t>
            </a:r>
          </a:p>
          <a:p>
            <a:pPr lvl="1">
              <a:buFont typeface="Wingdings" pitchFamily="2" charset="2"/>
              <a:buChar char="q"/>
            </a:pPr>
            <a:r>
              <a:rPr lang="it-IT" dirty="0"/>
              <a:t>MOV (BX + DI + 4), CL    (in Intel 8086): </a:t>
            </a:r>
          </a:p>
          <a:p>
            <a:pPr lvl="1">
              <a:buNone/>
            </a:pPr>
            <a:r>
              <a:rPr lang="it-IT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EA = [BASE] + [INDEX] + RELATIVE</a:t>
            </a:r>
          </a:p>
          <a:p>
            <a:pPr lvl="1">
              <a:buFont typeface="Courier New" pitchFamily="49" charset="0"/>
              <a:buChar char="o"/>
            </a:pPr>
            <a:r>
              <a:rPr lang="pt-BR" dirty="0">
                <a:solidFill>
                  <a:srgbClr val="FF0000"/>
                </a:solidFill>
              </a:rPr>
              <a:t>((DS)*10H + (BX) + (DI) + 4)         (CL)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086300" y="5786454"/>
            <a:ext cx="575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16632"/>
            <a:ext cx="10969943" cy="778098"/>
          </a:xfrm>
        </p:spPr>
        <p:txBody>
          <a:bodyPr>
            <a:normAutofit fontScale="90000"/>
          </a:bodyPr>
          <a:lstStyle/>
          <a:p>
            <a:pPr lvl="0"/>
            <a:br>
              <a:rPr lang="en-IN" b="1" dirty="0"/>
            </a:br>
            <a:r>
              <a:rPr lang="en-IN" b="1" dirty="0"/>
              <a:t>Addressing Modes</a:t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562" y="928670"/>
            <a:ext cx="8674868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2286000"/>
            <a:ext cx="10969943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i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>Thank you . . .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63848964-821E-4987-8CC9-AF64CA6B7CC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8086 - Addressing Modes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Instruction Format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instruction specifies:</a:t>
            </a:r>
          </a:p>
          <a:p>
            <a:pPr lvl="1"/>
            <a:r>
              <a:rPr lang="en-IN" dirty="0"/>
              <a:t>type of operation,</a:t>
            </a:r>
          </a:p>
          <a:p>
            <a:pPr lvl="1"/>
            <a:r>
              <a:rPr lang="en-IN" dirty="0"/>
              <a:t>location of operands</a:t>
            </a:r>
          </a:p>
          <a:p>
            <a:pPr lvl="1"/>
            <a:r>
              <a:rPr lang="en-IN" dirty="0"/>
              <a:t>location to store the result of the operation</a:t>
            </a:r>
          </a:p>
          <a:p>
            <a:r>
              <a:rPr lang="en-IN" dirty="0"/>
              <a:t>Location of operands</a:t>
            </a:r>
          </a:p>
          <a:p>
            <a:pPr lvl="1"/>
            <a:r>
              <a:rPr lang="en-IN" dirty="0"/>
              <a:t>register name</a:t>
            </a:r>
          </a:p>
          <a:p>
            <a:pPr lvl="1"/>
            <a:r>
              <a:rPr lang="en-IN" dirty="0"/>
              <a:t>memory location </a:t>
            </a:r>
          </a:p>
          <a:p>
            <a:pPr lvl="1"/>
            <a:r>
              <a:rPr lang="en-IN" dirty="0"/>
              <a:t>immediate data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30622"/>
            <a:ext cx="10969943" cy="778098"/>
          </a:xfrm>
        </p:spPr>
        <p:txBody>
          <a:bodyPr/>
          <a:lstStyle/>
          <a:p>
            <a:r>
              <a:rPr lang="en-IN" b="1" dirty="0"/>
              <a:t>Instruction Format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15201" y="4286256"/>
            <a:ext cx="713659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600" dirty="0"/>
              <a:t>operand address specifies the location of operand</a:t>
            </a:r>
          </a:p>
          <a:p>
            <a:endParaRPr lang="en-IN" sz="2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438" y="1571612"/>
            <a:ext cx="835824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340768"/>
            <a:ext cx="9128309" cy="423137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00" dirty="0"/>
              <a:t>Operands located in memory: their addresses may be specified directly or through an indirect way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00" dirty="0"/>
              <a:t>Addressing Mode bits specify the operand location and how to determine the address of the operand in memory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600" dirty="0"/>
              <a:t>Simplest type of instruction format contains only the Operation Code but no operand address or addressing mode bits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441" y="346646"/>
            <a:ext cx="10969943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Instruction Format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Addressing Modes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Addressing mode specifies:</a:t>
            </a:r>
          </a:p>
          <a:p>
            <a:pPr lvl="1"/>
            <a:r>
              <a:rPr lang="en-IN" dirty="0"/>
              <a:t>Where the operand is located</a:t>
            </a:r>
          </a:p>
          <a:p>
            <a:pPr lvl="1"/>
            <a:r>
              <a:rPr lang="en-IN" dirty="0"/>
              <a:t>How to reach the operand location</a:t>
            </a:r>
          </a:p>
          <a:p>
            <a:r>
              <a:rPr lang="en-IN" dirty="0"/>
              <a:t>Operand may be located as:</a:t>
            </a:r>
          </a:p>
          <a:p>
            <a:pPr lvl="1"/>
            <a:r>
              <a:rPr lang="en-IN" dirty="0"/>
              <a:t>Immediate data as part of the instruction</a:t>
            </a:r>
          </a:p>
          <a:p>
            <a:pPr lvl="1"/>
            <a:r>
              <a:rPr lang="en-IN" dirty="0"/>
              <a:t>Data stored in one of the registers</a:t>
            </a:r>
          </a:p>
          <a:p>
            <a:pPr lvl="1"/>
            <a:r>
              <a:rPr lang="en-IN" dirty="0"/>
              <a:t>Data stored in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Addressing Modes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/>
              <a:t>Immediate addressing mode: </a:t>
            </a:r>
            <a:r>
              <a:rPr lang="en-IN" dirty="0">
                <a:solidFill>
                  <a:srgbClr val="FF0000"/>
                </a:solidFill>
              </a:rPr>
              <a:t>data </a:t>
            </a:r>
            <a:r>
              <a:rPr lang="en-IN" dirty="0"/>
              <a:t>is specified </a:t>
            </a:r>
            <a:r>
              <a:rPr lang="en-IN" dirty="0">
                <a:solidFill>
                  <a:srgbClr val="FF0000"/>
                </a:solidFill>
              </a:rPr>
              <a:t>as part of the instruction</a:t>
            </a:r>
            <a:r>
              <a:rPr lang="en-IN" dirty="0"/>
              <a:t> </a:t>
            </a:r>
          </a:p>
          <a:p>
            <a:pPr lvl="1">
              <a:buFont typeface="Wingdings" pitchFamily="2" charset="2"/>
              <a:buChar char="q"/>
            </a:pPr>
            <a:r>
              <a:rPr lang="en-IN" dirty="0"/>
              <a:t>Ex: MOV BX, 97F0H (in Intel 8086)</a:t>
            </a:r>
          </a:p>
          <a:p>
            <a:pPr lvl="1">
              <a:buNone/>
            </a:pPr>
            <a:r>
              <a:rPr lang="en-IN" dirty="0"/>
              <a:t>			</a:t>
            </a:r>
            <a:r>
              <a:rPr lang="en-IN" dirty="0">
                <a:solidFill>
                  <a:srgbClr val="FF0000"/>
                </a:solidFill>
              </a:rPr>
              <a:t>BX = 97F0H</a:t>
            </a:r>
          </a:p>
          <a:p>
            <a:r>
              <a:rPr lang="en-IN" b="1" dirty="0"/>
              <a:t>Register addressing mode: </a:t>
            </a:r>
            <a:r>
              <a:rPr lang="en-IN" dirty="0">
                <a:solidFill>
                  <a:srgbClr val="FF0000"/>
                </a:solidFill>
              </a:rPr>
              <a:t>operand</a:t>
            </a:r>
            <a:r>
              <a:rPr lang="en-IN" dirty="0"/>
              <a:t> is located </a:t>
            </a:r>
            <a:r>
              <a:rPr lang="en-IN" dirty="0">
                <a:solidFill>
                  <a:srgbClr val="FF0000"/>
                </a:solidFill>
              </a:rPr>
              <a:t>in</a:t>
            </a:r>
            <a:r>
              <a:rPr lang="en-IN" dirty="0"/>
              <a:t> one of the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s. Name of the register in coded form may be specified in the operation code </a:t>
            </a:r>
          </a:p>
          <a:p>
            <a:pPr lvl="1">
              <a:buNone/>
            </a:pPr>
            <a:r>
              <a:rPr lang="en-IN" dirty="0"/>
              <a:t>Ex: ADD AX, BX (in Intel 8086) </a:t>
            </a:r>
          </a:p>
          <a:p>
            <a:pPr lvl="1">
              <a:buNone/>
            </a:pPr>
            <a:r>
              <a:rPr lang="en-IN" dirty="0">
                <a:solidFill>
                  <a:srgbClr val="FF0000"/>
                </a:solidFill>
              </a:rPr>
              <a:t>			Operand1 = Data in AX</a:t>
            </a:r>
          </a:p>
          <a:p>
            <a:pPr lvl="1">
              <a:buNone/>
            </a:pPr>
            <a:r>
              <a:rPr lang="en-IN" dirty="0">
                <a:solidFill>
                  <a:srgbClr val="FF0000"/>
                </a:solidFill>
              </a:rPr>
              <a:t>			Operand2 = Data in BX</a:t>
            </a:r>
          </a:p>
          <a:p>
            <a:pPr lvl="1">
              <a:buNone/>
            </a:pPr>
            <a:r>
              <a:rPr lang="en-IN" dirty="0">
                <a:solidFill>
                  <a:srgbClr val="FF0000"/>
                </a:solidFill>
              </a:rPr>
              <a:t>			AX = Operand1 + Operand2</a:t>
            </a:r>
          </a:p>
          <a:p>
            <a:pPr lvl="1">
              <a:buNone/>
            </a:pPr>
            <a:r>
              <a:rPr lang="en-IN" dirty="0"/>
              <a:t>			</a:t>
            </a:r>
            <a:r>
              <a:rPr lang="en-IN" dirty="0">
                <a:solidFill>
                  <a:srgbClr val="FF0000"/>
                </a:solidFill>
              </a:rPr>
              <a:t>AX = AX + BX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124745"/>
            <a:ext cx="10969943" cy="5001419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Memory addressing modes: </a:t>
            </a:r>
            <a:r>
              <a:rPr lang="en-IN" dirty="0"/>
              <a:t>a data byte/word is located in memory. Address needs to be determined to access the data and to perform the specified operation</a:t>
            </a:r>
          </a:p>
          <a:p>
            <a:r>
              <a:rPr lang="en-IN" dirty="0"/>
              <a:t>Address of the operand may be:</a:t>
            </a:r>
          </a:p>
          <a:p>
            <a:pPr lvl="1"/>
            <a:r>
              <a:rPr lang="en-IN" dirty="0"/>
              <a:t>specified directly in the instruction: </a:t>
            </a:r>
          </a:p>
          <a:p>
            <a:pPr lvl="1">
              <a:buNone/>
            </a:pPr>
            <a:r>
              <a:rPr lang="en-IN" dirty="0"/>
              <a:t>		offset address of the operand is given as a part of instruction</a:t>
            </a:r>
          </a:p>
          <a:p>
            <a:pPr lvl="1"/>
            <a:r>
              <a:rPr lang="en-IN" dirty="0"/>
              <a:t>given indirectly in the instruction.</a:t>
            </a:r>
          </a:p>
          <a:p>
            <a:pPr lvl="1">
              <a:buNone/>
            </a:pPr>
            <a:r>
              <a:rPr lang="en-IN" dirty="0"/>
              <a:t>	name of the register containing the offset address </a:t>
            </a:r>
          </a:p>
          <a:p>
            <a:pPr lvl="1">
              <a:buNone/>
            </a:pPr>
            <a:r>
              <a:rPr lang="en-IN" dirty="0"/>
              <a:t>    of the operand is given as a part of instruction</a:t>
            </a:r>
          </a:p>
          <a:p>
            <a:pPr lvl="1">
              <a:buNone/>
            </a:pPr>
            <a:endParaRPr lang="en-IN" dirty="0"/>
          </a:p>
          <a:p>
            <a:pPr lvl="3">
              <a:buNone/>
            </a:pP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2588" y="188640"/>
            <a:ext cx="9566988" cy="841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Addressing Modes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686" y="1071546"/>
            <a:ext cx="10969943" cy="4525963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Direct addressing mode: </a:t>
            </a:r>
            <a:r>
              <a:rPr lang="en-IN" dirty="0"/>
              <a:t>memory operand address (offset) is specified as part of the instruction</a:t>
            </a:r>
          </a:p>
          <a:p>
            <a:pPr lvl="1">
              <a:buFont typeface="Wingdings" pitchFamily="2" charset="2"/>
              <a:buChar char="q"/>
            </a:pPr>
            <a:r>
              <a:rPr lang="en-IN" dirty="0"/>
              <a:t>Ex: OR AL, [2507H] (in Intel 8086)</a:t>
            </a:r>
          </a:p>
          <a:p>
            <a:pPr lvl="1">
              <a:buNone/>
            </a:pPr>
            <a:r>
              <a:rPr lang="en-IN" dirty="0"/>
              <a:t>			 </a:t>
            </a:r>
            <a:r>
              <a:rPr lang="en-IN" dirty="0">
                <a:solidFill>
                  <a:srgbClr val="FF0000"/>
                </a:solidFill>
              </a:rPr>
              <a:t>Operand1 = Data in AL</a:t>
            </a:r>
          </a:p>
          <a:p>
            <a:pPr lvl="1">
              <a:buNone/>
            </a:pPr>
            <a:r>
              <a:rPr lang="en-IN" dirty="0">
                <a:solidFill>
                  <a:srgbClr val="FF0000"/>
                </a:solidFill>
              </a:rPr>
              <a:t>			 Operand2  = Data in PA  where, </a:t>
            </a:r>
            <a:r>
              <a:rPr lang="en-US" dirty="0">
                <a:solidFill>
                  <a:srgbClr val="FF0000"/>
                </a:solidFill>
              </a:rPr>
              <a:t>PA = (DS*10H) + 2507H</a:t>
            </a:r>
          </a:p>
          <a:p>
            <a:pPr lvl="1">
              <a:buNone/>
            </a:pPr>
            <a:r>
              <a:rPr lang="en-IN" dirty="0">
                <a:solidFill>
                  <a:srgbClr val="FF0000"/>
                </a:solidFill>
              </a:rPr>
              <a:t>			 AL = Operand1 | Operand2</a:t>
            </a:r>
          </a:p>
          <a:p>
            <a:pPr algn="just"/>
            <a:r>
              <a:rPr lang="en-IN" b="1" dirty="0"/>
              <a:t>Indirect addressing mode: </a:t>
            </a:r>
            <a:r>
              <a:rPr lang="en-IN" dirty="0"/>
              <a:t>the instruction specifies a register where the operand address is stored</a:t>
            </a:r>
          </a:p>
          <a:p>
            <a:pPr lvl="1">
              <a:buFont typeface="Wingdings" pitchFamily="2" charset="2"/>
              <a:buChar char="q"/>
            </a:pPr>
            <a:r>
              <a:rPr lang="en-IN" dirty="0"/>
              <a:t>Ex: SUB AL, [BX] (in Intel 8086)</a:t>
            </a:r>
          </a:p>
          <a:p>
            <a:pPr lvl="1">
              <a:buNone/>
            </a:pPr>
            <a:r>
              <a:rPr lang="en-IN" dirty="0">
                <a:solidFill>
                  <a:srgbClr val="FF0000"/>
                </a:solidFill>
              </a:rPr>
              <a:t>			 Operand1 = Data in AL</a:t>
            </a:r>
          </a:p>
          <a:p>
            <a:pPr lvl="1">
              <a:buNone/>
            </a:pPr>
            <a:r>
              <a:rPr lang="en-IN" dirty="0">
                <a:solidFill>
                  <a:srgbClr val="FF0000"/>
                </a:solidFill>
              </a:rPr>
              <a:t>			 Operand2  = Data in PA  where, </a:t>
            </a:r>
            <a:r>
              <a:rPr lang="en-US" dirty="0">
                <a:solidFill>
                  <a:srgbClr val="FF0000"/>
                </a:solidFill>
              </a:rPr>
              <a:t>PA = (DS*10H) + BX   </a:t>
            </a:r>
          </a:p>
          <a:p>
            <a:pPr lvl="1">
              <a:buNone/>
            </a:pPr>
            <a:r>
              <a:rPr lang="en-IN" dirty="0">
                <a:solidFill>
                  <a:srgbClr val="FF0000"/>
                </a:solidFill>
              </a:rPr>
              <a:t>			 AL = Operand1 - Operand2</a:t>
            </a:r>
          </a:p>
          <a:p>
            <a:pPr lvl="1">
              <a:buFont typeface="Wingdings" pitchFamily="2" charset="2"/>
              <a:buChar char="q"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12588" y="188640"/>
            <a:ext cx="9376536" cy="841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Addressing Modes</a:t>
            </a:r>
            <a:endParaRPr kumimoji="0" lang="en-IN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778098"/>
          </a:xfrm>
        </p:spPr>
        <p:txBody>
          <a:bodyPr>
            <a:normAutofit fontScale="90000"/>
          </a:bodyPr>
          <a:lstStyle/>
          <a:p>
            <a:pPr lvl="0"/>
            <a:br>
              <a:rPr lang="en-IN" b="1" dirty="0"/>
            </a:br>
            <a:r>
              <a:rPr lang="en-IN" b="1" dirty="0"/>
              <a:t>Addressing Modes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052736"/>
            <a:ext cx="10969943" cy="5303615"/>
          </a:xfrm>
        </p:spPr>
        <p:txBody>
          <a:bodyPr>
            <a:normAutofit/>
          </a:bodyPr>
          <a:lstStyle/>
          <a:p>
            <a:pPr algn="just"/>
            <a:r>
              <a:rPr lang="en-US" sz="2600" dirty="0">
                <a:solidFill>
                  <a:srgbClr val="FF0000"/>
                </a:solidFill>
              </a:rPr>
              <a:t>BASED INDIRECT: BX / BP – BASED</a:t>
            </a:r>
          </a:p>
          <a:p>
            <a:pPr algn="just"/>
            <a:r>
              <a:rPr lang="en-US" sz="2600" dirty="0">
                <a:solidFill>
                  <a:srgbClr val="FF0000"/>
                </a:solidFill>
              </a:rPr>
              <a:t>INDEXED INDIRECT: SI / DI – INDEXED</a:t>
            </a:r>
          </a:p>
          <a:p>
            <a:pPr algn="just"/>
            <a:r>
              <a:rPr lang="en-IN" sz="2600" b="1" dirty="0"/>
              <a:t>Based Indexed addressing mode: </a:t>
            </a:r>
            <a:r>
              <a:rPr lang="en-IN" sz="2600" dirty="0"/>
              <a:t>useful when different elements of a list or an array are to be accessed in loop for performing the same set of operations</a:t>
            </a:r>
          </a:p>
          <a:p>
            <a:pPr lvl="1"/>
            <a:r>
              <a:rPr lang="en-IN" dirty="0"/>
              <a:t>Base of the array is specified in a register called Base register.</a:t>
            </a:r>
          </a:p>
          <a:p>
            <a:pPr lvl="1"/>
            <a:r>
              <a:rPr lang="en-IN" dirty="0"/>
              <a:t>The index or distance of the element from the base of the array to be accessed is specified in a register called Index register.</a:t>
            </a:r>
          </a:p>
          <a:p>
            <a:pPr lvl="1">
              <a:buFont typeface="Wingdings" pitchFamily="2" charset="2"/>
              <a:buChar char="q"/>
            </a:pPr>
            <a:r>
              <a:rPr lang="it-IT" dirty="0"/>
              <a:t>MOV [BX + DI], AL  (in Intel 8086) : </a:t>
            </a:r>
          </a:p>
          <a:p>
            <a:pPr lvl="1">
              <a:buFont typeface="Wingdings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EA = [BASED] + [INDEX] </a:t>
            </a:r>
          </a:p>
          <a:p>
            <a:pPr lvl="1">
              <a:buFont typeface="Courier New" pitchFamily="49" charset="0"/>
              <a:buChar char="o"/>
            </a:pPr>
            <a:r>
              <a:rPr lang="it-IT" dirty="0">
                <a:solidFill>
                  <a:srgbClr val="FF0000"/>
                </a:solidFill>
              </a:rPr>
              <a:t>((DS*10H) + (BX) + (DI))        (AL)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08528" y="5643578"/>
            <a:ext cx="5759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2312-998D-44B1-8245-23DA7B2D5FFF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8086 - Addressing Modes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986</Words>
  <Application>Microsoft Office PowerPoint</Application>
  <PresentationFormat>Custom</PresentationFormat>
  <Paragraphs>127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Courier New</vt:lpstr>
      <vt:lpstr>Wingdings</vt:lpstr>
      <vt:lpstr>Office Theme</vt:lpstr>
      <vt:lpstr>ECE201R01 : Microprocessor &amp; Microcontroller    Unit II: 8086 Addressing Modes </vt:lpstr>
      <vt:lpstr>Instruction Format</vt:lpstr>
      <vt:lpstr>Instruction Format</vt:lpstr>
      <vt:lpstr>PowerPoint Presentation</vt:lpstr>
      <vt:lpstr>Addressing Modes</vt:lpstr>
      <vt:lpstr>Addressing Modes</vt:lpstr>
      <vt:lpstr>PowerPoint Presentation</vt:lpstr>
      <vt:lpstr>PowerPoint Presentation</vt:lpstr>
      <vt:lpstr> Addressing Modes </vt:lpstr>
      <vt:lpstr> Addressing Modes </vt:lpstr>
      <vt:lpstr> Addressing Modes </vt:lpstr>
      <vt:lpstr>Thank you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 &amp; Microcontroller</dc:title>
  <dc:creator>sastra</dc:creator>
  <cp:lastModifiedBy>8403</cp:lastModifiedBy>
  <cp:revision>54</cp:revision>
  <dcterms:created xsi:type="dcterms:W3CDTF">2020-08-28T16:33:18Z</dcterms:created>
  <dcterms:modified xsi:type="dcterms:W3CDTF">2023-12-27T09:07:41Z</dcterms:modified>
</cp:coreProperties>
</file>