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2" r:id="rId2"/>
    <p:sldId id="278" r:id="rId3"/>
    <p:sldId id="277" r:id="rId4"/>
    <p:sldId id="258" r:id="rId5"/>
    <p:sldId id="259" r:id="rId6"/>
    <p:sldId id="264" r:id="rId7"/>
    <p:sldId id="265" r:id="rId8"/>
    <p:sldId id="261" r:id="rId9"/>
    <p:sldId id="275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19" autoAdjust="0"/>
  </p:normalViewPr>
  <p:slideViewPr>
    <p:cSldViewPr>
      <p:cViewPr varScale="1">
        <p:scale>
          <a:sx n="53" d="100"/>
          <a:sy n="53" d="100"/>
        </p:scale>
        <p:origin x="666" y="72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F2E13-8C88-4F7A-9E04-56D895397C07}" type="datetimeFigureOut">
              <a:rPr lang="en-IN" smtClean="0"/>
              <a:pPr/>
              <a:t>27-12-2023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4C7FB-29C5-4735-B157-60147B9BC2D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AL, [2000H]</a:t>
            </a:r>
          </a:p>
          <a:p>
            <a:endParaRPr lang="en-US" dirty="0"/>
          </a:p>
          <a:p>
            <a:r>
              <a:rPr lang="en-US" dirty="0"/>
              <a:t>SUB AL,BL   ;AL=AL-BL</a:t>
            </a:r>
          </a:p>
          <a:p>
            <a:r>
              <a:rPr lang="en-US" dirty="0"/>
              <a:t>CMP AL,BL ; ZF==1, EQUAL (AL==BL)      ;CF==1, LOWER (AL&lt;BL)    ;ZF==0 &amp; CF==0, GREATER (AL&gt;BL)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4C7FB-29C5-4735-B157-60147B9BC2D2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AL, [2000H]</a:t>
            </a:r>
          </a:p>
          <a:p>
            <a:endParaRPr lang="en-US" dirty="0"/>
          </a:p>
          <a:p>
            <a:r>
              <a:rPr lang="en-US" dirty="0"/>
              <a:t>SUB AL,BL   ;AL=AL-BL</a:t>
            </a:r>
          </a:p>
          <a:p>
            <a:r>
              <a:rPr lang="en-US" dirty="0"/>
              <a:t>CMP AL,BL ; ZF==1, EQUAL (AL==BL)      ;CF==1, LOWER (AL&lt;BL)    ;ZF==0 &amp; CF==0, GREATER (AL&gt;BL)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4C7FB-29C5-4735-B157-60147B9BC2D2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A=A+1;   ADD AL,1          A=A-1;</a:t>
            </a:r>
            <a:r>
              <a:rPr lang="en-US" baseline="0" dirty="0"/>
              <a:t>    SUB AL,1     INC [2000H]            NEG AL = NOT AL;    INC AL;</a:t>
            </a:r>
            <a:endParaRPr lang="en-US" dirty="0"/>
          </a:p>
          <a:p>
            <a:r>
              <a:rPr lang="en-US" dirty="0"/>
              <a:t>A++;       INC AL              A--;        DEC AL</a:t>
            </a:r>
          </a:p>
          <a:p>
            <a:endParaRPr lang="en-US" dirty="0"/>
          </a:p>
          <a:p>
            <a:r>
              <a:rPr lang="en-US" dirty="0"/>
              <a:t>MUL BL  ;  AX = AL * BL            MUL SI  ; DX:AX = AX * SI</a:t>
            </a:r>
          </a:p>
          <a:p>
            <a:endParaRPr lang="en-US" dirty="0"/>
          </a:p>
          <a:p>
            <a:r>
              <a:rPr lang="en-US" dirty="0"/>
              <a:t>DIV BL  ;  AX / BL   (AX=1234H,</a:t>
            </a:r>
            <a:r>
              <a:rPr lang="en-US" baseline="0" dirty="0"/>
              <a:t> BL=45H</a:t>
            </a:r>
            <a:r>
              <a:rPr lang="en-US" dirty="0"/>
              <a:t>                DIV</a:t>
            </a:r>
            <a:r>
              <a:rPr lang="en-US" baseline="0" dirty="0"/>
              <a:t> DI  ;  (DX:AX) / 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4C7FB-29C5-4735-B157-60147B9BC2D2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-128</a:t>
            </a:r>
            <a:r>
              <a:rPr lang="en-US" baseline="0" dirty="0"/>
              <a:t> TO +127  : DISP8  (0 TO 7FH) (80H TO FFH)  LIFO</a:t>
            </a:r>
          </a:p>
          <a:p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FF H = (-1) 0000 0001 = (1s COMP) 1111 1110  = (2s COMP) = 1111 1111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80 H = (-128)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LOOP L1 = DEC CX  ,   JNZ L1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4C7FB-29C5-4735-B157-60147B9BC2D2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 = 01H = 0000 0001 ROR AL,1 = 1000 0000 = 80H</a:t>
            </a:r>
          </a:p>
          <a:p>
            <a:r>
              <a:rPr lang="en-US" dirty="0"/>
              <a:t>0FH = 0000 1111   SAR used to divide</a:t>
            </a:r>
            <a:r>
              <a:rPr lang="en-US" baseline="0" dirty="0"/>
              <a:t> Signed value by 2    &lt;&lt;     &gt;&gt;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4C7FB-29C5-4735-B157-60147B9BC2D2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D9E01-DCB2-43F2-A72A-B95C7DE59198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DAB4-C054-41DD-BC21-DECC997AC140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656E-3B26-489D-8F3C-BDE3849E381D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E0C7-A3C8-4F71-B799-3BCACE5A0A23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EF69-6520-4AB7-81E3-0D493CFB701F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6B3C4-232B-49A9-AC8A-467B44F7F8C2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A670-BAE9-4D53-8860-BA08B8213ED2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7706E-A47F-414B-8EBB-DBF77A608C0C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2C90-0D33-4C06-9A21-270E067C9A17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03CF-DBA2-45D4-97D3-7087F10180D3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6CDE-031A-4E1E-A00E-917A7BE0B4B4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7092B-5F75-4AE1-859F-4E6D795A5B1B}" type="datetime1">
              <a:rPr lang="en-US" smtClean="0"/>
              <a:pPr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8086 - Instruction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2A394-58FA-4DE0-9F56-0079DE7A09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21119-A0E8-4C59-80F0-757C7957F775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8086 - Instruction Set</a:t>
            </a:r>
          </a:p>
        </p:txBody>
      </p:sp>
      <p:sp>
        <p:nvSpPr>
          <p:cNvPr id="12294" name="Title 1"/>
          <p:cNvSpPr>
            <a:spLocks noGrp="1"/>
          </p:cNvSpPr>
          <p:nvPr>
            <p:ph type="ctrTitle"/>
          </p:nvPr>
        </p:nvSpPr>
        <p:spPr>
          <a:xfrm>
            <a:off x="609441" y="2362200"/>
            <a:ext cx="11173090" cy="2133600"/>
          </a:xfrm>
        </p:spPr>
        <p:txBody>
          <a:bodyPr/>
          <a:lstStyle/>
          <a:p>
            <a:r>
              <a:rPr lang="en-US" sz="2800" b="1">
                <a:latin typeface="Cambria" pitchFamily="18" charset="0"/>
              </a:rPr>
              <a:t>ECE201R01 </a:t>
            </a:r>
            <a:r>
              <a:rPr lang="en-US" sz="2800" dirty="0">
                <a:latin typeface="Cambria" pitchFamily="18" charset="0"/>
              </a:rPr>
              <a:t>: </a:t>
            </a:r>
            <a:r>
              <a:rPr lang="en-IN" sz="2800" b="1" dirty="0">
                <a:latin typeface="Cambria" pitchFamily="18" charset="0"/>
              </a:rPr>
              <a:t>Microprocessor &amp; Microcontroller </a:t>
            </a:r>
            <a:br>
              <a:rPr lang="en-US" sz="2800" b="1" dirty="0">
                <a:latin typeface="Cambria" pitchFamily="18" charset="0"/>
              </a:rPr>
            </a:br>
            <a:br>
              <a:rPr lang="en-US" sz="2800" b="1" dirty="0">
                <a:latin typeface="Cambria" pitchFamily="18" charset="0"/>
              </a:rPr>
            </a:br>
            <a:br>
              <a:rPr lang="en-US" sz="2800" b="1" dirty="0">
                <a:latin typeface="Cambria" pitchFamily="18" charset="0"/>
              </a:rPr>
            </a:br>
            <a:r>
              <a:rPr lang="en-US" sz="2800" b="1" dirty="0">
                <a:latin typeface="Cambria" pitchFamily="18" charset="0"/>
              </a:rPr>
              <a:t>Unit II: 8086 Instruction Set</a:t>
            </a:r>
            <a:br>
              <a:rPr lang="en-US" sz="2800" b="1" dirty="0">
                <a:latin typeface="Cambria" pitchFamily="18" charset="0"/>
              </a:rPr>
            </a:br>
            <a:endParaRPr lang="en-IN" sz="2200" b="1" dirty="0">
              <a:latin typeface="Cambria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DD72E-22AB-1D84-0564-8361BD4C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15" y="620521"/>
            <a:ext cx="5471410" cy="15651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76200"/>
            <a:ext cx="10969943" cy="914400"/>
          </a:xfrm>
        </p:spPr>
        <p:txBody>
          <a:bodyPr/>
          <a:lstStyle/>
          <a:p>
            <a:r>
              <a:rPr lang="en-US" b="1" dirty="0"/>
              <a:t>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914401"/>
            <a:ext cx="10969943" cy="4267199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/>
              <a:t>Immediate (8-bit): 00 – FFH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Immediate (16-bit): 0000 – FFFFH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Register (8-bit): AL, AH, BL, BH, CL, CH, DL, DH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Register (16-bit): AX, BX, CX, DX, SI, DI, BP, SP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Memory Direct Address (16-bit EA): 0000 – FFFFH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Memory Indirect Address (Pointer for DS): BX, BP, SI, DI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SREG: CS, DS, SS, 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22238"/>
            <a:ext cx="975106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Transfer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61917"/>
              </p:ext>
            </p:extLst>
          </p:nvPr>
        </p:nvGraphicFramePr>
        <p:xfrm>
          <a:off x="812588" y="838200"/>
          <a:ext cx="10665221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2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Operand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Copy </a:t>
                      </a:r>
                      <a:r>
                        <a:rPr lang="en-US" baseline="0" dirty="0"/>
                        <a:t>data from Source to Destination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Note: 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The term Memory as operand supports both DIRECT &amp; INDIRECT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The following are NOT SUPPORTED in 8086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Both operands CANNOT be Memory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Immediate operand cannot be a Destination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REG, REG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REG, Immediate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REG, Memory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Memory, REG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Memory, Immediate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		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SREG, Memory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Memory, SREG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REG, SREG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SREG, REG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6294" y="4267200"/>
            <a:ext cx="8507518" cy="2362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MOV instruction 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the value of the CS and IP registers.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 value of one segment register to another segment register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/>
              <a:t>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(should copy to general register first).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copy immediate value to segment register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/>
              <a:t>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(should copy to general register first).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22238"/>
            <a:ext cx="10969943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ALU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902789"/>
              </p:ext>
            </p:extLst>
          </p:nvPr>
        </p:nvGraphicFramePr>
        <p:xfrm>
          <a:off x="582453" y="805170"/>
          <a:ext cx="8636159" cy="536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1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9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Operand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93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operand1 = operand1 + operand2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tc rowSpan="9">
                  <a:txBody>
                    <a:bodyPr/>
                    <a:lstStyle/>
                    <a:p>
                      <a:pPr algn="l"/>
                      <a:endParaRPr lang="en-US" sz="18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8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8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8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1800" b="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REG, Memory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emory, REG</a:t>
                      </a:r>
                    </a:p>
                    <a:p>
                      <a:pPr algn="l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REG, REG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Memory, Immediate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REG, Immediate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98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ADC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operand1 = operand1 + operand2 + CF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059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operand1 = operand1 &amp; operand2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7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operand1 = operand1 | operand2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operand1 = operand1 ^ operand2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0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operand1 = operand1 - operand2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9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SBB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operand1 = operand1 - operand2 - CF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2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CMP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operand1 - operand2</a:t>
                      </a:r>
                      <a:endParaRPr lang="en-US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is not stored anywhere, flags are set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(OF, SF, ZF, AF, PF, CF) according to result.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12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operand1 &amp; operand2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 is not stored anywhere, flags are set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(OF, SF, ZF, AF, PF, CF) according to result.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ALU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4212" y="960120"/>
          <a:ext cx="8202797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9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Operand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 = operand + 1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CF - unchanged! 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tc rowSpan="6">
                  <a:txBody>
                    <a:bodyPr/>
                    <a:lstStyle/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 /</a:t>
                      </a:r>
                      <a:br>
                        <a:rPr lang="en-US" dirty="0"/>
                      </a:br>
                      <a:r>
                        <a:rPr lang="en-US" dirty="0"/>
                        <a:t>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emory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33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 = operand – 1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CF - unchanged! 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62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 = ~operand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Invert each bit of the operand.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operand = (~operand) + 1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Invert all bits of the operand then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 1 to inverted operand</a:t>
                      </a:r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255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</a:t>
                      </a:r>
                      <a:endParaRPr lang="en-US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operand is a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AX = AL * operand.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operand is a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(DX AX) = AX * operand.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1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operand is a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(Quotient) AL = AX / operand           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(Remainder) AH = (modulus) AX / operand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when operand is a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br>
                        <a:rPr lang="en-US" dirty="0"/>
                      </a:b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(Quotient) AX = (DX AX) / operand  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(Remainder) DX = (modulus) (DX AX) / operand </a:t>
                      </a:r>
                      <a:endParaRPr lang="en-US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4515" y="6416675"/>
            <a:ext cx="3859795" cy="365125"/>
          </a:xfrm>
        </p:spPr>
        <p:txBody>
          <a:bodyPr/>
          <a:lstStyle/>
          <a:p>
            <a:r>
              <a:rPr lang="en-US" dirty="0"/>
              <a:t>8086 - Instruction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639762"/>
          </a:xfrm>
        </p:spPr>
        <p:txBody>
          <a:bodyPr>
            <a:normAutofit fontScale="90000"/>
          </a:bodyPr>
          <a:lstStyle/>
          <a:p>
            <a:r>
              <a:rPr lang="en-US"/>
              <a:t>Implicit Instructions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648297"/>
              </p:ext>
            </p:extLst>
          </p:nvPr>
        </p:nvGraphicFramePr>
        <p:xfrm>
          <a:off x="812588" y="1066800"/>
          <a:ext cx="10665221" cy="483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40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Mnemonic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Operation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Operand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05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CLC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CF = 0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tc rowSpan="7">
                  <a:txBody>
                    <a:bodyPr/>
                    <a:lstStyle/>
                    <a:p>
                      <a:endParaRPr lang="en-US" sz="2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operands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077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CLD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DF = 0</a:t>
                      </a:r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74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CLI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 IF = 0</a:t>
                      </a:r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13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STC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CF = 1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74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STD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DF = 1</a:t>
                      </a:r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65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STI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IF = 1</a:t>
                      </a:r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5561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/>
                        <a:t>CMC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CF = 1 then CF = 0</a:t>
                      </a:r>
                      <a:br>
                        <a:rPr lang="en-US" sz="2600" dirty="0"/>
                      </a:br>
                      <a:r>
                        <a:rPr lang="en-US" sz="2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 CF = 0 then CF = 1</a:t>
                      </a:r>
                      <a:endParaRPr lang="en-US" sz="2600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8657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NOP </a:t>
                      </a:r>
                      <a:endParaRPr lang="en-US" sz="26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Do nothing</a:t>
                      </a:r>
                      <a:endParaRPr lang="en-US" sz="260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6200"/>
            <a:ext cx="10969943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Branching Instructions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108906"/>
              </p:ext>
            </p:extLst>
          </p:nvPr>
        </p:nvGraphicFramePr>
        <p:xfrm>
          <a:off x="303212" y="762000"/>
          <a:ext cx="982980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57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Mnemonic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Operation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Operand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801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JMP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Near: intra-segment (EA = Disp16</a:t>
                      </a: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IP = 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Far: intersegment (BA:EA = Disp32) CS = BA, IP = EA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tc rowSpan="2">
                  <a:txBody>
                    <a:bodyPr/>
                    <a:lstStyle/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811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CALL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Pushes IP to Stack then IP = 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Near: intra-segment (EA = Disp16</a:t>
                      </a: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Pushes CS:IP to Stack then </a:t>
                      </a:r>
                      <a:r>
                        <a:rPr lang="en-IN" sz="2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CS = BA, IP = EA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Far: intersegment (BA:EA = Disp32)</a:t>
                      </a:r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802">
                <a:tc>
                  <a:txBody>
                    <a:bodyPr/>
                    <a:lstStyle/>
                    <a:p>
                      <a:pPr algn="ctr"/>
                      <a:r>
                        <a:rPr lang="en-IN" sz="22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</a:t>
                      </a:r>
                      <a:endParaRPr lang="en-US" sz="2200" b="0" dirty="0"/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Near: </a:t>
                      </a:r>
                      <a:r>
                        <a:rPr lang="en-US" sz="2200" dirty="0"/>
                        <a:t>Pops TOS to IP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Far:  Pops TOS to IP &amp; CS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-</a:t>
                      </a:r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34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JC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22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CF = 1,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Jump: EA = IP + Disp8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Disp8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20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-128</a:t>
                      </a:r>
                      <a:r>
                        <a:rPr lang="en-US" sz="2200" baseline="0" dirty="0"/>
                        <a:t> TO +127 (80H TO FFH)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aseline="0" dirty="0"/>
                        <a:t>(0 TO 7FH)  </a:t>
                      </a:r>
                      <a:endParaRPr lang="en-US" sz="2200" dirty="0"/>
                    </a:p>
                  </a:txBody>
                  <a:tcPr marL="121888" marR="12188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29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JNC 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22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CF = 0,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Jump: EA = IP + Disp8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JZ  / JE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22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ZF = 1,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Jump: EA = IP + Disp8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JNZ / JNE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22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ZF = 0,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Short Jump: EA = IP + Disp8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284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LOOP</a:t>
                      </a:r>
                    </a:p>
                  </a:txBody>
                  <a:tcPr marL="121888" marR="121888"/>
                </a:tc>
                <a:tc>
                  <a:txBody>
                    <a:bodyPr/>
                    <a:lstStyle/>
                    <a:p>
                      <a:r>
                        <a:rPr lang="en-IN" sz="2200" dirty="0"/>
                        <a:t>Decrease CX, jump to label if CX not zero</a:t>
                      </a:r>
                      <a:endParaRPr lang="en-US" sz="2200" dirty="0"/>
                    </a:p>
                  </a:txBody>
                  <a:tcPr marL="121888" marR="121888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178" y="6324601"/>
            <a:ext cx="2844059" cy="365125"/>
          </a:xfrm>
        </p:spPr>
        <p:txBody>
          <a:bodyPr/>
          <a:lstStyle/>
          <a:p>
            <a:fld id="{09F2A394-58FA-4DE0-9F56-0079DE7A098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4515" y="6416675"/>
            <a:ext cx="3859795" cy="365125"/>
          </a:xfrm>
        </p:spPr>
        <p:txBody>
          <a:bodyPr/>
          <a:lstStyle/>
          <a:p>
            <a:r>
              <a:rPr lang="en-US"/>
              <a:t>8086 - Instruction Set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6200"/>
            <a:ext cx="10157354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Shift &amp; Rotate Instructions</a:t>
            </a:r>
          </a:p>
        </p:txBody>
      </p:sp>
      <p:pic>
        <p:nvPicPr>
          <p:cNvPr id="3584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46212" y="685800"/>
            <a:ext cx="8532178" cy="695325"/>
          </a:xfrm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0012" y="1447800"/>
            <a:ext cx="853217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0812" y="609600"/>
            <a:ext cx="1523603" cy="5334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+mj-lt"/>
                <a:ea typeface="+mj-ea"/>
                <a:cs typeface="+mj-cs"/>
              </a:rPr>
              <a:t>ROR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4612" y="1295400"/>
            <a:ext cx="1523603" cy="5334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+mj-lt"/>
                <a:ea typeface="+mj-ea"/>
                <a:cs typeface="+mj-cs"/>
              </a:rPr>
              <a:t>ROL</a:t>
            </a:r>
          </a:p>
        </p:txBody>
      </p:sp>
      <p:pic>
        <p:nvPicPr>
          <p:cNvPr id="3584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97608" y="2971800"/>
            <a:ext cx="8430604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-1588" y="2971800"/>
            <a:ext cx="1523603" cy="5334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+mj-lt"/>
                <a:ea typeface="+mj-ea"/>
                <a:cs typeface="+mj-cs"/>
              </a:rPr>
              <a:t>RCL</a:t>
            </a:r>
          </a:p>
        </p:txBody>
      </p:sp>
      <p:pic>
        <p:nvPicPr>
          <p:cNvPr id="35849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19755" y="5334000"/>
            <a:ext cx="8227457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-1588" y="4495800"/>
            <a:ext cx="1523603" cy="5334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+mj-lt"/>
                <a:ea typeface="+mj-ea"/>
                <a:cs typeface="+mj-cs"/>
              </a:rPr>
              <a:t>SHR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2412" y="6019800"/>
            <a:ext cx="25134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emory, Immediate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REG, Immediate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70012" y="2190750"/>
            <a:ext cx="8722628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-1191" y="2209800"/>
            <a:ext cx="1523603" cy="5334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+mj-lt"/>
                <a:ea typeface="+mj-ea"/>
                <a:cs typeface="+mj-cs"/>
              </a:rPr>
              <a:t>RCR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70012" y="3657600"/>
            <a:ext cx="7211721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-1191" y="3810000"/>
            <a:ext cx="1523603" cy="5334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+mj-lt"/>
                <a:ea typeface="+mj-ea"/>
                <a:cs typeface="+mj-cs"/>
              </a:rPr>
              <a:t>SHL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446212" y="4495801"/>
            <a:ext cx="6805427" cy="74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-1588" y="5334000"/>
            <a:ext cx="1523603" cy="533400"/>
          </a:xfrm>
          <a:prstGeom prst="rect">
            <a:avLst/>
          </a:prstGeom>
        </p:spPr>
        <p:txBody>
          <a:bodyPr anchor="ctr">
            <a:normAutofit fontScale="975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+mj-lt"/>
                <a:ea typeface="+mj-ea"/>
                <a:cs typeface="+mj-cs"/>
              </a:rPr>
              <a:t>SAR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7694612" y="6059270"/>
            <a:ext cx="17023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itchFamily="34" charset="0"/>
                <a:cs typeface="Arial" pitchFamily="34" charset="0"/>
              </a:rPr>
              <a:t>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emory, CL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REG, CL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2A394-58FA-4DE0-9F56-0079DE7A09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8086 - Instruction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2286000"/>
            <a:ext cx="1096994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i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Thank you . . .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3848964-821E-4987-8CC9-AF64CA6B7CC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8086 - Instruction Set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1096</Words>
  <Application>Microsoft Office PowerPoint</Application>
  <PresentationFormat>Custom</PresentationFormat>
  <Paragraphs>214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</vt:lpstr>
      <vt:lpstr>Wingdings</vt:lpstr>
      <vt:lpstr>Office Theme</vt:lpstr>
      <vt:lpstr>ECE201R01 : Microprocessor &amp; Microcontroller    Unit II: 8086 Instruction Set </vt:lpstr>
      <vt:lpstr>Operands</vt:lpstr>
      <vt:lpstr>Data Transfer Instructions</vt:lpstr>
      <vt:lpstr>ALU Instructions</vt:lpstr>
      <vt:lpstr>ALU Instructions</vt:lpstr>
      <vt:lpstr>Implicit Instructions</vt:lpstr>
      <vt:lpstr>Branching Instructions</vt:lpstr>
      <vt:lpstr>Shift &amp; Rotate Instructions</vt:lpstr>
      <vt:lpstr>Thank you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8403</cp:lastModifiedBy>
  <cp:revision>141</cp:revision>
  <dcterms:created xsi:type="dcterms:W3CDTF">2020-09-03T05:09:41Z</dcterms:created>
  <dcterms:modified xsi:type="dcterms:W3CDTF">2023-12-27T09:08:03Z</dcterms:modified>
</cp:coreProperties>
</file>