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9" r:id="rId6"/>
    <p:sldId id="260" r:id="rId7"/>
    <p:sldId id="271" r:id="rId8"/>
    <p:sldId id="277" r:id="rId9"/>
    <p:sldId id="278" r:id="rId10"/>
    <p:sldId id="279" r:id="rId11"/>
    <p:sldId id="280" r:id="rId12"/>
    <p:sldId id="287" r:id="rId13"/>
    <p:sldId id="281" r:id="rId14"/>
    <p:sldId id="282" r:id="rId15"/>
    <p:sldId id="284" r:id="rId16"/>
    <p:sldId id="285" r:id="rId17"/>
    <p:sldId id="286" r:id="rId18"/>
    <p:sldId id="290" r:id="rId19"/>
    <p:sldId id="291" r:id="rId20"/>
    <p:sldId id="288"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p:scale>
          <a:sx n="74" d="100"/>
          <a:sy n="74" d="100"/>
        </p:scale>
        <p:origin x="416" y="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ri ram" userId="9a8e2676d209b8c9" providerId="LiveId" clId="{62F3C927-B2E3-455B-80E0-3EBA18F66E85}"/>
    <pc:docChg chg="modSld">
      <pc:chgData name="Giri ram" userId="9a8e2676d209b8c9" providerId="LiveId" clId="{62F3C927-B2E3-455B-80E0-3EBA18F66E85}" dt="2024-03-04T00:53:52.543" v="9" actId="20577"/>
      <pc:docMkLst>
        <pc:docMk/>
      </pc:docMkLst>
      <pc:sldChg chg="modSp mod">
        <pc:chgData name="Giri ram" userId="9a8e2676d209b8c9" providerId="LiveId" clId="{62F3C927-B2E3-455B-80E0-3EBA18F66E85}" dt="2024-03-04T00:53:52.543" v="9" actId="20577"/>
        <pc:sldMkLst>
          <pc:docMk/>
          <pc:sldMk cId="414665686" sldId="258"/>
        </pc:sldMkLst>
        <pc:spChg chg="mod">
          <ac:chgData name="Giri ram" userId="9a8e2676d209b8c9" providerId="LiveId" clId="{62F3C927-B2E3-455B-80E0-3EBA18F66E85}" dt="2024-03-04T00:53:52.543" v="9" actId="20577"/>
          <ac:spMkLst>
            <pc:docMk/>
            <pc:sldMk cId="414665686" sldId="258"/>
            <ac:spMk id="3" creationId="{EA682AB3-B07B-6E2F-3045-F0C6158C78DF}"/>
          </ac:spMkLst>
        </pc:spChg>
      </pc:sldChg>
      <pc:sldChg chg="modSp mod">
        <pc:chgData name="Giri ram" userId="9a8e2676d209b8c9" providerId="LiveId" clId="{62F3C927-B2E3-455B-80E0-3EBA18F66E85}" dt="2024-03-04T00:51:31.978" v="5" actId="255"/>
        <pc:sldMkLst>
          <pc:docMk/>
          <pc:sldMk cId="3328405168" sldId="259"/>
        </pc:sldMkLst>
        <pc:spChg chg="mod">
          <ac:chgData name="Giri ram" userId="9a8e2676d209b8c9" providerId="LiveId" clId="{62F3C927-B2E3-455B-80E0-3EBA18F66E85}" dt="2024-03-04T00:51:31.978" v="5" actId="255"/>
          <ac:spMkLst>
            <pc:docMk/>
            <pc:sldMk cId="3328405168" sldId="259"/>
            <ac:spMk id="3" creationId="{1DB8704C-9C52-5389-2A75-8A049F3BD288}"/>
          </ac:spMkLst>
        </pc:spChg>
      </pc:sldChg>
      <pc:sldChg chg="modSp mod">
        <pc:chgData name="Giri ram" userId="9a8e2676d209b8c9" providerId="LiveId" clId="{62F3C927-B2E3-455B-80E0-3EBA18F66E85}" dt="2024-03-04T00:51:10.450" v="4" actId="255"/>
        <pc:sldMkLst>
          <pc:docMk/>
          <pc:sldMk cId="999319206" sldId="260"/>
        </pc:sldMkLst>
        <pc:spChg chg="mod">
          <ac:chgData name="Giri ram" userId="9a8e2676d209b8c9" providerId="LiveId" clId="{62F3C927-B2E3-455B-80E0-3EBA18F66E85}" dt="2024-03-04T00:51:10.450" v="4" actId="255"/>
          <ac:spMkLst>
            <pc:docMk/>
            <pc:sldMk cId="999319206" sldId="260"/>
            <ac:spMk id="3" creationId="{F722732B-9AC3-F0BC-9777-ADE4CAD01BE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B330-3731-4E76-2F4D-75F25AD669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70D05D-0CEE-8402-4F3E-8412DAFA8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0D68A1-7B80-16AC-AB76-98E368112437}"/>
              </a:ext>
            </a:extLst>
          </p:cNvPr>
          <p:cNvSpPr>
            <a:spLocks noGrp="1"/>
          </p:cNvSpPr>
          <p:nvPr>
            <p:ph type="dt" sz="half" idx="10"/>
          </p:nvPr>
        </p:nvSpPr>
        <p:spPr/>
        <p:txBody>
          <a:bodyPr/>
          <a:lstStyle/>
          <a:p>
            <a:fld id="{68BDA1F7-5865-4933-A2E1-AD0FCFC46A58}" type="datetimeFigureOut">
              <a:rPr lang="en-US" smtClean="0"/>
              <a:t>4/22/2024</a:t>
            </a:fld>
            <a:endParaRPr lang="en-US"/>
          </a:p>
        </p:txBody>
      </p:sp>
      <p:sp>
        <p:nvSpPr>
          <p:cNvPr id="5" name="Footer Placeholder 4">
            <a:extLst>
              <a:ext uri="{FF2B5EF4-FFF2-40B4-BE49-F238E27FC236}">
                <a16:creationId xmlns:a16="http://schemas.microsoft.com/office/drawing/2014/main" id="{E5CE19D8-5FA3-AEF7-6C84-5755D7332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10DC6-37EA-2366-B322-FFC7D03F1F30}"/>
              </a:ext>
            </a:extLst>
          </p:cNvPr>
          <p:cNvSpPr>
            <a:spLocks noGrp="1"/>
          </p:cNvSpPr>
          <p:nvPr>
            <p:ph type="sldNum" sz="quarter" idx="12"/>
          </p:nvPr>
        </p:nvSpPr>
        <p:spPr/>
        <p:txBody>
          <a:bodyPr/>
          <a:lstStyle/>
          <a:p>
            <a:fld id="{DA284527-10C5-4D8F-B225-97A5ED6B81A8}" type="slidenum">
              <a:rPr lang="en-US" smtClean="0"/>
              <a:t>‹#›</a:t>
            </a:fld>
            <a:endParaRPr lang="en-US"/>
          </a:p>
        </p:txBody>
      </p:sp>
    </p:spTree>
    <p:extLst>
      <p:ext uri="{BB962C8B-B14F-4D97-AF65-F5344CB8AC3E}">
        <p14:creationId xmlns:p14="http://schemas.microsoft.com/office/powerpoint/2010/main" val="3960001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A5031-8EC5-CBFE-6FF7-6E955F8B69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455063-42AC-FB7E-42D9-93ED094B2C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3B92ED-974E-4684-C97F-0173EE556F11}"/>
              </a:ext>
            </a:extLst>
          </p:cNvPr>
          <p:cNvSpPr>
            <a:spLocks noGrp="1"/>
          </p:cNvSpPr>
          <p:nvPr>
            <p:ph type="dt" sz="half" idx="10"/>
          </p:nvPr>
        </p:nvSpPr>
        <p:spPr/>
        <p:txBody>
          <a:bodyPr/>
          <a:lstStyle/>
          <a:p>
            <a:fld id="{68BDA1F7-5865-4933-A2E1-AD0FCFC46A58}" type="datetimeFigureOut">
              <a:rPr lang="en-US" smtClean="0"/>
              <a:t>4/22/2024</a:t>
            </a:fld>
            <a:endParaRPr lang="en-US"/>
          </a:p>
        </p:txBody>
      </p:sp>
      <p:sp>
        <p:nvSpPr>
          <p:cNvPr id="5" name="Footer Placeholder 4">
            <a:extLst>
              <a:ext uri="{FF2B5EF4-FFF2-40B4-BE49-F238E27FC236}">
                <a16:creationId xmlns:a16="http://schemas.microsoft.com/office/drawing/2014/main" id="{8553F3B9-F9CE-01D6-002F-D5F10CD92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59664-1F3E-2D31-B006-5FC19D6053D7}"/>
              </a:ext>
            </a:extLst>
          </p:cNvPr>
          <p:cNvSpPr>
            <a:spLocks noGrp="1"/>
          </p:cNvSpPr>
          <p:nvPr>
            <p:ph type="sldNum" sz="quarter" idx="12"/>
          </p:nvPr>
        </p:nvSpPr>
        <p:spPr/>
        <p:txBody>
          <a:bodyPr/>
          <a:lstStyle/>
          <a:p>
            <a:fld id="{DA284527-10C5-4D8F-B225-97A5ED6B81A8}" type="slidenum">
              <a:rPr lang="en-US" smtClean="0"/>
              <a:t>‹#›</a:t>
            </a:fld>
            <a:endParaRPr lang="en-US"/>
          </a:p>
        </p:txBody>
      </p:sp>
    </p:spTree>
    <p:extLst>
      <p:ext uri="{BB962C8B-B14F-4D97-AF65-F5344CB8AC3E}">
        <p14:creationId xmlns:p14="http://schemas.microsoft.com/office/powerpoint/2010/main" val="99969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A9F5D7-D6FB-722A-74D3-316C1B35FF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0505A6-DECA-7C71-4F93-7FF8959797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0C72E-023A-595B-FD2B-B71513BB999B}"/>
              </a:ext>
            </a:extLst>
          </p:cNvPr>
          <p:cNvSpPr>
            <a:spLocks noGrp="1"/>
          </p:cNvSpPr>
          <p:nvPr>
            <p:ph type="dt" sz="half" idx="10"/>
          </p:nvPr>
        </p:nvSpPr>
        <p:spPr/>
        <p:txBody>
          <a:bodyPr/>
          <a:lstStyle/>
          <a:p>
            <a:fld id="{68BDA1F7-5865-4933-A2E1-AD0FCFC46A58}" type="datetimeFigureOut">
              <a:rPr lang="en-US" smtClean="0"/>
              <a:t>4/22/2024</a:t>
            </a:fld>
            <a:endParaRPr lang="en-US"/>
          </a:p>
        </p:txBody>
      </p:sp>
      <p:sp>
        <p:nvSpPr>
          <p:cNvPr id="5" name="Footer Placeholder 4">
            <a:extLst>
              <a:ext uri="{FF2B5EF4-FFF2-40B4-BE49-F238E27FC236}">
                <a16:creationId xmlns:a16="http://schemas.microsoft.com/office/drawing/2014/main" id="{EC606310-10C9-2389-5B2A-CC972528B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E4AEB-B4D7-AE81-FAAA-38D96FC125F8}"/>
              </a:ext>
            </a:extLst>
          </p:cNvPr>
          <p:cNvSpPr>
            <a:spLocks noGrp="1"/>
          </p:cNvSpPr>
          <p:nvPr>
            <p:ph type="sldNum" sz="quarter" idx="12"/>
          </p:nvPr>
        </p:nvSpPr>
        <p:spPr/>
        <p:txBody>
          <a:bodyPr/>
          <a:lstStyle/>
          <a:p>
            <a:fld id="{DA284527-10C5-4D8F-B225-97A5ED6B81A8}" type="slidenum">
              <a:rPr lang="en-US" smtClean="0"/>
              <a:t>‹#›</a:t>
            </a:fld>
            <a:endParaRPr lang="en-US"/>
          </a:p>
        </p:txBody>
      </p:sp>
    </p:spTree>
    <p:extLst>
      <p:ext uri="{BB962C8B-B14F-4D97-AF65-F5344CB8AC3E}">
        <p14:creationId xmlns:p14="http://schemas.microsoft.com/office/powerpoint/2010/main" val="2158184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3635B-49F7-C9B3-FE36-A5C9F48A55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5D03BB-AC32-0A21-DA32-6A9412C24E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AFB5B5-DC25-BF96-1A88-13BDE6067087}"/>
              </a:ext>
            </a:extLst>
          </p:cNvPr>
          <p:cNvSpPr>
            <a:spLocks noGrp="1"/>
          </p:cNvSpPr>
          <p:nvPr>
            <p:ph type="dt" sz="half" idx="10"/>
          </p:nvPr>
        </p:nvSpPr>
        <p:spPr/>
        <p:txBody>
          <a:bodyPr/>
          <a:lstStyle/>
          <a:p>
            <a:fld id="{68BDA1F7-5865-4933-A2E1-AD0FCFC46A58}" type="datetimeFigureOut">
              <a:rPr lang="en-US" smtClean="0"/>
              <a:t>4/22/2024</a:t>
            </a:fld>
            <a:endParaRPr lang="en-US"/>
          </a:p>
        </p:txBody>
      </p:sp>
      <p:sp>
        <p:nvSpPr>
          <p:cNvPr id="5" name="Footer Placeholder 4">
            <a:extLst>
              <a:ext uri="{FF2B5EF4-FFF2-40B4-BE49-F238E27FC236}">
                <a16:creationId xmlns:a16="http://schemas.microsoft.com/office/drawing/2014/main" id="{7B9884D0-06EC-0371-AFB1-793F8225F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F733A0-63FD-5BB6-C08C-6EFF74F51EA9}"/>
              </a:ext>
            </a:extLst>
          </p:cNvPr>
          <p:cNvSpPr>
            <a:spLocks noGrp="1"/>
          </p:cNvSpPr>
          <p:nvPr>
            <p:ph type="sldNum" sz="quarter" idx="12"/>
          </p:nvPr>
        </p:nvSpPr>
        <p:spPr/>
        <p:txBody>
          <a:bodyPr/>
          <a:lstStyle/>
          <a:p>
            <a:fld id="{DA284527-10C5-4D8F-B225-97A5ED6B81A8}" type="slidenum">
              <a:rPr lang="en-US" smtClean="0"/>
              <a:t>‹#›</a:t>
            </a:fld>
            <a:endParaRPr lang="en-US"/>
          </a:p>
        </p:txBody>
      </p:sp>
    </p:spTree>
    <p:extLst>
      <p:ext uri="{BB962C8B-B14F-4D97-AF65-F5344CB8AC3E}">
        <p14:creationId xmlns:p14="http://schemas.microsoft.com/office/powerpoint/2010/main" val="3861641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DE69-8906-74CC-D12B-EA1BF757A9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FD0DB2-0DAF-1BB5-9987-EEB312F0A90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16C985-67FF-3B1C-7B2F-232CFF34D661}"/>
              </a:ext>
            </a:extLst>
          </p:cNvPr>
          <p:cNvSpPr>
            <a:spLocks noGrp="1"/>
          </p:cNvSpPr>
          <p:nvPr>
            <p:ph type="dt" sz="half" idx="10"/>
          </p:nvPr>
        </p:nvSpPr>
        <p:spPr/>
        <p:txBody>
          <a:bodyPr/>
          <a:lstStyle/>
          <a:p>
            <a:fld id="{68BDA1F7-5865-4933-A2E1-AD0FCFC46A58}" type="datetimeFigureOut">
              <a:rPr lang="en-US" smtClean="0"/>
              <a:t>4/22/2024</a:t>
            </a:fld>
            <a:endParaRPr lang="en-US"/>
          </a:p>
        </p:txBody>
      </p:sp>
      <p:sp>
        <p:nvSpPr>
          <p:cNvPr id="5" name="Footer Placeholder 4">
            <a:extLst>
              <a:ext uri="{FF2B5EF4-FFF2-40B4-BE49-F238E27FC236}">
                <a16:creationId xmlns:a16="http://schemas.microsoft.com/office/drawing/2014/main" id="{665AF797-57C3-4104-AAC7-EDCB3B572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6519E-1706-10DB-DB30-16F4D7D94CF9}"/>
              </a:ext>
            </a:extLst>
          </p:cNvPr>
          <p:cNvSpPr>
            <a:spLocks noGrp="1"/>
          </p:cNvSpPr>
          <p:nvPr>
            <p:ph type="sldNum" sz="quarter" idx="12"/>
          </p:nvPr>
        </p:nvSpPr>
        <p:spPr/>
        <p:txBody>
          <a:bodyPr/>
          <a:lstStyle/>
          <a:p>
            <a:fld id="{DA284527-10C5-4D8F-B225-97A5ED6B81A8}" type="slidenum">
              <a:rPr lang="en-US" smtClean="0"/>
              <a:t>‹#›</a:t>
            </a:fld>
            <a:endParaRPr lang="en-US"/>
          </a:p>
        </p:txBody>
      </p:sp>
    </p:spTree>
    <p:extLst>
      <p:ext uri="{BB962C8B-B14F-4D97-AF65-F5344CB8AC3E}">
        <p14:creationId xmlns:p14="http://schemas.microsoft.com/office/powerpoint/2010/main" val="51485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9688-A829-3396-C843-6BFFDE291B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E6E8AA-BABE-285A-26B4-3353D31936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08BEFA-9856-4036-1546-62F78C58A8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0639E8-E461-F49B-AFE1-B00C48C28C4D}"/>
              </a:ext>
            </a:extLst>
          </p:cNvPr>
          <p:cNvSpPr>
            <a:spLocks noGrp="1"/>
          </p:cNvSpPr>
          <p:nvPr>
            <p:ph type="dt" sz="half" idx="10"/>
          </p:nvPr>
        </p:nvSpPr>
        <p:spPr/>
        <p:txBody>
          <a:bodyPr/>
          <a:lstStyle/>
          <a:p>
            <a:fld id="{68BDA1F7-5865-4933-A2E1-AD0FCFC46A58}" type="datetimeFigureOut">
              <a:rPr lang="en-US" smtClean="0"/>
              <a:t>4/22/2024</a:t>
            </a:fld>
            <a:endParaRPr lang="en-US"/>
          </a:p>
        </p:txBody>
      </p:sp>
      <p:sp>
        <p:nvSpPr>
          <p:cNvPr id="6" name="Footer Placeholder 5">
            <a:extLst>
              <a:ext uri="{FF2B5EF4-FFF2-40B4-BE49-F238E27FC236}">
                <a16:creationId xmlns:a16="http://schemas.microsoft.com/office/drawing/2014/main" id="{A15F77A9-4726-8D56-A759-28D17D4527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81CEED-7046-F433-EAD4-58C58DDB3C26}"/>
              </a:ext>
            </a:extLst>
          </p:cNvPr>
          <p:cNvSpPr>
            <a:spLocks noGrp="1"/>
          </p:cNvSpPr>
          <p:nvPr>
            <p:ph type="sldNum" sz="quarter" idx="12"/>
          </p:nvPr>
        </p:nvSpPr>
        <p:spPr/>
        <p:txBody>
          <a:bodyPr/>
          <a:lstStyle/>
          <a:p>
            <a:fld id="{DA284527-10C5-4D8F-B225-97A5ED6B81A8}" type="slidenum">
              <a:rPr lang="en-US" smtClean="0"/>
              <a:t>‹#›</a:t>
            </a:fld>
            <a:endParaRPr lang="en-US"/>
          </a:p>
        </p:txBody>
      </p:sp>
    </p:spTree>
    <p:extLst>
      <p:ext uri="{BB962C8B-B14F-4D97-AF65-F5344CB8AC3E}">
        <p14:creationId xmlns:p14="http://schemas.microsoft.com/office/powerpoint/2010/main" val="1648536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1279-01FA-6AAD-9220-FF184FE74A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7B4959-8599-2D51-9862-7AD30054EB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FC9951-2B81-3C26-9842-CB7061966E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F03060-92FD-3966-ABDC-954B48FE04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4D797F-8161-AAFF-0DE4-EE5A6D72CA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DB8963-7DF8-F2BE-6A83-36139F715443}"/>
              </a:ext>
            </a:extLst>
          </p:cNvPr>
          <p:cNvSpPr>
            <a:spLocks noGrp="1"/>
          </p:cNvSpPr>
          <p:nvPr>
            <p:ph type="dt" sz="half" idx="10"/>
          </p:nvPr>
        </p:nvSpPr>
        <p:spPr/>
        <p:txBody>
          <a:bodyPr/>
          <a:lstStyle/>
          <a:p>
            <a:fld id="{68BDA1F7-5865-4933-A2E1-AD0FCFC46A58}" type="datetimeFigureOut">
              <a:rPr lang="en-US" smtClean="0"/>
              <a:t>4/22/2024</a:t>
            </a:fld>
            <a:endParaRPr lang="en-US"/>
          </a:p>
        </p:txBody>
      </p:sp>
      <p:sp>
        <p:nvSpPr>
          <p:cNvPr id="8" name="Footer Placeholder 7">
            <a:extLst>
              <a:ext uri="{FF2B5EF4-FFF2-40B4-BE49-F238E27FC236}">
                <a16:creationId xmlns:a16="http://schemas.microsoft.com/office/drawing/2014/main" id="{E5DB949C-292E-152F-5E10-1376432EE3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DC5B1C-2C75-F2CF-320C-E0D867A6DD19}"/>
              </a:ext>
            </a:extLst>
          </p:cNvPr>
          <p:cNvSpPr>
            <a:spLocks noGrp="1"/>
          </p:cNvSpPr>
          <p:nvPr>
            <p:ph type="sldNum" sz="quarter" idx="12"/>
          </p:nvPr>
        </p:nvSpPr>
        <p:spPr/>
        <p:txBody>
          <a:bodyPr/>
          <a:lstStyle/>
          <a:p>
            <a:fld id="{DA284527-10C5-4D8F-B225-97A5ED6B81A8}" type="slidenum">
              <a:rPr lang="en-US" smtClean="0"/>
              <a:t>‹#›</a:t>
            </a:fld>
            <a:endParaRPr lang="en-US"/>
          </a:p>
        </p:txBody>
      </p:sp>
    </p:spTree>
    <p:extLst>
      <p:ext uri="{BB962C8B-B14F-4D97-AF65-F5344CB8AC3E}">
        <p14:creationId xmlns:p14="http://schemas.microsoft.com/office/powerpoint/2010/main" val="391617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5C02C-0577-D1D7-7FDC-79BFD17E33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712161-9636-4E13-864D-4F8C60B82663}"/>
              </a:ext>
            </a:extLst>
          </p:cNvPr>
          <p:cNvSpPr>
            <a:spLocks noGrp="1"/>
          </p:cNvSpPr>
          <p:nvPr>
            <p:ph type="dt" sz="half" idx="10"/>
          </p:nvPr>
        </p:nvSpPr>
        <p:spPr/>
        <p:txBody>
          <a:bodyPr/>
          <a:lstStyle/>
          <a:p>
            <a:fld id="{68BDA1F7-5865-4933-A2E1-AD0FCFC46A58}" type="datetimeFigureOut">
              <a:rPr lang="en-US" smtClean="0"/>
              <a:t>4/22/2024</a:t>
            </a:fld>
            <a:endParaRPr lang="en-US"/>
          </a:p>
        </p:txBody>
      </p:sp>
      <p:sp>
        <p:nvSpPr>
          <p:cNvPr id="4" name="Footer Placeholder 3">
            <a:extLst>
              <a:ext uri="{FF2B5EF4-FFF2-40B4-BE49-F238E27FC236}">
                <a16:creationId xmlns:a16="http://schemas.microsoft.com/office/drawing/2014/main" id="{A7BC4738-71D3-D680-DB6F-68DA233160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672E30-117D-76D1-D47B-A514AA6C5D20}"/>
              </a:ext>
            </a:extLst>
          </p:cNvPr>
          <p:cNvSpPr>
            <a:spLocks noGrp="1"/>
          </p:cNvSpPr>
          <p:nvPr>
            <p:ph type="sldNum" sz="quarter" idx="12"/>
          </p:nvPr>
        </p:nvSpPr>
        <p:spPr/>
        <p:txBody>
          <a:bodyPr/>
          <a:lstStyle/>
          <a:p>
            <a:fld id="{DA284527-10C5-4D8F-B225-97A5ED6B81A8}" type="slidenum">
              <a:rPr lang="en-US" smtClean="0"/>
              <a:t>‹#›</a:t>
            </a:fld>
            <a:endParaRPr lang="en-US"/>
          </a:p>
        </p:txBody>
      </p:sp>
    </p:spTree>
    <p:extLst>
      <p:ext uri="{BB962C8B-B14F-4D97-AF65-F5344CB8AC3E}">
        <p14:creationId xmlns:p14="http://schemas.microsoft.com/office/powerpoint/2010/main" val="2889946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17BF13-E44D-9F5A-20C2-B777CA1234EF}"/>
              </a:ext>
            </a:extLst>
          </p:cNvPr>
          <p:cNvSpPr>
            <a:spLocks noGrp="1"/>
          </p:cNvSpPr>
          <p:nvPr>
            <p:ph type="dt" sz="half" idx="10"/>
          </p:nvPr>
        </p:nvSpPr>
        <p:spPr/>
        <p:txBody>
          <a:bodyPr/>
          <a:lstStyle/>
          <a:p>
            <a:fld id="{68BDA1F7-5865-4933-A2E1-AD0FCFC46A58}" type="datetimeFigureOut">
              <a:rPr lang="en-US" smtClean="0"/>
              <a:t>4/22/2024</a:t>
            </a:fld>
            <a:endParaRPr lang="en-US"/>
          </a:p>
        </p:txBody>
      </p:sp>
      <p:sp>
        <p:nvSpPr>
          <p:cNvPr id="3" name="Footer Placeholder 2">
            <a:extLst>
              <a:ext uri="{FF2B5EF4-FFF2-40B4-BE49-F238E27FC236}">
                <a16:creationId xmlns:a16="http://schemas.microsoft.com/office/drawing/2014/main" id="{99A5A54D-E85F-A788-864C-3BEBB4D9D7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97A717-CC37-694E-7AD6-0B78BF8866A9}"/>
              </a:ext>
            </a:extLst>
          </p:cNvPr>
          <p:cNvSpPr>
            <a:spLocks noGrp="1"/>
          </p:cNvSpPr>
          <p:nvPr>
            <p:ph type="sldNum" sz="quarter" idx="12"/>
          </p:nvPr>
        </p:nvSpPr>
        <p:spPr/>
        <p:txBody>
          <a:bodyPr/>
          <a:lstStyle/>
          <a:p>
            <a:fld id="{DA284527-10C5-4D8F-B225-97A5ED6B81A8}" type="slidenum">
              <a:rPr lang="en-US" smtClean="0"/>
              <a:t>‹#›</a:t>
            </a:fld>
            <a:endParaRPr lang="en-US"/>
          </a:p>
        </p:txBody>
      </p:sp>
    </p:spTree>
    <p:extLst>
      <p:ext uri="{BB962C8B-B14F-4D97-AF65-F5344CB8AC3E}">
        <p14:creationId xmlns:p14="http://schemas.microsoft.com/office/powerpoint/2010/main" val="396398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380F-3462-6283-07E2-4840391D9D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C4A0CF-6FBF-C68D-9F35-80AA271546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3C4377-6AB5-8CB5-3854-A1539778A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2552E8-6490-ED49-40CD-3C2CE1B059F6}"/>
              </a:ext>
            </a:extLst>
          </p:cNvPr>
          <p:cNvSpPr>
            <a:spLocks noGrp="1"/>
          </p:cNvSpPr>
          <p:nvPr>
            <p:ph type="dt" sz="half" idx="10"/>
          </p:nvPr>
        </p:nvSpPr>
        <p:spPr/>
        <p:txBody>
          <a:bodyPr/>
          <a:lstStyle/>
          <a:p>
            <a:fld id="{68BDA1F7-5865-4933-A2E1-AD0FCFC46A58}" type="datetimeFigureOut">
              <a:rPr lang="en-US" smtClean="0"/>
              <a:t>4/22/2024</a:t>
            </a:fld>
            <a:endParaRPr lang="en-US"/>
          </a:p>
        </p:txBody>
      </p:sp>
      <p:sp>
        <p:nvSpPr>
          <p:cNvPr id="6" name="Footer Placeholder 5">
            <a:extLst>
              <a:ext uri="{FF2B5EF4-FFF2-40B4-BE49-F238E27FC236}">
                <a16:creationId xmlns:a16="http://schemas.microsoft.com/office/drawing/2014/main" id="{C143ED9E-ECD3-A5AA-46A1-FBEAD3E91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226D63-D3AE-6E91-5ADC-EAEC6277480D}"/>
              </a:ext>
            </a:extLst>
          </p:cNvPr>
          <p:cNvSpPr>
            <a:spLocks noGrp="1"/>
          </p:cNvSpPr>
          <p:nvPr>
            <p:ph type="sldNum" sz="quarter" idx="12"/>
          </p:nvPr>
        </p:nvSpPr>
        <p:spPr/>
        <p:txBody>
          <a:bodyPr/>
          <a:lstStyle/>
          <a:p>
            <a:fld id="{DA284527-10C5-4D8F-B225-97A5ED6B81A8}" type="slidenum">
              <a:rPr lang="en-US" smtClean="0"/>
              <a:t>‹#›</a:t>
            </a:fld>
            <a:endParaRPr lang="en-US"/>
          </a:p>
        </p:txBody>
      </p:sp>
    </p:spTree>
    <p:extLst>
      <p:ext uri="{BB962C8B-B14F-4D97-AF65-F5344CB8AC3E}">
        <p14:creationId xmlns:p14="http://schemas.microsoft.com/office/powerpoint/2010/main" val="3595667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40DF-3197-D55B-80A9-07FA7CC751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CEBD0A-70D9-E5D5-12AB-D2C16E7720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246A77-4078-5650-F41E-4C8B89B5F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B43937-94B1-2E4A-05D5-AF7EEDB3A8F3}"/>
              </a:ext>
            </a:extLst>
          </p:cNvPr>
          <p:cNvSpPr>
            <a:spLocks noGrp="1"/>
          </p:cNvSpPr>
          <p:nvPr>
            <p:ph type="dt" sz="half" idx="10"/>
          </p:nvPr>
        </p:nvSpPr>
        <p:spPr/>
        <p:txBody>
          <a:bodyPr/>
          <a:lstStyle/>
          <a:p>
            <a:fld id="{68BDA1F7-5865-4933-A2E1-AD0FCFC46A58}" type="datetimeFigureOut">
              <a:rPr lang="en-US" smtClean="0"/>
              <a:t>4/22/2024</a:t>
            </a:fld>
            <a:endParaRPr lang="en-US"/>
          </a:p>
        </p:txBody>
      </p:sp>
      <p:sp>
        <p:nvSpPr>
          <p:cNvPr id="6" name="Footer Placeholder 5">
            <a:extLst>
              <a:ext uri="{FF2B5EF4-FFF2-40B4-BE49-F238E27FC236}">
                <a16:creationId xmlns:a16="http://schemas.microsoft.com/office/drawing/2014/main" id="{4A60C2C6-76CC-F621-F573-974B194E0D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16808-3AB2-2C35-1755-28C2C4BC26B6}"/>
              </a:ext>
            </a:extLst>
          </p:cNvPr>
          <p:cNvSpPr>
            <a:spLocks noGrp="1"/>
          </p:cNvSpPr>
          <p:nvPr>
            <p:ph type="sldNum" sz="quarter" idx="12"/>
          </p:nvPr>
        </p:nvSpPr>
        <p:spPr/>
        <p:txBody>
          <a:bodyPr/>
          <a:lstStyle/>
          <a:p>
            <a:fld id="{DA284527-10C5-4D8F-B225-97A5ED6B81A8}" type="slidenum">
              <a:rPr lang="en-US" smtClean="0"/>
              <a:t>‹#›</a:t>
            </a:fld>
            <a:endParaRPr lang="en-US"/>
          </a:p>
        </p:txBody>
      </p:sp>
    </p:spTree>
    <p:extLst>
      <p:ext uri="{BB962C8B-B14F-4D97-AF65-F5344CB8AC3E}">
        <p14:creationId xmlns:p14="http://schemas.microsoft.com/office/powerpoint/2010/main" val="262866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875DF9-8F99-02A9-243D-585895B4E2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2E27C6-B050-3654-FF15-A7325575D4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4BAE7-1B0D-0AB0-9778-E0C38E5EB1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8BDA1F7-5865-4933-A2E1-AD0FCFC46A58}" type="datetimeFigureOut">
              <a:rPr lang="en-US" smtClean="0"/>
              <a:t>4/22/2024</a:t>
            </a:fld>
            <a:endParaRPr lang="en-US"/>
          </a:p>
        </p:txBody>
      </p:sp>
      <p:sp>
        <p:nvSpPr>
          <p:cNvPr id="5" name="Footer Placeholder 4">
            <a:extLst>
              <a:ext uri="{FF2B5EF4-FFF2-40B4-BE49-F238E27FC236}">
                <a16:creationId xmlns:a16="http://schemas.microsoft.com/office/drawing/2014/main" id="{0910574E-A5C9-93AB-C651-67A1E473CF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7FE3C45-2112-1BB5-0164-EFB4976321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284527-10C5-4D8F-B225-97A5ED6B81A8}" type="slidenum">
              <a:rPr lang="en-US" smtClean="0"/>
              <a:t>‹#›</a:t>
            </a:fld>
            <a:endParaRPr lang="en-US"/>
          </a:p>
        </p:txBody>
      </p:sp>
    </p:spTree>
    <p:extLst>
      <p:ext uri="{BB962C8B-B14F-4D97-AF65-F5344CB8AC3E}">
        <p14:creationId xmlns:p14="http://schemas.microsoft.com/office/powerpoint/2010/main" val="2987805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orgs/Data-Engineering-Pro/repositorie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flickr.com/photos/signote/6102820227" TargetMode="External"/><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3DC949-8426-892C-C4D3-3C89B3C8A545}"/>
              </a:ext>
            </a:extLst>
          </p:cNvPr>
          <p:cNvSpPr>
            <a:spLocks noGrp="1"/>
          </p:cNvSpPr>
          <p:nvPr>
            <p:ph type="ctrTitle"/>
          </p:nvPr>
        </p:nvSpPr>
        <p:spPr>
          <a:xfrm>
            <a:off x="638881" y="1834842"/>
            <a:ext cx="10909640" cy="1687814"/>
          </a:xfrm>
        </p:spPr>
        <p:txBody>
          <a:bodyPr anchor="b">
            <a:normAutofit/>
          </a:bodyPr>
          <a:lstStyle/>
          <a:p>
            <a:r>
              <a:rPr lang="en-US" sz="5600" b="1" dirty="0">
                <a:solidFill>
                  <a:schemeClr val="tx2">
                    <a:lumMod val="90000"/>
                    <a:lumOff val="10000"/>
                  </a:schemeClr>
                </a:solidFill>
              </a:rPr>
              <a:t>Customer Attrition Analysis</a:t>
            </a:r>
            <a:br>
              <a:rPr lang="en-US" sz="5600" b="1" dirty="0">
                <a:solidFill>
                  <a:schemeClr val="tx2">
                    <a:lumMod val="90000"/>
                    <a:lumOff val="10000"/>
                  </a:schemeClr>
                </a:solidFill>
              </a:rPr>
            </a:br>
            <a:endParaRPr lang="en-US" sz="5600" b="1" dirty="0">
              <a:solidFill>
                <a:schemeClr val="tx2">
                  <a:lumMod val="90000"/>
                  <a:lumOff val="10000"/>
                </a:schemeClr>
              </a:solidFill>
            </a:endParaRPr>
          </a:p>
        </p:txBody>
      </p:sp>
      <p:sp>
        <p:nvSpPr>
          <p:cNvPr id="3" name="Subtitle 2">
            <a:extLst>
              <a:ext uri="{FF2B5EF4-FFF2-40B4-BE49-F238E27FC236}">
                <a16:creationId xmlns:a16="http://schemas.microsoft.com/office/drawing/2014/main" id="{E6D82CBF-8124-B06C-2052-06395C1487D2}"/>
              </a:ext>
            </a:extLst>
          </p:cNvPr>
          <p:cNvSpPr>
            <a:spLocks noGrp="1"/>
          </p:cNvSpPr>
          <p:nvPr>
            <p:ph type="subTitle" idx="1"/>
          </p:nvPr>
        </p:nvSpPr>
        <p:spPr>
          <a:xfrm>
            <a:off x="200447" y="5081168"/>
            <a:ext cx="10909643" cy="552659"/>
          </a:xfrm>
        </p:spPr>
        <p:txBody>
          <a:bodyPr anchor="t">
            <a:noAutofit/>
          </a:bodyPr>
          <a:lstStyle/>
          <a:p>
            <a:pPr algn="r"/>
            <a:endParaRPr lang="en-US" dirty="0">
              <a:latin typeface="Aparajita" panose="02020603050405020304" pitchFamily="18" charset="0"/>
              <a:cs typeface="Aparajita" panose="02020603050405020304" pitchFamily="18" charset="0"/>
            </a:endParaRPr>
          </a:p>
          <a:p>
            <a:pPr algn="r"/>
            <a:r>
              <a:rPr lang="en-US" b="0" i="0" u="sng" strike="noStrike" dirty="0" err="1">
                <a:effectLst/>
                <a:latin typeface="Aparajita" panose="02020603050405020304" pitchFamily="18" charset="0"/>
                <a:cs typeface="Aparajita" panose="02020603050405020304" pitchFamily="18" charset="0"/>
                <a:hlinkClick r:id="rId2"/>
              </a:rPr>
              <a:t>Github</a:t>
            </a:r>
            <a:r>
              <a:rPr lang="en-US" b="0" i="0" u="sng" strike="noStrike" dirty="0">
                <a:effectLst/>
                <a:latin typeface="Aparajita" panose="02020603050405020304" pitchFamily="18" charset="0"/>
                <a:cs typeface="Aparajita" panose="02020603050405020304" pitchFamily="18" charset="0"/>
                <a:hlinkClick r:id="rId2"/>
              </a:rPr>
              <a:t> Link </a:t>
            </a:r>
            <a:endParaRPr lang="en-US" dirty="0">
              <a:latin typeface="Aparajita" panose="02020603050405020304" pitchFamily="18" charset="0"/>
              <a:cs typeface="Aparajita" panose="02020603050405020304" pitchFamily="18" charset="0"/>
            </a:endParaRPr>
          </a:p>
          <a:p>
            <a:pPr algn="r"/>
            <a:r>
              <a:rPr lang="en-US" dirty="0">
                <a:latin typeface="Aparajita" panose="02020603050405020304" pitchFamily="18" charset="0"/>
                <a:ea typeface="ADLaM Display" panose="020F0502020204030204" pitchFamily="2" charset="0"/>
                <a:cs typeface="Aparajita" panose="02020603050405020304" pitchFamily="18" charset="0"/>
              </a:rPr>
              <a:t>Team 5</a:t>
            </a:r>
          </a:p>
        </p:txBody>
      </p:sp>
      <p:pic>
        <p:nvPicPr>
          <p:cNvPr id="1026" name="Picture 2" descr="Institution Logo Image">
            <a:extLst>
              <a:ext uri="{FF2B5EF4-FFF2-40B4-BE49-F238E27FC236}">
                <a16:creationId xmlns:a16="http://schemas.microsoft.com/office/drawing/2014/main" id="{11F6C78B-D842-4E35-E954-51EA7E21815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65550" y="444892"/>
            <a:ext cx="5114152" cy="88344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033"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D83214D-2307-B615-1614-B7C2F4B43CA4}"/>
              </a:ext>
            </a:extLst>
          </p:cNvPr>
          <p:cNvSpPr txBox="1"/>
          <p:nvPr/>
        </p:nvSpPr>
        <p:spPr>
          <a:xfrm>
            <a:off x="3623093" y="3198167"/>
            <a:ext cx="5743035" cy="830997"/>
          </a:xfrm>
          <a:prstGeom prst="rect">
            <a:avLst/>
          </a:prstGeom>
          <a:noFill/>
        </p:spPr>
        <p:txBody>
          <a:bodyPr wrap="square">
            <a:spAutoFit/>
          </a:bodyPr>
          <a:lstStyle/>
          <a:p>
            <a:pPr algn="ctr" fontAlgn="t"/>
            <a:r>
              <a:rPr lang="en-US" sz="2400" b="0" i="0" u="none" strike="noStrike" dirty="0">
                <a:solidFill>
                  <a:srgbClr val="2D3B45"/>
                </a:solidFill>
                <a:effectLst/>
                <a:latin typeface="+mj-lt"/>
              </a:rPr>
              <a:t>Distributed &amp; Scalable Data Engineering</a:t>
            </a:r>
          </a:p>
          <a:p>
            <a:pPr algn="ctr" fontAlgn="t"/>
            <a:r>
              <a:rPr lang="en-US" sz="2400" dirty="0">
                <a:solidFill>
                  <a:srgbClr val="2D3B45"/>
                </a:solidFill>
                <a:latin typeface="+mj-lt"/>
              </a:rPr>
              <a:t>DSCI 6007 </a:t>
            </a:r>
            <a:endParaRPr lang="en-US" sz="2400" b="0" i="0" dirty="0">
              <a:solidFill>
                <a:srgbClr val="2D3B45"/>
              </a:solidFill>
              <a:effectLst/>
              <a:latin typeface="+mj-lt"/>
            </a:endParaRPr>
          </a:p>
        </p:txBody>
      </p:sp>
    </p:spTree>
    <p:extLst>
      <p:ext uri="{BB962C8B-B14F-4D97-AF65-F5344CB8AC3E}">
        <p14:creationId xmlns:p14="http://schemas.microsoft.com/office/powerpoint/2010/main" val="317716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83D4-68C6-E34C-A87C-0E9E2007D715}"/>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856D415D-3DC3-B5C1-851D-C89AAAEC4907}"/>
              </a:ext>
            </a:extLst>
          </p:cNvPr>
          <p:cNvSpPr>
            <a:spLocks noGrp="1"/>
          </p:cNvSpPr>
          <p:nvPr>
            <p:ph idx="1"/>
          </p:nvPr>
        </p:nvSpPr>
        <p:spPr/>
        <p:txBody>
          <a:bodyPr/>
          <a:lstStyle/>
          <a:p>
            <a:pPr algn="just">
              <a:buFont typeface="Wingdings" panose="05000000000000000000" pitchFamily="2" charset="2"/>
              <a:buChar char="Ø"/>
            </a:pPr>
            <a:r>
              <a:rPr lang="en-US" dirty="0">
                <a:solidFill>
                  <a:srgbClr val="0D0D0D"/>
                </a:solidFill>
                <a:latin typeface="Söhne"/>
              </a:rPr>
              <a:t>C</a:t>
            </a:r>
            <a:r>
              <a:rPr lang="en-US" b="0" i="0" dirty="0">
                <a:solidFill>
                  <a:srgbClr val="0D0D0D"/>
                </a:solidFill>
                <a:effectLst/>
                <a:latin typeface="Söhne"/>
              </a:rPr>
              <a:t>onsolidating and cleaning data from various sources, such as demographics, service subscriptions, and location details. This step includes merging datasets, handling missing values, encoding categorical variables, and ensuring consistency across records. The goal is to create a unified, clean dataset ready for analysis and modeling to uncover insights into customer churn patterns.</a:t>
            </a:r>
            <a:endParaRPr lang="en-US" dirty="0"/>
          </a:p>
        </p:txBody>
      </p:sp>
    </p:spTree>
    <p:extLst>
      <p:ext uri="{BB962C8B-B14F-4D97-AF65-F5344CB8AC3E}">
        <p14:creationId xmlns:p14="http://schemas.microsoft.com/office/powerpoint/2010/main" val="854099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33BF8-7061-4356-D5BE-829A4101B6FC}"/>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9931A45C-B120-CAEF-B239-BEF74B8DF1CC}"/>
              </a:ext>
            </a:extLst>
          </p:cNvPr>
          <p:cNvSpPr>
            <a:spLocks noGrp="1"/>
          </p:cNvSpPr>
          <p:nvPr>
            <p:ph idx="1"/>
          </p:nvPr>
        </p:nvSpPr>
        <p:spPr/>
        <p:txBody>
          <a:bodyPr/>
          <a:lstStyle/>
          <a:p>
            <a:pPr algn="just">
              <a:buFont typeface="Wingdings" panose="05000000000000000000" pitchFamily="2" charset="2"/>
              <a:buChar char="Ø"/>
            </a:pPr>
            <a:r>
              <a:rPr lang="en-US" b="0" i="0" dirty="0">
                <a:solidFill>
                  <a:srgbClr val="0D0D0D"/>
                </a:solidFill>
                <a:effectLst/>
                <a:latin typeface="Söhne"/>
              </a:rPr>
              <a:t>Customer Churn project would involve applying statistical or machine learning algorithms to the prepared dataset to predict customer churn. This step includes selecting appropriate models (like logistic regression, decision trees, or neural networks), training the models on a portion of the data, and validating their performance using another portion. </a:t>
            </a:r>
          </a:p>
          <a:p>
            <a:pPr algn="just">
              <a:buFont typeface="Wingdings" panose="05000000000000000000" pitchFamily="2" charset="2"/>
              <a:buChar char="Ø"/>
            </a:pPr>
            <a:r>
              <a:rPr lang="en-US" b="0" i="0" dirty="0">
                <a:solidFill>
                  <a:srgbClr val="0D0D0D"/>
                </a:solidFill>
                <a:effectLst/>
                <a:latin typeface="Söhne"/>
              </a:rPr>
              <a:t>The goal is to identify the model that best predicts churn based on customer demographics, service details, and other relevant factors, to inform targeted retention strategies.</a:t>
            </a:r>
            <a:endParaRPr lang="en-US" dirty="0"/>
          </a:p>
        </p:txBody>
      </p:sp>
    </p:spTree>
    <p:extLst>
      <p:ext uri="{BB962C8B-B14F-4D97-AF65-F5344CB8AC3E}">
        <p14:creationId xmlns:p14="http://schemas.microsoft.com/office/powerpoint/2010/main" val="2357168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diagram of a software application&#10;&#10;Description automatically generated">
            <a:extLst>
              <a:ext uri="{FF2B5EF4-FFF2-40B4-BE49-F238E27FC236}">
                <a16:creationId xmlns:a16="http://schemas.microsoft.com/office/drawing/2014/main" id="{45BC53CA-5054-2D61-C465-B7A94884B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917" y="1279101"/>
            <a:ext cx="8549087" cy="3911207"/>
          </a:xfrm>
          <a:prstGeom prst="rect">
            <a:avLst/>
          </a:prstGeom>
        </p:spPr>
      </p:pic>
    </p:spTree>
    <p:extLst>
      <p:ext uri="{BB962C8B-B14F-4D97-AF65-F5344CB8AC3E}">
        <p14:creationId xmlns:p14="http://schemas.microsoft.com/office/powerpoint/2010/main" val="754140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1D99-2BDF-2ED6-D5D1-E8B373C3925C}"/>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EBBFE683-5B42-7528-4BC0-99ED49FE71F9}"/>
              </a:ext>
            </a:extLst>
          </p:cNvPr>
          <p:cNvSpPr>
            <a:spLocks noGrp="1"/>
          </p:cNvSpPr>
          <p:nvPr>
            <p:ph idx="1"/>
          </p:nvPr>
        </p:nvSpPr>
        <p:spPr/>
        <p:txBody>
          <a:bodyPr/>
          <a:lstStyle/>
          <a:p>
            <a:pPr algn="just">
              <a:buFont typeface="Wingdings" panose="05000000000000000000" pitchFamily="2" charset="2"/>
              <a:buChar char="Ø"/>
            </a:pPr>
            <a:r>
              <a:rPr lang="en-US" b="0" i="0" dirty="0">
                <a:solidFill>
                  <a:srgbClr val="0D0D0D"/>
                </a:solidFill>
                <a:effectLst/>
                <a:latin typeface="Söhne"/>
              </a:rPr>
              <a:t>In the evaluation phase, the performance of predictive models developed during the modeling stage is assessed against a set of predefined metrics. This could include accuracy, precision, recall, F1 score, or ROC-AUC.</a:t>
            </a:r>
          </a:p>
          <a:p>
            <a:pPr algn="just">
              <a:buFont typeface="Wingdings" panose="05000000000000000000" pitchFamily="2" charset="2"/>
              <a:buChar char="Ø"/>
            </a:pPr>
            <a:r>
              <a:rPr lang="en-US" b="0" i="0" dirty="0">
                <a:solidFill>
                  <a:srgbClr val="0D0D0D"/>
                </a:solidFill>
                <a:effectLst/>
                <a:latin typeface="Söhne"/>
              </a:rPr>
              <a:t>The aim is to determine how well the model predicts customer churn and to identify any areas for improvement. This step is crucial for ensuring the model's reliability and effectiveness in addressing the business problem at hand.</a:t>
            </a:r>
            <a:endParaRPr lang="en-US" dirty="0"/>
          </a:p>
        </p:txBody>
      </p:sp>
    </p:spTree>
    <p:extLst>
      <p:ext uri="{BB962C8B-B14F-4D97-AF65-F5344CB8AC3E}">
        <p14:creationId xmlns:p14="http://schemas.microsoft.com/office/powerpoint/2010/main" val="418509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9A661-F730-3C59-C077-820B27E17103}"/>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6BD472AE-51E3-B946-5CF4-15C5842E7842}"/>
              </a:ext>
            </a:extLst>
          </p:cNvPr>
          <p:cNvSpPr>
            <a:spLocks noGrp="1"/>
          </p:cNvSpPr>
          <p:nvPr>
            <p:ph idx="1"/>
          </p:nvPr>
        </p:nvSpPr>
        <p:spPr>
          <a:xfrm>
            <a:off x="838200" y="1532327"/>
            <a:ext cx="10515600" cy="4351338"/>
          </a:xfrm>
        </p:spPr>
        <p:txBody>
          <a:bodyPr/>
          <a:lstStyle/>
          <a:p>
            <a:pPr algn="just"/>
            <a:r>
              <a:rPr lang="en-US" dirty="0"/>
              <a:t>The model is deployed using Amazon Web Services (AWS).</a:t>
            </a:r>
          </a:p>
          <a:p>
            <a:pPr algn="just"/>
            <a:r>
              <a:rPr lang="en-US" dirty="0"/>
              <a:t>Here in deployment phase firstly, we will be loading data into S3 bucket. By using this data, we will be creating crawler in AWS Glue which will helps us for creation of tabular information of required data.</a:t>
            </a:r>
          </a:p>
          <a:p>
            <a:pPr algn="just"/>
            <a:r>
              <a:rPr lang="en-US" dirty="0"/>
              <a:t>And then loading the crawler into AWS Glue. We will be using the glue in Athena and RedShift here for the Extract, Transform, Load(ETL) process.</a:t>
            </a:r>
          </a:p>
          <a:p>
            <a:pPr algn="just"/>
            <a:r>
              <a:rPr lang="en-US" dirty="0"/>
              <a:t>Overall ETL process will be held in the Amazon RedShift.</a:t>
            </a:r>
          </a:p>
          <a:p>
            <a:pPr algn="just"/>
            <a:endParaRPr lang="en-US" dirty="0"/>
          </a:p>
        </p:txBody>
      </p:sp>
    </p:spTree>
    <p:extLst>
      <p:ext uri="{BB962C8B-B14F-4D97-AF65-F5344CB8AC3E}">
        <p14:creationId xmlns:p14="http://schemas.microsoft.com/office/powerpoint/2010/main" val="2761648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8CEF4EFA-24B1-3AEE-4F24-133380CAF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99" y="1198848"/>
            <a:ext cx="5705335" cy="4235794"/>
          </a:xfrm>
          <a:prstGeom prst="rect">
            <a:avLst/>
          </a:prstGeom>
        </p:spPr>
      </p:pic>
      <p:pic>
        <p:nvPicPr>
          <p:cNvPr id="7" name="Picture 6" descr="A computer screen shot of a computer&#10;&#10;Description automatically generated">
            <a:extLst>
              <a:ext uri="{FF2B5EF4-FFF2-40B4-BE49-F238E27FC236}">
                <a16:creationId xmlns:a16="http://schemas.microsoft.com/office/drawing/2014/main" id="{EFDAC8EE-4704-A4D2-5802-5AA2518B22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65" y="1198846"/>
            <a:ext cx="5291667" cy="4235793"/>
          </a:xfrm>
          <a:prstGeom prst="rect">
            <a:avLst/>
          </a:prstGeom>
        </p:spPr>
      </p:pic>
    </p:spTree>
    <p:extLst>
      <p:ext uri="{BB962C8B-B14F-4D97-AF65-F5344CB8AC3E}">
        <p14:creationId xmlns:p14="http://schemas.microsoft.com/office/powerpoint/2010/main" val="742978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8BFC789C-31DC-F6BB-ADAA-646137F53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35" y="311890"/>
            <a:ext cx="4918721" cy="29782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A screenshot of a computer">
            <a:extLst>
              <a:ext uri="{FF2B5EF4-FFF2-40B4-BE49-F238E27FC236}">
                <a16:creationId xmlns:a16="http://schemas.microsoft.com/office/drawing/2014/main" id="{F5B2F8F2-A5D5-315B-33B7-CF89CCD276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3479" y="265289"/>
            <a:ext cx="5150357" cy="30248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A screenshot of a graph">
            <a:extLst>
              <a:ext uri="{FF2B5EF4-FFF2-40B4-BE49-F238E27FC236}">
                <a16:creationId xmlns:a16="http://schemas.microsoft.com/office/drawing/2014/main" id="{42D75A47-05FF-1CCA-BF03-F4F6CFA1C8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536" y="3429001"/>
            <a:ext cx="4918719" cy="31171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A screenshot of a graph">
            <a:extLst>
              <a:ext uri="{FF2B5EF4-FFF2-40B4-BE49-F238E27FC236}">
                <a16:creationId xmlns:a16="http://schemas.microsoft.com/office/drawing/2014/main" id="{B1979B1C-6FBF-C0BE-4D22-26B51B5C0E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3478" y="3429000"/>
            <a:ext cx="5150357" cy="31171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9100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graph">
            <a:extLst>
              <a:ext uri="{FF2B5EF4-FFF2-40B4-BE49-F238E27FC236}">
                <a16:creationId xmlns:a16="http://schemas.microsoft.com/office/drawing/2014/main" id="{F9EE4951-15A1-7C45-184B-961DD3719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705" y="403822"/>
            <a:ext cx="8579291" cy="47563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10203FBA-861B-26C2-3E4C-0353B495037F}"/>
              </a:ext>
            </a:extLst>
          </p:cNvPr>
          <p:cNvSpPr txBox="1"/>
          <p:nvPr/>
        </p:nvSpPr>
        <p:spPr>
          <a:xfrm>
            <a:off x="1953004" y="5160216"/>
            <a:ext cx="7310719" cy="369332"/>
          </a:xfrm>
          <a:prstGeom prst="rect">
            <a:avLst/>
          </a:prstGeom>
          <a:noFill/>
        </p:spPr>
        <p:txBody>
          <a:bodyPr wrap="none" rtlCol="0">
            <a:spAutoFit/>
          </a:bodyPr>
          <a:lstStyle/>
          <a:p>
            <a:pPr algn="ctr"/>
            <a:r>
              <a:rPr lang="en-US" dirty="0"/>
              <a:t>The Visualizations in Customer Attrition Analysis using </a:t>
            </a:r>
            <a:r>
              <a:rPr lang="en-US" dirty="0" err="1"/>
              <a:t>PowerBI</a:t>
            </a:r>
            <a:r>
              <a:rPr lang="en-US" dirty="0"/>
              <a:t> is above. </a:t>
            </a:r>
          </a:p>
        </p:txBody>
      </p:sp>
      <p:sp>
        <p:nvSpPr>
          <p:cNvPr id="5" name="TextBox 4">
            <a:extLst>
              <a:ext uri="{FF2B5EF4-FFF2-40B4-BE49-F238E27FC236}">
                <a16:creationId xmlns:a16="http://schemas.microsoft.com/office/drawing/2014/main" id="{C3B504D4-8B52-FA45-14BD-95EC71B659EC}"/>
              </a:ext>
            </a:extLst>
          </p:cNvPr>
          <p:cNvSpPr txBox="1"/>
          <p:nvPr/>
        </p:nvSpPr>
        <p:spPr>
          <a:xfrm>
            <a:off x="665276" y="5650302"/>
            <a:ext cx="10540438" cy="646331"/>
          </a:xfrm>
          <a:prstGeom prst="rect">
            <a:avLst/>
          </a:prstGeom>
          <a:noFill/>
        </p:spPr>
        <p:txBody>
          <a:bodyPr wrap="square" rtlCol="0">
            <a:spAutoFit/>
          </a:bodyPr>
          <a:lstStyle/>
          <a:p>
            <a:r>
              <a:rPr lang="en-US" dirty="0"/>
              <a:t>Here in this project, after completing the whole ETL process using Amazon RedShift we will be loading the data into </a:t>
            </a:r>
            <a:r>
              <a:rPr lang="en-US" dirty="0" err="1"/>
              <a:t>PowerBI</a:t>
            </a:r>
            <a:r>
              <a:rPr lang="en-US" dirty="0"/>
              <a:t> for output visualization.  </a:t>
            </a:r>
          </a:p>
        </p:txBody>
      </p:sp>
    </p:spTree>
    <p:extLst>
      <p:ext uri="{BB962C8B-B14F-4D97-AF65-F5344CB8AC3E}">
        <p14:creationId xmlns:p14="http://schemas.microsoft.com/office/powerpoint/2010/main" val="805978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uter screen shot of a computer&#10;&#10;Description automatically generated">
            <a:extLst>
              <a:ext uri="{FF2B5EF4-FFF2-40B4-BE49-F238E27FC236}">
                <a16:creationId xmlns:a16="http://schemas.microsoft.com/office/drawing/2014/main" id="{82648653-19D6-2C19-41D3-D2D5132F6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8" y="1967019"/>
            <a:ext cx="5294716" cy="2978277"/>
          </a:xfrm>
          <a:prstGeom prst="rect">
            <a:avLst/>
          </a:prstGeom>
        </p:spPr>
      </p:pic>
      <p:cxnSp>
        <p:nvCxnSpPr>
          <p:cNvPr id="14" name="Straight Connector 1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descr="A computer screen shot of a computer screen&#10;&#10;Description automatically generated">
            <a:extLst>
              <a:ext uri="{FF2B5EF4-FFF2-40B4-BE49-F238E27FC236}">
                <a16:creationId xmlns:a16="http://schemas.microsoft.com/office/drawing/2014/main" id="{73C35EB1-58B3-09F3-FD79-FA071E0AB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817" y="1939862"/>
            <a:ext cx="5294715" cy="2978276"/>
          </a:xfrm>
          <a:prstGeom prst="rect">
            <a:avLst/>
          </a:prstGeom>
        </p:spPr>
      </p:pic>
      <p:sp>
        <p:nvSpPr>
          <p:cNvPr id="6" name="TextBox 5">
            <a:extLst>
              <a:ext uri="{FF2B5EF4-FFF2-40B4-BE49-F238E27FC236}">
                <a16:creationId xmlns:a16="http://schemas.microsoft.com/office/drawing/2014/main" id="{2AD5B1A3-03F6-0286-0768-20409F967E21}"/>
              </a:ext>
            </a:extLst>
          </p:cNvPr>
          <p:cNvSpPr txBox="1"/>
          <p:nvPr/>
        </p:nvSpPr>
        <p:spPr>
          <a:xfrm>
            <a:off x="923027" y="804552"/>
            <a:ext cx="5443266" cy="830997"/>
          </a:xfrm>
          <a:prstGeom prst="rect">
            <a:avLst/>
          </a:prstGeom>
          <a:noFill/>
        </p:spPr>
        <p:txBody>
          <a:bodyPr wrap="square" rtlCol="0">
            <a:spAutoFit/>
          </a:bodyPr>
          <a:lstStyle/>
          <a:p>
            <a:r>
              <a:rPr lang="en-US" sz="2400" dirty="0"/>
              <a:t>Queries for Business Questions proposed:</a:t>
            </a:r>
          </a:p>
        </p:txBody>
      </p:sp>
    </p:spTree>
    <p:extLst>
      <p:ext uri="{BB962C8B-B14F-4D97-AF65-F5344CB8AC3E}">
        <p14:creationId xmlns:p14="http://schemas.microsoft.com/office/powerpoint/2010/main" val="3175811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8FAFB086-F4D6-18E1-6FEE-0E83939F2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540" y="897147"/>
            <a:ext cx="8361872" cy="4703553"/>
          </a:xfrm>
          <a:prstGeom prst="rect">
            <a:avLst/>
          </a:prstGeom>
        </p:spPr>
      </p:pic>
    </p:spTree>
    <p:extLst>
      <p:ext uri="{BB962C8B-B14F-4D97-AF65-F5344CB8AC3E}">
        <p14:creationId xmlns:p14="http://schemas.microsoft.com/office/powerpoint/2010/main" val="480827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2459DCA-C14F-3F27-A263-7BCF2188016D}"/>
              </a:ext>
            </a:extLst>
          </p:cNvPr>
          <p:cNvSpPr/>
          <p:nvPr/>
        </p:nvSpPr>
        <p:spPr>
          <a:xfrm>
            <a:off x="1498588" y="434623"/>
            <a:ext cx="2731122" cy="2799644"/>
          </a:xfrm>
          <a:prstGeom prst="ellipse">
            <a:avLst/>
          </a:prstGeom>
          <a:pattFill prst="pct5">
            <a:fgClr>
              <a:schemeClr val="bg1">
                <a:lumMod val="65000"/>
              </a:schemeClr>
            </a:fgClr>
            <a:bgClr>
              <a:schemeClr val="bg1"/>
            </a:bgClr>
          </a:pattFill>
          <a:ln>
            <a:solidFill>
              <a:schemeClr val="accent1">
                <a:shade val="15000"/>
                <a:alpha val="3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F4B183"/>
              </a:solidFill>
              <a:latin typeface="Berlin Sans FB" panose="020E0602020502020306" pitchFamily="34" charset="0"/>
            </a:endParaRPr>
          </a:p>
          <a:p>
            <a:pPr algn="ctr"/>
            <a:endParaRPr lang="en-US" dirty="0">
              <a:solidFill>
                <a:srgbClr val="F4B183"/>
              </a:solidFill>
            </a:endParaRPr>
          </a:p>
          <a:p>
            <a:pPr algn="ctr"/>
            <a:r>
              <a:rPr lang="en-US" dirty="0">
                <a:solidFill>
                  <a:schemeClr val="tx1"/>
                </a:solidFill>
              </a:rPr>
              <a:t>Team Leader </a:t>
            </a:r>
          </a:p>
        </p:txBody>
      </p:sp>
      <p:sp>
        <p:nvSpPr>
          <p:cNvPr id="3" name="Oval 2">
            <a:extLst>
              <a:ext uri="{FF2B5EF4-FFF2-40B4-BE49-F238E27FC236}">
                <a16:creationId xmlns:a16="http://schemas.microsoft.com/office/drawing/2014/main" id="{91F59DC5-5B3F-3226-F3B4-C0169D113F88}"/>
              </a:ext>
            </a:extLst>
          </p:cNvPr>
          <p:cNvSpPr/>
          <p:nvPr/>
        </p:nvSpPr>
        <p:spPr>
          <a:xfrm>
            <a:off x="7729024" y="3429000"/>
            <a:ext cx="2731122" cy="2799644"/>
          </a:xfrm>
          <a:prstGeom prst="ellipse">
            <a:avLst/>
          </a:prstGeom>
          <a:pattFill prst="pct5">
            <a:fgClr>
              <a:schemeClr val="bg1">
                <a:lumMod val="65000"/>
              </a:schemeClr>
            </a:fgClr>
            <a:bgClr>
              <a:schemeClr val="bg1"/>
            </a:bgClr>
          </a:pattFill>
          <a:ln>
            <a:solidFill>
              <a:schemeClr val="accent1">
                <a:shade val="15000"/>
                <a:alpha val="3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F4B183"/>
              </a:solidFill>
              <a:latin typeface="Berlin Sans FB" panose="020E0602020502020306" pitchFamily="34" charset="0"/>
            </a:endParaRPr>
          </a:p>
          <a:p>
            <a:pPr algn="ctr"/>
            <a:endParaRPr lang="en-US" dirty="0">
              <a:solidFill>
                <a:srgbClr val="F4B183"/>
              </a:solidFill>
            </a:endParaRPr>
          </a:p>
          <a:p>
            <a:pPr algn="ctr"/>
            <a:r>
              <a:rPr lang="en-US" dirty="0">
                <a:solidFill>
                  <a:schemeClr val="tx1"/>
                </a:solidFill>
              </a:rPr>
              <a:t>Data Modeling </a:t>
            </a:r>
          </a:p>
        </p:txBody>
      </p:sp>
      <p:sp>
        <p:nvSpPr>
          <p:cNvPr id="4" name="Oval 3">
            <a:extLst>
              <a:ext uri="{FF2B5EF4-FFF2-40B4-BE49-F238E27FC236}">
                <a16:creationId xmlns:a16="http://schemas.microsoft.com/office/drawing/2014/main" id="{D674202C-FE64-9381-442B-64D1F7D4E902}"/>
              </a:ext>
            </a:extLst>
          </p:cNvPr>
          <p:cNvSpPr/>
          <p:nvPr/>
        </p:nvSpPr>
        <p:spPr>
          <a:xfrm>
            <a:off x="7729024" y="434623"/>
            <a:ext cx="2731122" cy="2799644"/>
          </a:xfrm>
          <a:prstGeom prst="ellipse">
            <a:avLst/>
          </a:prstGeom>
          <a:pattFill prst="pct5">
            <a:fgClr>
              <a:schemeClr val="bg1">
                <a:lumMod val="65000"/>
              </a:schemeClr>
            </a:fgClr>
            <a:bgClr>
              <a:schemeClr val="bg1"/>
            </a:bgClr>
          </a:pattFill>
          <a:ln>
            <a:solidFill>
              <a:schemeClr val="accent1">
                <a:shade val="15000"/>
                <a:alpha val="3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F4B183"/>
              </a:solidFill>
              <a:latin typeface="Berlin Sans FB" panose="020E0602020502020306" pitchFamily="34" charset="0"/>
            </a:endParaRPr>
          </a:p>
          <a:p>
            <a:pPr algn="ctr"/>
            <a:endParaRPr lang="en-US" dirty="0">
              <a:solidFill>
                <a:srgbClr val="F4B183"/>
              </a:solidFill>
            </a:endParaRPr>
          </a:p>
          <a:p>
            <a:pPr algn="ctr"/>
            <a:r>
              <a:rPr lang="en-US" dirty="0">
                <a:solidFill>
                  <a:schemeClr val="tx1"/>
                </a:solidFill>
              </a:rPr>
              <a:t>Data Engineer</a:t>
            </a:r>
          </a:p>
        </p:txBody>
      </p:sp>
      <p:sp>
        <p:nvSpPr>
          <p:cNvPr id="5" name="Oval 4">
            <a:extLst>
              <a:ext uri="{FF2B5EF4-FFF2-40B4-BE49-F238E27FC236}">
                <a16:creationId xmlns:a16="http://schemas.microsoft.com/office/drawing/2014/main" id="{6944AB6B-3360-FB4B-DDB7-E5111B1FAD31}"/>
              </a:ext>
            </a:extLst>
          </p:cNvPr>
          <p:cNvSpPr/>
          <p:nvPr/>
        </p:nvSpPr>
        <p:spPr>
          <a:xfrm>
            <a:off x="1498588" y="3429000"/>
            <a:ext cx="2731122" cy="2799644"/>
          </a:xfrm>
          <a:prstGeom prst="ellipse">
            <a:avLst/>
          </a:prstGeom>
          <a:pattFill prst="pct5">
            <a:fgClr>
              <a:schemeClr val="bg1">
                <a:lumMod val="65000"/>
              </a:schemeClr>
            </a:fgClr>
            <a:bgClr>
              <a:schemeClr val="bg1"/>
            </a:bgClr>
          </a:pattFill>
          <a:ln>
            <a:solidFill>
              <a:schemeClr val="accent1">
                <a:shade val="15000"/>
                <a:alpha val="32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F4B183"/>
              </a:solidFill>
              <a:latin typeface="Berlin Sans FB" panose="020E0602020502020306" pitchFamily="34" charset="0"/>
            </a:endParaRPr>
          </a:p>
          <a:p>
            <a:pPr algn="ctr"/>
            <a:endParaRPr lang="en-US" dirty="0">
              <a:solidFill>
                <a:srgbClr val="F4B183"/>
              </a:solidFill>
            </a:endParaRPr>
          </a:p>
          <a:p>
            <a:pPr algn="ctr"/>
            <a:r>
              <a:rPr lang="en-US" dirty="0">
                <a:solidFill>
                  <a:schemeClr val="tx1"/>
                </a:solidFill>
              </a:rPr>
              <a:t>Data Scientist </a:t>
            </a:r>
          </a:p>
        </p:txBody>
      </p:sp>
      <p:sp>
        <p:nvSpPr>
          <p:cNvPr id="6" name="Diamond 5">
            <a:extLst>
              <a:ext uri="{FF2B5EF4-FFF2-40B4-BE49-F238E27FC236}">
                <a16:creationId xmlns:a16="http://schemas.microsoft.com/office/drawing/2014/main" id="{FCD9AC93-C50C-2FA5-8132-C8D9B4F7F593}"/>
              </a:ext>
            </a:extLst>
          </p:cNvPr>
          <p:cNvSpPr/>
          <p:nvPr/>
        </p:nvSpPr>
        <p:spPr>
          <a:xfrm>
            <a:off x="4229710" y="1646766"/>
            <a:ext cx="3482428" cy="3369735"/>
          </a:xfrm>
          <a:prstGeom prst="diamond">
            <a:avLst/>
          </a:prstGeom>
          <a:solidFill>
            <a:srgbClr val="EEBAB2"/>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tIns="0" bIns="91440" rtlCol="0" anchor="ctr" anchorCtr="1"/>
          <a:lstStyle/>
          <a:p>
            <a:pPr algn="ctr"/>
            <a:r>
              <a:rPr lang="en-US" sz="4000" dirty="0">
                <a:solidFill>
                  <a:srgbClr val="F5F3E7"/>
                </a:solidFill>
                <a:latin typeface="Britannic Bold" panose="020B0903060703020204" pitchFamily="34" charset="0"/>
              </a:rPr>
              <a:t>Team</a:t>
            </a:r>
          </a:p>
          <a:p>
            <a:pPr algn="ctr"/>
            <a:r>
              <a:rPr lang="en-US" sz="4000" dirty="0">
                <a:solidFill>
                  <a:srgbClr val="F5F3E7"/>
                </a:solidFill>
                <a:latin typeface="Britannic Bold" panose="020B0903060703020204" pitchFamily="34" charset="0"/>
              </a:rPr>
              <a:t>Members</a:t>
            </a:r>
          </a:p>
        </p:txBody>
      </p:sp>
      <p:pic>
        <p:nvPicPr>
          <p:cNvPr id="12" name="Picture 11" descr="A person wearing glasses and a black jacket&#10;&#10;Description automatically generated">
            <a:extLst>
              <a:ext uri="{FF2B5EF4-FFF2-40B4-BE49-F238E27FC236}">
                <a16:creationId xmlns:a16="http://schemas.microsoft.com/office/drawing/2014/main" id="{1F20A7DF-F6DE-D20B-E1C6-D021157BD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786" y="3424180"/>
            <a:ext cx="2800726" cy="3076328"/>
          </a:xfrm>
          <a:prstGeom prst="rect">
            <a:avLst/>
          </a:prstGeom>
        </p:spPr>
      </p:pic>
      <p:pic>
        <p:nvPicPr>
          <p:cNvPr id="14" name="Picture 13" descr="A person smiling at the camera&#10;&#10;Description automatically generated">
            <a:extLst>
              <a:ext uri="{FF2B5EF4-FFF2-40B4-BE49-F238E27FC236}">
                <a16:creationId xmlns:a16="http://schemas.microsoft.com/office/drawing/2014/main" id="{EDC7DECD-AABA-75F3-B584-58BE9C5811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5778" y="3424180"/>
            <a:ext cx="2843971" cy="3116988"/>
          </a:xfrm>
          <a:prstGeom prst="rect">
            <a:avLst/>
          </a:prstGeom>
        </p:spPr>
      </p:pic>
      <p:sp>
        <p:nvSpPr>
          <p:cNvPr id="16" name="TextBox 15">
            <a:extLst>
              <a:ext uri="{FF2B5EF4-FFF2-40B4-BE49-F238E27FC236}">
                <a16:creationId xmlns:a16="http://schemas.microsoft.com/office/drawing/2014/main" id="{1733C978-1A35-D42E-8EB1-727788032E30}"/>
              </a:ext>
            </a:extLst>
          </p:cNvPr>
          <p:cNvSpPr txBox="1"/>
          <p:nvPr/>
        </p:nvSpPr>
        <p:spPr>
          <a:xfrm>
            <a:off x="8571676" y="6451774"/>
            <a:ext cx="1196161" cy="369332"/>
          </a:xfrm>
          <a:prstGeom prst="rect">
            <a:avLst/>
          </a:prstGeom>
          <a:noFill/>
        </p:spPr>
        <p:txBody>
          <a:bodyPr wrap="none" rtlCol="0">
            <a:spAutoFit/>
          </a:bodyPr>
          <a:lstStyle/>
          <a:p>
            <a:r>
              <a:rPr lang="en-US" dirty="0">
                <a:latin typeface="Agency FB" panose="020B0503020202020204" pitchFamily="34" charset="0"/>
              </a:rPr>
              <a:t>Data Modeling</a:t>
            </a:r>
          </a:p>
        </p:txBody>
      </p:sp>
      <p:sp>
        <p:nvSpPr>
          <p:cNvPr id="17" name="TextBox 16">
            <a:extLst>
              <a:ext uri="{FF2B5EF4-FFF2-40B4-BE49-F238E27FC236}">
                <a16:creationId xmlns:a16="http://schemas.microsoft.com/office/drawing/2014/main" id="{B4070924-3583-3BC0-F95D-26F518C908D6}"/>
              </a:ext>
            </a:extLst>
          </p:cNvPr>
          <p:cNvSpPr txBox="1"/>
          <p:nvPr/>
        </p:nvSpPr>
        <p:spPr>
          <a:xfrm>
            <a:off x="2136353" y="54588"/>
            <a:ext cx="1117614" cy="369332"/>
          </a:xfrm>
          <a:prstGeom prst="rect">
            <a:avLst/>
          </a:prstGeom>
          <a:noFill/>
        </p:spPr>
        <p:txBody>
          <a:bodyPr wrap="none" rtlCol="0">
            <a:spAutoFit/>
          </a:bodyPr>
          <a:lstStyle/>
          <a:p>
            <a:r>
              <a:rPr lang="en-US" dirty="0">
                <a:latin typeface="Agency FB" panose="020B0503020202020204" pitchFamily="34" charset="0"/>
              </a:rPr>
              <a:t>Team Leader</a:t>
            </a:r>
          </a:p>
        </p:txBody>
      </p:sp>
      <p:pic>
        <p:nvPicPr>
          <p:cNvPr id="20" name="Picture 19" descr="A person in a red and white plaid shirt&#10;&#10;Description automatically generated">
            <a:extLst>
              <a:ext uri="{FF2B5EF4-FFF2-40B4-BE49-F238E27FC236}">
                <a16:creationId xmlns:a16="http://schemas.microsoft.com/office/drawing/2014/main" id="{BB0A1F13-DF00-BEB7-A483-D80B57EA3B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534" y="398783"/>
            <a:ext cx="2800726" cy="2835484"/>
          </a:xfrm>
          <a:prstGeom prst="rect">
            <a:avLst/>
          </a:prstGeom>
        </p:spPr>
      </p:pic>
      <p:pic>
        <p:nvPicPr>
          <p:cNvPr id="22" name="Picture 21" descr="A person taking a selfie">
            <a:extLst>
              <a:ext uri="{FF2B5EF4-FFF2-40B4-BE49-F238E27FC236}">
                <a16:creationId xmlns:a16="http://schemas.microsoft.com/office/drawing/2014/main" id="{5DE74C7F-F2C3-9A57-FF90-07BF51B7B0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2098" y="416703"/>
            <a:ext cx="2817612" cy="2835484"/>
          </a:xfrm>
          <a:prstGeom prst="rect">
            <a:avLst/>
          </a:prstGeom>
        </p:spPr>
      </p:pic>
      <p:sp>
        <p:nvSpPr>
          <p:cNvPr id="24" name="TextBox 23">
            <a:extLst>
              <a:ext uri="{FF2B5EF4-FFF2-40B4-BE49-F238E27FC236}">
                <a16:creationId xmlns:a16="http://schemas.microsoft.com/office/drawing/2014/main" id="{44F79770-8678-8C5C-99CC-52BBFF8AD340}"/>
              </a:ext>
            </a:extLst>
          </p:cNvPr>
          <p:cNvSpPr txBox="1"/>
          <p:nvPr/>
        </p:nvSpPr>
        <p:spPr>
          <a:xfrm>
            <a:off x="8261125" y="68433"/>
            <a:ext cx="6094562" cy="369332"/>
          </a:xfrm>
          <a:prstGeom prst="rect">
            <a:avLst/>
          </a:prstGeom>
          <a:noFill/>
        </p:spPr>
        <p:txBody>
          <a:bodyPr wrap="square">
            <a:spAutoFit/>
          </a:bodyPr>
          <a:lstStyle/>
          <a:p>
            <a:r>
              <a:rPr lang="en-US" dirty="0">
                <a:latin typeface="Agency FB" panose="020B0503020202020204" pitchFamily="34" charset="0"/>
              </a:rPr>
              <a:t>Data Scientist</a:t>
            </a:r>
          </a:p>
        </p:txBody>
      </p:sp>
      <p:sp>
        <p:nvSpPr>
          <p:cNvPr id="26" name="TextBox 25">
            <a:extLst>
              <a:ext uri="{FF2B5EF4-FFF2-40B4-BE49-F238E27FC236}">
                <a16:creationId xmlns:a16="http://schemas.microsoft.com/office/drawing/2014/main" id="{203DE8BD-3E87-4F1B-48F0-39E3F61EE5EE}"/>
              </a:ext>
            </a:extLst>
          </p:cNvPr>
          <p:cNvSpPr txBox="1"/>
          <p:nvPr/>
        </p:nvSpPr>
        <p:spPr>
          <a:xfrm>
            <a:off x="2304698" y="6459217"/>
            <a:ext cx="7332452" cy="369332"/>
          </a:xfrm>
          <a:prstGeom prst="rect">
            <a:avLst/>
          </a:prstGeom>
          <a:noFill/>
        </p:spPr>
        <p:txBody>
          <a:bodyPr wrap="square">
            <a:spAutoFit/>
          </a:bodyPr>
          <a:lstStyle/>
          <a:p>
            <a:r>
              <a:rPr lang="en-US" dirty="0">
                <a:latin typeface="Agency FB" panose="020B0503020202020204" pitchFamily="34" charset="0"/>
              </a:rPr>
              <a:t>Data Engineer</a:t>
            </a:r>
          </a:p>
        </p:txBody>
      </p:sp>
    </p:spTree>
    <p:extLst>
      <p:ext uri="{BB962C8B-B14F-4D97-AF65-F5344CB8AC3E}">
        <p14:creationId xmlns:p14="http://schemas.microsoft.com/office/powerpoint/2010/main" val="3967015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965D2-07BC-ABE8-6905-6951BA88767B}"/>
              </a:ext>
            </a:extLst>
          </p:cNvPr>
          <p:cNvSpPr>
            <a:spLocks noGrp="1"/>
          </p:cNvSpPr>
          <p:nvPr>
            <p:ph type="ctrTitle"/>
          </p:nvPr>
        </p:nvSpPr>
        <p:spPr>
          <a:xfrm>
            <a:off x="-97765" y="466755"/>
            <a:ext cx="5308121" cy="991109"/>
          </a:xfrm>
        </p:spPr>
        <p:txBody>
          <a:bodyPr>
            <a:normAutofit/>
          </a:bodyPr>
          <a:lstStyle/>
          <a:p>
            <a:r>
              <a:rPr lang="en-US" sz="4400" dirty="0"/>
              <a:t>Conclusion:</a:t>
            </a:r>
          </a:p>
        </p:txBody>
      </p:sp>
      <p:sp>
        <p:nvSpPr>
          <p:cNvPr id="3" name="Subtitle 2">
            <a:extLst>
              <a:ext uri="{FF2B5EF4-FFF2-40B4-BE49-F238E27FC236}">
                <a16:creationId xmlns:a16="http://schemas.microsoft.com/office/drawing/2014/main" id="{68A90FAC-46A7-35A6-6774-C1A759603886}"/>
              </a:ext>
            </a:extLst>
          </p:cNvPr>
          <p:cNvSpPr>
            <a:spLocks noGrp="1"/>
          </p:cNvSpPr>
          <p:nvPr>
            <p:ph type="subTitle" idx="1"/>
          </p:nvPr>
        </p:nvSpPr>
        <p:spPr>
          <a:xfrm>
            <a:off x="1216325" y="1643842"/>
            <a:ext cx="9339532" cy="2712498"/>
          </a:xfrm>
        </p:spPr>
        <p:txBody>
          <a:bodyPr>
            <a:normAutofit/>
          </a:bodyPr>
          <a:lstStyle/>
          <a:p>
            <a:pPr algn="just"/>
            <a:r>
              <a:rPr lang="en-US" dirty="0"/>
              <a:t>By reducing acquisition costs and boosting marketing effectiveness, customer churn analysis helps lay the groundwork for future marketing research and initiatives. In order to keep consumers interested and devoted over time, customer churn research creates new chances for cross-selling and upselling as well as one of the foundations for customer-driven product development.</a:t>
            </a:r>
          </a:p>
        </p:txBody>
      </p:sp>
    </p:spTree>
    <p:extLst>
      <p:ext uri="{BB962C8B-B14F-4D97-AF65-F5344CB8AC3E}">
        <p14:creationId xmlns:p14="http://schemas.microsoft.com/office/powerpoint/2010/main" val="2461198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and white drawing of a thank you message&#10;&#10;Description automatically generated">
            <a:extLst>
              <a:ext uri="{FF2B5EF4-FFF2-40B4-BE49-F238E27FC236}">
                <a16:creationId xmlns:a16="http://schemas.microsoft.com/office/drawing/2014/main" id="{0652688C-F985-84B8-628D-C0E98738E14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39683" y="558111"/>
            <a:ext cx="6799501" cy="6072066"/>
          </a:xfrm>
          <a:prstGeom prst="rect">
            <a:avLst/>
          </a:prstGeom>
        </p:spPr>
      </p:pic>
    </p:spTree>
    <p:extLst>
      <p:ext uri="{BB962C8B-B14F-4D97-AF65-F5344CB8AC3E}">
        <p14:creationId xmlns:p14="http://schemas.microsoft.com/office/powerpoint/2010/main" val="3433857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D675B-284B-088D-C3D5-736CC02AB145}"/>
              </a:ext>
            </a:extLst>
          </p:cNvPr>
          <p:cNvSpPr>
            <a:spLocks noGrp="1"/>
          </p:cNvSpPr>
          <p:nvPr>
            <p:ph type="ctrTitle"/>
          </p:nvPr>
        </p:nvSpPr>
        <p:spPr>
          <a:xfrm>
            <a:off x="1230701" y="794560"/>
            <a:ext cx="9144000" cy="734429"/>
          </a:xfrm>
        </p:spPr>
        <p:txBody>
          <a:bodyPr>
            <a:normAutofit fontScale="90000"/>
          </a:bodyPr>
          <a:lstStyle/>
          <a:p>
            <a:pPr algn="l"/>
            <a:r>
              <a:rPr lang="en-US" dirty="0"/>
              <a:t>Objective:</a:t>
            </a:r>
          </a:p>
        </p:txBody>
      </p:sp>
      <p:sp>
        <p:nvSpPr>
          <p:cNvPr id="3" name="Subtitle 2">
            <a:extLst>
              <a:ext uri="{FF2B5EF4-FFF2-40B4-BE49-F238E27FC236}">
                <a16:creationId xmlns:a16="http://schemas.microsoft.com/office/drawing/2014/main" id="{EA682AB3-B07B-6E2F-3045-F0C6158C78DF}"/>
              </a:ext>
            </a:extLst>
          </p:cNvPr>
          <p:cNvSpPr>
            <a:spLocks noGrp="1"/>
          </p:cNvSpPr>
          <p:nvPr>
            <p:ph type="subTitle" idx="1"/>
          </p:nvPr>
        </p:nvSpPr>
        <p:spPr>
          <a:xfrm>
            <a:off x="1230701" y="1765013"/>
            <a:ext cx="10034707" cy="3520219"/>
          </a:xfrm>
        </p:spPr>
        <p:txBody>
          <a:bodyPr/>
          <a:lstStyle/>
          <a:p>
            <a:pPr algn="just"/>
            <a:r>
              <a:rPr lang="en-US" b="0" i="0" dirty="0">
                <a:solidFill>
                  <a:srgbClr val="0D0D0D"/>
                </a:solidFill>
                <a:effectLst/>
                <a:latin typeface="Söhne"/>
              </a:rPr>
              <a:t>The objective is to utilize the Telco Customer Churn dataset to understand and predict customer churn, identifying key factors and trends that lead to customer disengagement. This insight aims to inform targeted interventions, enhance customer satisfaction, and ultimately reduce churn rates, thereby increasing overall customer lifetime value.</a:t>
            </a:r>
            <a:endParaRPr lang="en-US" dirty="0"/>
          </a:p>
        </p:txBody>
      </p:sp>
    </p:spTree>
    <p:extLst>
      <p:ext uri="{BB962C8B-B14F-4D97-AF65-F5344CB8AC3E}">
        <p14:creationId xmlns:p14="http://schemas.microsoft.com/office/powerpoint/2010/main" val="414665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AC19-EF0A-CB5B-1766-E7884CBD78A0}"/>
              </a:ext>
            </a:extLst>
          </p:cNvPr>
          <p:cNvSpPr>
            <a:spLocks noGrp="1"/>
          </p:cNvSpPr>
          <p:nvPr>
            <p:ph type="title"/>
          </p:nvPr>
        </p:nvSpPr>
        <p:spPr>
          <a:xfrm>
            <a:off x="838200" y="500062"/>
            <a:ext cx="10515600" cy="1325563"/>
          </a:xfrm>
        </p:spPr>
        <p:txBody>
          <a:bodyPr/>
          <a:lstStyle/>
          <a:p>
            <a:r>
              <a:rPr lang="en-US" dirty="0"/>
              <a:t>Business Question 1</a:t>
            </a:r>
          </a:p>
        </p:txBody>
      </p:sp>
      <p:sp>
        <p:nvSpPr>
          <p:cNvPr id="3" name="Content Placeholder 2">
            <a:extLst>
              <a:ext uri="{FF2B5EF4-FFF2-40B4-BE49-F238E27FC236}">
                <a16:creationId xmlns:a16="http://schemas.microsoft.com/office/drawing/2014/main" id="{1DB8704C-9C52-5389-2A75-8A049F3BD288}"/>
              </a:ext>
            </a:extLst>
          </p:cNvPr>
          <p:cNvSpPr>
            <a:spLocks noGrp="1"/>
          </p:cNvSpPr>
          <p:nvPr>
            <p:ph idx="1"/>
          </p:nvPr>
        </p:nvSpPr>
        <p:spPr>
          <a:xfrm>
            <a:off x="838200" y="1834769"/>
            <a:ext cx="10515600" cy="4351338"/>
          </a:xfrm>
        </p:spPr>
        <p:txBody>
          <a:bodyPr>
            <a:normAutofit/>
          </a:bodyPr>
          <a:lstStyle/>
          <a:p>
            <a:pPr algn="just">
              <a:lnSpc>
                <a:spcPct val="100000"/>
              </a:lnSpc>
            </a:pPr>
            <a:r>
              <a:rPr lang="en-US" sz="3600" b="0" i="0" dirty="0">
                <a:solidFill>
                  <a:srgbClr val="0D0D0D"/>
                </a:solidFill>
                <a:effectLst/>
                <a:latin typeface="Söhne"/>
              </a:rPr>
              <a:t>Which customers are likely to churn based on their usage of services and monthly charges?</a:t>
            </a:r>
            <a:endParaRPr lang="en-US" sz="3600" dirty="0"/>
          </a:p>
        </p:txBody>
      </p:sp>
    </p:spTree>
    <p:extLst>
      <p:ext uri="{BB962C8B-B14F-4D97-AF65-F5344CB8AC3E}">
        <p14:creationId xmlns:p14="http://schemas.microsoft.com/office/powerpoint/2010/main" val="3328405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D4347-E020-C1DF-B5E1-550578314510}"/>
              </a:ext>
            </a:extLst>
          </p:cNvPr>
          <p:cNvSpPr>
            <a:spLocks noGrp="1"/>
          </p:cNvSpPr>
          <p:nvPr>
            <p:ph type="title"/>
          </p:nvPr>
        </p:nvSpPr>
        <p:spPr/>
        <p:txBody>
          <a:bodyPr/>
          <a:lstStyle/>
          <a:p>
            <a:r>
              <a:rPr lang="en-US" dirty="0"/>
              <a:t>Business Question 2</a:t>
            </a:r>
          </a:p>
        </p:txBody>
      </p:sp>
      <p:sp>
        <p:nvSpPr>
          <p:cNvPr id="3" name="Content Placeholder 2">
            <a:extLst>
              <a:ext uri="{FF2B5EF4-FFF2-40B4-BE49-F238E27FC236}">
                <a16:creationId xmlns:a16="http://schemas.microsoft.com/office/drawing/2014/main" id="{F722732B-9AC3-F0BC-9777-ADE4CAD01BEC}"/>
              </a:ext>
            </a:extLst>
          </p:cNvPr>
          <p:cNvSpPr>
            <a:spLocks noGrp="1"/>
          </p:cNvSpPr>
          <p:nvPr>
            <p:ph idx="1"/>
          </p:nvPr>
        </p:nvSpPr>
        <p:spPr/>
        <p:txBody>
          <a:bodyPr>
            <a:normAutofit/>
          </a:bodyPr>
          <a:lstStyle/>
          <a:p>
            <a:pPr algn="just"/>
            <a:r>
              <a:rPr lang="en-US" sz="3600" b="0" i="0" dirty="0">
                <a:solidFill>
                  <a:srgbClr val="0D0D0D"/>
                </a:solidFill>
                <a:effectLst/>
                <a:latin typeface="Söhne"/>
              </a:rPr>
              <a:t>Which customers with no online security or tech support have churned, indicating potential churn risk for similar profiles?</a:t>
            </a:r>
            <a:endParaRPr lang="en-US" sz="3600" dirty="0"/>
          </a:p>
        </p:txBody>
      </p:sp>
    </p:spTree>
    <p:extLst>
      <p:ext uri="{BB962C8B-B14F-4D97-AF65-F5344CB8AC3E}">
        <p14:creationId xmlns:p14="http://schemas.microsoft.com/office/powerpoint/2010/main" val="4148078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D4347-E020-C1DF-B5E1-550578314510}"/>
              </a:ext>
            </a:extLst>
          </p:cNvPr>
          <p:cNvSpPr>
            <a:spLocks noGrp="1"/>
          </p:cNvSpPr>
          <p:nvPr>
            <p:ph type="title"/>
          </p:nvPr>
        </p:nvSpPr>
        <p:spPr/>
        <p:txBody>
          <a:bodyPr/>
          <a:lstStyle/>
          <a:p>
            <a:r>
              <a:rPr lang="en-US" dirty="0"/>
              <a:t>Business Question 3</a:t>
            </a:r>
          </a:p>
        </p:txBody>
      </p:sp>
      <p:sp>
        <p:nvSpPr>
          <p:cNvPr id="3" name="Content Placeholder 2">
            <a:extLst>
              <a:ext uri="{FF2B5EF4-FFF2-40B4-BE49-F238E27FC236}">
                <a16:creationId xmlns:a16="http://schemas.microsoft.com/office/drawing/2014/main" id="{F722732B-9AC3-F0BC-9777-ADE4CAD01BEC}"/>
              </a:ext>
            </a:extLst>
          </p:cNvPr>
          <p:cNvSpPr>
            <a:spLocks noGrp="1"/>
          </p:cNvSpPr>
          <p:nvPr>
            <p:ph idx="1"/>
          </p:nvPr>
        </p:nvSpPr>
        <p:spPr/>
        <p:txBody>
          <a:bodyPr>
            <a:normAutofit/>
          </a:bodyPr>
          <a:lstStyle/>
          <a:p>
            <a:pPr algn="just"/>
            <a:r>
              <a:rPr lang="en-US" sz="3600" b="0" i="0" dirty="0">
                <a:solidFill>
                  <a:srgbClr val="0D0D0D"/>
                </a:solidFill>
                <a:effectLst/>
                <a:latin typeface="Söhne"/>
              </a:rPr>
              <a:t>Predict potential churners by identifying patterns in customers who have discontinued their services.</a:t>
            </a:r>
            <a:endParaRPr lang="en-US" sz="3600" dirty="0"/>
          </a:p>
        </p:txBody>
      </p:sp>
    </p:spTree>
    <p:extLst>
      <p:ext uri="{BB962C8B-B14F-4D97-AF65-F5344CB8AC3E}">
        <p14:creationId xmlns:p14="http://schemas.microsoft.com/office/powerpoint/2010/main" val="999319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5BFD3CC6-9084-CB4C-2268-4CED57A441BA}"/>
              </a:ext>
            </a:extLst>
          </p:cNvPr>
          <p:cNvSpPr/>
          <p:nvPr/>
        </p:nvSpPr>
        <p:spPr>
          <a:xfrm>
            <a:off x="3647156" y="1533516"/>
            <a:ext cx="1980905" cy="947057"/>
          </a:xfrm>
          <a:prstGeom prst="roundRect">
            <a:avLst/>
          </a:prstGeom>
          <a:solidFill>
            <a:srgbClr val="EEBA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accent1">
                      <a:shade val="15000"/>
                      <a:alpha val="54000"/>
                    </a:schemeClr>
                  </a:solidFill>
                </a:ln>
                <a:solidFill>
                  <a:srgbClr val="548235"/>
                </a:solidFill>
              </a:rPr>
              <a:t>Data Understanding</a:t>
            </a:r>
          </a:p>
        </p:txBody>
      </p:sp>
      <p:sp>
        <p:nvSpPr>
          <p:cNvPr id="10" name="Rectangle: Rounded Corners 9">
            <a:extLst>
              <a:ext uri="{FF2B5EF4-FFF2-40B4-BE49-F238E27FC236}">
                <a16:creationId xmlns:a16="http://schemas.microsoft.com/office/drawing/2014/main" id="{222C21DA-B8D8-5032-FCC8-69532E609AA7}"/>
              </a:ext>
            </a:extLst>
          </p:cNvPr>
          <p:cNvSpPr/>
          <p:nvPr/>
        </p:nvSpPr>
        <p:spPr>
          <a:xfrm>
            <a:off x="8853480" y="1549056"/>
            <a:ext cx="1992086" cy="947057"/>
          </a:xfrm>
          <a:prstGeom prst="roundRect">
            <a:avLst/>
          </a:prstGeom>
          <a:solidFill>
            <a:srgbClr val="F4B1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accent1">
                      <a:shade val="15000"/>
                      <a:alpha val="54000"/>
                    </a:schemeClr>
                  </a:solidFill>
                </a:ln>
                <a:solidFill>
                  <a:srgbClr val="548235"/>
                </a:solidFill>
              </a:rPr>
              <a:t>Data Preparation</a:t>
            </a:r>
          </a:p>
        </p:txBody>
      </p:sp>
      <p:sp>
        <p:nvSpPr>
          <p:cNvPr id="12" name="Rectangle: Rounded Corners 11">
            <a:extLst>
              <a:ext uri="{FF2B5EF4-FFF2-40B4-BE49-F238E27FC236}">
                <a16:creationId xmlns:a16="http://schemas.microsoft.com/office/drawing/2014/main" id="{BA8C272D-A427-29CB-BF4F-988E2BF93D98}"/>
              </a:ext>
            </a:extLst>
          </p:cNvPr>
          <p:cNvSpPr/>
          <p:nvPr/>
        </p:nvSpPr>
        <p:spPr>
          <a:xfrm>
            <a:off x="8840554" y="3634014"/>
            <a:ext cx="1992086" cy="947057"/>
          </a:xfrm>
          <a:prstGeom prst="roundRect">
            <a:avLst/>
          </a:prstGeom>
          <a:solidFill>
            <a:srgbClr val="F4B1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accent1">
                      <a:shade val="15000"/>
                      <a:alpha val="54000"/>
                    </a:schemeClr>
                  </a:solidFill>
                </a:ln>
                <a:solidFill>
                  <a:srgbClr val="548235"/>
                </a:solidFill>
              </a:rPr>
              <a:t>Data Modeling</a:t>
            </a:r>
          </a:p>
        </p:txBody>
      </p:sp>
      <p:sp>
        <p:nvSpPr>
          <p:cNvPr id="13" name="Rectangle: Rounded Corners 12">
            <a:extLst>
              <a:ext uri="{FF2B5EF4-FFF2-40B4-BE49-F238E27FC236}">
                <a16:creationId xmlns:a16="http://schemas.microsoft.com/office/drawing/2014/main" id="{1F696802-EDC6-4A27-3BA7-BF3FA53B994A}"/>
              </a:ext>
            </a:extLst>
          </p:cNvPr>
          <p:cNvSpPr/>
          <p:nvPr/>
        </p:nvSpPr>
        <p:spPr>
          <a:xfrm>
            <a:off x="6098715" y="5655128"/>
            <a:ext cx="1992086" cy="947057"/>
          </a:xfrm>
          <a:prstGeom prst="roundRect">
            <a:avLst/>
          </a:prstGeom>
          <a:solidFill>
            <a:srgbClr val="EEBA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accent1">
                      <a:shade val="15000"/>
                      <a:alpha val="54000"/>
                    </a:schemeClr>
                  </a:solidFill>
                </a:ln>
                <a:solidFill>
                  <a:srgbClr val="548235"/>
                </a:solidFill>
              </a:rPr>
              <a:t>Evaluation</a:t>
            </a:r>
          </a:p>
        </p:txBody>
      </p:sp>
      <p:sp>
        <p:nvSpPr>
          <p:cNvPr id="14" name="Rectangle: Rounded Corners 13">
            <a:extLst>
              <a:ext uri="{FF2B5EF4-FFF2-40B4-BE49-F238E27FC236}">
                <a16:creationId xmlns:a16="http://schemas.microsoft.com/office/drawing/2014/main" id="{C907DAAE-3F0A-EC2E-14D7-4B72B836419E}"/>
              </a:ext>
            </a:extLst>
          </p:cNvPr>
          <p:cNvSpPr/>
          <p:nvPr/>
        </p:nvSpPr>
        <p:spPr>
          <a:xfrm>
            <a:off x="1225083" y="4145182"/>
            <a:ext cx="1992086" cy="947057"/>
          </a:xfrm>
          <a:prstGeom prst="roundRect">
            <a:avLst/>
          </a:prstGeom>
          <a:solidFill>
            <a:srgbClr val="F4B1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accent1">
                      <a:shade val="15000"/>
                      <a:alpha val="54000"/>
                    </a:schemeClr>
                  </a:solidFill>
                </a:ln>
                <a:solidFill>
                  <a:srgbClr val="548235"/>
                </a:solidFill>
              </a:rPr>
              <a:t>Deployment</a:t>
            </a:r>
          </a:p>
        </p:txBody>
      </p:sp>
      <p:sp>
        <p:nvSpPr>
          <p:cNvPr id="20" name="Rectangle: Rounded Corners 19">
            <a:extLst>
              <a:ext uri="{FF2B5EF4-FFF2-40B4-BE49-F238E27FC236}">
                <a16:creationId xmlns:a16="http://schemas.microsoft.com/office/drawing/2014/main" id="{941F7574-0839-A550-01AD-F06DDC2127CD}"/>
              </a:ext>
            </a:extLst>
          </p:cNvPr>
          <p:cNvSpPr/>
          <p:nvPr/>
        </p:nvSpPr>
        <p:spPr>
          <a:xfrm>
            <a:off x="3647156" y="3641583"/>
            <a:ext cx="1992086" cy="947057"/>
          </a:xfrm>
          <a:prstGeom prst="roundRect">
            <a:avLst/>
          </a:prstGeom>
          <a:solidFill>
            <a:srgbClr val="F4B1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accent1">
                      <a:shade val="15000"/>
                      <a:alpha val="54000"/>
                    </a:schemeClr>
                  </a:solidFill>
                </a:ln>
                <a:solidFill>
                  <a:srgbClr val="548235"/>
                </a:solidFill>
              </a:rPr>
              <a:t>Business Understanding</a:t>
            </a:r>
          </a:p>
        </p:txBody>
      </p:sp>
      <p:cxnSp>
        <p:nvCxnSpPr>
          <p:cNvPr id="22" name="Connector: Curved 21">
            <a:extLst>
              <a:ext uri="{FF2B5EF4-FFF2-40B4-BE49-F238E27FC236}">
                <a16:creationId xmlns:a16="http://schemas.microsoft.com/office/drawing/2014/main" id="{F6F78966-DB88-8EBA-8E59-4A11424977A2}"/>
              </a:ext>
            </a:extLst>
          </p:cNvPr>
          <p:cNvCxnSpPr>
            <a:cxnSpLocks/>
            <a:stCxn id="9" idx="0"/>
            <a:endCxn id="10" idx="0"/>
          </p:cNvCxnSpPr>
          <p:nvPr/>
        </p:nvCxnSpPr>
        <p:spPr>
          <a:xfrm rot="16200000" flipH="1">
            <a:off x="7235796" y="-1064671"/>
            <a:ext cx="15540" cy="5211914"/>
          </a:xfrm>
          <a:prstGeom prst="curvedConnector3">
            <a:avLst>
              <a:gd name="adj1" fmla="val -7145058"/>
            </a:avLst>
          </a:prstGeom>
          <a:ln w="98425" cap="flat">
            <a:solidFill>
              <a:schemeClr val="accent6">
                <a:lumMod val="75000"/>
              </a:schemeClr>
            </a:solidFill>
            <a:miter lim="800000"/>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F0323C02-4923-61C4-1AB4-9E605FA9BF05}"/>
              </a:ext>
            </a:extLst>
          </p:cNvPr>
          <p:cNvCxnSpPr>
            <a:cxnSpLocks/>
          </p:cNvCxnSpPr>
          <p:nvPr/>
        </p:nvCxnSpPr>
        <p:spPr>
          <a:xfrm rot="5400000">
            <a:off x="9005201" y="3057294"/>
            <a:ext cx="1166141" cy="12700"/>
          </a:xfrm>
          <a:prstGeom prst="curvedConnector3">
            <a:avLst>
              <a:gd name="adj1" fmla="val 55601"/>
            </a:avLst>
          </a:prstGeom>
          <a:ln w="98425" cap="flat">
            <a:solidFill>
              <a:schemeClr val="accent6">
                <a:lumMod val="75000"/>
              </a:schemeClr>
            </a:solidFill>
            <a:miter lim="800000"/>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4128BCC9-ECCF-FD47-3C38-2B4798FE279C}"/>
              </a:ext>
            </a:extLst>
          </p:cNvPr>
          <p:cNvCxnSpPr>
            <a:stCxn id="12" idx="2"/>
            <a:endCxn id="13" idx="3"/>
          </p:cNvCxnSpPr>
          <p:nvPr/>
        </p:nvCxnSpPr>
        <p:spPr>
          <a:xfrm rot="5400000">
            <a:off x="8189906" y="4481966"/>
            <a:ext cx="1547586" cy="1745796"/>
          </a:xfrm>
          <a:prstGeom prst="curvedConnector2">
            <a:avLst/>
          </a:prstGeom>
          <a:ln w="98425" cap="flat">
            <a:solidFill>
              <a:schemeClr val="accent6">
                <a:lumMod val="75000"/>
              </a:schemeClr>
            </a:solidFill>
            <a:miter lim="800000"/>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D7ED836C-57BE-F1CC-E2E7-1B2253A78378}"/>
              </a:ext>
            </a:extLst>
          </p:cNvPr>
          <p:cNvCxnSpPr>
            <a:stCxn id="13" idx="1"/>
            <a:endCxn id="14" idx="2"/>
          </p:cNvCxnSpPr>
          <p:nvPr/>
        </p:nvCxnSpPr>
        <p:spPr>
          <a:xfrm rot="10800000">
            <a:off x="2221127" y="5092239"/>
            <a:ext cx="3877589" cy="1036418"/>
          </a:xfrm>
          <a:prstGeom prst="curvedConnector2">
            <a:avLst/>
          </a:prstGeom>
          <a:ln w="98425" cap="flat">
            <a:solidFill>
              <a:schemeClr val="accent6">
                <a:lumMod val="75000"/>
              </a:schemeClr>
            </a:solidFill>
            <a:miter lim="800000"/>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0F3794BE-17A1-D362-A3B1-4EF41BDC636A}"/>
              </a:ext>
            </a:extLst>
          </p:cNvPr>
          <p:cNvCxnSpPr>
            <a:cxnSpLocks/>
            <a:stCxn id="13" idx="1"/>
            <a:endCxn id="20" idx="2"/>
          </p:cNvCxnSpPr>
          <p:nvPr/>
        </p:nvCxnSpPr>
        <p:spPr>
          <a:xfrm rot="10800000">
            <a:off x="4643199" y="4588641"/>
            <a:ext cx="1455516" cy="1540017"/>
          </a:xfrm>
          <a:prstGeom prst="curvedConnector2">
            <a:avLst/>
          </a:prstGeom>
          <a:ln w="98425" cap="flat">
            <a:solidFill>
              <a:schemeClr val="accent6">
                <a:lumMod val="75000"/>
              </a:schemeClr>
            </a:solidFill>
            <a:miter lim="800000"/>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EC91C6C8-CA49-B830-FE7C-7CBEB2D27F56}"/>
              </a:ext>
            </a:extLst>
          </p:cNvPr>
          <p:cNvCxnSpPr>
            <a:cxnSpLocks/>
          </p:cNvCxnSpPr>
          <p:nvPr/>
        </p:nvCxnSpPr>
        <p:spPr>
          <a:xfrm rot="5400000" flipH="1" flipV="1">
            <a:off x="9604375" y="3060468"/>
            <a:ext cx="1159792" cy="2"/>
          </a:xfrm>
          <a:prstGeom prst="curvedConnector3">
            <a:avLst/>
          </a:prstGeom>
          <a:ln w="98425" cap="flat">
            <a:solidFill>
              <a:schemeClr val="accent6">
                <a:lumMod val="75000"/>
              </a:schemeClr>
            </a:solidFill>
            <a:miter lim="800000"/>
            <a:headEnd w="med" len="sm"/>
            <a:tailEnd type="triangle" w="med" len="sm"/>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1D81CE73-EC81-81EF-A05A-C3A66F8C071E}"/>
              </a:ext>
            </a:extLst>
          </p:cNvPr>
          <p:cNvSpPr/>
          <p:nvPr/>
        </p:nvSpPr>
        <p:spPr>
          <a:xfrm>
            <a:off x="6718299" y="2615543"/>
            <a:ext cx="1047499" cy="1423057"/>
          </a:xfrm>
          <a:prstGeom prst="roundRect">
            <a:avLst/>
          </a:prstGeom>
          <a:solidFill>
            <a:srgbClr val="CCD4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Database with solid fill">
            <a:extLst>
              <a:ext uri="{FF2B5EF4-FFF2-40B4-BE49-F238E27FC236}">
                <a16:creationId xmlns:a16="http://schemas.microsoft.com/office/drawing/2014/main" id="{32DE320D-17E9-9503-CC9D-9331D8CD3A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19843" y="2474224"/>
            <a:ext cx="1670958" cy="1670958"/>
          </a:xfrm>
          <a:prstGeom prst="rect">
            <a:avLst/>
          </a:prstGeom>
        </p:spPr>
      </p:pic>
      <p:cxnSp>
        <p:nvCxnSpPr>
          <p:cNvPr id="58" name="Connector: Curved 57">
            <a:extLst>
              <a:ext uri="{FF2B5EF4-FFF2-40B4-BE49-F238E27FC236}">
                <a16:creationId xmlns:a16="http://schemas.microsoft.com/office/drawing/2014/main" id="{6B80BD68-DAE8-089E-4784-89FCACD196F9}"/>
              </a:ext>
            </a:extLst>
          </p:cNvPr>
          <p:cNvCxnSpPr>
            <a:cxnSpLocks/>
          </p:cNvCxnSpPr>
          <p:nvPr/>
        </p:nvCxnSpPr>
        <p:spPr>
          <a:xfrm rot="5400000">
            <a:off x="3703865" y="3046408"/>
            <a:ext cx="1166141" cy="12700"/>
          </a:xfrm>
          <a:prstGeom prst="curvedConnector3">
            <a:avLst>
              <a:gd name="adj1" fmla="val 55601"/>
            </a:avLst>
          </a:prstGeom>
          <a:ln w="98425" cap="flat">
            <a:solidFill>
              <a:schemeClr val="accent6">
                <a:lumMod val="75000"/>
              </a:schemeClr>
            </a:solidFill>
            <a:miter lim="800000"/>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857C3BBC-6263-7AAA-92CE-8845745FDBB9}"/>
              </a:ext>
            </a:extLst>
          </p:cNvPr>
          <p:cNvCxnSpPr>
            <a:cxnSpLocks/>
          </p:cNvCxnSpPr>
          <p:nvPr/>
        </p:nvCxnSpPr>
        <p:spPr>
          <a:xfrm rot="5400000" flipH="1" flipV="1">
            <a:off x="4303039" y="3049582"/>
            <a:ext cx="1159792" cy="2"/>
          </a:xfrm>
          <a:prstGeom prst="curvedConnector3">
            <a:avLst/>
          </a:prstGeom>
          <a:ln w="98425" cap="flat">
            <a:solidFill>
              <a:schemeClr val="accent6">
                <a:lumMod val="75000"/>
              </a:schemeClr>
            </a:solidFill>
            <a:miter lim="800000"/>
            <a:headEnd w="med" len="sm"/>
            <a:tailEnd type="triangle" w="med" len="sm"/>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F851190-BC05-3418-9359-85C34C3526D4}"/>
              </a:ext>
            </a:extLst>
          </p:cNvPr>
          <p:cNvSpPr txBox="1"/>
          <p:nvPr/>
        </p:nvSpPr>
        <p:spPr>
          <a:xfrm>
            <a:off x="-1135103" y="277361"/>
            <a:ext cx="6877050" cy="1015663"/>
          </a:xfrm>
          <a:prstGeom prst="rect">
            <a:avLst/>
          </a:prstGeom>
          <a:noFill/>
        </p:spPr>
        <p:txBody>
          <a:bodyPr wrap="square" rtlCol="0">
            <a:spAutoFit/>
          </a:bodyPr>
          <a:lstStyle/>
          <a:p>
            <a:pPr algn="ctr"/>
            <a:r>
              <a:rPr lang="en-US" sz="6000" dirty="0">
                <a:solidFill>
                  <a:schemeClr val="tx2"/>
                </a:solidFill>
                <a:latin typeface="Bauhaus 93" panose="04030905020B02020C02" pitchFamily="82" charset="0"/>
              </a:rPr>
              <a:t>CRISP - DM</a:t>
            </a:r>
          </a:p>
        </p:txBody>
      </p:sp>
    </p:spTree>
    <p:extLst>
      <p:ext uri="{BB962C8B-B14F-4D97-AF65-F5344CB8AC3E}">
        <p14:creationId xmlns:p14="http://schemas.microsoft.com/office/powerpoint/2010/main" val="2072713111"/>
      </p:ext>
    </p:extLst>
  </p:cSld>
  <p:clrMapOvr>
    <a:masterClrMapping/>
  </p:clrMapOvr>
  <mc:AlternateContent xmlns:mc="http://schemas.openxmlformats.org/markup-compatibility/2006" xmlns:p159="http://schemas.microsoft.com/office/powerpoint/2015/09/main">
    <mc:Choice Requires="p159">
      <p:transition spd="slow" advTm="14400">
        <p159:morph option="byObject"/>
      </p:transition>
    </mc:Choice>
    <mc:Fallback xmlns="">
      <p:transition spd="slow" advTm="144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F02EB-648E-E59E-9CD5-FA45B0C7EDBF}"/>
              </a:ext>
            </a:extLst>
          </p:cNvPr>
          <p:cNvSpPr>
            <a:spLocks noGrp="1"/>
          </p:cNvSpPr>
          <p:nvPr>
            <p:ph type="ctrTitle"/>
          </p:nvPr>
        </p:nvSpPr>
        <p:spPr>
          <a:xfrm>
            <a:off x="1002978" y="327022"/>
            <a:ext cx="9144000" cy="1023678"/>
          </a:xfrm>
        </p:spPr>
        <p:txBody>
          <a:bodyPr>
            <a:normAutofit/>
          </a:bodyPr>
          <a:lstStyle/>
          <a:p>
            <a:pPr algn="l"/>
            <a:r>
              <a:rPr lang="en-US" sz="4800" dirty="0"/>
              <a:t>Business Understanding:</a:t>
            </a:r>
          </a:p>
        </p:txBody>
      </p:sp>
      <p:sp>
        <p:nvSpPr>
          <p:cNvPr id="3" name="Subtitle 2">
            <a:extLst>
              <a:ext uri="{FF2B5EF4-FFF2-40B4-BE49-F238E27FC236}">
                <a16:creationId xmlns:a16="http://schemas.microsoft.com/office/drawing/2014/main" id="{277C2135-DFE2-AD50-F157-D11E175DAFEA}"/>
              </a:ext>
            </a:extLst>
          </p:cNvPr>
          <p:cNvSpPr>
            <a:spLocks noGrp="1"/>
          </p:cNvSpPr>
          <p:nvPr>
            <p:ph type="subTitle" idx="1"/>
          </p:nvPr>
        </p:nvSpPr>
        <p:spPr>
          <a:xfrm>
            <a:off x="796024" y="1743519"/>
            <a:ext cx="10341367" cy="4145217"/>
          </a:xfrm>
        </p:spPr>
        <p:txBody>
          <a:bodyPr/>
          <a:lstStyle/>
          <a:p>
            <a:pPr marL="342900" indent="-342900" algn="just">
              <a:buFont typeface="Wingdings" panose="05000000000000000000" pitchFamily="2" charset="2"/>
              <a:buChar char="Ø"/>
            </a:pPr>
            <a:r>
              <a:rPr lang="en-US" b="0" i="0" dirty="0">
                <a:solidFill>
                  <a:srgbClr val="0D0D0D"/>
                </a:solidFill>
                <a:effectLst/>
                <a:latin typeface="Söhne"/>
              </a:rPr>
              <a:t>Customer Churn data set provides an enhanced narrative for understanding customer behavior in a fictional telecom company. It tracks 7043 customers in California, detailing who has left, stayed, or signed up for services like home phone and internet.</a:t>
            </a:r>
          </a:p>
          <a:p>
            <a:pPr marL="342900" indent="-342900" algn="just">
              <a:buFont typeface="Wingdings" panose="05000000000000000000" pitchFamily="2" charset="2"/>
              <a:buChar char="Ø"/>
            </a:pPr>
            <a:r>
              <a:rPr lang="en-US" b="0" i="0" dirty="0">
                <a:solidFill>
                  <a:srgbClr val="0D0D0D"/>
                </a:solidFill>
                <a:effectLst/>
                <a:latin typeface="Söhne"/>
              </a:rPr>
              <a:t> The data includes demographics, satisfaction scores, churn scores, and CLTV indices. Various assets like dashboards, stories, reports, and explorations offer insights into factors affecting churn, aiming to inform strategies for improving customer retention and value.</a:t>
            </a:r>
            <a:endParaRPr lang="en-US" dirty="0"/>
          </a:p>
        </p:txBody>
      </p:sp>
    </p:spTree>
    <p:extLst>
      <p:ext uri="{BB962C8B-B14F-4D97-AF65-F5344CB8AC3E}">
        <p14:creationId xmlns:p14="http://schemas.microsoft.com/office/powerpoint/2010/main" val="566345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0A3-4D5B-432B-909B-6C817C150383}"/>
              </a:ext>
            </a:extLst>
          </p:cNvPr>
          <p:cNvSpPr>
            <a:spLocks noGrp="1"/>
          </p:cNvSpPr>
          <p:nvPr>
            <p:ph type="ctrTitle"/>
          </p:nvPr>
        </p:nvSpPr>
        <p:spPr>
          <a:xfrm>
            <a:off x="1066800" y="681881"/>
            <a:ext cx="9144000" cy="765111"/>
          </a:xfrm>
        </p:spPr>
        <p:txBody>
          <a:bodyPr>
            <a:normAutofit fontScale="90000"/>
          </a:bodyPr>
          <a:lstStyle/>
          <a:p>
            <a:pPr algn="l"/>
            <a:r>
              <a:rPr lang="en-US" sz="5300" dirty="0"/>
              <a:t>Data Understanding:</a:t>
            </a:r>
          </a:p>
        </p:txBody>
      </p:sp>
      <p:sp>
        <p:nvSpPr>
          <p:cNvPr id="3" name="Subtitle 2">
            <a:extLst>
              <a:ext uri="{FF2B5EF4-FFF2-40B4-BE49-F238E27FC236}">
                <a16:creationId xmlns:a16="http://schemas.microsoft.com/office/drawing/2014/main" id="{4BE6B278-5F92-7006-571C-84347A4A95BB}"/>
              </a:ext>
            </a:extLst>
          </p:cNvPr>
          <p:cNvSpPr>
            <a:spLocks noGrp="1"/>
          </p:cNvSpPr>
          <p:nvPr>
            <p:ph type="subTitle" idx="1"/>
          </p:nvPr>
        </p:nvSpPr>
        <p:spPr>
          <a:xfrm>
            <a:off x="1130808" y="1446992"/>
            <a:ext cx="10143744" cy="4997475"/>
          </a:xfrm>
        </p:spPr>
        <p:txBody>
          <a:bodyPr>
            <a:normAutofit/>
          </a:bodyPr>
          <a:lstStyle/>
          <a:p>
            <a:pPr marL="342900" indent="-342900" algn="just">
              <a:buFont typeface="Wingdings" panose="05000000000000000000" pitchFamily="2" charset="2"/>
              <a:buChar char="Ø"/>
            </a:pPr>
            <a:r>
              <a:rPr lang="en-US" b="0" i="0" dirty="0">
                <a:solidFill>
                  <a:srgbClr val="0D0D0D"/>
                </a:solidFill>
                <a:effectLst/>
                <a:latin typeface="Söhne"/>
              </a:rPr>
              <a:t>Customer churn data involves recognizing the dataset's structure and content. It encompasses 7043 records detailing customer interactions with a fictional telecom company, including demographics, service subscriptions, and financial metrics like monthly charges and CLTV.</a:t>
            </a:r>
          </a:p>
          <a:p>
            <a:pPr marL="342900" indent="-342900" algn="just">
              <a:buFont typeface="Wingdings" panose="05000000000000000000" pitchFamily="2" charset="2"/>
              <a:buChar char="Ø"/>
            </a:pPr>
            <a:r>
              <a:rPr lang="en-US" b="0" i="0" dirty="0">
                <a:solidFill>
                  <a:srgbClr val="0D0D0D"/>
                </a:solidFill>
                <a:effectLst/>
                <a:latin typeface="Söhne"/>
              </a:rPr>
              <a:t>The dataset tracks customer outcomes (churn) and provides a foundation for analyzing factors influencing retention. </a:t>
            </a:r>
          </a:p>
          <a:p>
            <a:pPr marL="342900" indent="-342900" algn="just">
              <a:buFont typeface="Wingdings" panose="05000000000000000000" pitchFamily="2" charset="2"/>
              <a:buChar char="Ø"/>
            </a:pPr>
            <a:r>
              <a:rPr lang="en-US" b="0" i="0" dirty="0">
                <a:solidFill>
                  <a:srgbClr val="0D0D0D"/>
                </a:solidFill>
                <a:effectLst/>
                <a:latin typeface="Söhne"/>
              </a:rPr>
              <a:t>This comprehensive view aids in identifying trends, patterns, and potential areas for action to enhance customer satisfaction and reduce churn rates.</a:t>
            </a:r>
          </a:p>
          <a:p>
            <a:pPr algn="l"/>
            <a:endParaRPr lang="en-US" b="0" i="0" dirty="0">
              <a:solidFill>
                <a:srgbClr val="0D0D0D"/>
              </a:solidFill>
              <a:effectLst/>
              <a:latin typeface="Söhne"/>
            </a:endParaRPr>
          </a:p>
          <a:p>
            <a:pPr algn="l"/>
            <a:endParaRPr lang="en-US" dirty="0"/>
          </a:p>
        </p:txBody>
      </p:sp>
    </p:spTree>
    <p:extLst>
      <p:ext uri="{BB962C8B-B14F-4D97-AF65-F5344CB8AC3E}">
        <p14:creationId xmlns:p14="http://schemas.microsoft.com/office/powerpoint/2010/main" val="2934494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6647</TotalTime>
  <Words>766</Words>
  <Application>Microsoft Office PowerPoint</Application>
  <PresentationFormat>Widescreen</PresentationFormat>
  <Paragraphs>64</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Agency FB</vt:lpstr>
      <vt:lpstr>Aparajita</vt:lpstr>
      <vt:lpstr>Aptos</vt:lpstr>
      <vt:lpstr>Aptos Display</vt:lpstr>
      <vt:lpstr>Arial</vt:lpstr>
      <vt:lpstr>Bauhaus 93</vt:lpstr>
      <vt:lpstr>Berlin Sans FB</vt:lpstr>
      <vt:lpstr>Britannic Bold</vt:lpstr>
      <vt:lpstr>Söhne</vt:lpstr>
      <vt:lpstr>Wingdings</vt:lpstr>
      <vt:lpstr>Office Theme</vt:lpstr>
      <vt:lpstr>Customer Attrition Analysis </vt:lpstr>
      <vt:lpstr>PowerPoint Presentation</vt:lpstr>
      <vt:lpstr>Objective:</vt:lpstr>
      <vt:lpstr>Business Question 1</vt:lpstr>
      <vt:lpstr>Business Question 2</vt:lpstr>
      <vt:lpstr>Business Question 3</vt:lpstr>
      <vt:lpstr>PowerPoint Presentation</vt:lpstr>
      <vt:lpstr>Business Understanding:</vt:lpstr>
      <vt:lpstr>Data Understanding:</vt:lpstr>
      <vt:lpstr>Data Preparation:</vt:lpstr>
      <vt:lpstr>Modeling:</vt:lpstr>
      <vt:lpstr>PowerPoint Presentation</vt:lpstr>
      <vt:lpstr>Evaluation:</vt:lpstr>
      <vt:lpstr>Deployment:</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Attrition Analysis </dc:title>
  <dc:creator>Giri ram</dc:creator>
  <cp:lastModifiedBy>Surendra Mekala</cp:lastModifiedBy>
  <cp:revision>8</cp:revision>
  <dcterms:created xsi:type="dcterms:W3CDTF">2024-03-03T22:52:05Z</dcterms:created>
  <dcterms:modified xsi:type="dcterms:W3CDTF">2024-04-23T03:47:23Z</dcterms:modified>
</cp:coreProperties>
</file>