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2"/>
  </p:sldMasterIdLst>
  <p:notesMasterIdLst>
    <p:notesMasterId r:id="rId15"/>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104867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8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8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01"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602"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03" name="Date Placeholder 7"/>
          <p:cNvSpPr>
            <a:spLocks noGrp="1"/>
          </p:cNvSpPr>
          <p:nvPr>
            <p:ph type="dt" sz="half" idx="10"/>
          </p:nvPr>
        </p:nvSpPr>
        <p:spPr/>
        <p:txBody>
          <a:bodyPr/>
          <a:lstStyle/>
          <a:p>
            <a:fld id="{ED291B17-9318-49DB-B28B-6E5994AE9581}" type="datetime1">
              <a:rPr lang="en-US" smtClean="0"/>
              <a:t>7/14/2024</a:t>
            </a:fld>
            <a:endParaRPr lang="en-US"/>
          </a:p>
        </p:txBody>
      </p:sp>
      <p:sp>
        <p:nvSpPr>
          <p:cNvPr id="104860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0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5" name="Title 1"/>
          <p:cNvSpPr>
            <a:spLocks noGrp="1"/>
          </p:cNvSpPr>
          <p:nvPr>
            <p:ph type="title"/>
          </p:nvPr>
        </p:nvSpPr>
        <p:spPr>
          <a:xfrm>
            <a:off x="581192" y="702156"/>
            <a:ext cx="11029616" cy="1013800"/>
          </a:xfrm>
        </p:spPr>
        <p:txBody>
          <a:bodyPr/>
          <a:lstStyle/>
          <a:p>
            <a:r>
              <a:rPr lang="en-US"/>
              <a:t>Click to edit Master title style</a:t>
            </a:r>
          </a:p>
        </p:txBody>
      </p:sp>
      <p:sp>
        <p:nvSpPr>
          <p:cNvPr id="1048646"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1048648"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9"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0"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1"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32"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3"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4"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5"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6" name="Date Placeholder 10"/>
          <p:cNvSpPr>
            <a:spLocks noGrp="1"/>
          </p:cNvSpPr>
          <p:nvPr>
            <p:ph type="dt" sz="half" idx="10"/>
          </p:nvPr>
        </p:nvSpPr>
        <p:spPr/>
        <p:txBody>
          <a:bodyPr/>
          <a:lstStyle/>
          <a:p>
            <a:fld id="{ED291B17-9318-49DB-B28B-6E5994AE9581}" type="datetime1">
              <a:rPr lang="en-US" smtClean="0"/>
              <a:t>7/14/2024</a:t>
            </a:fld>
            <a:endParaRPr lang="en-US"/>
          </a:p>
        </p:txBody>
      </p:sp>
      <p:sp>
        <p:nvSpPr>
          <p:cNvPr id="1048637"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8"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a:xfrm>
            <a:off x="581192" y="702156"/>
            <a:ext cx="11029616" cy="1188720"/>
          </a:xfrm>
        </p:spPr>
        <p:txBody>
          <a:bodyPr/>
          <a:lstStyle/>
          <a:p>
            <a:r>
              <a:rPr lang="en-US"/>
              <a:t>Click to edit Master title style</a:t>
            </a:r>
          </a:p>
        </p:txBody>
      </p:sp>
      <p:sp>
        <p:nvSpPr>
          <p:cNvPr id="1048584"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lstStyle/>
          <a:p>
            <a:fld id="{78DD82B9-B8EE-4375-B6FF-88FA6ABB15D9}" type="datetime1">
              <a:rPr lang="en-US" smtClean="0"/>
              <a:t>7/14/2024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0"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1"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52"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53" name="Date Placeholder 6"/>
          <p:cNvSpPr>
            <a:spLocks noGrp="1"/>
          </p:cNvSpPr>
          <p:nvPr>
            <p:ph type="dt" sz="half" idx="10"/>
          </p:nvPr>
        </p:nvSpPr>
        <p:spPr/>
        <p:txBody>
          <a:bodyPr/>
          <a:lstStyle/>
          <a:p>
            <a:fld id="{B2497495-0637-405E-AE64-5CC7506D51F5}" type="datetime1">
              <a:rPr lang="en-US" smtClean="0"/>
              <a:t>7/14/2024</a:t>
            </a:fld>
            <a:endParaRPr lang="en-US"/>
          </a:p>
        </p:txBody>
      </p:sp>
      <p:sp>
        <p:nvSpPr>
          <p:cNvPr id="1048654"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5"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56" name="Title 1"/>
          <p:cNvSpPr>
            <a:spLocks noGrp="1"/>
          </p:cNvSpPr>
          <p:nvPr>
            <p:ph type="title"/>
          </p:nvPr>
        </p:nvSpPr>
        <p:spPr>
          <a:xfrm>
            <a:off x="581193" y="729658"/>
            <a:ext cx="11029616" cy="988332"/>
          </a:xfrm>
        </p:spPr>
        <p:txBody>
          <a:bodyPr/>
          <a:lstStyle/>
          <a:p>
            <a:r>
              <a:rPr lang="en-US"/>
              <a:t>Click to edit Master title style</a:t>
            </a:r>
          </a:p>
        </p:txBody>
      </p:sp>
      <p:sp>
        <p:nvSpPr>
          <p:cNvPr id="1048657"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1048660"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62" name="Title 1"/>
          <p:cNvSpPr>
            <a:spLocks noGrp="1"/>
          </p:cNvSpPr>
          <p:nvPr>
            <p:ph type="title"/>
          </p:nvPr>
        </p:nvSpPr>
        <p:spPr>
          <a:xfrm>
            <a:off x="581193" y="729658"/>
            <a:ext cx="11029616" cy="988332"/>
          </a:xfrm>
        </p:spPr>
        <p:txBody>
          <a:bodyPr/>
          <a:lstStyle/>
          <a:p>
            <a:r>
              <a:rPr lang="en-US"/>
              <a:t>Click to edit Master title style</a:t>
            </a:r>
          </a:p>
        </p:txBody>
      </p:sp>
      <p:sp>
        <p:nvSpPr>
          <p:cNvPr id="104866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104866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6" name="Title 1"/>
          <p:cNvSpPr>
            <a:spLocks noGrp="1"/>
          </p:cNvSpPr>
          <p:nvPr>
            <p:ph type="title"/>
          </p:nvPr>
        </p:nvSpPr>
        <p:spPr>
          <a:xfrm>
            <a:off x="575894" y="729658"/>
            <a:ext cx="11029616" cy="988332"/>
          </a:xfrm>
        </p:spPr>
        <p:txBody>
          <a:bodyPr/>
          <a:lstStyle/>
          <a:p>
            <a:r>
              <a:rPr lang="en-US"/>
              <a:t>Click to edit Master title style</a:t>
            </a:r>
          </a:p>
        </p:txBody>
      </p:sp>
      <p:sp>
        <p:nvSpPr>
          <p:cNvPr id="1048627"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104862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8"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1048589"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90"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70"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1"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72"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4"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48675"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6"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9"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40"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41"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1048643"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44"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06"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7" name="Title 1"/>
          <p:cNvSpPr>
            <a:spLocks noGrp="1"/>
          </p:cNvSpPr>
          <p:nvPr>
            <p:ph type="ctrTitle"/>
          </p:nvPr>
        </p:nvSpPr>
        <p:spPr>
          <a:xfrm>
            <a:off x="581188" y="-280306"/>
            <a:ext cx="10993549" cy="1475013"/>
          </a:xfrm>
        </p:spPr>
        <p:txBody>
          <a:bodyPr>
            <a:normAutofit/>
          </a:bodyPr>
          <a:lstStyle/>
          <a:p>
            <a:r>
              <a:rPr lang="en-GB" sz="3600">
                <a:solidFill>
                  <a:srgbClr val="808080"/>
                </a:solidFill>
              </a:rPr>
              <a:t>Student </a:t>
            </a:r>
            <a:r>
              <a:rPr lang="en-GB">
                <a:solidFill>
                  <a:srgbClr val="808080"/>
                </a:solidFill>
              </a:rPr>
              <a:t>Details</a:t>
            </a:r>
            <a:endParaRPr lang="en-US">
              <a:solidFill>
                <a:srgbClr val="808080"/>
              </a:solidFill>
            </a:endParaRPr>
          </a:p>
        </p:txBody>
      </p:sp>
      <p:sp>
        <p:nvSpPr>
          <p:cNvPr id="1048608" name="Subtitle 2"/>
          <p:cNvSpPr>
            <a:spLocks noGrp="1"/>
          </p:cNvSpPr>
          <p:nvPr>
            <p:ph type="subTitle" idx="1"/>
          </p:nvPr>
        </p:nvSpPr>
        <p:spPr>
          <a:xfrm>
            <a:off x="581188" y="1194707"/>
            <a:ext cx="10993546" cy="1897071"/>
          </a:xfrm>
        </p:spPr>
        <p:txBody>
          <a:bodyPr>
            <a:noAutofit/>
          </a:bodyPr>
          <a:lstStyle/>
          <a:p>
            <a:r>
              <a:rPr lang="en-US" altLang="en-GB" sz="2000" dirty="0"/>
              <a:t>NAME.        :   </a:t>
            </a:r>
            <a:r>
              <a:rPr lang="en-US" altLang="en-GB" sz="2000" dirty="0">
                <a:solidFill>
                  <a:srgbClr val="800000"/>
                </a:solidFill>
              </a:rPr>
              <a:t>G.GIRI SAI PRAVEEN</a:t>
            </a:r>
            <a:endParaRPr lang="en-GB" altLang="en-GB" sz="2400" dirty="0">
              <a:solidFill>
                <a:srgbClr val="800000"/>
              </a:solidFill>
            </a:endParaRPr>
          </a:p>
          <a:p>
            <a:r>
              <a:rPr lang="en-US" altLang="en-GB" sz="2000" dirty="0"/>
              <a:t>COLLEGE.  :    </a:t>
            </a:r>
            <a:r>
              <a:rPr lang="en-US" altLang="en-GB" sz="2000" dirty="0">
                <a:solidFill>
                  <a:srgbClr val="800000"/>
                </a:solidFill>
              </a:rPr>
              <a:t>SRK INSTITUTE OF TECHNOLOGY            </a:t>
            </a:r>
            <a:r>
              <a:rPr lang="en-US" altLang="en-GB" sz="2000" dirty="0">
                <a:solidFill>
                  <a:schemeClr val="accent2">
                    <a:lumMod val="60000"/>
                    <a:lumOff val="40000"/>
                  </a:schemeClr>
                </a:solidFill>
              </a:rPr>
              <a:t>JUNE 3</a:t>
            </a:r>
            <a:r>
              <a:rPr lang="en-US" altLang="en-GB" sz="2000" baseline="30000" dirty="0">
                <a:solidFill>
                  <a:schemeClr val="accent2">
                    <a:lumMod val="60000"/>
                    <a:lumOff val="40000"/>
                  </a:schemeClr>
                </a:solidFill>
              </a:rPr>
              <a:t>RD</a:t>
            </a:r>
            <a:r>
              <a:rPr lang="en-US" altLang="en-GB" sz="2000" dirty="0">
                <a:solidFill>
                  <a:schemeClr val="accent2">
                    <a:lumMod val="60000"/>
                    <a:lumOff val="40000"/>
                  </a:schemeClr>
                </a:solidFill>
              </a:rPr>
              <a:t> TO JULY 12TH</a:t>
            </a:r>
            <a:r>
              <a:rPr lang="en-US" altLang="en-GB" sz="2000" dirty="0">
                <a:solidFill>
                  <a:srgbClr val="800000"/>
                </a:solidFill>
              </a:rPr>
              <a:t>     </a:t>
            </a:r>
            <a:endParaRPr lang="en-GB" sz="2400" dirty="0">
              <a:solidFill>
                <a:srgbClr val="800000"/>
              </a:solidFill>
            </a:endParaRPr>
          </a:p>
          <a:p>
            <a:r>
              <a:rPr lang="en-US" altLang="en-GB" sz="2000" dirty="0"/>
              <a:t>BRANCH    :     </a:t>
            </a:r>
            <a:r>
              <a:rPr lang="en-US" altLang="en-GB" sz="2000" dirty="0">
                <a:solidFill>
                  <a:srgbClr val="800000"/>
                </a:solidFill>
              </a:rPr>
              <a:t>ECE                                         </a:t>
            </a:r>
            <a:r>
              <a:rPr lang="en-US" altLang="en-GB" sz="2000" dirty="0">
                <a:solidFill>
                  <a:schemeClr val="accent2">
                    <a:lumMod val="60000"/>
                    <a:lumOff val="40000"/>
                  </a:schemeClr>
                </a:solidFill>
              </a:rPr>
              <a:t>Collage located:</a:t>
            </a:r>
            <a:r>
              <a:rPr lang="en-US" altLang="en-GB" sz="1800" dirty="0">
                <a:solidFill>
                  <a:srgbClr val="C00000"/>
                </a:solidFill>
              </a:rPr>
              <a:t>     </a:t>
            </a:r>
            <a:r>
              <a:rPr lang="en-US" altLang="en-GB" sz="2000" dirty="0">
                <a:solidFill>
                  <a:srgbClr val="A50021"/>
                </a:solidFill>
              </a:rPr>
              <a:t>ANDHRA PRADESH</a:t>
            </a:r>
            <a:endParaRPr lang="en-GB" sz="2400" dirty="0"/>
          </a:p>
          <a:p>
            <a:r>
              <a:rPr lang="en-US" altLang="en-GB" sz="2000" dirty="0"/>
              <a:t>ROLL NO.   :     </a:t>
            </a:r>
            <a:r>
              <a:rPr lang="en-US" altLang="hi-IN-#Latn" sz="2000" dirty="0">
                <a:solidFill>
                  <a:srgbClr val="993300"/>
                </a:solidFill>
              </a:rPr>
              <a:t>22X41A0417.                      </a:t>
            </a:r>
            <a:r>
              <a:rPr lang="en-US" altLang="hi-IN-#Latn" sz="2000" dirty="0">
                <a:solidFill>
                  <a:srgbClr val="3399FF"/>
                </a:solidFill>
              </a:rPr>
              <a:t>Gmail I'd :  </a:t>
            </a:r>
            <a:r>
              <a:rPr lang="en-US" altLang="hi-IN-#Latn" sz="2000" dirty="0">
                <a:solidFill>
                  <a:srgbClr val="A50021"/>
                </a:solidFill>
              </a:rPr>
              <a:t>GIRISAIPRAVEEN@GMAIL.COM</a:t>
            </a:r>
            <a:endParaRPr lang="en-GB" dirty="0"/>
          </a:p>
        </p:txBody>
      </p:sp>
      <p:sp>
        <p:nvSpPr>
          <p:cNvPr id="1048609"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2097153" name="Picture 5" descr="abstract image"/>
          <p:cNvPicPr>
            <a:picLocks noChangeAspect="1"/>
          </p:cNvPicPr>
          <p:nvPr/>
        </p:nvPicPr>
        <p:blipFill rotWithShape="1">
          <a:blip r:embed="rId2"/>
          <a:srcRect/>
          <a:stretch>
            <a:fillRect/>
          </a:stretch>
        </p:blipFill>
        <p:spPr>
          <a:xfrm>
            <a:off x="448733" y="3081867"/>
            <a:ext cx="11260667" cy="33104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a:xfrm>
            <a:off x="581191" y="493812"/>
            <a:ext cx="11029616" cy="1188720"/>
          </a:xfrm>
        </p:spPr>
        <p:txBody>
          <a:bodyPr anchor="ctr"/>
          <a:lstStyle/>
          <a:p>
            <a:r>
              <a:rPr lang="en-GB">
                <a:solidFill>
                  <a:srgbClr val="FFCB00"/>
                </a:solidFill>
              </a:rPr>
              <a:t>Results</a:t>
            </a:r>
            <a:endParaRPr lang="en-US">
              <a:solidFill>
                <a:srgbClr val="FFCB00"/>
              </a:solidFill>
            </a:endParaRPr>
          </a:p>
        </p:txBody>
      </p:sp>
      <p:sp>
        <p:nvSpPr>
          <p:cNvPr id="1048594" name="Content Placeholder 2"/>
          <p:cNvSpPr>
            <a:spLocks noGrp="1"/>
          </p:cNvSpPr>
          <p:nvPr>
            <p:ph idx="1"/>
          </p:nvPr>
        </p:nvSpPr>
        <p:spPr>
          <a:xfrm>
            <a:off x="581191" y="2074646"/>
            <a:ext cx="11029615" cy="3634486"/>
          </a:xfrm>
        </p:spPr>
        <p:txBody>
          <a:bodyPr/>
          <a:lstStyle/>
          <a:p>
            <a:pPr>
              <a:buFont typeface="Arial"/>
              <a:buChar char="•"/>
            </a:pPr>
            <a:r>
              <a:rPr lang="en-US" sz="2400" b="1"/>
              <a:t>The results of Image steganography project of ours works perfectly for the process of data hiding. Any cover image if not in PNG format, the function designed to convert images to PNG format does the work. The change in the original cover and stego object is negligible as last bit is changed only. So it is lossless form of compression and embedding. So the results and transmissions are highly accurate</a:t>
            </a:r>
            <a:endParaRPr lang="en-US"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581191" y="493812"/>
            <a:ext cx="11029616" cy="1188720"/>
          </a:xfrm>
        </p:spPr>
        <p:txBody>
          <a:bodyPr anchor="ctr"/>
          <a:lstStyle/>
          <a:p>
            <a:r>
              <a:rPr lang="en-GB">
                <a:solidFill>
                  <a:srgbClr val="FFCB00"/>
                </a:solidFill>
              </a:rPr>
              <a:t>links</a:t>
            </a:r>
            <a:endParaRPr lang="en-US">
              <a:solidFill>
                <a:srgbClr val="FFCB00"/>
              </a:solidFill>
            </a:endParaRPr>
          </a:p>
        </p:txBody>
      </p:sp>
      <p:sp>
        <p:nvSpPr>
          <p:cNvPr id="1048587" name="Content Placeholder 2"/>
          <p:cNvSpPr>
            <a:spLocks noGrp="1"/>
          </p:cNvSpPr>
          <p:nvPr>
            <p:ph idx="1"/>
          </p:nvPr>
        </p:nvSpPr>
        <p:spPr>
          <a:xfrm>
            <a:off x="581191" y="2074646"/>
            <a:ext cx="11029615" cy="3634486"/>
          </a:xfrm>
        </p:spPr>
        <p:txBody>
          <a:bodyPr>
            <a:normAutofit/>
          </a:bodyPr>
          <a:lstStyle/>
          <a:p>
            <a:pPr marL="342900" indent="-342900">
              <a:buFont typeface="+mj-lt"/>
              <a:buAutoNum type="arabicPeriod"/>
            </a:pPr>
            <a:r>
              <a:rPr lang="en-US" altLang="en-GB" sz="1800" b="1"/>
              <a:t>Mohammed A. Saleh, “Image Steganography Techniques”. International Journal of Advanced Research in Computer and Communication Engineering (IJARCCE) (2018)</a:t>
            </a:r>
            <a:endParaRPr lang="en-US" sz="2000" b="1"/>
          </a:p>
          <a:p>
            <a:pPr marL="342900" indent="-342900">
              <a:buFont typeface="+mj-lt"/>
              <a:buAutoNum type="arabicPeriod"/>
            </a:pPr>
            <a:r>
              <a:rPr lang="en-US" altLang="en-GB" sz="1800" b="1"/>
              <a:t>Arun Kumar Singh, Juhi Singh, Dr. Harsh Vikram Singh, </a:t>
            </a:r>
            <a:endParaRPr lang="en-US" sz="2000" b="1"/>
          </a:p>
          <a:p>
            <a:pPr marL="342900" indent="-342900">
              <a:buFont typeface="+mj-lt"/>
              <a:buAutoNum type="arabicPeriod"/>
            </a:pPr>
            <a:r>
              <a:rPr lang="en-US" altLang="en-GB" sz="1800" b="1"/>
              <a:t>Steganography in Images Using LSB Technique (2015)”. International Journal of Latest Trends in Engineering and Technology (IJLTET)(2015)Johnson, Neil F/ Doric, Zoran / Jajodia, Information Hiding: Steganography and Watermarking Attacks and Countermeasures (Advances in Information Security, Volume 1) </a:t>
            </a:r>
            <a:endParaRPr lang="en-US" sz="2000" b="1"/>
          </a:p>
          <a:p>
            <a:pPr marL="342900" indent="-342900">
              <a:buFont typeface="+mj-lt"/>
              <a:buAutoNum type="arabicPeriod"/>
            </a:pPr>
            <a:r>
              <a:rPr lang="en-US" altLang="en-GB" sz="1800" b="1"/>
              <a:t>Tayana Morkel, “IMAGE STEGANOGRAPHY APPLICATIONS FOR SECURE COMMUNICATION”. University of Pretoria, Pretoria May 2012.</a:t>
            </a:r>
            <a:endParaRPr lang="en-US" sz="2000" b="1"/>
          </a:p>
          <a:p>
            <a:endParaRPr lang="en-US"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1048590"/>
          <p:cNvSpPr txBox="1"/>
          <p:nvPr/>
        </p:nvSpPr>
        <p:spPr>
          <a:xfrm>
            <a:off x="4096000" y="3219450"/>
            <a:ext cx="4000000" cy="929640"/>
          </a:xfrm>
          <a:prstGeom prst="rect">
            <a:avLst/>
          </a:prstGeom>
        </p:spPr>
        <p:txBody>
          <a:bodyPr wrap="square" rtlCol="0">
            <a:spAutoFit/>
          </a:bodyPr>
          <a:lstStyle/>
          <a:p>
            <a:endParaRPr lang="en-GB" sz="2800">
              <a:solidFill>
                <a:srgbClr val="000000"/>
              </a:solidFill>
            </a:endParaRPr>
          </a:p>
          <a:p>
            <a:endParaRPr lang="en-GB" sz="2800">
              <a:solidFill>
                <a:srgbClr val="000000"/>
              </a:solidFill>
            </a:endParaRPr>
          </a:p>
        </p:txBody>
      </p:sp>
      <p:sp>
        <p:nvSpPr>
          <p:cNvPr id="1048592" name="TextBox 1048591"/>
          <p:cNvSpPr txBox="1"/>
          <p:nvPr/>
        </p:nvSpPr>
        <p:spPr>
          <a:xfrm>
            <a:off x="1137089" y="3084830"/>
            <a:ext cx="9917823" cy="688340"/>
          </a:xfrm>
          <a:prstGeom prst="rect">
            <a:avLst/>
          </a:prstGeom>
        </p:spPr>
        <p:txBody>
          <a:bodyPr wrap="square" rtlCol="0">
            <a:spAutoFit/>
          </a:bodyPr>
          <a:lstStyle/>
          <a:p>
            <a:pPr algn="ctr"/>
            <a:r>
              <a:rPr lang="en-US" altLang="hi-IN-#Latn" sz="4000">
                <a:solidFill>
                  <a:srgbClr val="FFC000"/>
                </a:solidFill>
              </a:rPr>
              <a:t>THANK YOU</a:t>
            </a:r>
            <a:endParaRPr lang="en-GB" sz="2800">
              <a:solidFill>
                <a:srgbClr val="FFC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GB">
                <a:solidFill>
                  <a:srgbClr val="FFCB00"/>
                </a:solidFill>
              </a:rPr>
              <a:t>PROJECT TITLE/Problem Statement</a:t>
            </a:r>
            <a:br>
              <a:rPr lang="en-GB">
                <a:solidFill>
                  <a:srgbClr val="FFCB00"/>
                </a:solidFill>
              </a:rPr>
            </a:br>
            <a:endParaRPr lang="en-US">
              <a:solidFill>
                <a:srgbClr val="FFCB00"/>
              </a:solidFill>
            </a:endParaRPr>
          </a:p>
        </p:txBody>
      </p:sp>
      <p:sp>
        <p:nvSpPr>
          <p:cNvPr id="1048613" name="TextBox 1048612"/>
          <p:cNvSpPr txBox="1"/>
          <p:nvPr/>
        </p:nvSpPr>
        <p:spPr>
          <a:xfrm>
            <a:off x="346498" y="2335529"/>
            <a:ext cx="11264309" cy="1767839"/>
          </a:xfrm>
          <a:prstGeom prst="rect">
            <a:avLst/>
          </a:prstGeom>
        </p:spPr>
        <p:txBody>
          <a:bodyPr wrap="square" rtlCol="0">
            <a:spAutoFit/>
          </a:bodyPr>
          <a:lstStyle/>
          <a:p>
            <a:pPr marL="457200" indent="-457200">
              <a:buFont typeface="Arial"/>
              <a:buChar char="•"/>
            </a:pPr>
            <a:r>
              <a:rPr lang="en-GB" sz="2800">
                <a:solidFill>
                  <a:srgbClr val="000000"/>
                </a:solidFill>
              </a:rPr>
              <a:t> The main problem of sharing data between the users interference of the unauthorized users or parties. </a:t>
            </a:r>
          </a:p>
          <a:p>
            <a:pPr marL="457200" indent="-457200">
              <a:buFont typeface="Arial"/>
              <a:buChar char="•"/>
            </a:pPr>
            <a:r>
              <a:rPr lang="en-GB" sz="2800">
                <a:solidFill>
                  <a:srgbClr val="000000"/>
                </a:solidFill>
              </a:rPr>
              <a:t>Main aim of the communication over a network is that the data tha</a:t>
            </a:r>
            <a:r>
              <a:rPr lang="en-US" altLang="en-GB" sz="2800">
                <a:solidFill>
                  <a:srgbClr val="000000"/>
                </a:solidFill>
              </a:rPr>
              <a:t>t </a:t>
            </a:r>
            <a:r>
              <a:rPr lang="en-GB" sz="2800">
                <a:solidFill>
                  <a:srgbClr val="000000"/>
                </a:solidFill>
              </a:rPr>
              <a:t>is shared between the users must be secured and safely transferred. </a:t>
            </a:r>
          </a:p>
        </p:txBody>
      </p:sp>
      <p:sp>
        <p:nvSpPr>
          <p:cNvPr id="1048614" name="TextBox 1048613"/>
          <p:cNvSpPr txBox="1"/>
          <p:nvPr/>
        </p:nvSpPr>
        <p:spPr>
          <a:xfrm>
            <a:off x="346497" y="4103369"/>
            <a:ext cx="10268650" cy="1767839"/>
          </a:xfrm>
          <a:prstGeom prst="rect">
            <a:avLst/>
          </a:prstGeom>
        </p:spPr>
        <p:txBody>
          <a:bodyPr wrap="square" rtlCol="0">
            <a:spAutoFit/>
          </a:bodyPr>
          <a:lstStyle/>
          <a:p>
            <a:pPr marL="457200" indent="-457200">
              <a:buFont typeface="Arial"/>
              <a:buChar char="•"/>
            </a:pPr>
            <a:r>
              <a:rPr lang="en-GB" sz="2800">
                <a:solidFill>
                  <a:srgbClr val="000000"/>
                </a:solidFill>
              </a:rPr>
              <a:t>So through our project we design a Steganography Algorithm that allows safe and secured 
data sharing.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nchor="ctr"/>
          <a:lstStyle/>
          <a:p>
            <a:r>
              <a:rPr lang="en-US">
                <a:solidFill>
                  <a:srgbClr val="FFCB00"/>
                </a:solidFill>
              </a:rPr>
              <a:t>AGENDA</a:t>
            </a:r>
          </a:p>
        </p:txBody>
      </p:sp>
      <p:sp>
        <p:nvSpPr>
          <p:cNvPr id="1048616" name="Content Placeholder 2"/>
          <p:cNvSpPr>
            <a:spLocks noGrp="1"/>
          </p:cNvSpPr>
          <p:nvPr>
            <p:ph idx="1"/>
          </p:nvPr>
        </p:nvSpPr>
        <p:spPr/>
        <p:txBody>
          <a:bodyPr/>
          <a:lstStyle/>
          <a:p>
            <a:pPr>
              <a:buFont typeface="Arial"/>
              <a:buChar char="•"/>
            </a:pPr>
            <a:r>
              <a:rPr lang="en-US" sz="2000" b="1"/>
              <a:t>Steganography is the use of various methods to hide information from unwanted eyes. In ancient times, steganography was mostly done physical</a:t>
            </a:r>
            <a:r>
              <a:rPr lang="en-US" altLang="en-GB" sz="2000" b="1"/>
              <a:t>.</a:t>
            </a:r>
            <a:endParaRPr lang="en-US" sz="2400" b="1"/>
          </a:p>
          <a:p>
            <a:pPr>
              <a:buFont typeface="Arial"/>
              <a:buChar char="•"/>
            </a:pPr>
            <a:r>
              <a:rPr lang="en-US" sz="2000" b="1"/>
              <a:t>The oldest documented case of steganography dates to 500 BC, in which Histiaeus, the ruler of Milteus, tattooed a message on the shaved head of one of his slaves and let the hair grow back. He then sent the slave to the Aristagoras, his son-in-law, who shaved the slave’s head again and revealed the message</a:t>
            </a:r>
            <a:r>
              <a:rPr lang="en-US" altLang="en-GB" sz="2000" b="1"/>
              <a:t>.</a:t>
            </a:r>
            <a:endParaRPr lang="en-US" sz="2400" b="1"/>
          </a:p>
          <a:p>
            <a:pPr>
              <a:buFont typeface="Arial"/>
              <a:buChar char="•"/>
            </a:pPr>
            <a:r>
              <a:rPr lang="en-US" sz="2000" b="1"/>
              <a:t>“Steganography by definition is the hiding of one file within another,” says Ira Winkler, lead security principal at Trustwave.</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chor="ctr"/>
          <a:lstStyle/>
          <a:p>
            <a:r>
              <a:rPr lang="en-US">
                <a:solidFill>
                  <a:srgbClr val="FFCB00"/>
                </a:solidFill>
              </a:rPr>
              <a:t>PROJECT  OVERVIEW</a:t>
            </a:r>
          </a:p>
        </p:txBody>
      </p:sp>
      <p:sp>
        <p:nvSpPr>
          <p:cNvPr id="1048618" name="Content Placeholder 2"/>
          <p:cNvSpPr>
            <a:spLocks noGrp="1"/>
          </p:cNvSpPr>
          <p:nvPr>
            <p:ph idx="1"/>
          </p:nvPr>
        </p:nvSpPr>
        <p:spPr/>
        <p:txBody>
          <a:bodyPr/>
          <a:lstStyle/>
          <a:p>
            <a:pPr>
              <a:buFont typeface="Arial"/>
              <a:buChar char="•"/>
            </a:pPr>
            <a:r>
              <a:rPr lang="en-US" altLang="en-GB" b="1"/>
              <a:t>The main purpose of the entire project on Data Hiding using Image Steganography is building a secured and a completely safe communication and data sharing.</a:t>
            </a:r>
            <a:endParaRPr lang="en-US" b="1"/>
          </a:p>
          <a:p>
            <a:pPr>
              <a:buFont typeface="Arial"/>
              <a:buChar char="•"/>
            </a:pPr>
            <a:r>
              <a:rPr lang="en-US" altLang="en-GB" b="1"/>
              <a:t>Main aim on which we focused during the entire project is to hide the secret textual data behind the images in an efficient manner so that the changes in the original images should not be visible to the naked eyes.</a:t>
            </a:r>
            <a:endParaRPr lang="en-US" b="1"/>
          </a:p>
          <a:p>
            <a:pPr>
              <a:buFont typeface="Arial"/>
              <a:buChar char="•"/>
            </a:pPr>
            <a:r>
              <a:rPr lang="en-US" altLang="en-GB" b="1"/>
              <a:t>This is a vital and an interesting field of information security that has various useful and Important applications like modern printers for encoding serial numbers, Intelligenc services (FBI, RFIS) for secret communication, copyrights protection, watermarking etc.</a:t>
            </a:r>
            <a:endParaRPr lang="en-US" b="1"/>
          </a:p>
          <a:p>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nchor="ctr"/>
          <a:lstStyle/>
          <a:p>
            <a:r>
              <a:rPr lang="en-US" sz="2800">
                <a:solidFill>
                  <a:srgbClr val="FFCB00"/>
                </a:solidFill>
              </a:rPr>
              <a:t>WHO ARE THE END USERS of this project?</a:t>
            </a:r>
            <a:endParaRPr lang="en-US">
              <a:solidFill>
                <a:srgbClr val="FFCB00"/>
              </a:solidFill>
            </a:endParaRPr>
          </a:p>
        </p:txBody>
      </p:sp>
      <p:sp>
        <p:nvSpPr>
          <p:cNvPr id="1048620" name="Content Placeholder 2"/>
          <p:cNvSpPr>
            <a:spLocks noGrp="1"/>
          </p:cNvSpPr>
          <p:nvPr>
            <p:ph idx="1"/>
          </p:nvPr>
        </p:nvSpPr>
        <p:spPr/>
        <p:txBody>
          <a:bodyPr/>
          <a:lstStyle/>
          <a:p>
            <a:pPr>
              <a:buFont typeface="Arial"/>
              <a:buChar char="•"/>
            </a:pPr>
            <a:r>
              <a:rPr lang="en-US" b="1"/>
              <a:t>Ransomware gangs have also learned that using steganography can help them carry out their attacks</a:t>
            </a:r>
          </a:p>
          <a:p>
            <a:pPr>
              <a:buFont typeface="Arial"/>
              <a:buChar char="•"/>
            </a:pPr>
            <a:r>
              <a:rPr lang="en-US" b="1"/>
              <a:t>Steganography can also be used in the data exfiltration stage of a cyberattack. </a:t>
            </a:r>
          </a:p>
          <a:p>
            <a:pPr>
              <a:buFont typeface="Arial"/>
              <a:buChar char="•"/>
            </a:pPr>
            <a:r>
              <a:rPr lang="en-US" b="1"/>
              <a:t>By hiding sensitive data within legitimate communications, steganography provides a means to extract data without being detected.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581191" y="493812"/>
            <a:ext cx="11029616" cy="1188720"/>
          </a:xfrm>
        </p:spPr>
        <p:txBody>
          <a:bodyPr anchor="ctr"/>
          <a:lstStyle/>
          <a:p>
            <a:br>
              <a:rPr lang="en-US" sz="2800">
                <a:solidFill>
                  <a:srgbClr val="FFCB00"/>
                </a:solidFill>
              </a:rPr>
            </a:br>
            <a:r>
              <a:rPr lang="en-US" sz="2800">
                <a:solidFill>
                  <a:srgbClr val="FFCB00"/>
                </a:solidFill>
              </a:rPr>
              <a:t>YOUR SOLUTION AND ITS VALUE PROPOSITION</a:t>
            </a:r>
            <a:endParaRPr lang="en-US">
              <a:solidFill>
                <a:srgbClr val="FFCB00"/>
              </a:solidFill>
            </a:endParaRPr>
          </a:p>
        </p:txBody>
      </p:sp>
      <p:sp>
        <p:nvSpPr>
          <p:cNvPr id="1048622" name="Content Placeholder 2"/>
          <p:cNvSpPr>
            <a:spLocks noGrp="1"/>
          </p:cNvSpPr>
          <p:nvPr>
            <p:ph idx="1"/>
          </p:nvPr>
        </p:nvSpPr>
        <p:spPr>
          <a:xfrm>
            <a:off x="581191" y="2074646"/>
            <a:ext cx="11029615" cy="3634486"/>
          </a:xfrm>
        </p:spPr>
        <p:txBody>
          <a:bodyPr/>
          <a:lstStyle/>
          <a:p>
            <a:pPr>
              <a:buFont typeface="Arial"/>
              <a:buChar char="•"/>
            </a:pPr>
            <a:r>
              <a:rPr lang="en-US" altLang="en-GB" b="1"/>
              <a:t>Security: Image steganography provides a high level of security for secret communication as it hides the secret message within the image, making it difficult for an unauthorized person to detect it.</a:t>
            </a:r>
            <a:endParaRPr lang="en-US" b="1"/>
          </a:p>
          <a:p>
            <a:pPr>
              <a:buFont typeface="Arial"/>
              <a:buChar char="•"/>
            </a:pPr>
            <a:r>
              <a:rPr lang="en-US" b="1"/>
              <a:t>Efficiency: The image steganography technique should be efficient, i.e., it should be able to hide the secret information in the image quickly and effectively.</a:t>
            </a:r>
          </a:p>
          <a:p>
            <a:pPr>
              <a:buFont typeface="Arial"/>
              <a:buChar char="•"/>
            </a:pPr>
            <a:r>
              <a:rPr lang="en-US" b="1"/>
              <a:t>Concealment: The hidden information should be concealed in the image in a way that it is not easily distinguishable from the original image.</a:t>
            </a:r>
          </a:p>
          <a:p>
            <a:pPr>
              <a:buFont typeface="Arial"/>
              <a:buChar char="•"/>
            </a:pPr>
            <a:r>
              <a:rPr lang="en-US" b="1"/>
              <a:t>Retrieval: The hidden information should be retrievable by the authorized party using a decryption key or 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a:xfrm>
            <a:off x="581191" y="493812"/>
            <a:ext cx="11029616" cy="1188720"/>
          </a:xfrm>
        </p:spPr>
        <p:txBody>
          <a:bodyPr anchor="ctr"/>
          <a:lstStyle/>
          <a:p>
            <a:r>
              <a:rPr lang="en-US">
                <a:solidFill>
                  <a:srgbClr val="FFCB00"/>
                </a:solidFill>
              </a:rPr>
              <a:t>How did you customize the project and make it your own</a:t>
            </a:r>
          </a:p>
        </p:txBody>
      </p:sp>
      <p:sp>
        <p:nvSpPr>
          <p:cNvPr id="1048624" name="TextBox 1048623"/>
          <p:cNvSpPr txBox="1"/>
          <p:nvPr/>
        </p:nvSpPr>
        <p:spPr>
          <a:xfrm>
            <a:off x="892918" y="1682531"/>
            <a:ext cx="4572000" cy="3228340"/>
          </a:xfrm>
          <a:prstGeom prst="rect">
            <a:avLst/>
          </a:prstGeom>
        </p:spPr>
        <p:txBody>
          <a:bodyPr wrap="square" rtlCol="0">
            <a:spAutoFit/>
          </a:bodyPr>
          <a:lstStyle/>
          <a:p>
            <a:r>
              <a:rPr lang="en-GB" sz="2400">
                <a:solidFill>
                  <a:srgbClr val="000000"/>
                </a:solidFill>
              </a:rPr>
              <a:t>Software Requirements:
</a:t>
            </a:r>
            <a:r>
              <a:rPr lang="en-US" altLang="en-GB" sz="2400">
                <a:solidFill>
                  <a:srgbClr val="000000"/>
                </a:solidFill>
              </a:rPr>
              <a:t>Python 3.9</a:t>
            </a:r>
            <a:endParaRPr lang="en-GB" sz="2800">
              <a:solidFill>
                <a:srgbClr val="000000"/>
              </a:solidFill>
            </a:endParaRPr>
          </a:p>
          <a:p>
            <a:r>
              <a:rPr lang="en-US" altLang="en-GB" sz="3200">
                <a:solidFill>
                  <a:srgbClr val="000000"/>
                </a:solidFill>
              </a:rPr>
              <a:t> </a:t>
            </a:r>
            <a:r>
              <a:rPr lang="en-US" altLang="en-GB" sz="2000">
                <a:solidFill>
                  <a:srgbClr val="000000"/>
                </a:solidFill>
              </a:rPr>
              <a:t>Python Libraries </a:t>
            </a:r>
            <a:endParaRPr lang="en-GB" sz="2400">
              <a:solidFill>
                <a:srgbClr val="000000"/>
              </a:solidFill>
            </a:endParaRPr>
          </a:p>
          <a:p>
            <a:pPr marL="514350" indent="-514350">
              <a:buFont typeface="+mj-lt"/>
              <a:buAutoNum type="arabicPeriod"/>
            </a:pPr>
            <a:r>
              <a:rPr lang="en-US" altLang="en-GB" sz="2000">
                <a:solidFill>
                  <a:srgbClr val="000000"/>
                </a:solidFill>
              </a:rPr>
              <a:t>Pillow (PIL)</a:t>
            </a:r>
            <a:endParaRPr lang="en-GB" sz="2400">
              <a:solidFill>
                <a:srgbClr val="000000"/>
              </a:solidFill>
            </a:endParaRPr>
          </a:p>
          <a:p>
            <a:pPr marL="514350" indent="-514350">
              <a:buFont typeface="+mj-lt"/>
              <a:buAutoNum type="arabicPeriod"/>
            </a:pPr>
            <a:r>
              <a:rPr lang="en-US" altLang="en-GB" sz="2000">
                <a:solidFill>
                  <a:srgbClr val="000000"/>
                </a:solidFill>
              </a:rPr>
              <a:t>Numpy</a:t>
            </a:r>
            <a:endParaRPr lang="en-GB" sz="2400">
              <a:solidFill>
                <a:srgbClr val="000000"/>
              </a:solidFill>
            </a:endParaRPr>
          </a:p>
          <a:p>
            <a:pPr marL="514350" indent="-514350">
              <a:buFont typeface="+mj-lt"/>
              <a:buAutoNum type="arabicPeriod"/>
            </a:pPr>
            <a:r>
              <a:rPr lang="en-US" altLang="en-GB" sz="2000">
                <a:solidFill>
                  <a:srgbClr val="000000"/>
                </a:solidFill>
              </a:rPr>
              <a:t>OpenCV (cv2)</a:t>
            </a:r>
            <a:endParaRPr lang="en-GB" sz="2400">
              <a:solidFill>
                <a:srgbClr val="000000"/>
              </a:solidFill>
            </a:endParaRPr>
          </a:p>
          <a:p>
            <a:pPr marL="514350" indent="-514350">
              <a:buFont typeface="+mj-lt"/>
              <a:buAutoNum type="arabicPeriod"/>
            </a:pPr>
            <a:r>
              <a:rPr lang="en-US" altLang="en-GB" sz="2000">
                <a:solidFill>
                  <a:srgbClr val="000000"/>
                </a:solidFill>
              </a:rPr>
              <a:t>Tkinter(GUI)</a:t>
            </a:r>
            <a:endParaRPr lang="en-GB" sz="2400">
              <a:solidFill>
                <a:srgbClr val="000000"/>
              </a:solidFill>
            </a:endParaRPr>
          </a:p>
          <a:p>
            <a:pPr marL="514350" indent="-514350">
              <a:buFont typeface="+mj-lt"/>
              <a:buAutoNum type="arabicPeriod"/>
            </a:pPr>
            <a:r>
              <a:rPr lang="en-US" altLang="en-GB" sz="2000">
                <a:solidFill>
                  <a:srgbClr val="000000"/>
                </a:solidFill>
              </a:rPr>
              <a:t>OS module</a:t>
            </a:r>
            <a:endParaRPr lang="en-GB" sz="2400">
              <a:solidFill>
                <a:srgbClr val="000000"/>
              </a:solidFill>
            </a:endParaRPr>
          </a:p>
          <a:p>
            <a:endParaRPr lang="en-GB" sz="2800">
              <a:solidFill>
                <a:srgbClr val="000000"/>
              </a:solidFill>
            </a:endParaRPr>
          </a:p>
        </p:txBody>
      </p:sp>
      <p:sp>
        <p:nvSpPr>
          <p:cNvPr id="1048625" name="TextBox 1048624"/>
          <p:cNvSpPr txBox="1"/>
          <p:nvPr/>
        </p:nvSpPr>
        <p:spPr>
          <a:xfrm>
            <a:off x="892917" y="4539544"/>
            <a:ext cx="9478382" cy="1513839"/>
          </a:xfrm>
          <a:prstGeom prst="rect">
            <a:avLst/>
          </a:prstGeom>
        </p:spPr>
        <p:txBody>
          <a:bodyPr wrap="square" rtlCol="0">
            <a:spAutoFit/>
          </a:bodyPr>
          <a:lstStyle/>
          <a:p>
            <a:pPr marL="0" indent="0">
              <a:buNone/>
            </a:pPr>
            <a:r>
              <a:rPr lang="en-GB" sz="2400">
                <a:solidFill>
                  <a:srgbClr val="000000"/>
                </a:solidFill>
              </a:rPr>
              <a:t>Hardware Requirements:</a:t>
            </a:r>
            <a:endParaRPr lang="en-GB" sz="2800">
              <a:solidFill>
                <a:srgbClr val="000000"/>
              </a:solidFill>
            </a:endParaRPr>
          </a:p>
          <a:p>
            <a:pPr marL="342900" indent="-342900">
              <a:buFont typeface="Arial"/>
              <a:buChar char="•"/>
            </a:pPr>
            <a:r>
              <a:rPr lang="en-GB" sz="2400">
                <a:solidFill>
                  <a:srgbClr val="000000"/>
                </a:solidFill>
              </a:rPr>
              <a:t>Core i3 or higher,(cache- 3MB or 4MB recommended)</a:t>
            </a:r>
            <a:endParaRPr lang="en-GB" sz="2800">
              <a:solidFill>
                <a:srgbClr val="000000"/>
              </a:solidFill>
            </a:endParaRPr>
          </a:p>
          <a:p>
            <a:pPr marL="342900" indent="-342900">
              <a:buFont typeface="Arial"/>
              <a:buChar char="•"/>
            </a:pPr>
            <a:r>
              <a:rPr lang="en-GB" sz="2400">
                <a:solidFill>
                  <a:srgbClr val="000000"/>
                </a:solidFill>
              </a:rPr>
              <a:t>Memory(RAM): Minimum 2GB; Recommended 4GB or above
</a:t>
            </a:r>
            <a:endParaRPr lang="en-GB"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048596"/>
          <p:cNvSpPr txBox="1"/>
          <p:nvPr/>
        </p:nvSpPr>
        <p:spPr>
          <a:xfrm>
            <a:off x="635241" y="3967013"/>
            <a:ext cx="10638894" cy="2186939"/>
          </a:xfrm>
          <a:prstGeom prst="rect">
            <a:avLst/>
          </a:prstGeom>
        </p:spPr>
        <p:txBody>
          <a:bodyPr wrap="square" rtlCol="0">
            <a:spAutoFit/>
          </a:bodyPr>
          <a:lstStyle/>
          <a:p>
            <a:pPr marL="457200" indent="-457200">
              <a:buFont typeface="Arial"/>
              <a:buChar char="•"/>
            </a:pPr>
            <a:r>
              <a:rPr lang="en-GB" sz="2800">
                <a:solidFill>
                  <a:srgbClr val="000000"/>
                </a:solidFill>
              </a:rPr>
              <a:t>Then there is the second phase of steganography that has decoding part. It deals with the 
decoding of the stego image pixels for getting the least significant bits of the stego image 
which will be the secret bits embedded inside it. </a:t>
            </a:r>
          </a:p>
        </p:txBody>
      </p:sp>
      <p:sp>
        <p:nvSpPr>
          <p:cNvPr id="1048598" name="TextBox 1048597"/>
          <p:cNvSpPr txBox="1"/>
          <p:nvPr/>
        </p:nvSpPr>
        <p:spPr>
          <a:xfrm>
            <a:off x="635241" y="1360972"/>
            <a:ext cx="10295659" cy="2606040"/>
          </a:xfrm>
          <a:prstGeom prst="rect">
            <a:avLst/>
          </a:prstGeom>
        </p:spPr>
        <p:txBody>
          <a:bodyPr wrap="square" rtlCol="0">
            <a:spAutoFit/>
          </a:bodyPr>
          <a:lstStyle/>
          <a:p>
            <a:pPr marL="457200" indent="-457200">
              <a:buFont typeface="Arial"/>
              <a:buChar char="•"/>
            </a:pPr>
            <a:r>
              <a:rPr lang="en-GB" sz="2800">
                <a:solidFill>
                  <a:srgbClr val="000000"/>
                </a:solidFill>
              </a:rPr>
              <a:t>Basic Image steganography model has 2 Phases i.e. encoding and the decoding phase. 
Encoding phase involves creation of the “stego” image that has the original cover picture 
pixels embedded with the secret message bits at the least significant bits. </a:t>
            </a:r>
          </a:p>
        </p:txBody>
      </p:sp>
      <p:sp>
        <p:nvSpPr>
          <p:cNvPr id="1048599" name="TextBox 1048598"/>
          <p:cNvSpPr txBox="1"/>
          <p:nvPr/>
        </p:nvSpPr>
        <p:spPr>
          <a:xfrm>
            <a:off x="961409" y="673676"/>
            <a:ext cx="6251364" cy="510540"/>
          </a:xfrm>
          <a:prstGeom prst="rect">
            <a:avLst/>
          </a:prstGeom>
        </p:spPr>
        <p:txBody>
          <a:bodyPr wrap="square" rtlCol="0">
            <a:spAutoFit/>
          </a:bodyPr>
          <a:lstStyle/>
          <a:p>
            <a:r>
              <a:rPr lang="en-US" altLang="en-GB" sz="2800">
                <a:solidFill>
                  <a:srgbClr val="FFCB00"/>
                </a:solidFill>
              </a:rPr>
              <a:t>MODELLING </a:t>
            </a:r>
            <a:endParaRPr lang="en-GB"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581191" y="493812"/>
            <a:ext cx="11029616" cy="1188720"/>
          </a:xfrm>
        </p:spPr>
        <p:txBody>
          <a:bodyPr anchor="ctr"/>
          <a:lstStyle/>
          <a:p>
            <a:r>
              <a:rPr lang="en-GB"/>
              <a:t>MODELLING</a:t>
            </a:r>
            <a:endParaRPr lang="en-US"/>
          </a:p>
        </p:txBody>
      </p:sp>
      <p:sp>
        <p:nvSpPr>
          <p:cNvPr id="1048596" name="Content Placeholder 2"/>
          <p:cNvSpPr>
            <a:spLocks noGrp="1"/>
          </p:cNvSpPr>
          <p:nvPr>
            <p:ph idx="1"/>
          </p:nvPr>
        </p:nvSpPr>
        <p:spPr>
          <a:xfrm>
            <a:off x="581191" y="2074646"/>
            <a:ext cx="11029615" cy="3634486"/>
          </a:xfrm>
        </p:spPr>
        <p:txBody>
          <a:bodyPr/>
          <a:lstStyle/>
          <a:p>
            <a:pPr>
              <a:buFont typeface="Arial"/>
              <a:buChar char="•"/>
            </a:pPr>
            <a:r>
              <a:rPr lang="en-US" altLang="en-GB"/>
              <a:t>Basic Image steganography model has 2 Phases i.e. encoding and the decoding phase. </a:t>
            </a:r>
            <a:endParaRPr lang="en-US"/>
          </a:p>
          <a:p>
            <a:pPr>
              <a:buFont typeface="Arial"/>
              <a:buChar char="•"/>
            </a:pPr>
            <a:r>
              <a:rPr lang="en-US" altLang="en-GB"/>
              <a:t>Encoding phase involves creation of the “stego” image that has the original cover picture pixels embedded with the secret message bits at the least significant bits. </a:t>
            </a:r>
            <a:endParaRPr lang="en-US"/>
          </a:p>
          <a:p>
            <a:pPr>
              <a:buFont typeface="Arial"/>
              <a:buChar char="•"/>
            </a:pPr>
            <a:r>
              <a:rPr lang="en-US"/>
              <a:t>Then there is the second phase of steganography that has decoding part. It deals with the decoding of the stego image pixels for getting the least significant bits of the stego image </a:t>
            </a:r>
            <a:r>
              <a:rPr lang="en-US" altLang="en-GB"/>
              <a:t> </a:t>
            </a:r>
            <a:r>
              <a:rPr lang="en-US"/>
              <a:t>which will be the secret bits embedded inside it. </a:t>
            </a:r>
          </a:p>
        </p:txBody>
      </p:sp>
      <p:pic>
        <p:nvPicPr>
          <p:cNvPr id="2097152" name="Picture 2097151"/>
          <p:cNvPicPr>
            <a:picLocks/>
          </p:cNvPicPr>
          <p:nvPr/>
        </p:nvPicPr>
        <p:blipFill>
          <a:blip r:embed="rId2"/>
          <a:stretch>
            <a:fillRect/>
          </a:stretch>
        </p:blipFill>
        <p:spPr>
          <a:xfrm>
            <a:off x="146892" y="0"/>
            <a:ext cx="11898215" cy="68580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DB26DD-55CD-4DC8-ABF2-DEE4B95D60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941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PowerPoint Presentation</vt:lpstr>
      <vt:lpstr>MODELLING</vt:lpstr>
      <vt:lpstr>Results</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KRISHNA M</cp:lastModifiedBy>
  <cp:revision>1</cp:revision>
  <dcterms:created xsi:type="dcterms:W3CDTF">2021-05-23T22:50:10Z</dcterms:created>
  <dcterms:modified xsi:type="dcterms:W3CDTF">2024-07-14T05:17:40Z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7d0132fd76274d938e18eb36102e0792</vt:lpwstr>
  </property>
</Properties>
</file>