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custShowLst>
    <p:custShow name="Custom Show 1" id="0">
      <p:sldLst>
        <p:sld r:id="rId2"/>
        <p:sld r:id="rId4"/>
        <p:sld r:id="rId5"/>
        <p:sld r:id="rId6"/>
        <p:sld r:id="rId10"/>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1753056706"/>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533400" y="763588"/>
            <a:ext cx="6704013" cy="3771900"/>
          </a:xfrm>
          <a:prstGeom prst="rect">
            <a:avLst/>
          </a:prstGeom>
          <a:noFill/>
          <a:ln w="12700" cap="flat" cmpd="sng">
            <a:noFill/>
            <a:prstDash val="solid"/>
            <a:miter/>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文本框"/>
          <p:cNvSpPr txBox="1">
            <a:spLocks/>
          </p:cNvSpPr>
          <p:nvPr/>
        </p:nvSpPr>
        <p:spPr>
          <a:xfrm>
            <a:off x="0" y="0"/>
            <a:ext cx="0" cy="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charset="0"/>
                <a:ea typeface="Arial" charset="0"/>
                <a:cs typeface="Arial" charset="0"/>
                <a:sym typeface="Arial" charset="0"/>
              </a:rPr>
              <a:t>1</a:t>
            </a:fld>
            <a:endParaRPr lang="zh-CN" altLang="en-US" sz="1400" b="0" i="0" u="none" strike="noStrike" kern="0" cap="none" spc="-1" baseline="0">
              <a:solidFill>
                <a:srgbClr val="000000"/>
              </a:solidFill>
              <a:latin typeface="Times New Roman" charset="0"/>
              <a:ea typeface="Arial" charset="0"/>
              <a:cs typeface="Arial" charset="0"/>
              <a:sym typeface="Arial" charset="0"/>
            </a:endParaRPr>
          </a:p>
        </p:txBody>
      </p:sp>
    </p:spTree>
    <p:extLst>
      <p:ext uri="{BB962C8B-B14F-4D97-AF65-F5344CB8AC3E}">
        <p14:creationId xmlns:p14="http://schemas.microsoft.com/office/powerpoint/2010/main" val="31298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16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16349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90666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2151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25439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9515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2782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86125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5481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4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207089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21"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charset="0"/>
                <a:ea typeface="Arial" charset="0"/>
                <a:cs typeface="Lucida Sans"/>
              </a:rPr>
              <a:t>Click to edit Master title style</a:t>
            </a:r>
            <a:endParaRPr lang="zh-CN" altLang="en-US" sz="6000" b="0" i="0" u="none" strike="noStrike" kern="0" cap="none" spc="0" baseline="0">
              <a:solidFill>
                <a:srgbClr val="000000"/>
              </a:solidFill>
              <a:latin typeface="Arial" charset="0"/>
              <a:ea typeface="Arial" charset="0"/>
              <a:cs typeface="Lucida Sans"/>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Click to edit Master subtitle style</a:t>
            </a:r>
            <a:endParaRPr lang="zh-CN" altLang="en-US" sz="2400" b="0" i="0" u="none" strike="noStrike" kern="0" cap="none" spc="0" baseline="0">
              <a:solidFill>
                <a:srgbClr val="000000"/>
              </a:solidFill>
              <a:latin typeface="Arial" charset="0"/>
              <a:ea typeface="Arial" charset="0"/>
              <a:cs typeface="Lucida Sans"/>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44496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552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756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48"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3"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42"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15581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66"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65"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6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63"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2"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61"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60"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58" name="文本框"/>
          <p:cNvSpPr>
            <a:spLocks noGrp="1"/>
          </p:cNvSpPr>
          <p:nvPr>
            <p:ph type="title"/>
          </p:nvPr>
        </p:nvSpPr>
        <p:spPr>
          <a:xfrm>
            <a:off x="490250" y="450150"/>
            <a:ext cx="6367800" cy="4090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algn="l">
              <a:lnSpc>
                <a:spcPct val="100000"/>
              </a:lnSpc>
              <a:spcBef>
                <a:spcPts val="0"/>
              </a:spcBef>
              <a:spcAft>
                <a:spcPts val="0"/>
              </a:spcAft>
              <a:buNone/>
            </a:pPr>
            <a:endParaRPr lang="zh-CN" altLang="en-US"/>
          </a:p>
        </p:txBody>
      </p:sp>
      <p:sp>
        <p:nvSpPr>
          <p:cNvPr id="5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09831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0"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19"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8"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17"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1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15"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4"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1"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a:p>
        </p:txBody>
      </p:sp>
      <p:sp>
        <p:nvSpPr>
          <p:cNvPr id="112"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641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31"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30"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9"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28"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27"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26"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25"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23" name="文本框"/>
          <p:cNvSpPr>
            <a:spLocks noGrp="1"/>
          </p:cNvSpPr>
          <p:nvPr>
            <p:ph type="title"/>
          </p:nvPr>
        </p:nvSpPr>
        <p:spPr>
          <a:xfrm>
            <a:off x="628560" y="273780"/>
            <a:ext cx="7886430" cy="993869"/>
          </a:xfrm>
          <a:prstGeom prst="rect">
            <a:avLst/>
          </a:prstGeom>
          <a:noFill/>
          <a:ln w="12700" cap="flat" cmpd="sng">
            <a:noFill/>
            <a:prstDash val="solid"/>
            <a:miter/>
          </a:ln>
        </p:spPr>
        <p:txBody>
          <a:bodyPr vert="horz" wrap="square" lIns="0" tIns="0" rIns="0" bIns="0" anchor="ctr" anchorCtr="0">
            <a:prstTxWarp prst="textNoShape">
              <a:avLst/>
            </a:prstTxWarp>
          </a:bodyPr>
          <a:lstStyle/>
          <a:p>
            <a:endParaRPr lang="zh-CN" altLang="en-US" sz="1350" b="0" strike="noStrike" spc="-1">
              <a:solidFill>
                <a:srgbClr val="000000"/>
              </a:solidFill>
              <a:latin typeface="Calibri" charset="0"/>
            </a:endParaRPr>
          </a:p>
        </p:txBody>
      </p:sp>
      <p:sp>
        <p:nvSpPr>
          <p:cNvPr id="124" name="文本框"/>
          <p:cNvSpPr>
            <a:spLocks noGrp="1"/>
          </p:cNvSpPr>
          <p:nvPr>
            <p:ph type="body"/>
          </p:nvPr>
        </p:nvSpPr>
        <p:spPr>
          <a:xfrm>
            <a:off x="457110" y="1203390"/>
            <a:ext cx="8229330" cy="2982960"/>
          </a:xfrm>
          <a:prstGeom prst="rect">
            <a:avLst/>
          </a:prstGeom>
          <a:noFill/>
          <a:ln w="12700" cap="flat" cmpd="sng">
            <a:noFill/>
            <a:prstDash val="solid"/>
            <a:miter/>
          </a:ln>
        </p:spPr>
        <p:txBody>
          <a:bodyPr vert="horz" wrap="square" lIns="0" tIns="0" rIns="0" bIns="0" anchor="ctr" anchorCtr="0">
            <a:prstTxWarp prst="textNoShape">
              <a:avLst/>
            </a:prstTxWarp>
          </a:bodyPr>
          <a:lstStyle/>
          <a:p>
            <a:pPr algn="ctr"/>
            <a:endParaRPr lang="zh-CN" altLang="en-US" sz="2400" b="0" strike="noStrike" spc="-1">
              <a:latin typeface="Arial" charset="0"/>
            </a:endParaRPr>
          </a:p>
        </p:txBody>
      </p:sp>
    </p:spTree>
    <p:extLst>
      <p:ext uri="{BB962C8B-B14F-4D97-AF65-F5344CB8AC3E}">
        <p14:creationId xmlns:p14="http://schemas.microsoft.com/office/powerpoint/2010/main" val="22541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57"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56"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55"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54"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53"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52"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51"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46" name="文本框"/>
          <p:cNvSpPr>
            <a:spLocks noGrp="1"/>
          </p:cNvSpPr>
          <p:nvPr>
            <p:ph type="title"/>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7" name="文本框"/>
          <p:cNvSpPr>
            <a:spLocks noGrp="1"/>
          </p:cNvSpPr>
          <p:nvPr>
            <p:ph type="body" idx="1"/>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8" name="文本框"/>
          <p:cNvSpPr>
            <a:spLocks noGrp="1"/>
          </p:cNvSpPr>
          <p:nvPr>
            <p:ph type="ftr" idx="5"/>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marL="12700" indent="0">
              <a:lnSpc>
                <a:spcPct val="100000"/>
              </a:lnSpc>
              <a:spcBef>
                <a:spcPts val="25"/>
              </a:spcBef>
            </a:pPr>
            <a:endParaRPr lang="zh-CN" altLang="en-US"/>
          </a:p>
        </p:txBody>
      </p:sp>
      <p:sp>
        <p:nvSpPr>
          <p:cNvPr id="149" name="文本框"/>
          <p:cNvSpPr>
            <a:spLocks noGrp="1"/>
          </p:cNvSpPr>
          <p:nvPr>
            <p:ph type="dt" idx="6"/>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l"/>
            <a:fld id="{CAD2D6BD-DE1B-4B5F-8B41-2702339687B9}" type="datetime1">
              <a:rPr lang="en-US" altLang="zh-CN">
                <a:solidFill>
                  <a:srgbClr val="898989"/>
                </a:solidFill>
                <a:latin typeface="Arial" charset="0"/>
                <a:ea typeface="Arial" charset="0"/>
                <a:cs typeface="Arial" charset="0"/>
                <a:sym typeface="Arial" charset="0"/>
              </a:rPr>
              <a:t>4/12/2024</a:t>
            </a:fld>
            <a:endParaRPr lang="zh-CN" altLang="en-US">
              <a:solidFill>
                <a:srgbClr val="898989"/>
              </a:solidFill>
              <a:latin typeface="Arial" charset="0"/>
              <a:ea typeface="Arial" charset="0"/>
              <a:cs typeface="Arial" charset="0"/>
              <a:sym typeface="Arial" charset="0"/>
            </a:endParaRPr>
          </a:p>
        </p:txBody>
      </p:sp>
      <p:sp>
        <p:nvSpPr>
          <p:cNvPr id="150" name="文本框"/>
          <p:cNvSpPr>
            <a:spLocks noGrp="1"/>
          </p:cNvSpPr>
          <p:nvPr>
            <p:ph type="sldNum" idx="7"/>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r"/>
            <a:fld id="{CAD2D6BD-DE1B-4B5F-8B41-2702339687B9}" type="slidenum">
              <a:rPr lang="en-US" altLang="zh-CN" sz="1400" b="0" i="0" u="none" strike="noStrike" kern="0" cap="none" spc="0" baseline="0">
                <a:solidFill>
                  <a:srgbClr val="898989"/>
                </a:solidFill>
                <a:latin typeface="Arial" charset="0"/>
                <a:ea typeface="Arial" charset="0"/>
                <a:cs typeface="Arial" charset="0"/>
                <a:sym typeface="Arial" charset="0"/>
              </a:rPr>
              <a:t>‹#›</a:t>
            </a:fld>
            <a:endParaRPr lang="zh-CN" altLang="en-US">
              <a:solidFill>
                <a:srgbClr val="89898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414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339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356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52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022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2174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1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504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312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3" name="图片" descr="A close up of a sign  Description automatically generated"/>
          <p:cNvPicPr>
            <a:picLocks/>
          </p:cNvPicPr>
          <p:nvPr/>
        </p:nvPicPr>
        <p:blipFill>
          <a:blip r:embed="rId18"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630641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5.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25400" cap="flat" cmpd="sng">
            <a:noFill/>
            <a:prstDash val="solid"/>
            <a:round/>
          </a:ln>
        </p:spPr>
      </p:sp>
      <p:pic>
        <p:nvPicPr>
          <p:cNvPr id="24" name="图片" descr="A white circle in the sky  Description automatically generated"/>
          <p:cNvPicPr>
            <a:picLocks noChangeAspect="1"/>
          </p:cNvPicPr>
          <p:nvPr/>
        </p:nvPicPr>
        <p:blipFill>
          <a:blip r:embed="rId3" cstate="print"/>
          <a:srcRect t="5928" r="746" b="10206"/>
          <a:stretch>
            <a:fillRect/>
          </a:stretch>
        </p:blipFill>
        <p:spPr>
          <a:xfrm>
            <a:off x="13062" y="-1"/>
            <a:ext cx="9130937" cy="5143501"/>
          </a:xfrm>
          <a:prstGeom prst="rect">
            <a:avLst/>
          </a:prstGeom>
          <a:noFill/>
          <a:ln w="12700" cap="flat" cmpd="sng">
            <a:noFill/>
            <a:prstDash val="solid"/>
            <a:miter/>
          </a:ln>
        </p:spPr>
      </p:pic>
      <p:sp>
        <p:nvSpPr>
          <p:cNvPr id="25" name="矩形"/>
          <p:cNvSpPr>
            <a:spLocks/>
          </p:cNvSpPr>
          <p:nvPr/>
        </p:nvSpPr>
        <p:spPr>
          <a:xfrm>
            <a:off x="1865074" y="730897"/>
            <a:ext cx="6301139" cy="3966471"/>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88684" y="1023080"/>
            <a:ext cx="6985193" cy="3451405"/>
          </a:xfrm>
          <a:prstGeom prst="rect">
            <a:avLst/>
          </a:prstGeom>
          <a:solidFill>
            <a:schemeClr val="bg1"/>
          </a:solidFill>
          <a:ln w="25400" cap="flat" cmpd="sng">
            <a:solidFill>
              <a:srgbClr val="FFFFFF"/>
            </a:solidFill>
            <a:prstDash val="solid"/>
            <a:round/>
          </a:ln>
          <a:effectLst>
            <a:outerShdw blurRad="508000" sx="104999" sy="104999" algn="ctr" rotWithShape="0">
              <a:srgbClr val="000000">
                <a:alpha val="39607"/>
              </a:srgbClr>
            </a:outerShdw>
          </a:effectLst>
        </p:spPr>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2000" b="1" i="0" u="none" strike="noStrike" kern="0" cap="none" spc="0" baseline="0">
              <a:solidFill>
                <a:srgbClr val="161D23"/>
              </a:solidFill>
              <a:latin typeface="Arial" charset="0"/>
              <a:ea typeface="Arial" charset="0"/>
              <a:cs typeface="Arial" charset="0"/>
              <a:sym typeface="Arial" charset="0"/>
            </a:endParaRPr>
          </a:p>
        </p:txBody>
      </p:sp>
      <p:sp>
        <p:nvSpPr>
          <p:cNvPr id="29" name="矩形"/>
          <p:cNvSpPr>
            <a:spLocks/>
          </p:cNvSpPr>
          <p:nvPr/>
        </p:nvSpPr>
        <p:spPr>
          <a:xfrm>
            <a:off x="2541121" y="2795733"/>
            <a:ext cx="4019698"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2000" b="0" i="0" u="none" strike="noStrike" kern="0" cap="none" spc="0" baseline="0">
              <a:solidFill>
                <a:srgbClr val="161D23"/>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Team Members</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1" name="矩形"/>
          <p:cNvSpPr>
            <a:spLocks/>
          </p:cNvSpPr>
          <p:nvPr/>
        </p:nvSpPr>
        <p:spPr>
          <a:xfrm>
            <a:off x="1095095" y="3956068"/>
            <a:ext cx="2095554" cy="456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Name : </a:t>
            </a:r>
            <a:r>
              <a:rPr lang="en-US" altLang="zh-CN" sz="1100" b="0" i="0" u="none" strike="noStrike" kern="0" cap="none" spc="0" baseline="0" dirty="0">
                <a:solidFill>
                  <a:schemeClr val="tx1"/>
                </a:solidFill>
                <a:latin typeface="Arial" charset="0"/>
                <a:ea typeface="Arial" charset="0"/>
                <a:cs typeface="Arial" charset="0"/>
              </a:rPr>
              <a:t>S. </a:t>
            </a:r>
            <a:r>
              <a:rPr lang="en-US" altLang="zh-CN" sz="1100" b="0" i="0" u="none" strike="noStrike" kern="0" cap="none" spc="0" baseline="0" dirty="0" err="1">
                <a:solidFill>
                  <a:schemeClr val="tx1"/>
                </a:solidFill>
                <a:latin typeface="Arial" charset="0"/>
                <a:ea typeface="Arial" charset="0"/>
                <a:cs typeface="Arial" charset="0"/>
              </a:rPr>
              <a:t>Giri</a:t>
            </a:r>
            <a:r>
              <a:rPr lang="en-US" altLang="zh-CN" sz="1100" b="0" i="0" u="none" strike="noStrike" kern="0" cap="none" spc="0" baseline="0" dirty="0">
                <a:solidFill>
                  <a:schemeClr val="tx1"/>
                </a:solidFill>
                <a:latin typeface="Arial" charset="0"/>
                <a:ea typeface="Arial" charset="0"/>
                <a:cs typeface="Arial" charset="0"/>
              </a:rPr>
              <a:t> </a:t>
            </a:r>
            <a:r>
              <a:rPr lang="en-US" altLang="zh-CN" sz="1100" b="0" i="0" u="none" strike="noStrike" kern="0" cap="none" spc="0" baseline="0" dirty="0" err="1">
                <a:solidFill>
                  <a:schemeClr val="tx1"/>
                </a:solidFill>
                <a:latin typeface="Arial" charset="0"/>
                <a:ea typeface="Arial" charset="0"/>
                <a:cs typeface="Arial" charset="0"/>
              </a:rPr>
              <a:t>Sankar</a:t>
            </a:r>
            <a:endParaRPr lang="en-US" altLang="zh-CN" sz="1100" b="0" i="0" u="none" strike="noStrike" kern="0" cap="none" spc="0" baseline="0" dirty="0">
              <a:solidFill>
                <a:schemeClr val="tx1"/>
              </a:solidFill>
              <a:latin typeface="Arial" charset="0"/>
              <a:ea typeface="Arial" charset="0"/>
              <a:cs typeface="Arial" charset="0"/>
            </a:endParaRPr>
          </a:p>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rPr>
              <a:t>Student ID : au813121104014</a:t>
            </a:r>
            <a:endParaRPr lang="zh-CN" altLang="en-US" sz="1100" b="0" i="0" u="none" strike="noStrike" kern="0" cap="none" spc="0" baseline="0" dirty="0">
              <a:solidFill>
                <a:schemeClr val="tx1"/>
              </a:solidFill>
              <a:latin typeface="Arial" charset="0"/>
              <a:ea typeface="Arial" charset="0"/>
              <a:cs typeface="Lucida Sans"/>
              <a:sym typeface="Arial" charset="0"/>
            </a:endParaRPr>
          </a:p>
        </p:txBody>
      </p:sp>
      <p:sp>
        <p:nvSpPr>
          <p:cNvPr id="32" name="直线"/>
          <p:cNvSpPr>
            <a:spLocks/>
          </p:cNvSpPr>
          <p:nvPr/>
        </p:nvSpPr>
        <p:spPr>
          <a:xfrm>
            <a:off x="1100213" y="3919492"/>
            <a:ext cx="1986613" cy="0"/>
          </a:xfrm>
          <a:prstGeom prst="line">
            <a:avLst/>
          </a:prstGeom>
          <a:noFill/>
          <a:ln w="3175" cap="flat" cmpd="sng">
            <a:solidFill>
              <a:srgbClr val="000000"/>
            </a:solidFill>
            <a:prstDash val="lgDashDotDot"/>
            <a:round/>
          </a:ln>
        </p:spPr>
      </p:sp>
      <p:sp>
        <p:nvSpPr>
          <p:cNvPr id="33" name="矩形"/>
          <p:cNvSpPr>
            <a:spLocks/>
          </p:cNvSpPr>
          <p:nvPr/>
        </p:nvSpPr>
        <p:spPr>
          <a:xfrm>
            <a:off x="5596477" y="3627293"/>
            <a:ext cx="1456919" cy="272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College Name</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4" name="直线"/>
          <p:cNvSpPr>
            <a:spLocks/>
          </p:cNvSpPr>
          <p:nvPr/>
        </p:nvSpPr>
        <p:spPr>
          <a:xfrm>
            <a:off x="5693065" y="3919492"/>
            <a:ext cx="1360331" cy="0"/>
          </a:xfrm>
          <a:prstGeom prst="line">
            <a:avLst/>
          </a:prstGeom>
          <a:noFill/>
          <a:ln w="3175" cap="flat" cmpd="sng">
            <a:solidFill>
              <a:srgbClr val="000000"/>
            </a:solidFill>
            <a:prstDash val="lgDashDotDot"/>
            <a:round/>
          </a:ln>
        </p:spPr>
      </p:sp>
      <p:sp>
        <p:nvSpPr>
          <p:cNvPr id="35" name="矩形"/>
          <p:cNvSpPr>
            <a:spLocks/>
          </p:cNvSpPr>
          <p:nvPr/>
        </p:nvSpPr>
        <p:spPr>
          <a:xfrm>
            <a:off x="5693356" y="3956068"/>
            <a:ext cx="2095554"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charset="0"/>
                <a:ea typeface="Arial" charset="0"/>
                <a:cs typeface="Arial" charset="0"/>
                <a:sym typeface="Arial" charset="0"/>
              </a:rPr>
              <a:t>Pavendar Bharathidasan College of Engineering and Technology</a:t>
            </a:r>
            <a:endParaRPr lang="zh-CN" altLang="en-US" sz="1100" b="0" i="0" u="none" strike="noStrike" kern="0" cap="none" spc="0" baseline="0">
              <a:solidFill>
                <a:schemeClr val="tx1"/>
              </a:solidFill>
              <a:latin typeface="Arial" charset="0"/>
              <a:ea typeface="Arial" charset="0"/>
              <a:cs typeface="Arial" charset="0"/>
              <a:sym typeface="Arial" charset="0"/>
            </a:endParaRPr>
          </a:p>
        </p:txBody>
      </p:sp>
      <p:pic>
        <p:nvPicPr>
          <p:cNvPr id="36" name="图片"/>
          <p:cNvPicPr>
            <a:picLocks noChangeAspect="1"/>
          </p:cNvPicPr>
          <p:nvPr/>
        </p:nvPicPr>
        <p:blipFill>
          <a:blip r:embed="rId4" cstate="print"/>
          <a:stretch>
            <a:fillRect/>
          </a:stretch>
        </p:blipFill>
        <p:spPr>
          <a:xfrm>
            <a:off x="1834749" y="1249149"/>
            <a:ext cx="1146741" cy="666201"/>
          </a:xfrm>
          <a:prstGeom prst="rect">
            <a:avLst/>
          </a:prstGeom>
          <a:noFill/>
          <a:ln w="12700" cap="flat" cmpd="sng">
            <a:noFill/>
            <a:prstDash val="solid"/>
            <a:miter/>
          </a:ln>
        </p:spPr>
      </p:pic>
      <p:pic>
        <p:nvPicPr>
          <p:cNvPr id="37" name="图片" descr="A logo with people and map  Description automatically generated"/>
          <p:cNvPicPr>
            <a:picLocks noChangeAspect="1"/>
          </p:cNvPicPr>
          <p:nvPr/>
        </p:nvPicPr>
        <p:blipFill>
          <a:blip r:embed="rId5" cstate="print"/>
          <a:stretch>
            <a:fillRect/>
          </a:stretch>
        </p:blipFill>
        <p:spPr>
          <a:xfrm>
            <a:off x="6461189" y="1211666"/>
            <a:ext cx="668564" cy="666202"/>
          </a:xfrm>
          <a:prstGeom prst="rect">
            <a:avLst/>
          </a:prstGeom>
          <a:noFill/>
          <a:ln w="12700" cap="flat" cmpd="sng">
            <a:noFill/>
            <a:prstDash val="solid"/>
            <a:miter/>
          </a:ln>
        </p:spPr>
      </p:pic>
      <p:pic>
        <p:nvPicPr>
          <p:cNvPr id="38" name="图片" descr="A close up of a logo  Description automatically generated"/>
          <p:cNvPicPr>
            <a:picLocks noChangeAspect="1"/>
          </p:cNvPicPr>
          <p:nvPr/>
        </p:nvPicPr>
        <p:blipFill>
          <a:blip r:embed="rId6" cstate="print"/>
          <a:stretch>
            <a:fillRect/>
          </a:stretch>
        </p:blipFill>
        <p:spPr>
          <a:xfrm>
            <a:off x="3927667" y="1286630"/>
            <a:ext cx="1587347" cy="516272"/>
          </a:xfrm>
          <a:prstGeom prst="rect">
            <a:avLst/>
          </a:prstGeom>
          <a:noFill/>
          <a:ln w="12700" cap="flat" cmpd="sng">
            <a:noFill/>
            <a:prstDash val="solid"/>
            <a:miter/>
          </a:ln>
        </p:spPr>
      </p:pic>
    </p:spTree>
    <p:extLst>
      <p:ext uri="{BB962C8B-B14F-4D97-AF65-F5344CB8AC3E}">
        <p14:creationId xmlns:p14="http://schemas.microsoft.com/office/powerpoint/2010/main" val="1497468671"/>
      </p:ext>
    </p:extLst>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文本框"/>
          <p:cNvSpPr>
            <a:spLocks noGrp="1"/>
          </p:cNvSpPr>
          <p:nvPr>
            <p:ph type="title"/>
          </p:nvPr>
        </p:nvSpPr>
        <p:spPr>
          <a:xfrm>
            <a:off x="490249" y="650240"/>
            <a:ext cx="8118658" cy="389070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Modelling &amp; Results</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This project traverses a lot of areas ranging from business concept to computing field,</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area covers include:</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Car rental industry: This includes study on how the car rental business is being done,</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process involved and opportunity that exist for improvement.</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General customers as well as the company’s staff will be able to use the system</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effectively. Web-platform means that the system will be available for access 24/7 except when there is a temporary server issue which is expected to be minimal.</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zh-CN" altLang="en-US" sz="1600" b="0" i="0" u="none" strike="noStrike" kern="0" cap="none" spc="0" baseline="0">
                <a:solidFill>
                  <a:srgbClr val="000000"/>
                </a:solidFill>
                <a:latin typeface="Arial" charset="0"/>
                <a:ea typeface="Arial" charset="0"/>
                <a:cs typeface="Lucida Sans"/>
              </a:rPr>
            </a:br>
            <a:endParaRPr lang="zh-CN" altLang="en-US" sz="1600" b="0" i="0" u="none" strike="noStrike" kern="0" cap="none" spc="0" baseline="0">
              <a:solidFill>
                <a:srgbClr val="000000"/>
              </a:solidFill>
              <a:latin typeface="Arial" charset="0"/>
              <a:ea typeface="Arial" charset="0"/>
              <a:cs typeface="Lucida Sans"/>
            </a:endParaRPr>
          </a:p>
        </p:txBody>
      </p:sp>
      <p:sp>
        <p:nvSpPr>
          <p:cNvPr id="107"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08"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22984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55850" y="613141"/>
            <a:ext cx="8832300" cy="451933"/>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Homepage</a:t>
            </a:r>
            <a:endParaRPr lang="zh-CN" altLang="en-US" sz="2400" b="0" i="0" u="none" strike="noStrike" kern="0" cap="none" spc="0" baseline="0">
              <a:solidFill>
                <a:srgbClr val="000000"/>
              </a:solidFill>
              <a:latin typeface="Arial" charset="0"/>
              <a:ea typeface="Arial" charset="0"/>
              <a:cs typeface="Lucida Sans"/>
            </a:endParaRPr>
          </a:p>
        </p:txBody>
      </p:sp>
      <p:pic>
        <p:nvPicPr>
          <p:cNvPr id="122" name="图片"/>
          <p:cNvPicPr>
            <a:picLocks noChangeAspect="1"/>
          </p:cNvPicPr>
          <p:nvPr/>
        </p:nvPicPr>
        <p:blipFill>
          <a:blip r:embed="rId2" cstate="print"/>
          <a:stretch>
            <a:fillRect/>
          </a:stretch>
        </p:blipFill>
        <p:spPr>
          <a:xfrm>
            <a:off x="572067" y="1065075"/>
            <a:ext cx="7708318" cy="3652630"/>
          </a:xfrm>
          <a:prstGeom prst="rect">
            <a:avLst/>
          </a:prstGeom>
          <a:noFill/>
          <a:ln w="12700" cap="flat" cmpd="sng">
            <a:noFill/>
            <a:prstDash val="solid"/>
            <a:miter/>
          </a:ln>
        </p:spPr>
      </p:pic>
    </p:spTree>
    <p:extLst>
      <p:ext uri="{BB962C8B-B14F-4D97-AF65-F5344CB8AC3E}">
        <p14:creationId xmlns:p14="http://schemas.microsoft.com/office/powerpoint/2010/main" val="69053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628560" y="601132"/>
            <a:ext cx="7886430" cy="666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About-Us-Page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3" name="图片"/>
          <p:cNvPicPr>
            <a:picLocks noChangeAspect="1"/>
          </p:cNvPicPr>
          <p:nvPr/>
        </p:nvPicPr>
        <p:blipFill>
          <a:blip r:embed="rId2" cstate="print"/>
          <a:stretch>
            <a:fillRect/>
          </a:stretch>
        </p:blipFill>
        <p:spPr>
          <a:xfrm>
            <a:off x="910788" y="1186369"/>
            <a:ext cx="7321974" cy="3427039"/>
          </a:xfrm>
          <a:prstGeom prst="rect">
            <a:avLst/>
          </a:prstGeom>
          <a:noFill/>
          <a:ln w="12700" cap="flat" cmpd="sng">
            <a:noFill/>
            <a:prstDash val="solid"/>
            <a:miter/>
          </a:ln>
        </p:spPr>
      </p:pic>
    </p:spTree>
    <p:extLst>
      <p:ext uri="{BB962C8B-B14F-4D97-AF65-F5344CB8AC3E}">
        <p14:creationId xmlns:p14="http://schemas.microsoft.com/office/powerpoint/2010/main" val="90748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628560" y="634999"/>
            <a:ext cx="7886430" cy="63264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Service-Page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5" name="图片"/>
          <p:cNvPicPr>
            <a:picLocks noChangeAspect="1"/>
          </p:cNvPicPr>
          <p:nvPr/>
        </p:nvPicPr>
        <p:blipFill>
          <a:blip r:embed="rId2" cstate="print"/>
          <a:stretch>
            <a:fillRect/>
          </a:stretch>
        </p:blipFill>
        <p:spPr>
          <a:xfrm>
            <a:off x="860214" y="1165013"/>
            <a:ext cx="7267788" cy="3382433"/>
          </a:xfrm>
          <a:prstGeom prst="rect">
            <a:avLst/>
          </a:prstGeom>
          <a:noFill/>
          <a:ln w="12700" cap="flat" cmpd="sng">
            <a:noFill/>
            <a:prstDash val="solid"/>
            <a:miter/>
          </a:ln>
        </p:spPr>
      </p:pic>
    </p:spTree>
    <p:extLst>
      <p:ext uri="{BB962C8B-B14F-4D97-AF65-F5344CB8AC3E}">
        <p14:creationId xmlns:p14="http://schemas.microsoft.com/office/powerpoint/2010/main" val="152643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628560" y="643466"/>
            <a:ext cx="7886430" cy="6241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Departments-Page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7" name="图片"/>
          <p:cNvPicPr>
            <a:picLocks noChangeAspect="1"/>
          </p:cNvPicPr>
          <p:nvPr/>
        </p:nvPicPr>
        <p:blipFill>
          <a:blip r:embed="rId2" cstate="print"/>
          <a:stretch>
            <a:fillRect/>
          </a:stretch>
        </p:blipFill>
        <p:spPr>
          <a:xfrm>
            <a:off x="724746" y="1205653"/>
            <a:ext cx="7193280" cy="3386667"/>
          </a:xfrm>
          <a:prstGeom prst="rect">
            <a:avLst/>
          </a:prstGeom>
          <a:noFill/>
          <a:ln w="12700" cap="flat" cmpd="sng">
            <a:noFill/>
            <a:prstDash val="solid"/>
            <a:miter/>
          </a:ln>
        </p:spPr>
      </p:pic>
    </p:spTree>
    <p:extLst>
      <p:ext uri="{BB962C8B-B14F-4D97-AF65-F5344CB8AC3E}">
        <p14:creationId xmlns:p14="http://schemas.microsoft.com/office/powerpoint/2010/main" val="191859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文本框"/>
          <p:cNvSpPr>
            <a:spLocks noGrp="1"/>
          </p:cNvSpPr>
          <p:nvPr>
            <p:ph type="title"/>
          </p:nvPr>
        </p:nvSpPr>
        <p:spPr>
          <a:xfrm>
            <a:off x="486320" y="326813"/>
            <a:ext cx="7886430" cy="6495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Blog-Page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9" name="图片"/>
          <p:cNvPicPr>
            <a:picLocks noChangeAspect="1"/>
          </p:cNvPicPr>
          <p:nvPr/>
        </p:nvPicPr>
        <p:blipFill>
          <a:blip r:embed="rId2" cstate="print"/>
          <a:stretch>
            <a:fillRect/>
          </a:stretch>
        </p:blipFill>
        <p:spPr>
          <a:xfrm>
            <a:off x="2050149" y="814164"/>
            <a:ext cx="5122810" cy="3875851"/>
          </a:xfrm>
          <a:prstGeom prst="rect">
            <a:avLst/>
          </a:prstGeom>
          <a:noFill/>
          <a:ln w="12700" cap="flat" cmpd="sng">
            <a:noFill/>
            <a:prstDash val="solid"/>
            <a:miter/>
          </a:ln>
        </p:spPr>
      </p:pic>
    </p:spTree>
    <p:extLst>
      <p:ext uri="{BB962C8B-B14F-4D97-AF65-F5344CB8AC3E}">
        <p14:creationId xmlns:p14="http://schemas.microsoft.com/office/powerpoint/2010/main" val="205137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152400" y="762000"/>
            <a:ext cx="7938052" cy="3778949"/>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Future Enhancements</a:t>
            </a:r>
            <a:r>
              <a:rPr lang="en-US" altLang="zh-CN" sz="1600" b="1" i="0" u="none" strike="noStrike" kern="0" cap="none" spc="0" baseline="0">
                <a:solidFill>
                  <a:srgbClr val="374151"/>
                </a:solidFill>
                <a:latin typeface="Arial" charset="0"/>
                <a:ea typeface="Arial" charset="0"/>
                <a:cs typeface="Times New Roman" charset="0"/>
              </a:rPr>
              <a:t>:</a:t>
            </a:r>
            <a:br>
              <a:rPr lang="zh-CN" altLang="en-US" sz="1600" b="1" i="0" u="none" strike="noStrike" kern="0" cap="none" spc="0" baseline="0">
                <a:solidFill>
                  <a:srgbClr val="374151"/>
                </a:solidFill>
                <a:latin typeface="Arial" charset="0"/>
                <a:ea typeface="Arial" charset="0"/>
                <a:cs typeface="Times New Roman" charset="0"/>
              </a:rPr>
            </a:br>
            <a:br>
              <a:rPr lang="zh-CN" altLang="en-US" sz="2000" b="1" i="0" u="none" strike="noStrike" kern="0" cap="none" spc="0" baseline="0">
                <a:solidFill>
                  <a:srgbClr val="374151"/>
                </a:solidFill>
                <a:latin typeface="Arial" charset="0"/>
                <a:ea typeface="Arial" charset="0"/>
                <a:cs typeface="Times New Roman" charset="0"/>
              </a:rPr>
            </a:br>
            <a:r>
              <a:rPr lang="en-US" altLang="zh-CN" sz="2000" b="0" i="0" u="none" strike="noStrike" kern="0" cap="none" spc="0" baseline="0">
                <a:solidFill>
                  <a:srgbClr val="000000"/>
                </a:solidFill>
                <a:latin typeface="Arial" charset="0"/>
                <a:ea typeface="Arial" charset="0"/>
                <a:cs typeface="Lucida Sans"/>
              </a:rPr>
              <a:t>This order cars online system project aimed at developing an online car rental system which can be used in small places, and medium cities firstly and then on a large scale. </a:t>
            </a:r>
            <a:br>
              <a:rPr lang="zh-CN" altLang="en-US" sz="2000" b="0" i="0" u="none" strike="noStrike" kern="0" cap="none" spc="0" baseline="0">
                <a:solidFill>
                  <a:srgbClr val="000000"/>
                </a:solidFill>
                <a:latin typeface="Arial" charset="0"/>
                <a:ea typeface="Arial" charset="0"/>
                <a:cs typeface="Lucida Sans"/>
              </a:rPr>
            </a:br>
            <a:r>
              <a:rPr lang="en-US" altLang="zh-CN" sz="2000" b="0" i="0" u="none" strike="noStrike" kern="0" cap="none" spc="0" baseline="0">
                <a:solidFill>
                  <a:srgbClr val="000000"/>
                </a:solidFill>
                <a:latin typeface="Arial" charset="0"/>
                <a:ea typeface="Arial" charset="0"/>
                <a:cs typeface="Lucida Sans"/>
              </a:rPr>
              <a:t>▪ It is developed to help car rental to simplify their daily operational and managerial task as well as improve the dining experience of customers. </a:t>
            </a:r>
            <a:br>
              <a:rPr lang="zh-CN" altLang="en-US" sz="6000" b="0" i="0" u="none" strike="noStrike" kern="0" cap="none" spc="0" baseline="0">
                <a:solidFill>
                  <a:srgbClr val="000000"/>
                </a:solidFill>
                <a:latin typeface="Arial" charset="0"/>
                <a:ea typeface="Arial" charset="0"/>
                <a:cs typeface="Lucida Sans"/>
              </a:rPr>
            </a:br>
            <a:r>
              <a:rPr lang="en-US" altLang="zh-CN" sz="2000" b="0" i="0" u="none" strike="noStrike" kern="0" cap="none" spc="0" baseline="0">
                <a:solidFill>
                  <a:srgbClr val="000000"/>
                </a:solidFill>
                <a:latin typeface="Arial" charset="0"/>
                <a:ea typeface="Arial" charset="0"/>
                <a:cs typeface="Lucida Sans"/>
              </a:rPr>
              <a:t>▪ And also helps restaurant develop healthy customer relationships by providing good services. The 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charset="0"/>
                <a:ea typeface="Arial" charset="0"/>
                <a:cs typeface="Lucida Sans"/>
              </a:rPr>
              <a:t>.</a:t>
            </a:r>
            <a:br>
              <a:rPr lang="zh-CN" altLang="en-US" sz="1600" b="0" i="0" u="none" strike="noStrike" kern="0" cap="none" spc="0" baseline="0">
                <a:solidFill>
                  <a:srgbClr val="374151"/>
                </a:solidFill>
                <a:latin typeface="Söhne" charset="0"/>
                <a:ea typeface="Arial" charset="0"/>
                <a:cs typeface="Lucida Sans"/>
              </a:rPr>
            </a:br>
            <a:endParaRPr lang="zh-CN" altLang="en-US" sz="16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194054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490249" y="609600"/>
            <a:ext cx="8321857" cy="393135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Conclusion</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charset="0"/>
              <a:ea typeface="Arial" charset="0"/>
              <a:cs typeface="Lucida Sans"/>
            </a:endParaRPr>
          </a:p>
        </p:txBody>
      </p:sp>
      <p:sp>
        <p:nvSpPr>
          <p:cNvPr id="142"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43" name="矩形"/>
          <p:cNvSpPr>
            <a:spLocks/>
          </p:cNvSpPr>
          <p:nvPr/>
        </p:nvSpPr>
        <p:spPr>
          <a:xfrm>
            <a:off x="138651" y="4649739"/>
            <a:ext cx="3180280"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a:t>
            </a:r>
            <a:r>
              <a:rPr lang="en-US" altLang="zh-CN" sz="1000" b="0" i="0" u="none" strike="noStrike" kern="0" cap="none" spc="0" baseline="0">
                <a:solidFill>
                  <a:srgbClr val="000000"/>
                </a:solidFill>
                <a:latin typeface="Arial" charset="0"/>
                <a:ea typeface="Arial" charset="0"/>
                <a:cs typeface="Arial" charset="0"/>
                <a:sym typeface="Arial" charset="0"/>
              </a:rPr>
              <a:t>arkajainuniversity.ac.in</a:t>
            </a:r>
            <a:endParaRPr lang="en-US" altLang="zh-CN" sz="1000" b="0" i="0" u="none" strike="noStrike" kern="0" cap="none" spc="0" baseline="0">
              <a:solidFill>
                <a:schemeClr val="tx1"/>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2009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文本框"/>
          <p:cNvSpPr>
            <a:spLocks noGrp="1"/>
          </p:cNvSpPr>
          <p:nvPr>
            <p:ph type="title"/>
          </p:nvPr>
        </p:nvSpPr>
        <p:spPr>
          <a:xfrm>
            <a:off x="3504528" y="2334505"/>
            <a:ext cx="2149019" cy="474488"/>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charset="0"/>
                <a:ea typeface="Arial" charset="0"/>
                <a:cs typeface="Arial MT" charset="0"/>
              </a:rPr>
              <a:t>Thank You!</a:t>
            </a:r>
            <a:endParaRPr lang="zh-CN" altLang="en-US" sz="3000" b="1" i="0" u="none" strike="noStrike" kern="0" cap="none" spc="-5" baseline="0">
              <a:solidFill>
                <a:srgbClr val="223366"/>
              </a:solidFill>
              <a:latin typeface="Arial MT" charset="0"/>
              <a:ea typeface="Arial" charset="0"/>
              <a:cs typeface="Arial MT" charset="0"/>
            </a:endParaRPr>
          </a:p>
        </p:txBody>
      </p:sp>
    </p:spTree>
    <p:extLst>
      <p:ext uri="{BB962C8B-B14F-4D97-AF65-F5344CB8AC3E}">
        <p14:creationId xmlns:p14="http://schemas.microsoft.com/office/powerpoint/2010/main" val="48386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3" cstate="print"/>
          <a:stretch>
            <a:fillRect/>
          </a:stretch>
        </p:blipFill>
        <p:spPr>
          <a:xfrm>
            <a:off x="0" y="0"/>
            <a:ext cx="9144000" cy="5143500"/>
          </a:xfrm>
          <a:prstGeom prst="rect">
            <a:avLst/>
          </a:prstGeom>
          <a:noFill/>
          <a:ln w="12700" cap="flat" cmpd="sng">
            <a:noFill/>
            <a:prstDash val="solid"/>
            <a:miter/>
          </a:ln>
        </p:spPr>
      </p:pic>
      <p:sp>
        <p:nvSpPr>
          <p:cNvPr id="51" name="矩形"/>
          <p:cNvSpPr>
            <a:spLocks/>
          </p:cNvSpPr>
          <p:nvPr/>
        </p:nvSpPr>
        <p:spPr>
          <a:xfrm>
            <a:off x="2422762" y="970065"/>
            <a:ext cx="4283236" cy="4991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charset="0"/>
                <a:ea typeface="宋体" charset="0"/>
                <a:cs typeface="Arial" charset="0"/>
                <a:sym typeface="Arial" charset="0"/>
              </a:rPr>
              <a:t>CAPSTONE PROJECT SHOWCASE</a:t>
            </a:r>
            <a:endParaRPr lang="zh-CN" altLang="en-US" sz="2000" b="1" i="0" u="none" strike="noStrike" kern="1200" cap="none" spc="0" baseline="0">
              <a:solidFill>
                <a:srgbClr val="213164"/>
              </a:solidFill>
              <a:latin typeface="Arial" charset="0"/>
              <a:ea typeface="宋体" charset="0"/>
              <a:cs typeface="Arial" charset="0"/>
              <a:sym typeface="Arial" charset="0"/>
            </a:endParaRPr>
          </a:p>
        </p:txBody>
      </p:sp>
      <p:sp>
        <p:nvSpPr>
          <p:cNvPr id="52"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2129473" y="3183633"/>
            <a:ext cx="4881245"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charset="0"/>
                <a:ea typeface="宋体" charset="0"/>
                <a:cs typeface="Arial" charset="0"/>
                <a:sym typeface="Arial" charset="0"/>
              </a:rPr>
              <a:t>Car Rentals Application with Django Framework </a:t>
            </a:r>
            <a:endParaRPr lang="zh-CN" altLang="en-US" sz="1600" b="1" i="0" u="none" strike="noStrike" kern="1200" cap="none" spc="0" baseline="0">
              <a:solidFill>
                <a:schemeClr val="tx1"/>
              </a:solidFill>
              <a:latin typeface="Arial" charset="0"/>
              <a:ea typeface="宋体" charset="0"/>
              <a:cs typeface="Poppins" charset="0"/>
              <a:sym typeface="Arial" charset="0"/>
            </a:endParaRPr>
          </a:p>
        </p:txBody>
      </p:sp>
      <p:sp>
        <p:nvSpPr>
          <p:cNvPr id="54" name="矩形"/>
          <p:cNvSpPr>
            <a:spLocks/>
          </p:cNvSpPr>
          <p:nvPr/>
        </p:nvSpPr>
        <p:spPr>
          <a:xfrm>
            <a:off x="3872230" y="2704571"/>
            <a:ext cx="1399540"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charset="0"/>
                <a:ea typeface="宋体" charset="0"/>
                <a:cs typeface="Arial" charset="0"/>
                <a:sym typeface="Arial" charset="0"/>
              </a:rPr>
              <a:t>Project Title</a:t>
            </a:r>
            <a:endParaRPr lang="zh-CN" altLang="en-US" sz="1600" b="1" i="0" u="none" strike="noStrike" kern="1200" cap="none" spc="0" baseline="0">
              <a:solidFill>
                <a:schemeClr val="bg1"/>
              </a:solidFill>
              <a:latin typeface="Arial" charset="0"/>
              <a:ea typeface="宋体" charset="0"/>
              <a:cs typeface="Poppins" charset="0"/>
              <a:sym typeface="Arial" charset="0"/>
            </a:endParaRPr>
          </a:p>
        </p:txBody>
      </p:sp>
      <p:sp>
        <p:nvSpPr>
          <p:cNvPr id="55" name="矩形"/>
          <p:cNvSpPr>
            <a:spLocks/>
          </p:cNvSpPr>
          <p:nvPr/>
        </p:nvSpPr>
        <p:spPr>
          <a:xfrm>
            <a:off x="1276812" y="4029973"/>
            <a:ext cx="6590374" cy="5123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charset="0"/>
                <a:ea typeface="宋体" charset="0"/>
                <a:cs typeface="Arial" charset="0"/>
                <a:sym typeface="Arial" charset="0"/>
              </a:rPr>
              <a:t>Abstract | Problem Statement | Project Overview |</a:t>
            </a:r>
            <a:r>
              <a:rPr lang="en-US" altLang="zh-CN" sz="1600" b="0" i="0" u="none" strike="noStrike" kern="1200" cap="none" spc="0" baseline="0">
                <a:solidFill>
                  <a:schemeClr val="bg1"/>
                </a:solidFill>
                <a:latin typeface="Arial" charset="0"/>
                <a:ea typeface="Arial" charset="0"/>
                <a:cs typeface="Poppins" charset="0"/>
                <a:sym typeface="Arial" charset="0"/>
              </a:rPr>
              <a:t> Proposed </a:t>
            </a:r>
            <a:r>
              <a:rPr lang="en-US" altLang="zh-CN" sz="1600" b="0" i="0" u="none" strike="noStrike" kern="1200" cap="none" spc="0" baseline="0">
                <a:solidFill>
                  <a:schemeClr val="bg1"/>
                </a:solidFill>
                <a:latin typeface="Arial" charset="0"/>
                <a:ea typeface="Arial" charset="0"/>
                <a:cs typeface="Arial" charset="0"/>
                <a:sym typeface="Arial" charset="0"/>
              </a:rPr>
              <a:t>Solution </a:t>
            </a:r>
            <a:r>
              <a:rPr lang="en-US" altLang="zh-CN" sz="1600" b="0" i="0" u="none" strike="noStrike" kern="1200" cap="none" spc="0" baseline="0">
                <a:solidFill>
                  <a:schemeClr val="bg1"/>
                </a:solidFill>
                <a:latin typeface="Arial" charset="0"/>
                <a:ea typeface="宋体" charset="0"/>
                <a:cs typeface="Arial" charset="0"/>
                <a:sym typeface="Arial" charset="0"/>
              </a:rPr>
              <a:t>| </a:t>
            </a:r>
            <a:r>
              <a:rPr lang="en-US" altLang="zh-CN" sz="1600" b="0" i="0" u="none" strike="noStrike" kern="1200" cap="none" spc="0" baseline="0">
                <a:solidFill>
                  <a:schemeClr val="bg1"/>
                </a:solidFill>
                <a:latin typeface="Arial" charset="0"/>
                <a:ea typeface="Arial" charset="0"/>
                <a:cs typeface="Poppins" charset="0"/>
                <a:sym typeface="Arial" charset="0"/>
              </a:rPr>
              <a:t>Technology Used</a:t>
            </a:r>
            <a:r>
              <a:rPr lang="en-US" altLang="zh-CN" sz="1600" b="0" i="0" u="none" strike="noStrike" kern="1200" cap="none" spc="0" baseline="0">
                <a:solidFill>
                  <a:schemeClr val="bg1"/>
                </a:solidFill>
                <a:latin typeface="Arial" charset="0"/>
                <a:ea typeface="宋体" charset="0"/>
                <a:cs typeface="Arial" charset="0"/>
                <a:sym typeface="Arial" charset="0"/>
              </a:rPr>
              <a:t> | Modelling &amp; Results </a:t>
            </a:r>
            <a:r>
              <a:rPr lang="en-US" altLang="zh-CN" sz="1600" b="0" i="0" u="none" strike="noStrike" kern="1200" cap="none" spc="0" baseline="0">
                <a:solidFill>
                  <a:schemeClr val="bg1"/>
                </a:solidFill>
                <a:latin typeface="Arial" charset="0"/>
                <a:ea typeface="Arial" charset="0"/>
                <a:cs typeface="Arial" charset="0"/>
                <a:sym typeface="Arial" charset="0"/>
              </a:rPr>
              <a:t>| Conclusion </a:t>
            </a:r>
            <a:endParaRPr lang="zh-CN" altLang="en-US" sz="1600" b="0" i="0" u="none" strike="noStrike" kern="1200" cap="none" spc="0" baseline="0">
              <a:solidFill>
                <a:schemeClr val="bg1"/>
              </a:solidFill>
              <a:latin typeface="Arial" charset="0"/>
              <a:ea typeface="宋体" charset="0"/>
              <a:cs typeface="Poppins" charset="0"/>
              <a:sym typeface="Arial" charset="0"/>
            </a:endParaRPr>
          </a:p>
        </p:txBody>
      </p:sp>
    </p:spTree>
    <p:extLst>
      <p:ext uri="{BB962C8B-B14F-4D97-AF65-F5344CB8AC3E}">
        <p14:creationId xmlns:p14="http://schemas.microsoft.com/office/powerpoint/2010/main" val="76366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85642" y="547911"/>
            <a:ext cx="7700009"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Abstract </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a:t>
            </a:r>
            <a:r>
              <a:rPr lang="en-US" altLang="zh-CN" sz="1400" b="0" i="0" u="none" strike="noStrike" kern="0" cap="none" spc="0" baseline="0">
                <a:solidFill>
                  <a:srgbClr val="000000"/>
                </a:solidFill>
                <a:latin typeface="Arial" charset="0"/>
                <a:ea typeface="Arial" charset="0"/>
                <a:cs typeface="Lucida Sans"/>
              </a:rPr>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zh-CN" altLang="en-US" sz="1400" b="0" i="0" u="none" strike="noStrike" kern="0" cap="none" spc="0" baseline="0">
              <a:solidFill>
                <a:srgbClr val="000000"/>
              </a:solidFill>
              <a:latin typeface="Arial" charset="0"/>
              <a:ea typeface="Arial" charset="0"/>
              <a:cs typeface="Lucida Sans"/>
            </a:endParaRPr>
          </a:p>
        </p:txBody>
      </p:sp>
      <p:sp>
        <p:nvSpPr>
          <p:cNvPr id="6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9" name="矩形"/>
          <p:cNvSpPr>
            <a:spLocks/>
          </p:cNvSpPr>
          <p:nvPr/>
        </p:nvSpPr>
        <p:spPr>
          <a:xfrm>
            <a:off x="145277" y="4713110"/>
            <a:ext cx="4671887"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r>
              <a:rPr lang="en-US" altLang="zh-CN" sz="1000" b="0" i="0" u="none" strike="noStrike" kern="0" cap="none" spc="0" baseline="0">
                <a:solidFill>
                  <a:srgbClr val="000000"/>
                </a:solidFill>
                <a:latin typeface="Arial" charset="0"/>
                <a:ea typeface="Arial" charset="0"/>
                <a:cs typeface="Arial" charset="0"/>
                <a:sym typeface="Arial" charset="0"/>
              </a:rPr>
              <a:t> arkajainuniversity.ac.in</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007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136665" y="585109"/>
            <a:ext cx="7348411"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Problem Statement</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charset="0"/>
                <a:ea typeface="Arial" charset="0"/>
                <a:cs typeface="Lucida Sans"/>
              </a:rPr>
            </a:br>
            <a:br>
              <a:rPr lang="zh-CN" altLang="en-US" sz="1400" b="0" i="0" u="none" strike="noStrike" kern="0" cap="none" spc="0" baseline="0">
                <a:solidFill>
                  <a:srgbClr val="000000"/>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1. To rent a car a prospective renter must first go to the nearest office to register as a client. </a:t>
            </a:r>
            <a:br>
              <a:rPr lang="zh-CN" altLang="en-US" sz="1400" b="0" i="0" u="none" strike="noStrike" kern="0" cap="none" spc="0" baseline="0">
                <a:solidFill>
                  <a:srgbClr val="000000"/>
                </a:solidFill>
                <a:latin typeface="Arial" charset="0"/>
                <a:ea typeface="Arial" charset="0"/>
                <a:cs typeface="Lucida Sans"/>
              </a:rPr>
            </a:br>
            <a:br>
              <a:rPr lang="zh-CN" altLang="en-US" sz="1400" b="0" i="0" u="none" strike="noStrike" kern="0" cap="none" spc="0" baseline="0">
                <a:solidFill>
                  <a:srgbClr val="000000"/>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2.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charset="0"/>
              <a:ea typeface="Arial" charset="0"/>
              <a:cs typeface="Lucida Sans"/>
            </a:endParaRPr>
          </a:p>
        </p:txBody>
      </p:sp>
      <p:sp>
        <p:nvSpPr>
          <p:cNvPr id="7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4" name="矩形"/>
          <p:cNvSpPr>
            <a:spLocks/>
          </p:cNvSpPr>
          <p:nvPr/>
        </p:nvSpPr>
        <p:spPr>
          <a:xfrm>
            <a:off x="136665" y="4675910"/>
            <a:ext cx="3766099"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www.coursehero.com</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6954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52511" y="607024"/>
            <a:ext cx="8342740"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Project Overview</a:t>
            </a:r>
            <a:br>
              <a:rPr lang="zh-CN" altLang="en-US" sz="1600" b="1" i="0" u="none" strike="noStrike" kern="0" cap="none" spc="0" baseline="0">
                <a:solidFill>
                  <a:srgbClr val="213163"/>
                </a:solidFill>
                <a:latin typeface="Arial" charset="0"/>
                <a:ea typeface="Arial" charset="0"/>
                <a:cs typeface="Lucida Sans"/>
              </a:rPr>
            </a:br>
            <a:br>
              <a:rPr lang="zh-CN" altLang="en-US" sz="18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charset="0"/>
              <a:ea typeface="Arial" charset="0"/>
              <a:cs typeface="Lucida Sans"/>
            </a:endParaRPr>
          </a:p>
        </p:txBody>
      </p:sp>
      <p:sp>
        <p:nvSpPr>
          <p:cNvPr id="7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9" name="矩形"/>
          <p:cNvSpPr>
            <a:spLocks/>
          </p:cNvSpPr>
          <p:nvPr/>
        </p:nvSpPr>
        <p:spPr>
          <a:xfrm>
            <a:off x="235392" y="4697824"/>
            <a:ext cx="2690687"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a:t>
            </a:r>
            <a:r>
              <a:rPr lang="en-US" altLang="zh-CN" sz="1000" b="0" i="0" u="none" strike="noStrike" kern="0" cap="none" spc="0" baseline="0">
                <a:solidFill>
                  <a:srgbClr val="000000"/>
                </a:solidFill>
                <a:latin typeface="Arial" charset="0"/>
                <a:ea typeface="Arial" charset="0"/>
                <a:cs typeface="Arial" charset="0"/>
                <a:sym typeface="Arial" charset="0"/>
              </a:rPr>
              <a:t>arkajainuniversity.ac.in</a:t>
            </a:r>
            <a:endParaRPr lang="en-US" altLang="zh-CN" sz="1000" b="0" i="0" u="none" strike="noStrike" kern="0" cap="none" spc="0" baseline="0">
              <a:solidFill>
                <a:schemeClr val="tx1"/>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3101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38533" y="477078"/>
            <a:ext cx="8866934" cy="406387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Proposed Solution</a:t>
            </a:r>
            <a:endParaRPr lang="zh-CN" altLang="en-US" sz="1600" b="0" i="0" u="none" strike="noStrike" kern="0" cap="none" spc="0" baseline="0">
              <a:solidFill>
                <a:srgbClr val="000000"/>
              </a:solidFill>
              <a:latin typeface="Arial" charset="0"/>
              <a:ea typeface="Arial" charset="0"/>
              <a:cs typeface="Lucida Sans"/>
            </a:endParaRPr>
          </a:p>
        </p:txBody>
      </p:sp>
      <p:sp>
        <p:nvSpPr>
          <p:cNvPr id="83" name="矩形"/>
          <p:cNvSpPr>
            <a:spLocks/>
          </p:cNvSpPr>
          <p:nvPr/>
        </p:nvSpPr>
        <p:spPr>
          <a:xfrm>
            <a:off x="138533" y="1102220"/>
            <a:ext cx="8866934" cy="3234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The existing system is a manual one. After studying the problems of the existing system, the following requirements have been identified. </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new system that will reduce the manual effort of creating reports</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will built-up the database to facilitate future information and retrieval for analysis and other statements.</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will automate the monitoring of any problem During Analysis. </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has a flexible form design.</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4"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5"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3729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矩形"/>
          <p:cNvSpPr>
            <a:spLocks/>
          </p:cNvSpPr>
          <p:nvPr/>
        </p:nvSpPr>
        <p:spPr>
          <a:xfrm>
            <a:off x="492236" y="594573"/>
            <a:ext cx="8017933" cy="7000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9"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0"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91" name="文本框"/>
          <p:cNvSpPr>
            <a:spLocks noGrp="1"/>
          </p:cNvSpPr>
          <p:nvPr>
            <p:ph type="title"/>
          </p:nvPr>
        </p:nvSpPr>
        <p:spPr>
          <a:xfrm>
            <a:off x="492236" y="783441"/>
            <a:ext cx="7551834" cy="3855270"/>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charset="0"/>
                <a:ea typeface="Arial"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Quick and easy retrieval of information</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 Low cost maintenance. </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The system is not person dependent.</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Knowledge of computer skill required is minimum.</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 Use of this system will automate the function.</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It will also lead this system to improve the quality</a:t>
            </a:r>
            <a:endParaRPr lang="zh-CN" altLang="en-US" sz="16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14433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矩形"/>
          <p:cNvSpPr>
            <a:spLocks/>
          </p:cNvSpPr>
          <p:nvPr/>
        </p:nvSpPr>
        <p:spPr>
          <a:xfrm>
            <a:off x="138652" y="805841"/>
            <a:ext cx="8017933" cy="6999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9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95" name="文本框"/>
          <p:cNvSpPr>
            <a:spLocks noGrp="1"/>
          </p:cNvSpPr>
          <p:nvPr>
            <p:ph type="title"/>
          </p:nvPr>
        </p:nvSpPr>
        <p:spPr>
          <a:xfrm>
            <a:off x="490249" y="682486"/>
            <a:ext cx="7666335" cy="3858462"/>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charset="0"/>
                <a:ea typeface="Arial"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charset="0"/>
                <a:ea typeface="Arial" charset="0"/>
                <a:cs typeface="Times New Roman" charset="0"/>
              </a:rPr>
            </a:br>
            <a:endParaRPr lang="zh-CN" altLang="en-US" sz="18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24662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Technology Used</a:t>
            </a:r>
            <a:endParaRPr lang="zh-CN" altLang="en-US" sz="1600" b="0" i="0" u="none" strike="noStrike" kern="0" cap="none" spc="0" baseline="0">
              <a:solidFill>
                <a:srgbClr val="000000"/>
              </a:solidFill>
              <a:latin typeface="Arial" charset="0"/>
              <a:ea typeface="Arial" charset="0"/>
              <a:cs typeface="Lucida Sans"/>
            </a:endParaRPr>
          </a:p>
        </p:txBody>
      </p:sp>
      <p:sp>
        <p:nvSpPr>
          <p:cNvPr id="97"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8" name="图片"/>
          <p:cNvPicPr>
            <a:picLocks noChangeAspect="1"/>
          </p:cNvPicPr>
          <p:nvPr/>
        </p:nvPicPr>
        <p:blipFill>
          <a:blip r:embed="rId3" cstate="print"/>
          <a:stretch>
            <a:fillRect/>
          </a:stretch>
        </p:blipFill>
        <p:spPr>
          <a:xfrm>
            <a:off x="1021171" y="1723257"/>
            <a:ext cx="2956469" cy="2573047"/>
          </a:xfrm>
          <a:prstGeom prst="rect">
            <a:avLst/>
          </a:prstGeom>
          <a:noFill/>
          <a:ln w="12700" cap="flat" cmpd="sng">
            <a:noFill/>
            <a:prstDash val="solid"/>
            <a:miter/>
          </a:ln>
        </p:spPr>
      </p:pic>
      <p:pic>
        <p:nvPicPr>
          <p:cNvPr id="99" name="图片"/>
          <p:cNvPicPr>
            <a:picLocks noChangeAspect="1"/>
          </p:cNvPicPr>
          <p:nvPr/>
        </p:nvPicPr>
        <p:blipFill>
          <a:blip r:embed="rId4" cstate="print"/>
          <a:stretch>
            <a:fillRect/>
          </a:stretch>
        </p:blipFill>
        <p:spPr>
          <a:xfrm>
            <a:off x="4564380" y="1712691"/>
            <a:ext cx="4165598" cy="2090952"/>
          </a:xfrm>
          <a:prstGeom prst="rect">
            <a:avLst/>
          </a:prstGeom>
          <a:noFill/>
          <a:ln w="12700" cap="flat" cmpd="sng">
            <a:noFill/>
            <a:prstDash val="solid"/>
            <a:miter/>
          </a:ln>
        </p:spPr>
      </p:pic>
      <p:sp>
        <p:nvSpPr>
          <p:cNvPr id="100" name="矩形"/>
          <p:cNvSpPr>
            <a:spLocks/>
          </p:cNvSpPr>
          <p:nvPr/>
        </p:nvSpPr>
        <p:spPr>
          <a:xfrm>
            <a:off x="1000361" y="1361511"/>
            <a:ext cx="3318483"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1" name="矩形"/>
          <p:cNvSpPr>
            <a:spLocks/>
          </p:cNvSpPr>
          <p:nvPr/>
        </p:nvSpPr>
        <p:spPr>
          <a:xfrm>
            <a:off x="4865736" y="1287522"/>
            <a:ext cx="3580969"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2"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03"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225093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Giri Sankar</cp:lastModifiedBy>
  <cp:revision>1</cp:revision>
  <dcterms:created xsi:type="dcterms:W3CDTF">2024-04-06T19:37:02Z</dcterms:created>
  <dcterms:modified xsi:type="dcterms:W3CDTF">2024-04-12T05:20:26Z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