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6" r:id="rId3"/>
    <p:sldId id="267" r:id="rId4"/>
    <p:sldId id="268" r:id="rId5"/>
    <p:sldId id="259" r:id="rId6"/>
    <p:sldId id="269" r:id="rId7"/>
    <p:sldId id="270" r:id="rId8"/>
    <p:sldId id="263" r:id="rId9"/>
    <p:sldId id="262" r:id="rId10"/>
    <p:sldId id="271" r:id="rId11"/>
    <p:sldId id="260" r:id="rId12"/>
    <p:sldId id="258" r:id="rId13"/>
    <p:sldId id="264"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02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2/22/2025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38417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9521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7143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8917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48406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1425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1100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53204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33094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2/22/2025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891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1215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2202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5868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15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899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3375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4627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2/22/2025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09116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ypi.org/project/gTTS/" TargetMode="External"/><Relationship Id="rId3" Type="http://schemas.openxmlformats.org/officeDocument/2006/relationships/hyperlink" Target="https://www.projectpro.io/article/transformers-bart-model-explained/553" TargetMode="External"/><Relationship Id="rId7" Type="http://schemas.openxmlformats.org/officeDocument/2006/relationships/hyperlink" Target="https://realpython.com/python-web-scraping-practical-introduction/" TargetMode="External"/><Relationship Id="rId2" Type="http://schemas.openxmlformats.org/officeDocument/2006/relationships/hyperlink" Target="https://medium.com/swlh/abstractive-text-summarization-using-transformers-3e774cc42453" TargetMode="External"/><Relationship Id="rId1" Type="http://schemas.openxmlformats.org/officeDocument/2006/relationships/slideLayout" Target="../slideLayouts/slideLayout1.xml"/><Relationship Id="rId6" Type="http://schemas.openxmlformats.org/officeDocument/2006/relationships/hyperlink" Target="https://www.topcoder.com/thrive/articles/text-summarization-in-nlp" TargetMode="External"/><Relationship Id="rId5" Type="http://schemas.openxmlformats.org/officeDocument/2006/relationships/hyperlink" Target="https://www.geeksforgeeks.org/bag-of-words-bow-model-in-nlp/" TargetMode="External"/><Relationship Id="rId4" Type="http://schemas.openxmlformats.org/officeDocument/2006/relationships/hyperlink" Target="https://huggingface.co/learn/nlp-course/en/chapter1/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1955" y="30184"/>
            <a:ext cx="6947127" cy="2186241"/>
          </a:xfrm>
        </p:spPr>
        <p:txBody>
          <a:bodyPr>
            <a:normAutofit/>
          </a:bodyPr>
          <a:lstStyle/>
          <a:p>
            <a:pPr algn="l"/>
            <a:r>
              <a:rPr sz="5400" dirty="0">
                <a:latin typeface="Algerian" panose="04020705040A02060702" pitchFamily="82" charset="0"/>
              </a:rPr>
              <a:t>News</a:t>
            </a:r>
            <a:r>
              <a:rPr lang="en-IN" sz="5400" dirty="0">
                <a:latin typeface="Algerian" panose="04020705040A02060702" pitchFamily="82" charset="0"/>
              </a:rPr>
              <a:t>                     </a:t>
            </a:r>
            <a:r>
              <a:rPr sz="5400" dirty="0">
                <a:latin typeface="Algerian" panose="04020705040A02060702" pitchFamily="82" charset="0"/>
              </a:rPr>
              <a:t> </a:t>
            </a:r>
            <a:r>
              <a:rPr lang="en-IN" sz="5400" dirty="0">
                <a:latin typeface="Algerian" panose="04020705040A02060702" pitchFamily="82" charset="0"/>
              </a:rPr>
              <a:t>      </a:t>
            </a:r>
            <a:r>
              <a:rPr sz="5400" dirty="0">
                <a:latin typeface="Algerian" panose="04020705040A02060702" pitchFamily="82" charset="0"/>
              </a:rPr>
              <a:t>Summarizer</a:t>
            </a:r>
          </a:p>
        </p:txBody>
      </p:sp>
      <p:sp>
        <p:nvSpPr>
          <p:cNvPr id="4" name="Subtitle 3">
            <a:extLst>
              <a:ext uri="{FF2B5EF4-FFF2-40B4-BE49-F238E27FC236}">
                <a16:creationId xmlns:a16="http://schemas.microsoft.com/office/drawing/2014/main" id="{75CE620C-3BD4-0CD0-3654-24B0DD9DD2E2}"/>
              </a:ext>
            </a:extLst>
          </p:cNvPr>
          <p:cNvSpPr>
            <a:spLocks noGrp="1"/>
          </p:cNvSpPr>
          <p:nvPr>
            <p:ph type="subTitle" idx="1"/>
          </p:nvPr>
        </p:nvSpPr>
        <p:spPr>
          <a:xfrm>
            <a:off x="4283765" y="2723322"/>
            <a:ext cx="4403036" cy="3043875"/>
          </a:xfrm>
        </p:spPr>
        <p:txBody>
          <a:bodyPr>
            <a:normAutofit fontScale="70000" lnSpcReduction="20000"/>
          </a:bodyPr>
          <a:lstStyle/>
          <a:p>
            <a:pPr algn="l"/>
            <a:r>
              <a:rPr lang="en-IN" dirty="0"/>
              <a:t>Team Name: News Summarizer</a:t>
            </a:r>
          </a:p>
          <a:p>
            <a:pPr algn="l"/>
            <a:r>
              <a:rPr lang="en-IN" dirty="0"/>
              <a:t>Team Members:</a:t>
            </a:r>
          </a:p>
          <a:p>
            <a:pPr marL="285750" indent="-285750" algn="l">
              <a:buFont typeface="Arial" panose="020B0604020202020204" pitchFamily="34" charset="0"/>
              <a:buChar char="•"/>
            </a:pPr>
            <a:r>
              <a:rPr lang="en-IN" dirty="0"/>
              <a:t>Y. Varun</a:t>
            </a:r>
          </a:p>
          <a:p>
            <a:pPr marL="285750" indent="-285750" algn="l">
              <a:buFont typeface="Arial" panose="020B0604020202020204" pitchFamily="34" charset="0"/>
              <a:buChar char="•"/>
            </a:pPr>
            <a:r>
              <a:rPr lang="en-IN" dirty="0"/>
              <a:t>Y. Nanda Sankar</a:t>
            </a:r>
          </a:p>
          <a:p>
            <a:pPr marL="285750" indent="-285750" algn="l">
              <a:buFont typeface="Arial" panose="020B0604020202020204" pitchFamily="34" charset="0"/>
              <a:buChar char="•"/>
            </a:pPr>
            <a:r>
              <a:rPr lang="en-IN" dirty="0"/>
              <a:t>Y. </a:t>
            </a:r>
            <a:r>
              <a:rPr lang="en-IN" dirty="0" err="1"/>
              <a:t>Siddarthha</a:t>
            </a:r>
            <a:endParaRPr lang="en-IN" dirty="0"/>
          </a:p>
          <a:p>
            <a:pPr marL="285750" indent="-285750" algn="l">
              <a:buFont typeface="Arial" panose="020B0604020202020204" pitchFamily="34" charset="0"/>
              <a:buChar char="•"/>
            </a:pPr>
            <a:r>
              <a:rPr lang="en-IN" dirty="0"/>
              <a:t>Y. Mukesh Kumar Reddy</a:t>
            </a:r>
          </a:p>
          <a:p>
            <a:pPr marL="285750" indent="-285750" algn="l">
              <a:buFont typeface="Arial" panose="020B0604020202020204" pitchFamily="34" charset="0"/>
              <a:buChar char="•"/>
            </a:pPr>
            <a:r>
              <a:rPr lang="en-IN" dirty="0"/>
              <a:t>Y. </a:t>
            </a:r>
            <a:r>
              <a:rPr lang="en-IN" dirty="0" err="1"/>
              <a:t>Yuvanarendra</a:t>
            </a:r>
            <a:endParaRPr lang="en-IN" dirty="0"/>
          </a:p>
          <a:p>
            <a:pPr marL="285750" indent="-285750" algn="l">
              <a:buFont typeface="Arial" panose="020B0604020202020204" pitchFamily="34" charset="0"/>
              <a:buChar char="•"/>
            </a:pPr>
            <a:r>
              <a:rPr lang="en-IN" dirty="0"/>
              <a:t>T. </a:t>
            </a:r>
            <a:r>
              <a:rPr lang="en-IN" dirty="0" err="1"/>
              <a:t>Girisaran</a:t>
            </a:r>
            <a:endParaRPr lang="en-IN" dirty="0"/>
          </a:p>
          <a:p>
            <a:pPr marL="285750" indent="-285750" algn="l">
              <a:buFont typeface="Arial" panose="020B0604020202020204" pitchFamily="34" charset="0"/>
              <a:buChar char="•"/>
            </a:pPr>
            <a:r>
              <a:rPr lang="en-IN" dirty="0"/>
              <a:t>V. </a:t>
            </a:r>
            <a:r>
              <a:rPr lang="en-IN" dirty="0" err="1"/>
              <a:t>Mohith</a:t>
            </a:r>
            <a:endParaRPr lang="en-IN" dirty="0"/>
          </a:p>
          <a:p>
            <a:pPr marL="285750" indent="-285750" algn="l">
              <a:buFont typeface="Arial" panose="020B0604020202020204" pitchFamily="34" charset="0"/>
              <a:buChar char="•"/>
            </a:pPr>
            <a:r>
              <a:rPr lang="en-IN" dirty="0"/>
              <a:t>T Srikanth Reddy</a:t>
            </a:r>
          </a:p>
          <a:p>
            <a:pPr marL="285750" indent="-285750" algn="l">
              <a:buFont typeface="Arial" panose="020B0604020202020204" pitchFamily="34" charset="0"/>
              <a:buChar char="•"/>
            </a:pPr>
            <a:r>
              <a:rPr lang="en-IN" dirty="0"/>
              <a:t>T </a:t>
            </a:r>
            <a:r>
              <a:rPr lang="en-IN"/>
              <a:t>Hemanth Kumar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AAFA36-B265-325D-9758-AAAFF34B9B3E}"/>
              </a:ext>
            </a:extLst>
          </p:cNvPr>
          <p:cNvSpPr>
            <a:spLocks noGrp="1"/>
          </p:cNvSpPr>
          <p:nvPr>
            <p:ph type="ctrTitle"/>
          </p:nvPr>
        </p:nvSpPr>
        <p:spPr>
          <a:xfrm>
            <a:off x="2606186" y="894889"/>
            <a:ext cx="6947127" cy="894154"/>
          </a:xfrm>
        </p:spPr>
        <p:txBody>
          <a:bodyPr>
            <a:normAutofit/>
          </a:bodyPr>
          <a:lstStyle/>
          <a:p>
            <a:pPr algn="l"/>
            <a:r>
              <a:rPr lang="en-IN" sz="4800" dirty="0">
                <a:latin typeface="Algerian" panose="04020705040A02060702" pitchFamily="82" charset="0"/>
              </a:rPr>
              <a:t>REFERENCES:</a:t>
            </a:r>
          </a:p>
        </p:txBody>
      </p:sp>
      <p:sp>
        <p:nvSpPr>
          <p:cNvPr id="5" name="Subtitle 4">
            <a:extLst>
              <a:ext uri="{FF2B5EF4-FFF2-40B4-BE49-F238E27FC236}">
                <a16:creationId xmlns:a16="http://schemas.microsoft.com/office/drawing/2014/main" id="{E8F6F406-C9E8-3DEF-F8F4-E29F8F44E85D}"/>
              </a:ext>
            </a:extLst>
          </p:cNvPr>
          <p:cNvSpPr>
            <a:spLocks noGrp="1"/>
          </p:cNvSpPr>
          <p:nvPr>
            <p:ph type="subTitle" idx="1"/>
          </p:nvPr>
        </p:nvSpPr>
        <p:spPr>
          <a:xfrm>
            <a:off x="2606186" y="1789043"/>
            <a:ext cx="5762563" cy="3988093"/>
          </a:xfrm>
        </p:spPr>
        <p:txBody>
          <a:bodyPr>
            <a:normAutofit fontScale="62500" lnSpcReduction="20000"/>
          </a:bodyPr>
          <a:lstStyle/>
          <a:p>
            <a:pPr marL="285750" indent="-285750" algn="l">
              <a:buFont typeface="Arial" panose="020B0604020202020204" pitchFamily="34" charset="0"/>
              <a:buChar char="•"/>
            </a:pPr>
            <a:r>
              <a:rPr lang="en-IN" sz="1900" b="1" dirty="0"/>
              <a:t>Abstractive Text Summarization Using Transformers</a:t>
            </a:r>
            <a:r>
              <a:rPr lang="en-IN" sz="1900" dirty="0"/>
              <a:t> – A deep dive into AI-based summarization techniques.</a:t>
            </a:r>
            <a:br>
              <a:rPr lang="en-IN" sz="1900" dirty="0"/>
            </a:br>
            <a:r>
              <a:rPr lang="en-IN" sz="1900" dirty="0"/>
              <a:t>🔗 </a:t>
            </a:r>
            <a:r>
              <a:rPr lang="en-IN" sz="1900" dirty="0">
                <a:hlinkClick r:id="rId2"/>
              </a:rPr>
              <a:t>Medium Article</a:t>
            </a:r>
            <a:endParaRPr lang="en-IN" sz="1900" dirty="0"/>
          </a:p>
          <a:p>
            <a:pPr marL="285750" indent="-285750" algn="l">
              <a:buFont typeface="Arial" panose="020B0604020202020204" pitchFamily="34" charset="0"/>
              <a:buChar char="•"/>
            </a:pPr>
            <a:r>
              <a:rPr lang="en-IN" sz="1900" b="1" dirty="0"/>
              <a:t>BART Model for Text Summarization</a:t>
            </a:r>
            <a:r>
              <a:rPr lang="en-IN" sz="1900" dirty="0"/>
              <a:t> – Understanding the BART Transformer model for NLP tasks.</a:t>
            </a:r>
            <a:br>
              <a:rPr lang="en-IN" sz="1900" dirty="0"/>
            </a:br>
            <a:r>
              <a:rPr lang="en-IN" sz="1900" dirty="0"/>
              <a:t>🔗 </a:t>
            </a:r>
            <a:r>
              <a:rPr lang="en-IN" sz="1900" dirty="0" err="1">
                <a:hlinkClick r:id="rId3"/>
              </a:rPr>
              <a:t>ProjectPro</a:t>
            </a:r>
            <a:endParaRPr lang="en-IN" sz="1900" dirty="0"/>
          </a:p>
          <a:p>
            <a:pPr marL="285750" indent="-285750" algn="l">
              <a:buFont typeface="Arial" panose="020B0604020202020204" pitchFamily="34" charset="0"/>
              <a:buChar char="•"/>
            </a:pPr>
            <a:r>
              <a:rPr lang="en-IN" sz="1900" dirty="0"/>
              <a:t> </a:t>
            </a:r>
            <a:r>
              <a:rPr lang="en-IN" sz="1900" b="1" dirty="0"/>
              <a:t>NLP Course by Hugging Face</a:t>
            </a:r>
            <a:r>
              <a:rPr lang="en-IN" sz="1900" dirty="0"/>
              <a:t> – Basics of Natural Language Processing (NLP) and deep learning models.</a:t>
            </a:r>
            <a:br>
              <a:rPr lang="en-IN" sz="1900" dirty="0"/>
            </a:br>
            <a:r>
              <a:rPr lang="en-IN" sz="1900" dirty="0"/>
              <a:t>🔗 </a:t>
            </a:r>
            <a:r>
              <a:rPr lang="en-IN" sz="1900" dirty="0">
                <a:hlinkClick r:id="rId4"/>
              </a:rPr>
              <a:t>Hugging Face</a:t>
            </a:r>
            <a:endParaRPr lang="en-IN" sz="1900" dirty="0"/>
          </a:p>
          <a:p>
            <a:pPr marL="285750" indent="-285750" algn="l">
              <a:buFont typeface="Arial" panose="020B0604020202020204" pitchFamily="34" charset="0"/>
              <a:buChar char="•"/>
            </a:pPr>
            <a:r>
              <a:rPr lang="en-IN" sz="1900" b="1" dirty="0"/>
              <a:t>Bag of Words (</a:t>
            </a:r>
            <a:r>
              <a:rPr lang="en-IN" sz="1900" b="1" dirty="0" err="1"/>
              <a:t>BoW</a:t>
            </a:r>
            <a:r>
              <a:rPr lang="en-IN" sz="1900" b="1" dirty="0"/>
              <a:t>) Model in NLP</a:t>
            </a:r>
            <a:r>
              <a:rPr lang="en-IN" sz="1900" dirty="0"/>
              <a:t> – Explanation of how </a:t>
            </a:r>
            <a:r>
              <a:rPr lang="en-IN" sz="1900" dirty="0" err="1"/>
              <a:t>BoW</a:t>
            </a:r>
            <a:r>
              <a:rPr lang="en-IN" sz="1900" dirty="0"/>
              <a:t> helps in text classification.</a:t>
            </a:r>
            <a:br>
              <a:rPr lang="en-IN" sz="1900" dirty="0"/>
            </a:br>
            <a:r>
              <a:rPr lang="en-IN" sz="1900" dirty="0"/>
              <a:t>🔗 </a:t>
            </a:r>
            <a:r>
              <a:rPr lang="en-IN" sz="1900" dirty="0" err="1">
                <a:hlinkClick r:id="rId5"/>
              </a:rPr>
              <a:t>GeeksforGeeks</a:t>
            </a:r>
            <a:endParaRPr lang="en-IN" sz="1900" dirty="0"/>
          </a:p>
          <a:p>
            <a:pPr marL="285750" indent="-285750" algn="l">
              <a:buFont typeface="Arial" panose="020B0604020202020204" pitchFamily="34" charset="0"/>
              <a:buChar char="•"/>
            </a:pPr>
            <a:r>
              <a:rPr lang="en-IN" sz="1900" dirty="0"/>
              <a:t> </a:t>
            </a:r>
            <a:r>
              <a:rPr lang="en-IN" sz="1900" b="1" dirty="0"/>
              <a:t>Text Summarization Techniques in NLP</a:t>
            </a:r>
            <a:r>
              <a:rPr lang="en-IN" sz="1900" dirty="0"/>
              <a:t> – A comparison of extractive and abstractive summarization methods.</a:t>
            </a:r>
            <a:br>
              <a:rPr lang="en-IN" sz="1900" dirty="0"/>
            </a:br>
            <a:r>
              <a:rPr lang="en-IN" sz="1900" dirty="0"/>
              <a:t>🔗 </a:t>
            </a:r>
            <a:r>
              <a:rPr lang="en-IN" sz="1900" dirty="0" err="1">
                <a:hlinkClick r:id="rId6"/>
              </a:rPr>
              <a:t>Topcoder</a:t>
            </a:r>
            <a:endParaRPr lang="en-IN" sz="1900" dirty="0"/>
          </a:p>
          <a:p>
            <a:pPr marL="285750" indent="-285750" algn="l">
              <a:buFont typeface="Arial" panose="020B0604020202020204" pitchFamily="34" charset="0"/>
              <a:buChar char="•"/>
            </a:pPr>
            <a:r>
              <a:rPr lang="en-IN" sz="1900" dirty="0"/>
              <a:t> </a:t>
            </a:r>
            <a:r>
              <a:rPr lang="en-IN" sz="1900" b="1" dirty="0"/>
              <a:t>Web Scraping with Python</a:t>
            </a:r>
            <a:r>
              <a:rPr lang="en-IN" sz="1900" dirty="0"/>
              <a:t> – Guide on using </a:t>
            </a:r>
            <a:r>
              <a:rPr lang="en-IN" sz="1900" dirty="0" err="1"/>
              <a:t>BeautifulSoup</a:t>
            </a:r>
            <a:r>
              <a:rPr lang="en-IN" sz="1900" dirty="0"/>
              <a:t> and Newspaper3k for extracting news articles.</a:t>
            </a:r>
            <a:br>
              <a:rPr lang="en-IN" sz="1900" dirty="0"/>
            </a:br>
            <a:r>
              <a:rPr lang="en-IN" sz="1900" dirty="0"/>
              <a:t>🔗 </a:t>
            </a:r>
            <a:r>
              <a:rPr lang="en-IN" sz="1900" dirty="0">
                <a:hlinkClick r:id="rId7"/>
              </a:rPr>
              <a:t>Real Python</a:t>
            </a:r>
            <a:endParaRPr lang="en-IN" sz="1900" dirty="0"/>
          </a:p>
          <a:p>
            <a:pPr marL="285750" indent="-285750" algn="l">
              <a:buFont typeface="Arial" panose="020B0604020202020204" pitchFamily="34" charset="0"/>
              <a:buChar char="•"/>
            </a:pPr>
            <a:r>
              <a:rPr lang="en-IN" sz="1900" dirty="0"/>
              <a:t> </a:t>
            </a:r>
            <a:r>
              <a:rPr lang="en-IN" sz="1900" b="1" dirty="0"/>
              <a:t>Text-to-Speech Conversion Using </a:t>
            </a:r>
            <a:r>
              <a:rPr lang="en-IN" sz="1900" b="1" dirty="0" err="1"/>
              <a:t>gTTS</a:t>
            </a:r>
            <a:r>
              <a:rPr lang="en-IN" sz="1900" dirty="0"/>
              <a:t> – How to convert text into speech using Google’s TTS library.</a:t>
            </a:r>
            <a:br>
              <a:rPr lang="en-IN" sz="1900" dirty="0"/>
            </a:br>
            <a:r>
              <a:rPr lang="en-IN" sz="1900" dirty="0"/>
              <a:t>🔗 </a:t>
            </a:r>
            <a:r>
              <a:rPr lang="en-IN" sz="1900" dirty="0" err="1">
                <a:hlinkClick r:id="rId8"/>
              </a:rPr>
              <a:t>PyPI</a:t>
            </a:r>
            <a:r>
              <a:rPr lang="en-IN" sz="1900" dirty="0">
                <a:hlinkClick r:id="rId8"/>
              </a:rPr>
              <a:t> - </a:t>
            </a:r>
            <a:r>
              <a:rPr lang="en-IN" sz="1900" dirty="0" err="1">
                <a:hlinkClick r:id="rId8"/>
              </a:rPr>
              <a:t>gTTS</a:t>
            </a:r>
            <a:endParaRPr lang="en-IN" sz="1900" dirty="0"/>
          </a:p>
          <a:p>
            <a:pPr algn="l"/>
            <a:endParaRPr lang="en-IN" dirty="0"/>
          </a:p>
        </p:txBody>
      </p:sp>
    </p:spTree>
    <p:extLst>
      <p:ext uri="{BB962C8B-B14F-4D97-AF65-F5344CB8AC3E}">
        <p14:creationId xmlns:p14="http://schemas.microsoft.com/office/powerpoint/2010/main" val="3943893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Features</a:t>
            </a:r>
          </a:p>
        </p:txBody>
      </p:sp>
      <p:sp>
        <p:nvSpPr>
          <p:cNvPr id="3" name="Content Placeholder 2"/>
          <p:cNvSpPr>
            <a:spLocks noGrp="1"/>
          </p:cNvSpPr>
          <p:nvPr>
            <p:ph idx="1"/>
          </p:nvPr>
        </p:nvSpPr>
        <p:spPr/>
        <p:txBody>
          <a:bodyPr>
            <a:normAutofit fontScale="92500"/>
          </a:bodyPr>
          <a:lstStyle/>
          <a:p>
            <a:r>
              <a:rPr dirty="0"/>
              <a:t>Automatic Categorization – News grouped into India, World, Business, Tech, and Sports.</a:t>
            </a:r>
          </a:p>
          <a:p>
            <a:r>
              <a:rPr dirty="0"/>
              <a:t>AI-Powered Summarization – Uses deep learning for concise summaries.</a:t>
            </a:r>
          </a:p>
          <a:p>
            <a:r>
              <a:rPr dirty="0"/>
              <a:t>Text and Audio Options – Users can read or listen to news.</a:t>
            </a:r>
          </a:p>
          <a:p>
            <a:r>
              <a:rPr dirty="0"/>
              <a:t>User-Friendly Interface</a:t>
            </a:r>
            <a:r>
              <a:rPr lang="en-IN" dirty="0"/>
              <a:t> </a:t>
            </a:r>
            <a:r>
              <a:rPr dirty="0"/>
              <a:t>– Simple, easy-to-use, and interactive.</a:t>
            </a:r>
          </a:p>
          <a:p>
            <a:r>
              <a:rPr dirty="0"/>
              <a:t>Fast &amp; Efficient – Saves time by removing unnecessary details.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How It Works</a:t>
            </a:r>
          </a:p>
        </p:txBody>
      </p:sp>
      <p:sp>
        <p:nvSpPr>
          <p:cNvPr id="3" name="Content Placeholder 2"/>
          <p:cNvSpPr>
            <a:spLocks noGrp="1"/>
          </p:cNvSpPr>
          <p:nvPr>
            <p:ph idx="1"/>
          </p:nvPr>
        </p:nvSpPr>
        <p:spPr/>
        <p:txBody>
          <a:bodyPr>
            <a:normAutofit lnSpcReduction="10000"/>
          </a:bodyPr>
          <a:lstStyle/>
          <a:p>
            <a:pPr marL="0" indent="0">
              <a:buNone/>
            </a:pPr>
            <a:r>
              <a:rPr dirty="0"/>
              <a:t>1. Collect news: Scrapes articles from multiple sources.</a:t>
            </a:r>
          </a:p>
          <a:p>
            <a:pPr marL="0" indent="0">
              <a:buNone/>
            </a:pPr>
            <a:r>
              <a:rPr dirty="0"/>
              <a:t>2. Process text: Cleans and categorizes articles.</a:t>
            </a:r>
          </a:p>
          <a:p>
            <a:pPr marL="0" indent="0">
              <a:buNone/>
            </a:pPr>
            <a:r>
              <a:rPr dirty="0"/>
              <a:t>3. Summarize: Uses AI (BART model) to generate short summaries.</a:t>
            </a:r>
          </a:p>
          <a:p>
            <a:pPr marL="0" indent="0">
              <a:buNone/>
            </a:pPr>
            <a:r>
              <a:rPr dirty="0"/>
              <a:t>4. Convert to audio: Uses Google TTS to create spoken versions.</a:t>
            </a:r>
          </a:p>
          <a:p>
            <a:pPr marL="0" indent="0">
              <a:buNone/>
            </a:pPr>
            <a:r>
              <a:rPr dirty="0"/>
              <a:t>5. User Interface: Displays categorized news with text &amp; audio.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0835EB-0643-F7F4-EC82-DDA2E2E54436}"/>
              </a:ext>
            </a:extLst>
          </p:cNvPr>
          <p:cNvPicPr>
            <a:picLocks noChangeAspect="1"/>
          </p:cNvPicPr>
          <p:nvPr/>
        </p:nvPicPr>
        <p:blipFill>
          <a:blip r:embed="rId2"/>
          <a:stretch>
            <a:fillRect/>
          </a:stretch>
        </p:blipFill>
        <p:spPr>
          <a:xfrm>
            <a:off x="-28897" y="1149798"/>
            <a:ext cx="4600897" cy="3790593"/>
          </a:xfrm>
          <a:prstGeom prst="rect">
            <a:avLst/>
          </a:prstGeom>
        </p:spPr>
      </p:pic>
      <p:pic>
        <p:nvPicPr>
          <p:cNvPr id="5" name="Picture 4">
            <a:extLst>
              <a:ext uri="{FF2B5EF4-FFF2-40B4-BE49-F238E27FC236}">
                <a16:creationId xmlns:a16="http://schemas.microsoft.com/office/drawing/2014/main" id="{B11D9275-32BA-F58B-8F8B-AB62D67D8987}"/>
              </a:ext>
            </a:extLst>
          </p:cNvPr>
          <p:cNvPicPr>
            <a:picLocks noChangeAspect="1"/>
          </p:cNvPicPr>
          <p:nvPr/>
        </p:nvPicPr>
        <p:blipFill>
          <a:blip r:embed="rId3"/>
          <a:stretch>
            <a:fillRect/>
          </a:stretch>
        </p:blipFill>
        <p:spPr>
          <a:xfrm>
            <a:off x="5000877" y="1149798"/>
            <a:ext cx="4054110" cy="3790594"/>
          </a:xfrm>
          <a:prstGeom prst="rect">
            <a:avLst/>
          </a:prstGeom>
        </p:spPr>
      </p:pic>
    </p:spTree>
    <p:extLst>
      <p:ext uri="{BB962C8B-B14F-4D97-AF65-F5344CB8AC3E}">
        <p14:creationId xmlns:p14="http://schemas.microsoft.com/office/powerpoint/2010/main" val="47702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3D172D-EB06-E5B3-08ED-D53FDD8AEA3A}"/>
              </a:ext>
            </a:extLst>
          </p:cNvPr>
          <p:cNvPicPr>
            <a:picLocks noChangeAspect="1"/>
          </p:cNvPicPr>
          <p:nvPr/>
        </p:nvPicPr>
        <p:blipFill>
          <a:blip r:embed="rId2"/>
          <a:stretch>
            <a:fillRect/>
          </a:stretch>
        </p:blipFill>
        <p:spPr>
          <a:xfrm>
            <a:off x="509798" y="1561763"/>
            <a:ext cx="7914011" cy="4191673"/>
          </a:xfrm>
          <a:prstGeom prst="rect">
            <a:avLst/>
          </a:prstGeom>
        </p:spPr>
      </p:pic>
    </p:spTree>
    <p:extLst>
      <p:ext uri="{BB962C8B-B14F-4D97-AF65-F5344CB8AC3E}">
        <p14:creationId xmlns:p14="http://schemas.microsoft.com/office/powerpoint/2010/main" val="165929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8623-9E3A-73B1-F661-D816A81E530D}"/>
              </a:ext>
            </a:extLst>
          </p:cNvPr>
          <p:cNvSpPr>
            <a:spLocks noGrp="1"/>
          </p:cNvSpPr>
          <p:nvPr>
            <p:ph type="ctrTitle"/>
          </p:nvPr>
        </p:nvSpPr>
        <p:spPr>
          <a:xfrm>
            <a:off x="2331956" y="625980"/>
            <a:ext cx="6947127" cy="635737"/>
          </a:xfrm>
        </p:spPr>
        <p:txBody>
          <a:bodyPr>
            <a:normAutofit/>
          </a:bodyPr>
          <a:lstStyle/>
          <a:p>
            <a:pPr algn="l"/>
            <a:r>
              <a:rPr lang="en-IN" sz="2400" dirty="0">
                <a:latin typeface="Algerian" panose="04020705040A02060702" pitchFamily="82" charset="0"/>
              </a:rPr>
              <a:t>OBJECTIVES:</a:t>
            </a:r>
          </a:p>
        </p:txBody>
      </p:sp>
      <p:sp>
        <p:nvSpPr>
          <p:cNvPr id="3" name="Subtitle 2">
            <a:extLst>
              <a:ext uri="{FF2B5EF4-FFF2-40B4-BE49-F238E27FC236}">
                <a16:creationId xmlns:a16="http://schemas.microsoft.com/office/drawing/2014/main" id="{56F9B552-ECDF-531A-77BA-7694A3C27409}"/>
              </a:ext>
            </a:extLst>
          </p:cNvPr>
          <p:cNvSpPr>
            <a:spLocks noGrp="1"/>
          </p:cNvSpPr>
          <p:nvPr>
            <p:ph type="subTitle" idx="1"/>
          </p:nvPr>
        </p:nvSpPr>
        <p:spPr>
          <a:xfrm>
            <a:off x="2331956" y="1361662"/>
            <a:ext cx="6354846" cy="4405536"/>
          </a:xfrm>
        </p:spPr>
        <p:txBody>
          <a:bodyPr>
            <a:normAutofit/>
          </a:bodyPr>
          <a:lstStyle/>
          <a:p>
            <a:pPr marL="285750" indent="-285750" algn="just">
              <a:buFont typeface="Arial" panose="020B0604020202020204" pitchFamily="34" charset="0"/>
              <a:buChar char="•"/>
            </a:pPr>
            <a:r>
              <a:rPr lang="en-US" b="1" dirty="0"/>
              <a:t>Automate News Aggregation</a:t>
            </a:r>
            <a:r>
              <a:rPr lang="en-US" dirty="0"/>
              <a:t> – Collect news from various sources using web scraping.</a:t>
            </a:r>
          </a:p>
          <a:p>
            <a:pPr marL="285750" indent="-285750" algn="just">
              <a:buFont typeface="Arial" panose="020B0604020202020204" pitchFamily="34" charset="0"/>
              <a:buChar char="•"/>
            </a:pPr>
            <a:r>
              <a:rPr lang="en-US" dirty="0"/>
              <a:t> </a:t>
            </a:r>
            <a:r>
              <a:rPr lang="en-US" b="1" dirty="0"/>
              <a:t>Categorize Articles</a:t>
            </a:r>
            <a:r>
              <a:rPr lang="en-US" dirty="0"/>
              <a:t> – Classify news into categories: India, World, Business, Technology, and Sports.</a:t>
            </a:r>
          </a:p>
          <a:p>
            <a:pPr marL="285750" indent="-285750" algn="just">
              <a:buFont typeface="Arial" panose="020B0604020202020204" pitchFamily="34" charset="0"/>
              <a:buChar char="•"/>
            </a:pPr>
            <a:r>
              <a:rPr lang="en-US" b="1" dirty="0"/>
              <a:t>Summarize News</a:t>
            </a:r>
            <a:r>
              <a:rPr lang="en-US" dirty="0"/>
              <a:t> – Use NLP techniques (BART model) to generate short, meaningful summaries.</a:t>
            </a:r>
          </a:p>
          <a:p>
            <a:pPr marL="285750" indent="-285750" algn="just">
              <a:buFont typeface="Arial" panose="020B0604020202020204" pitchFamily="34" charset="0"/>
              <a:buChar char="•"/>
            </a:pPr>
            <a:r>
              <a:rPr lang="en-US" dirty="0"/>
              <a:t> </a:t>
            </a:r>
            <a:r>
              <a:rPr lang="en-US" b="1" dirty="0"/>
              <a:t>Enhance Accessibility</a:t>
            </a:r>
            <a:r>
              <a:rPr lang="en-US" dirty="0"/>
              <a:t> – Convert text summaries into speech using Google Text-to-Speech (</a:t>
            </a:r>
            <a:r>
              <a:rPr lang="en-US" dirty="0" err="1"/>
              <a:t>gTTS</a:t>
            </a:r>
            <a:r>
              <a:rPr lang="en-US" dirty="0"/>
              <a:t>).</a:t>
            </a:r>
          </a:p>
          <a:p>
            <a:pPr marL="285750" indent="-285750" algn="just">
              <a:buFont typeface="Arial" panose="020B0604020202020204" pitchFamily="34" charset="0"/>
              <a:buChar char="•"/>
            </a:pPr>
            <a:r>
              <a:rPr lang="en-US" b="1" dirty="0"/>
              <a:t>Build a User-Friendly Interface</a:t>
            </a:r>
            <a:r>
              <a:rPr lang="en-US" dirty="0"/>
              <a:t> – Use </a:t>
            </a:r>
            <a:r>
              <a:rPr lang="en-US" dirty="0" err="1"/>
              <a:t>Streamlit</a:t>
            </a:r>
            <a:r>
              <a:rPr lang="en-US" dirty="0"/>
              <a:t> to display summarized news with images, links, and audio options.</a:t>
            </a:r>
          </a:p>
          <a:p>
            <a:pPr marL="285750" indent="-285750" algn="just">
              <a:buFont typeface="Arial" panose="020B0604020202020204" pitchFamily="34" charset="0"/>
              <a:buChar char="•"/>
            </a:pPr>
            <a:r>
              <a:rPr lang="en-US" b="1" dirty="0"/>
              <a:t>Improve Information Consumption</a:t>
            </a:r>
            <a:r>
              <a:rPr lang="en-US" dirty="0"/>
              <a:t> – Reduce reading time while keeping users informed with key details.</a:t>
            </a:r>
            <a:endParaRPr lang="en-IN" dirty="0"/>
          </a:p>
        </p:txBody>
      </p:sp>
    </p:spTree>
    <p:extLst>
      <p:ext uri="{BB962C8B-B14F-4D97-AF65-F5344CB8AC3E}">
        <p14:creationId xmlns:p14="http://schemas.microsoft.com/office/powerpoint/2010/main" val="416259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7796-8999-89E8-45B6-C0CF71E41D54}"/>
              </a:ext>
            </a:extLst>
          </p:cNvPr>
          <p:cNvSpPr>
            <a:spLocks noGrp="1"/>
          </p:cNvSpPr>
          <p:nvPr>
            <p:ph type="ctrTitle"/>
          </p:nvPr>
        </p:nvSpPr>
        <p:spPr>
          <a:xfrm>
            <a:off x="2331955" y="258418"/>
            <a:ext cx="6947127" cy="973667"/>
          </a:xfrm>
        </p:spPr>
        <p:txBody>
          <a:bodyPr>
            <a:normAutofit/>
          </a:bodyPr>
          <a:lstStyle/>
          <a:p>
            <a:pPr algn="l"/>
            <a:r>
              <a:rPr lang="en-IN" sz="2800" dirty="0">
                <a:latin typeface="Algerian" panose="04020705040A02060702" pitchFamily="82" charset="0"/>
              </a:rPr>
              <a:t>BACKGROUND AND MOTIVATION:</a:t>
            </a:r>
          </a:p>
        </p:txBody>
      </p:sp>
      <p:sp>
        <p:nvSpPr>
          <p:cNvPr id="3" name="Subtitle 2">
            <a:extLst>
              <a:ext uri="{FF2B5EF4-FFF2-40B4-BE49-F238E27FC236}">
                <a16:creationId xmlns:a16="http://schemas.microsoft.com/office/drawing/2014/main" id="{1F2F32A4-2407-CB3D-5208-6E62B2E6D504}"/>
              </a:ext>
            </a:extLst>
          </p:cNvPr>
          <p:cNvSpPr>
            <a:spLocks noGrp="1"/>
          </p:cNvSpPr>
          <p:nvPr>
            <p:ph type="subTitle" idx="1"/>
          </p:nvPr>
        </p:nvSpPr>
        <p:spPr>
          <a:xfrm>
            <a:off x="2331955" y="1310714"/>
            <a:ext cx="6295210" cy="4493738"/>
          </a:xfrm>
        </p:spPr>
        <p:txBody>
          <a:bodyPr>
            <a:normAutofit lnSpcReduction="10000"/>
          </a:bodyPr>
          <a:lstStyle/>
          <a:p>
            <a:pPr marL="285750" indent="-285750" algn="just">
              <a:buFont typeface="Arial" panose="020B0604020202020204" pitchFamily="34" charset="0"/>
              <a:buChar char="•"/>
            </a:pPr>
            <a:r>
              <a:rPr lang="en-US" b="1" dirty="0"/>
              <a:t>Information Overload</a:t>
            </a:r>
            <a:r>
              <a:rPr lang="en-US" dirty="0"/>
              <a:t> – With thousands of news articles published daily, users struggle to find relevant information quickly.</a:t>
            </a:r>
          </a:p>
          <a:p>
            <a:pPr marL="285750" indent="-285750" algn="just">
              <a:buFont typeface="Arial" panose="020B0604020202020204" pitchFamily="34" charset="0"/>
              <a:buChar char="•"/>
            </a:pPr>
            <a:r>
              <a:rPr lang="en-US" b="1" dirty="0"/>
              <a:t>Time-Consuming News Reading</a:t>
            </a:r>
            <a:r>
              <a:rPr lang="en-US" dirty="0"/>
              <a:t> – Reading full articles takes time; a quick summarization helps users grasp key points efficiently.</a:t>
            </a:r>
          </a:p>
          <a:p>
            <a:pPr marL="285750" indent="-285750" algn="just">
              <a:buFont typeface="Arial" panose="020B0604020202020204" pitchFamily="34" charset="0"/>
              <a:buChar char="•"/>
            </a:pPr>
            <a:r>
              <a:rPr lang="en-US" dirty="0"/>
              <a:t> </a:t>
            </a:r>
            <a:r>
              <a:rPr lang="en-US" b="1" dirty="0"/>
              <a:t>AI-Powered Summarization</a:t>
            </a:r>
            <a:r>
              <a:rPr lang="en-US" dirty="0"/>
              <a:t> – NLP techniques (BART model) generate concise summaries, making news easier to consume.</a:t>
            </a:r>
          </a:p>
          <a:p>
            <a:pPr marL="285750" indent="-285750" algn="just">
              <a:buFont typeface="Arial" panose="020B0604020202020204" pitchFamily="34" charset="0"/>
              <a:buChar char="•"/>
            </a:pPr>
            <a:r>
              <a:rPr lang="en-US" dirty="0"/>
              <a:t> </a:t>
            </a:r>
            <a:r>
              <a:rPr lang="en-US" b="1" dirty="0"/>
              <a:t>Enhanced Accessibility</a:t>
            </a:r>
            <a:r>
              <a:rPr lang="en-US" dirty="0"/>
              <a:t> – Text-to-Speech (TTS) converts summaries into audio, helping visually impaired users and those who prefer listening.</a:t>
            </a:r>
          </a:p>
          <a:p>
            <a:pPr marL="285750" indent="-285750" algn="just">
              <a:buFont typeface="Arial" panose="020B0604020202020204" pitchFamily="34" charset="0"/>
              <a:buChar char="•"/>
            </a:pPr>
            <a:r>
              <a:rPr lang="en-US" b="1" dirty="0"/>
              <a:t>User-Friendly Experience</a:t>
            </a:r>
            <a:r>
              <a:rPr lang="en-US" dirty="0"/>
              <a:t> – Categorized news (India, World, Business, Tech, Sports) and a simple web interface (</a:t>
            </a:r>
            <a:r>
              <a:rPr lang="en-US" dirty="0" err="1"/>
              <a:t>Streamlit</a:t>
            </a:r>
            <a:r>
              <a:rPr lang="en-US" dirty="0"/>
              <a:t>) improve usability</a:t>
            </a:r>
          </a:p>
          <a:p>
            <a:pPr algn="ctr"/>
            <a:endParaRPr lang="en-IN" dirty="0"/>
          </a:p>
        </p:txBody>
      </p:sp>
    </p:spTree>
    <p:extLst>
      <p:ext uri="{BB962C8B-B14F-4D97-AF65-F5344CB8AC3E}">
        <p14:creationId xmlns:p14="http://schemas.microsoft.com/office/powerpoint/2010/main" val="374100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203C-8985-5909-0F2F-73DAF189E4CE}"/>
              </a:ext>
            </a:extLst>
          </p:cNvPr>
          <p:cNvSpPr>
            <a:spLocks noGrp="1"/>
          </p:cNvSpPr>
          <p:nvPr>
            <p:ph type="ctrTitle"/>
          </p:nvPr>
        </p:nvSpPr>
        <p:spPr>
          <a:xfrm>
            <a:off x="1868881" y="67109"/>
            <a:ext cx="6947127" cy="457199"/>
          </a:xfrm>
        </p:spPr>
        <p:txBody>
          <a:bodyPr>
            <a:normAutofit fontScale="90000"/>
          </a:bodyPr>
          <a:lstStyle/>
          <a:p>
            <a:pPr algn="l"/>
            <a:r>
              <a:rPr lang="en-IN" sz="2800" dirty="0">
                <a:latin typeface="Algerian" panose="04020705040A02060702" pitchFamily="82" charset="0"/>
              </a:rPr>
              <a:t>LITERATURE REVIEW:</a:t>
            </a:r>
          </a:p>
        </p:txBody>
      </p:sp>
      <p:sp>
        <p:nvSpPr>
          <p:cNvPr id="3" name="Subtitle 2">
            <a:extLst>
              <a:ext uri="{FF2B5EF4-FFF2-40B4-BE49-F238E27FC236}">
                <a16:creationId xmlns:a16="http://schemas.microsoft.com/office/drawing/2014/main" id="{F430FC1A-07A6-7537-0ED7-533A03BF84E4}"/>
              </a:ext>
            </a:extLst>
          </p:cNvPr>
          <p:cNvSpPr>
            <a:spLocks noGrp="1"/>
          </p:cNvSpPr>
          <p:nvPr>
            <p:ph type="subTitle" idx="1"/>
          </p:nvPr>
        </p:nvSpPr>
        <p:spPr>
          <a:xfrm>
            <a:off x="2924238" y="2027584"/>
            <a:ext cx="5762563" cy="3739614"/>
          </a:xfrm>
        </p:spPr>
        <p:txBody>
          <a:bodyPr/>
          <a:lstStyle/>
          <a:p>
            <a:pPr algn="l"/>
            <a:endParaRPr lang="en-IN" dirty="0"/>
          </a:p>
        </p:txBody>
      </p:sp>
      <p:graphicFrame>
        <p:nvGraphicFramePr>
          <p:cNvPr id="4" name="Table 3">
            <a:extLst>
              <a:ext uri="{FF2B5EF4-FFF2-40B4-BE49-F238E27FC236}">
                <a16:creationId xmlns:a16="http://schemas.microsoft.com/office/drawing/2014/main" id="{7F54D8FD-96DD-F35E-CDED-0BEAC5D50F8B}"/>
              </a:ext>
            </a:extLst>
          </p:cNvPr>
          <p:cNvGraphicFramePr>
            <a:graphicFrameLocks noGrp="1"/>
          </p:cNvGraphicFramePr>
          <p:nvPr>
            <p:extLst>
              <p:ext uri="{D42A27DB-BD31-4B8C-83A1-F6EECF244321}">
                <p14:modId xmlns:p14="http://schemas.microsoft.com/office/powerpoint/2010/main" val="2849449154"/>
              </p:ext>
            </p:extLst>
          </p:nvPr>
        </p:nvGraphicFramePr>
        <p:xfrm>
          <a:off x="1868881" y="646043"/>
          <a:ext cx="7205545" cy="5968448"/>
        </p:xfrm>
        <a:graphic>
          <a:graphicData uri="http://schemas.openxmlformats.org/drawingml/2006/table">
            <a:tbl>
              <a:tblPr firstRow="1" bandRow="1">
                <a:tableStyleId>{5C22544A-7EE6-4342-B048-85BDC9FD1C3A}</a:tableStyleId>
              </a:tblPr>
              <a:tblGrid>
                <a:gridCol w="1848353">
                  <a:extLst>
                    <a:ext uri="{9D8B030D-6E8A-4147-A177-3AD203B41FA5}">
                      <a16:colId xmlns:a16="http://schemas.microsoft.com/office/drawing/2014/main" val="2338278687"/>
                    </a:ext>
                  </a:extLst>
                </a:gridCol>
                <a:gridCol w="1391478">
                  <a:extLst>
                    <a:ext uri="{9D8B030D-6E8A-4147-A177-3AD203B41FA5}">
                      <a16:colId xmlns:a16="http://schemas.microsoft.com/office/drawing/2014/main" val="1542076446"/>
                    </a:ext>
                  </a:extLst>
                </a:gridCol>
                <a:gridCol w="1083496">
                  <a:extLst>
                    <a:ext uri="{9D8B030D-6E8A-4147-A177-3AD203B41FA5}">
                      <a16:colId xmlns:a16="http://schemas.microsoft.com/office/drawing/2014/main" val="2709636755"/>
                    </a:ext>
                  </a:extLst>
                </a:gridCol>
                <a:gridCol w="1560313">
                  <a:extLst>
                    <a:ext uri="{9D8B030D-6E8A-4147-A177-3AD203B41FA5}">
                      <a16:colId xmlns:a16="http://schemas.microsoft.com/office/drawing/2014/main" val="3950145166"/>
                    </a:ext>
                  </a:extLst>
                </a:gridCol>
                <a:gridCol w="1321905">
                  <a:extLst>
                    <a:ext uri="{9D8B030D-6E8A-4147-A177-3AD203B41FA5}">
                      <a16:colId xmlns:a16="http://schemas.microsoft.com/office/drawing/2014/main" val="3191191476"/>
                    </a:ext>
                  </a:extLst>
                </a:gridCol>
              </a:tblGrid>
              <a:tr h="482048">
                <a:tc>
                  <a:txBody>
                    <a:bodyPr/>
                    <a:lstStyle/>
                    <a:p>
                      <a:r>
                        <a:rPr lang="en-IN" dirty="0"/>
                        <a:t>TITLE</a:t>
                      </a:r>
                    </a:p>
                  </a:txBody>
                  <a:tcPr/>
                </a:tc>
                <a:tc>
                  <a:txBody>
                    <a:bodyPr/>
                    <a:lstStyle/>
                    <a:p>
                      <a:r>
                        <a:rPr lang="en-IN" dirty="0"/>
                        <a:t>AUTHORS</a:t>
                      </a:r>
                    </a:p>
                  </a:txBody>
                  <a:tcPr/>
                </a:tc>
                <a:tc>
                  <a:txBody>
                    <a:bodyPr/>
                    <a:lstStyle/>
                    <a:p>
                      <a:r>
                        <a:rPr lang="en-IN" dirty="0"/>
                        <a:t>YEAR</a:t>
                      </a:r>
                    </a:p>
                  </a:txBody>
                  <a:tcPr/>
                </a:tc>
                <a:tc>
                  <a:txBody>
                    <a:bodyPr/>
                    <a:lstStyle/>
                    <a:p>
                      <a:r>
                        <a:rPr lang="en-IN" dirty="0"/>
                        <a:t>SUMMARY</a:t>
                      </a:r>
                    </a:p>
                  </a:txBody>
                  <a:tcPr/>
                </a:tc>
                <a:tc>
                  <a:txBody>
                    <a:bodyPr/>
                    <a:lstStyle/>
                    <a:p>
                      <a:r>
                        <a:rPr lang="en-IN" dirty="0"/>
                        <a:t>SOURCE</a:t>
                      </a:r>
                    </a:p>
                  </a:txBody>
                  <a:tcPr/>
                </a:tc>
                <a:extLst>
                  <a:ext uri="{0D108BD9-81ED-4DB2-BD59-A6C34878D82A}">
                    <a16:rowId xmlns:a16="http://schemas.microsoft.com/office/drawing/2014/main" val="1615601844"/>
                  </a:ext>
                </a:extLst>
              </a:tr>
              <a:tr h="0">
                <a:tc>
                  <a:txBody>
                    <a:bodyPr/>
                    <a:lstStyle/>
                    <a:p>
                      <a:r>
                        <a:rPr lang="en-US" sz="1400" dirty="0"/>
                        <a:t>NLP Based Text Summarization Techniques for News Articles: Approaches and Challenges</a:t>
                      </a:r>
                      <a:endParaRPr lang="en-IN" sz="1400" dirty="0"/>
                    </a:p>
                  </a:txBody>
                  <a:tcPr/>
                </a:tc>
                <a:tc>
                  <a:txBody>
                    <a:bodyPr/>
                    <a:lstStyle/>
                    <a:p>
                      <a:r>
                        <a:rPr lang="en-IN" dirty="0"/>
                        <a:t>Sara </a:t>
                      </a:r>
                      <a:r>
                        <a:rPr lang="en-IN" dirty="0" err="1"/>
                        <a:t>Tarannum</a:t>
                      </a:r>
                      <a:r>
                        <a:rPr lang="en-IN" dirty="0"/>
                        <a:t>, Piyush Sonar, Aashi Agrawal, </a:t>
                      </a:r>
                      <a:r>
                        <a:rPr lang="en-IN" dirty="0" err="1"/>
                        <a:t>Krishnai</a:t>
                      </a:r>
                      <a:r>
                        <a:rPr lang="en-IN" dirty="0"/>
                        <a:t> </a:t>
                      </a:r>
                      <a:r>
                        <a:rPr lang="en-IN" dirty="0" err="1"/>
                        <a:t>Khairnar</a:t>
                      </a:r>
                      <a:endParaRPr lang="en-IN" dirty="0"/>
                    </a:p>
                  </a:txBody>
                  <a:tcPr/>
                </a:tc>
                <a:tc>
                  <a:txBody>
                    <a:bodyPr/>
                    <a:lstStyle/>
                    <a:p>
                      <a:r>
                        <a:rPr lang="en-IN" dirty="0"/>
                        <a:t>2021</a:t>
                      </a:r>
                    </a:p>
                  </a:txBody>
                  <a:tcPr/>
                </a:tc>
                <a:tc>
                  <a:txBody>
                    <a:bodyPr/>
                    <a:lstStyle/>
                    <a:p>
                      <a:r>
                        <a:rPr lang="en-US" sz="1200" dirty="0"/>
                        <a:t>Explores extractive and abstractive summarization methods, challenges in preserving key information while summarizing news article</a:t>
                      </a:r>
                      <a:endParaRPr lang="en-IN" sz="1200" dirty="0"/>
                    </a:p>
                  </a:txBody>
                  <a:tcPr/>
                </a:tc>
                <a:tc>
                  <a:txBody>
                    <a:bodyPr/>
                    <a:lstStyle/>
                    <a:p>
                      <a:r>
                        <a:rPr lang="en-IN" dirty="0"/>
                        <a:t>IRJET</a:t>
                      </a:r>
                    </a:p>
                  </a:txBody>
                  <a:tcPr/>
                </a:tc>
                <a:extLst>
                  <a:ext uri="{0D108BD9-81ED-4DB2-BD59-A6C34878D82A}">
                    <a16:rowId xmlns:a16="http://schemas.microsoft.com/office/drawing/2014/main" val="3545523862"/>
                  </a:ext>
                </a:extLst>
              </a:tr>
              <a:tr h="899491">
                <a:tc>
                  <a:txBody>
                    <a:bodyPr/>
                    <a:lstStyle/>
                    <a:p>
                      <a:r>
                        <a:rPr lang="en-US" dirty="0"/>
                        <a:t>News Summarization and Evaluation in the Era of GPT-3</a:t>
                      </a:r>
                      <a:endParaRPr lang="en-IN" dirty="0"/>
                    </a:p>
                  </a:txBody>
                  <a:tcPr/>
                </a:tc>
                <a:tc>
                  <a:txBody>
                    <a:bodyPr/>
                    <a:lstStyle/>
                    <a:p>
                      <a:r>
                        <a:rPr lang="en-IN" dirty="0"/>
                        <a:t>Tanya Goyal, </a:t>
                      </a:r>
                      <a:r>
                        <a:rPr lang="en-IN" dirty="0" err="1"/>
                        <a:t>Junyi</a:t>
                      </a:r>
                      <a:r>
                        <a:rPr lang="en-IN" dirty="0"/>
                        <a:t> Jessy Li, Greg Durrett</a:t>
                      </a:r>
                    </a:p>
                  </a:txBody>
                  <a:tcPr/>
                </a:tc>
                <a:tc>
                  <a:txBody>
                    <a:bodyPr/>
                    <a:lstStyle/>
                    <a:p>
                      <a:r>
                        <a:rPr lang="en-IN" dirty="0"/>
                        <a:t>2022</a:t>
                      </a:r>
                    </a:p>
                  </a:txBody>
                  <a:tcPr/>
                </a:tc>
                <a:tc>
                  <a:txBody>
                    <a:bodyPr/>
                    <a:lstStyle/>
                    <a:p>
                      <a:pPr algn="l"/>
                      <a:r>
                        <a:rPr lang="en-US" sz="1200" dirty="0"/>
                        <a:t>Analyzes how large language models (GPT-3) perform in news summarization compared to traditional NLP models and evaluates summarization quality</a:t>
                      </a:r>
                      <a:endParaRPr lang="en-IN" sz="1200" dirty="0"/>
                    </a:p>
                  </a:txBody>
                  <a:tcPr anchor="ctr"/>
                </a:tc>
                <a:tc>
                  <a:txBody>
                    <a:bodyPr/>
                    <a:lstStyle/>
                    <a:p>
                      <a:r>
                        <a:rPr lang="en-IN" dirty="0" err="1"/>
                        <a:t>arXiv</a:t>
                      </a:r>
                      <a:endParaRPr lang="en-IN" dirty="0"/>
                    </a:p>
                  </a:txBody>
                  <a:tcPr/>
                </a:tc>
                <a:extLst>
                  <a:ext uri="{0D108BD9-81ED-4DB2-BD59-A6C34878D82A}">
                    <a16:rowId xmlns:a16="http://schemas.microsoft.com/office/drawing/2014/main" val="2667669092"/>
                  </a:ext>
                </a:extLst>
              </a:tr>
              <a:tr h="899491">
                <a:tc>
                  <a:txBody>
                    <a:bodyPr/>
                    <a:lstStyle/>
                    <a:p>
                      <a:r>
                        <a:rPr lang="en-US" dirty="0"/>
                        <a:t>Summarization for News Articles Using Unsupervised Learning Approach</a:t>
                      </a:r>
                      <a:endParaRPr lang="en-IN" dirty="0"/>
                    </a:p>
                  </a:txBody>
                  <a:tcPr/>
                </a:tc>
                <a:tc>
                  <a:txBody>
                    <a:bodyPr/>
                    <a:lstStyle/>
                    <a:p>
                      <a:r>
                        <a:rPr lang="en-IN" dirty="0"/>
                        <a:t>S. S. S. Manikandan, S. S. S. Karthik</a:t>
                      </a:r>
                    </a:p>
                  </a:txBody>
                  <a:tcPr/>
                </a:tc>
                <a:tc>
                  <a:txBody>
                    <a:bodyPr/>
                    <a:lstStyle/>
                    <a:p>
                      <a:r>
                        <a:rPr lang="en-IN" dirty="0"/>
                        <a:t>2024</a:t>
                      </a:r>
                    </a:p>
                  </a:txBody>
                  <a:tcPr/>
                </a:tc>
                <a:tc>
                  <a:txBody>
                    <a:bodyPr/>
                    <a:lstStyle/>
                    <a:p>
                      <a:r>
                        <a:rPr lang="en-US" sz="1200" dirty="0"/>
                        <a:t>Proposes an unsupervised learning-based summarization method using NLP and transformer models to extract key points from news articles</a:t>
                      </a:r>
                      <a:endParaRPr lang="en-IN" sz="1200" dirty="0"/>
                    </a:p>
                  </a:txBody>
                  <a:tcPr anchor="ctr"/>
                </a:tc>
                <a:tc>
                  <a:txBody>
                    <a:bodyPr/>
                    <a:lstStyle/>
                    <a:p>
                      <a:r>
                        <a:rPr lang="en-IN" dirty="0"/>
                        <a:t>springer</a:t>
                      </a:r>
                    </a:p>
                  </a:txBody>
                  <a:tcPr/>
                </a:tc>
                <a:extLst>
                  <a:ext uri="{0D108BD9-81ED-4DB2-BD59-A6C34878D82A}">
                    <a16:rowId xmlns:a16="http://schemas.microsoft.com/office/drawing/2014/main" val="2209660700"/>
                  </a:ext>
                </a:extLst>
              </a:tr>
            </a:tbl>
          </a:graphicData>
        </a:graphic>
      </p:graphicFrame>
    </p:spTree>
    <p:extLst>
      <p:ext uri="{BB962C8B-B14F-4D97-AF65-F5344CB8AC3E}">
        <p14:creationId xmlns:p14="http://schemas.microsoft.com/office/powerpoint/2010/main" val="131537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321903"/>
          </a:xfrm>
        </p:spPr>
        <p:txBody>
          <a:bodyPr>
            <a:normAutofit/>
          </a:bodyPr>
          <a:lstStyle/>
          <a:p>
            <a:r>
              <a:rPr lang="en-US" sz="2800" dirty="0">
                <a:latin typeface="Algerian" panose="04020705040A02060702" pitchFamily="82" charset="0"/>
              </a:rPr>
              <a:t>Hardware and Software Tools :</a:t>
            </a:r>
            <a:endParaRPr sz="2800" dirty="0">
              <a:latin typeface="Algerian" panose="04020705040A02060702" pitchFamily="82" charset="0"/>
            </a:endParaRPr>
          </a:p>
        </p:txBody>
      </p:sp>
      <p:sp>
        <p:nvSpPr>
          <p:cNvPr id="3" name="Content Placeholder 2"/>
          <p:cNvSpPr>
            <a:spLocks noGrp="1"/>
          </p:cNvSpPr>
          <p:nvPr>
            <p:ph idx="1"/>
          </p:nvPr>
        </p:nvSpPr>
        <p:spPr>
          <a:xfrm>
            <a:off x="982133" y="1500809"/>
            <a:ext cx="7704667" cy="4499007"/>
          </a:xfrm>
        </p:spPr>
        <p:txBody>
          <a:bodyPr>
            <a:normAutofit/>
          </a:bodyPr>
          <a:lstStyle/>
          <a:p>
            <a:r>
              <a:rPr dirty="0"/>
              <a:t>Python – Core programming language</a:t>
            </a:r>
          </a:p>
          <a:p>
            <a:r>
              <a:rPr dirty="0"/>
              <a:t>NLP (BART model) – Used for text summarization</a:t>
            </a:r>
          </a:p>
          <a:p>
            <a:r>
              <a:rPr dirty="0"/>
              <a:t>Web Scraping – Beautiful</a:t>
            </a:r>
            <a:r>
              <a:rPr lang="en-IN" dirty="0"/>
              <a:t> </a:t>
            </a:r>
            <a:r>
              <a:rPr dirty="0"/>
              <a:t>Soup, Newspaper3k to fetch news</a:t>
            </a:r>
          </a:p>
          <a:p>
            <a:r>
              <a:rPr dirty="0"/>
              <a:t>Text-to-Speech</a:t>
            </a:r>
            <a:r>
              <a:rPr lang="en-IN" dirty="0"/>
              <a:t> </a:t>
            </a:r>
            <a:r>
              <a:rPr dirty="0"/>
              <a:t>– Converts summaries into speech</a:t>
            </a:r>
          </a:p>
          <a:p>
            <a:r>
              <a:rPr dirty="0" err="1"/>
              <a:t>Streamlit</a:t>
            </a:r>
            <a:r>
              <a:rPr dirty="0"/>
              <a:t> – Creates a simple and interactive web interface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5620-25AA-79C9-ADF4-9885367024D5}"/>
              </a:ext>
            </a:extLst>
          </p:cNvPr>
          <p:cNvSpPr>
            <a:spLocks noGrp="1"/>
          </p:cNvSpPr>
          <p:nvPr>
            <p:ph type="ctrTitle"/>
          </p:nvPr>
        </p:nvSpPr>
        <p:spPr>
          <a:xfrm>
            <a:off x="1739673" y="1894647"/>
            <a:ext cx="6947127" cy="824947"/>
          </a:xfrm>
        </p:spPr>
        <p:txBody>
          <a:bodyPr>
            <a:normAutofit/>
          </a:bodyPr>
          <a:lstStyle/>
          <a:p>
            <a:r>
              <a:rPr lang="en-IN" sz="4000" dirty="0">
                <a:latin typeface="Algerian" panose="04020705040A02060702" pitchFamily="82" charset="0"/>
              </a:rPr>
              <a:t>APPROACH METHODOLOGY:</a:t>
            </a:r>
          </a:p>
        </p:txBody>
      </p:sp>
      <p:sp>
        <p:nvSpPr>
          <p:cNvPr id="4" name="Rectangle 1">
            <a:extLst>
              <a:ext uri="{FF2B5EF4-FFF2-40B4-BE49-F238E27FC236}">
                <a16:creationId xmlns:a16="http://schemas.microsoft.com/office/drawing/2014/main" id="{8B953030-9CEB-2F8C-23A8-A4481911AB5A}"/>
              </a:ext>
            </a:extLst>
          </p:cNvPr>
          <p:cNvSpPr>
            <a:spLocks noGrp="1" noChangeArrowheads="1"/>
          </p:cNvSpPr>
          <p:nvPr>
            <p:ph type="subTitle" idx="1"/>
          </p:nvPr>
        </p:nvSpPr>
        <p:spPr bwMode="auto">
          <a:xfrm>
            <a:off x="2019776" y="2877589"/>
            <a:ext cx="634897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Collection (Web Scraping)</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Preprocessing</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News Categorization (Bag of Words Approach)</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Summarization (NLP Model - BART Transformer)</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Text-to-Speech (TTS) Conversion</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User Interface (</a:t>
            </a:r>
            <a:r>
              <a:rPr kumimoji="0" lang="en-US" altLang="en-US" sz="1800" i="0" u="none" strike="noStrike" cap="none" normalizeH="0" baseline="0" dirty="0" err="1">
                <a:ln>
                  <a:noFill/>
                </a:ln>
                <a:solidFill>
                  <a:schemeClr val="tx1"/>
                </a:solidFill>
                <a:effectLst/>
                <a:latin typeface="Arial" panose="020B0604020202020204" pitchFamily="34" charset="0"/>
              </a:rPr>
              <a:t>Streamlit</a:t>
            </a:r>
            <a:r>
              <a:rPr kumimoji="0" lang="en-US" altLang="en-US" sz="1800" i="0" u="none" strike="noStrike" cap="none" normalizeH="0" baseline="0" dirty="0">
                <a:ln>
                  <a:noFill/>
                </a:ln>
                <a:solidFill>
                  <a:schemeClr val="tx1"/>
                </a:solidFill>
                <a:effectLst/>
                <a:latin typeface="Arial" panose="020B0604020202020204" pitchFamily="34" charset="0"/>
              </a:rPr>
              <a:t> Web App)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778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AEA6-E9F8-2D3C-1833-46D24E53D9AC}"/>
              </a:ext>
            </a:extLst>
          </p:cNvPr>
          <p:cNvSpPr>
            <a:spLocks noGrp="1"/>
          </p:cNvSpPr>
          <p:nvPr>
            <p:ph type="ctrTitle"/>
          </p:nvPr>
        </p:nvSpPr>
        <p:spPr>
          <a:xfrm>
            <a:off x="1988152" y="643541"/>
            <a:ext cx="6947127" cy="894521"/>
          </a:xfrm>
        </p:spPr>
        <p:txBody>
          <a:bodyPr>
            <a:normAutofit/>
          </a:bodyPr>
          <a:lstStyle/>
          <a:p>
            <a:pPr algn="l"/>
            <a:r>
              <a:rPr lang="en-IN" sz="4000" dirty="0">
                <a:latin typeface="Algerian" panose="04020705040A02060702" pitchFamily="82" charset="0"/>
              </a:rPr>
              <a:t>SUMMARY:</a:t>
            </a:r>
          </a:p>
        </p:txBody>
      </p:sp>
      <p:sp>
        <p:nvSpPr>
          <p:cNvPr id="3" name="Subtitle 2">
            <a:extLst>
              <a:ext uri="{FF2B5EF4-FFF2-40B4-BE49-F238E27FC236}">
                <a16:creationId xmlns:a16="http://schemas.microsoft.com/office/drawing/2014/main" id="{E2CEDB85-E1A1-7BC1-C5D6-A820A2EFAF83}"/>
              </a:ext>
            </a:extLst>
          </p:cNvPr>
          <p:cNvSpPr>
            <a:spLocks noGrp="1"/>
          </p:cNvSpPr>
          <p:nvPr>
            <p:ph type="subTitle" idx="1"/>
          </p:nvPr>
        </p:nvSpPr>
        <p:spPr>
          <a:xfrm>
            <a:off x="1988152" y="1639958"/>
            <a:ext cx="6698650" cy="4127240"/>
          </a:xfrm>
        </p:spPr>
        <p:txBody>
          <a:bodyPr>
            <a:normAutofit/>
          </a:bodyPr>
          <a:lstStyle/>
          <a:p>
            <a:pPr algn="just"/>
            <a:r>
              <a:rPr lang="en-US" dirty="0"/>
              <a:t>This project was designed to make news consumption quicker and easier by automatically summarizing articles using AI. We built a system that scrapes news from various sources, categorizes it into India, World, Business, Technology, and Sports, and generates short, meaningful summaries using the BART Transformer model. To make it even more accessible, we added a Text-to-Speech (TTS) feature, allowing users to listen to summaries instead of reading them. The entire project is wrapped in a simple, user-friendly web app built with </a:t>
            </a:r>
            <a:r>
              <a:rPr lang="en-US" dirty="0" err="1"/>
              <a:t>Streamlit</a:t>
            </a:r>
            <a:r>
              <a:rPr lang="en-US" dirty="0"/>
              <a:t>, making it easy for anyone to browse, read, or listen to news effortlessly. This project not only saves time but also enhances accessibility.</a:t>
            </a:r>
            <a:endParaRPr lang="en-IN" dirty="0"/>
          </a:p>
        </p:txBody>
      </p:sp>
    </p:spTree>
    <p:extLst>
      <p:ext uri="{BB962C8B-B14F-4D97-AF65-F5344CB8AC3E}">
        <p14:creationId xmlns:p14="http://schemas.microsoft.com/office/powerpoint/2010/main" val="1401478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967410"/>
            <a:ext cx="7704667" cy="934277"/>
          </a:xfrm>
        </p:spPr>
        <p:txBody>
          <a:bodyPr>
            <a:normAutofit/>
          </a:bodyPr>
          <a:lstStyle/>
          <a:p>
            <a:pPr algn="l"/>
            <a:r>
              <a:rPr sz="4800" dirty="0">
                <a:latin typeface="Algerian" panose="04020705040A02060702" pitchFamily="82" charset="0"/>
              </a:rPr>
              <a:t>Conclusion</a:t>
            </a:r>
            <a:r>
              <a:rPr lang="en-IN" sz="4800" dirty="0">
                <a:latin typeface="Algerian" panose="04020705040A02060702" pitchFamily="82" charset="0"/>
              </a:rPr>
              <a:t>:</a:t>
            </a:r>
            <a:endParaRPr sz="4800" dirty="0">
              <a:latin typeface="Algerian" panose="04020705040A02060702" pitchFamily="82" charset="0"/>
            </a:endParaRPr>
          </a:p>
        </p:txBody>
      </p:sp>
      <p:sp>
        <p:nvSpPr>
          <p:cNvPr id="3" name="Content Placeholder 2"/>
          <p:cNvSpPr>
            <a:spLocks noGrp="1"/>
          </p:cNvSpPr>
          <p:nvPr>
            <p:ph idx="1"/>
          </p:nvPr>
        </p:nvSpPr>
        <p:spPr>
          <a:xfrm>
            <a:off x="982132" y="1901687"/>
            <a:ext cx="7704667" cy="3332816"/>
          </a:xfrm>
        </p:spPr>
        <p:txBody>
          <a:bodyPr>
            <a:normAutofit lnSpcReduction="10000"/>
          </a:bodyPr>
          <a:lstStyle/>
          <a:p>
            <a:pPr algn="just"/>
            <a:r>
              <a:rPr dirty="0"/>
              <a:t>The News Article Summarizer is a useful tool for quick and efficient news consumption.</a:t>
            </a:r>
          </a:p>
          <a:p>
            <a:pPr algn="just"/>
            <a:r>
              <a:rPr dirty="0"/>
              <a:t>It categorizes, summarizes, and converts news into audio for better accessibility.</a:t>
            </a:r>
          </a:p>
          <a:p>
            <a:pPr algn="just"/>
            <a:r>
              <a:rPr dirty="0"/>
              <a:t>The project can be enhanced with more features like real-time updates and mobile support.</a:t>
            </a:r>
          </a:p>
          <a:p>
            <a:pPr algn="just"/>
            <a:r>
              <a:rPr dirty="0"/>
              <a:t>AI-powered summarization makes news consumption smarter and easier.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1" y="1043610"/>
            <a:ext cx="7704667" cy="1981200"/>
          </a:xfrm>
        </p:spPr>
        <p:txBody>
          <a:bodyPr>
            <a:normAutofit/>
          </a:bodyPr>
          <a:lstStyle/>
          <a:p>
            <a:pPr algn="l"/>
            <a:r>
              <a:rPr sz="4800" dirty="0">
                <a:latin typeface="Algerian" panose="04020705040A02060702" pitchFamily="82" charset="0"/>
              </a:rPr>
              <a:t>Future Enhancements</a:t>
            </a:r>
            <a:r>
              <a:rPr lang="en-IN" sz="4800" dirty="0">
                <a:latin typeface="Algerian" panose="04020705040A02060702" pitchFamily="82" charset="0"/>
              </a:rPr>
              <a:t>:</a:t>
            </a:r>
            <a:endParaRPr sz="4800" dirty="0">
              <a:latin typeface="Algerian" panose="04020705040A02060702" pitchFamily="82" charset="0"/>
            </a:endParaRPr>
          </a:p>
        </p:txBody>
      </p:sp>
      <p:sp>
        <p:nvSpPr>
          <p:cNvPr id="3" name="Content Placeholder 2"/>
          <p:cNvSpPr>
            <a:spLocks noGrp="1"/>
          </p:cNvSpPr>
          <p:nvPr>
            <p:ph idx="1"/>
          </p:nvPr>
        </p:nvSpPr>
        <p:spPr>
          <a:xfrm>
            <a:off x="982132" y="2299252"/>
            <a:ext cx="7704667" cy="3332816"/>
          </a:xfrm>
        </p:spPr>
        <p:txBody>
          <a:bodyPr>
            <a:normAutofit fontScale="92500"/>
          </a:bodyPr>
          <a:lstStyle/>
          <a:p>
            <a:pPr algn="just"/>
            <a:r>
              <a:rPr dirty="0"/>
              <a:t>Improve AI Model – Fine-tune the summarization for better accuracy.</a:t>
            </a:r>
          </a:p>
          <a:p>
            <a:pPr algn="just"/>
            <a:r>
              <a:rPr dirty="0"/>
              <a:t>More Languages – Add multilingual support for global users.</a:t>
            </a:r>
          </a:p>
          <a:p>
            <a:pPr algn="just"/>
            <a:r>
              <a:rPr dirty="0"/>
              <a:t>Custom News Selection – Let users choose topics of interest.</a:t>
            </a:r>
          </a:p>
          <a:p>
            <a:pPr algn="just"/>
            <a:r>
              <a:rPr dirty="0"/>
              <a:t>Mobile App – Expand to mobile for better accessibility.</a:t>
            </a:r>
          </a:p>
          <a:p>
            <a:pPr algn="just"/>
            <a:r>
              <a:rPr dirty="0"/>
              <a:t>Real-Time Updates – Fetch and summarize news continuously.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63</TotalTime>
  <Words>985</Words>
  <Application>Microsoft Office PowerPoint</Application>
  <PresentationFormat>On-screen Show (4:3)</PresentationFormat>
  <Paragraphs>92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Algerian</vt:lpstr>
      <vt:lpstr>Arial</vt:lpstr>
      <vt:lpstr>Corbel</vt:lpstr>
      <vt:lpstr>Parallax</vt:lpstr>
      <vt:lpstr>News                            Summarizer</vt:lpstr>
      <vt:lpstr>OBJECTIVES:</vt:lpstr>
      <vt:lpstr>BACKGROUND AND MOTIVATION:</vt:lpstr>
      <vt:lpstr>LITERATURE REVIEW:</vt:lpstr>
      <vt:lpstr>Hardware and Software Tools :</vt:lpstr>
      <vt:lpstr>APPROACH METHODOLOGY:</vt:lpstr>
      <vt:lpstr>SUMMARY:</vt:lpstr>
      <vt:lpstr>Conclusion:</vt:lpstr>
      <vt:lpstr>Future Enhancements:</vt:lpstr>
      <vt:lpstr>REFERENCES:</vt:lpstr>
      <vt:lpstr>Features</vt:lpstr>
      <vt:lpstr>How It Works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Giri Thota</cp:lastModifiedBy>
  <cp:revision>12</cp:revision>
  <dcterms:created xsi:type="dcterms:W3CDTF">2013-01-27T09:14:16Z</dcterms:created>
  <dcterms:modified xsi:type="dcterms:W3CDTF">2025-02-22T05:49:13Z</dcterms:modified>
  <cp:category/>
</cp:coreProperties>
</file>