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 Extra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Rjcg0Yqg7aDT2RBWlna5YBA7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244</c:v>
                </c:pt>
                <c:pt idx="2">
                  <c:v>641</c:v>
                </c:pt>
                <c:pt idx="3">
                  <c:v>126</c:v>
                </c:pt>
                <c:pt idx="4">
                  <c:v>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7-4B23-BA4A-076571A490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126</c:v>
                </c:pt>
                <c:pt idx="2">
                  <c:v>358</c:v>
                </c:pt>
                <c:pt idx="3">
                  <c:v>67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7-4B23-BA4A-076571A4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Distribution of samples in each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1249</c:v>
                </c:pt>
                <c:pt idx="1">
                  <c:v>976</c:v>
                </c:pt>
                <c:pt idx="2">
                  <c:v>641</c:v>
                </c:pt>
                <c:pt idx="3">
                  <c:v>504</c:v>
                </c:pt>
                <c:pt idx="4">
                  <c:v>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6-4B7F-9B1B-F1C914CF2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0 - No DR</c:v>
                </c:pt>
                <c:pt idx="1">
                  <c:v>1 - Mild</c:v>
                </c:pt>
                <c:pt idx="2">
                  <c:v>2 - Moderate</c:v>
                </c:pt>
                <c:pt idx="3">
                  <c:v>3 - Severe</c:v>
                </c:pt>
                <c:pt idx="4">
                  <c:v>4 - Proliferative DR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556</c:v>
                </c:pt>
                <c:pt idx="1">
                  <c:v>504</c:v>
                </c:pt>
                <c:pt idx="2">
                  <c:v>358</c:v>
                </c:pt>
                <c:pt idx="3">
                  <c:v>268</c:v>
                </c:pt>
                <c:pt idx="4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6-4B7F-9B1B-F1C914CF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376863"/>
        <c:axId val="2120377823"/>
      </c:barChart>
      <c:catAx>
        <c:axId val="212037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7823"/>
        <c:crosses val="autoZero"/>
        <c:auto val="1"/>
        <c:lblAlgn val="ctr"/>
        <c:lblOffset val="100"/>
        <c:noMultiLvlLbl val="0"/>
      </c:catAx>
      <c:valAx>
        <c:axId val="212037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37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4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4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8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6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85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37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6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7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0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0" name="Google Shape;20;p10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0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0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0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0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0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rbel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9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999309" y="4412457"/>
            <a:ext cx="32430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1112043" y="2343149"/>
            <a:ext cx="406961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>
            <a:spLocks noGrp="1"/>
          </p:cNvSpPr>
          <p:nvPr>
            <p:ph type="pic" idx="2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113234" y="3974702"/>
            <a:ext cx="7514033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827609" y="2571749"/>
            <a:ext cx="6399611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Font typeface="Corbel"/>
              <a:buNone/>
              <a:defRPr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Font typeface="Corbel"/>
              <a:buNone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23" name="Google Shape;123;p26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b="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1113235" y="2914650"/>
            <a:ext cx="7514033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2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1113234" y="2628900"/>
            <a:ext cx="751403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2"/>
          </p:nvPr>
        </p:nvSpPr>
        <p:spPr>
          <a:xfrm>
            <a:off x="1113234" y="3257550"/>
            <a:ext cx="751403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3698675" y="-585192"/>
            <a:ext cx="2343151" cy="751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 rot="5400000">
            <a:off x="6048856" y="1764986"/>
            <a:ext cx="382905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 rot="5400000">
            <a:off x="2206112" y="-578528"/>
            <a:ext cx="382905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213893" y="4400349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1113235" y="2000250"/>
            <a:ext cx="3671291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955975" y="2000250"/>
            <a:ext cx="3671292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113233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3"/>
          </p:nvPr>
        </p:nvSpPr>
        <p:spPr>
          <a:xfrm>
            <a:off x="5160366" y="2000250"/>
            <a:ext cx="3466903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SzPts val="3045"/>
              <a:buNone/>
              <a:defRPr sz="21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2175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958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17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174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4"/>
          </p:nvPr>
        </p:nvSpPr>
        <p:spPr>
          <a:xfrm>
            <a:off x="4955975" y="2501503"/>
            <a:ext cx="3671292" cy="1841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901" algn="l"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marL="914400" lvl="1" indent="-339090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marL="1371600" lvl="2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marL="1828800" lvl="3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marL="2286000" lvl="4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marL="2743200" lvl="5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marL="3200400" lvl="6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marL="3657600" lvl="7" indent="-311467" algn="l"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marL="4114800" lvl="8" indent="-311467" algn="l"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3946525" y="514350"/>
            <a:ext cx="4680743" cy="382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6712" algn="l"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marL="914400" lvl="1" indent="-352901" algn="l"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marL="1371600" lvl="2" indent="-339089" algn="l"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marL="1828800" lvl="3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marL="2286000" lvl="4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marL="2743200" lvl="5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marL="3200400" lvl="6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marL="3657600" lvl="7" indent="-325278" algn="l"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marL="4114800" lvl="8" indent="-325278" algn="l"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1113234" y="2228850"/>
            <a:ext cx="266184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orbe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7" name="Google Shape;7;p9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9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9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9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bel"/>
              <a:buNone/>
              <a:defRPr sz="3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66712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2901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95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25278" algn="l" rtl="0"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25278" algn="l" rtl="0"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orbel"/>
              <a:buNone/>
              <a:defRPr sz="75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aptos2019-blindness-dete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2389393" y="929682"/>
            <a:ext cx="6648281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Raleway ExtraBold"/>
              <a:buNone/>
            </a:pPr>
            <a:r>
              <a:rPr lang="en-US" sz="3600" b="0" dirty="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Blindness Detection</a:t>
            </a:r>
            <a:endParaRPr dirty="0"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Lato"/>
              <a:buNone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 584 – Machine Learning</a:t>
            </a:r>
            <a:endParaRPr sz="3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502518" y="2127450"/>
            <a:ext cx="3765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Girish Rajani-Bathija (A20503736)</a:t>
            </a:r>
            <a:endParaRPr sz="12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Shriya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Prasanna (A20521733)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Bhavesh Rajesh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Talreja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(A20516822)</a:t>
            </a:r>
            <a:endParaRPr sz="12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9643B5-7086-FB57-3016-8E834CA8E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40"/>
          <a:stretch/>
        </p:blipFill>
        <p:spPr>
          <a:xfrm>
            <a:off x="1243572" y="994146"/>
            <a:ext cx="3722270" cy="341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56110-9AA8-4EE4-6D94-F9C039912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033" y="1041482"/>
            <a:ext cx="3603422" cy="33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Planned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E69C-6737-DEF2-D995-BD872ECBE477}"/>
              </a:ext>
            </a:extLst>
          </p:cNvPr>
          <p:cNvSpPr txBox="1"/>
          <p:nvPr/>
        </p:nvSpPr>
        <p:spPr>
          <a:xfrm>
            <a:off x="2030819" y="812432"/>
            <a:ext cx="60286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on Test Data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Perform logistic regression and ET decision trees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Retrain the models with data augmentation and compare the results if data augmentation increases performance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 tuning hyperparameters to increase accuracy without overfitting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Revisit and preprocess image data further (reword)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2973" y="687309"/>
            <a:ext cx="6028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Diabetic retinopathy is one of the most common causes of blindness in people who have diabetes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is important to take a screening exam for early detection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infrastructure and skilled professionals in some rural areas</a:t>
            </a: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Very time-consuming and labor-intensive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Understanding Diabetic Retinopathy and how to reverse it">
            <a:extLst>
              <a:ext uri="{FF2B5EF4-FFF2-40B4-BE49-F238E27FC236}">
                <a16:creationId xmlns:a16="http://schemas.microsoft.com/office/drawing/2014/main" id="{38ECC534-2653-BD18-848F-7E698B78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96" y="2571750"/>
            <a:ext cx="4227932" cy="237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Proposed Solution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1988289" y="1032867"/>
            <a:ext cx="602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various Deep Learning models to perform multi-class image classification.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/>
              </a:rPr>
              <a:t>APTOS 2019 Blindness Detection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3,662 training (later split into 2,462 training samples, and 1,200 validation samples) and 1,928 testing retina images. Each image is labelled as belonging to 1 of 5 classes:</a:t>
            </a: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2DA5E-2D2D-55EA-0F2A-339F7E7AF832}"/>
              </a:ext>
            </a:extLst>
          </p:cNvPr>
          <p:cNvSpPr txBox="1"/>
          <p:nvPr/>
        </p:nvSpPr>
        <p:spPr>
          <a:xfrm>
            <a:off x="2340812" y="3442639"/>
            <a:ext cx="3714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0 - No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1 - Mild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2 - Moderate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3 - Severe</a:t>
            </a:r>
          </a:p>
          <a:p>
            <a:pPr marL="285750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4 - Proliferative Diabetic Retinopathy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6D4D-8555-D11C-3862-1EABAF1E9009}"/>
              </a:ext>
            </a:extLst>
          </p:cNvPr>
          <p:cNvSpPr txBox="1"/>
          <p:nvPr/>
        </p:nvSpPr>
        <p:spPr>
          <a:xfrm>
            <a:off x="2340812" y="1533304"/>
            <a:ext cx="2270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Custom CNN Model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VGG-16</a:t>
            </a:r>
          </a:p>
          <a:p>
            <a:pPr marL="285750" indent="-28575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ResNet</a:t>
            </a:r>
            <a:endParaRPr lang="en-US" b="0" i="0" dirty="0">
              <a:solidFill>
                <a:schemeClr val="bg1"/>
              </a:solidFill>
              <a:effectLst/>
              <a:latin typeface="+mj-lt"/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616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Images within the dataset had different dimensions ranging from 474 x 358 pixels to 3388 x 2588 pixels. For uniformity, all images were resized to 200 x 200 pixels.</a:t>
            </a:r>
            <a:endParaRPr lang="en-US" dirty="0">
              <a:solidFill>
                <a:schemeClr val="bg1"/>
              </a:solidFill>
            </a:endParaRPr>
          </a:p>
          <a:p>
            <a:pPr marL="285750" lvl="8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34AB2-8DD9-8BD0-7BB6-C1B837EA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00" y="1618307"/>
            <a:ext cx="4384537" cy="159273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D9AA-57E7-DC66-C5A2-70B44C6E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01" y="3282301"/>
            <a:ext cx="4384536" cy="160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81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Dataset Class Imbalance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A79C-4354-4DED-C092-5823A0568A9C}"/>
              </a:ext>
            </a:extLst>
          </p:cNvPr>
          <p:cNvSpPr txBox="1"/>
          <p:nvPr/>
        </p:nvSpPr>
        <p:spPr>
          <a:xfrm>
            <a:off x="2030819" y="812432"/>
            <a:ext cx="6028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distribution of samples among the five classes varies significantly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data augmentation (rotation - 90°, 180°, 270°) on classes 1, 3, and 4 to create more samples and achieve a more balanced dataset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0AB731-88FC-3E36-B982-7BA92B9C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387303"/>
              </p:ext>
            </p:extLst>
          </p:nvPr>
        </p:nvGraphicFramePr>
        <p:xfrm>
          <a:off x="2481563" y="1840592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88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232" y="94390"/>
            <a:ext cx="7688400" cy="1518600"/>
          </a:xfrm>
        </p:spPr>
        <p:txBody>
          <a:bodyPr/>
          <a:lstStyle/>
          <a:p>
            <a:r>
              <a:rPr lang="en-US" dirty="0"/>
              <a:t>Dataset Class Imbalance Cont’d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646989-635C-C501-6E42-25E08F218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5842"/>
              </p:ext>
            </p:extLst>
          </p:nvPr>
        </p:nvGraphicFramePr>
        <p:xfrm>
          <a:off x="2340048" y="1004660"/>
          <a:ext cx="5127171" cy="313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57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Model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55062-DF82-8ADB-090C-05BEDF625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20"/>
          <a:stretch/>
        </p:blipFill>
        <p:spPr>
          <a:xfrm>
            <a:off x="2034116" y="746787"/>
            <a:ext cx="4330858" cy="2028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057B4B-B61A-EE82-C380-46CE743CD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2034116" y="3015482"/>
            <a:ext cx="4363796" cy="20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F58B2-6554-C121-290C-D5CCAEDCE293}"/>
              </a:ext>
            </a:extLst>
          </p:cNvPr>
          <p:cNvSpPr txBox="1"/>
          <p:nvPr/>
        </p:nvSpPr>
        <p:spPr>
          <a:xfrm>
            <a:off x="4528351" y="3409047"/>
            <a:ext cx="35938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Regularization Techniques:</a:t>
            </a:r>
          </a:p>
          <a:p>
            <a:pPr>
              <a:buClr>
                <a:schemeClr val="bg1"/>
              </a:buClr>
            </a:pPr>
            <a:endParaRPr lang="en-US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L2 </a:t>
            </a:r>
            <a:r>
              <a:rPr lang="en-US" dirty="0" err="1">
                <a:solidFill>
                  <a:schemeClr val="bg1"/>
                </a:solidFill>
              </a:rPr>
              <a:t>regularizer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weight he initialization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27A0-9197-21C2-9378-8F87F93D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21" y="924302"/>
            <a:ext cx="5704641" cy="2363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3D576-09EC-95DF-9DB5-E901BA5A0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21" y="3622329"/>
            <a:ext cx="2406774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A06791-28FA-228B-F912-94966CBE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64" y="99706"/>
            <a:ext cx="7688400" cy="1518600"/>
          </a:xfrm>
        </p:spPr>
        <p:txBody>
          <a:bodyPr/>
          <a:lstStyle/>
          <a:p>
            <a:r>
              <a:rPr lang="en-US" dirty="0"/>
              <a:t>Results after Training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B718278-55CB-842B-44F3-9E7FC026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45471"/>
              </p:ext>
            </p:extLst>
          </p:nvPr>
        </p:nvGraphicFramePr>
        <p:xfrm>
          <a:off x="103667" y="1618306"/>
          <a:ext cx="8936665" cy="159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805">
                  <a:extLst>
                    <a:ext uri="{9D8B030D-6E8A-4147-A177-3AD203B41FA5}">
                      <a16:colId xmlns:a16="http://schemas.microsoft.com/office/drawing/2014/main" val="2608786438"/>
                    </a:ext>
                  </a:extLst>
                </a:gridCol>
                <a:gridCol w="874441">
                  <a:extLst>
                    <a:ext uri="{9D8B030D-6E8A-4147-A177-3AD203B41FA5}">
                      <a16:colId xmlns:a16="http://schemas.microsoft.com/office/drawing/2014/main" val="2937430645"/>
                    </a:ext>
                  </a:extLst>
                </a:gridCol>
                <a:gridCol w="897824">
                  <a:extLst>
                    <a:ext uri="{9D8B030D-6E8A-4147-A177-3AD203B41FA5}">
                      <a16:colId xmlns:a16="http://schemas.microsoft.com/office/drawing/2014/main" val="3413558513"/>
                    </a:ext>
                  </a:extLst>
                </a:gridCol>
                <a:gridCol w="801594">
                  <a:extLst>
                    <a:ext uri="{9D8B030D-6E8A-4147-A177-3AD203B41FA5}">
                      <a16:colId xmlns:a16="http://schemas.microsoft.com/office/drawing/2014/main" val="3446600068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76390009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014481371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3632210339"/>
                    </a:ext>
                  </a:extLst>
                </a:gridCol>
                <a:gridCol w="893667">
                  <a:extLst>
                    <a:ext uri="{9D8B030D-6E8A-4147-A177-3AD203B41FA5}">
                      <a16:colId xmlns:a16="http://schemas.microsoft.com/office/drawing/2014/main" val="1458811717"/>
                    </a:ext>
                  </a:extLst>
                </a:gridCol>
                <a:gridCol w="644332">
                  <a:extLst>
                    <a:ext uri="{9D8B030D-6E8A-4147-A177-3AD203B41FA5}">
                      <a16:colId xmlns:a16="http://schemas.microsoft.com/office/drawing/2014/main" val="3509391455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563254493"/>
                    </a:ext>
                  </a:extLst>
                </a:gridCol>
              </a:tblGrid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</a:t>
                      </a:r>
                    </a:p>
                    <a:p>
                      <a:r>
                        <a:rPr lang="en-US" sz="1200" dirty="0"/>
                        <a:t>F1_Score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46363"/>
                  </a:ext>
                </a:extLst>
              </a:tr>
              <a:tr h="419245">
                <a:tc>
                  <a:txBody>
                    <a:bodyPr/>
                    <a:lstStyle/>
                    <a:p>
                      <a:r>
                        <a:rPr lang="en-US" sz="1200" dirty="0"/>
                        <a:t>Custom </a:t>
                      </a:r>
                    </a:p>
                    <a:p>
                      <a:r>
                        <a:rPr lang="en-US" sz="1200" dirty="0"/>
                        <a:t>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5,050,149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1666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14,789,205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44739"/>
                  </a:ext>
                </a:extLst>
              </a:tr>
              <a:tr h="340055">
                <a:tc>
                  <a:txBody>
                    <a:bodyPr/>
                    <a:lstStyle/>
                    <a:p>
                      <a:r>
                        <a:rPr lang="en-US" sz="1200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25,826,693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12933"/>
      </p:ext>
    </p:extLst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365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Arial</vt:lpstr>
      <vt:lpstr>Lato</vt:lpstr>
      <vt:lpstr>Raleway ExtraBold</vt:lpstr>
      <vt:lpstr>Parallax</vt:lpstr>
      <vt:lpstr>Blindness Detection CS 584 – Machine Learning</vt:lpstr>
      <vt:lpstr>Problem Statement</vt:lpstr>
      <vt:lpstr>Proposed Solution &amp; Dataset</vt:lpstr>
      <vt:lpstr>Data Exploration</vt:lpstr>
      <vt:lpstr>Dataset Class Imbalance</vt:lpstr>
      <vt:lpstr>Dataset Class Imbalance Cont’d</vt:lpstr>
      <vt:lpstr>Custom CNN Model Results</vt:lpstr>
      <vt:lpstr>Custom CNN Architecture</vt:lpstr>
      <vt:lpstr>Results after Training</vt:lpstr>
      <vt:lpstr>Results Visualization</vt:lpstr>
      <vt:lpstr>Planned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Blindness Detection CS 584 – Machine Learning</dc:title>
  <dc:creator>Girish Rajani</dc:creator>
  <cp:lastModifiedBy>Girish Rajani-Bathija</cp:lastModifiedBy>
  <cp:revision>35</cp:revision>
  <dcterms:modified xsi:type="dcterms:W3CDTF">2023-04-12T16:18:05Z</dcterms:modified>
</cp:coreProperties>
</file>