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7" r:id="rId12"/>
    <p:sldId id="275" r:id="rId13"/>
    <p:sldId id="274" r:id="rId14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 ExtraBold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GRjcg0Yqg7aDT2RBWlna5YBA7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244</c:v>
                </c:pt>
                <c:pt idx="2">
                  <c:v>641</c:v>
                </c:pt>
                <c:pt idx="3">
                  <c:v>126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7-4B23-BA4A-076571A490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126</c:v>
                </c:pt>
                <c:pt idx="2">
                  <c:v>358</c:v>
                </c:pt>
                <c:pt idx="3">
                  <c:v>67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7-4B23-BA4A-076571A4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976</c:v>
                </c:pt>
                <c:pt idx="2">
                  <c:v>641</c:v>
                </c:pt>
                <c:pt idx="3">
                  <c:v>504</c:v>
                </c:pt>
                <c:pt idx="4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6-4B7F-9B1B-F1C914CF2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504</c:v>
                </c:pt>
                <c:pt idx="2">
                  <c:v>358</c:v>
                </c:pt>
                <c:pt idx="3">
                  <c:v>268</c:v>
                </c:pt>
                <c:pt idx="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6-4B7F-9B1B-F1C914CF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0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4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4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6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5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8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7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7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ptos2019-blindness-detec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389393" y="929682"/>
            <a:ext cx="6648281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Blindness Detection</a:t>
            </a: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Lato"/>
              <a:buNone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sz="3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502518" y="2127450"/>
            <a:ext cx="3765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Girish Rajani-Bathija (A20503736)</a:t>
            </a:r>
            <a:endParaRPr sz="12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Shriya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Prasanna (A20521733)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Bhavesh Rajesh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Talreja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(A20516822)</a:t>
            </a:r>
            <a:endParaRPr sz="1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55772"/>
              </p:ext>
            </p:extLst>
          </p:nvPr>
        </p:nvGraphicFramePr>
        <p:xfrm>
          <a:off x="1999239" y="2087733"/>
          <a:ext cx="5491397" cy="2590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415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55751">
                  <a:extLst>
                    <a:ext uri="{9D8B030D-6E8A-4147-A177-3AD203B41FA5}">
                      <a16:colId xmlns:a16="http://schemas.microsoft.com/office/drawing/2014/main" val="2937430645"/>
                    </a:ext>
                  </a:extLst>
                </a:gridCol>
                <a:gridCol w="878633">
                  <a:extLst>
                    <a:ext uri="{9D8B030D-6E8A-4147-A177-3AD203B41FA5}">
                      <a16:colId xmlns:a16="http://schemas.microsoft.com/office/drawing/2014/main" val="3413558513"/>
                    </a:ext>
                  </a:extLst>
                </a:gridCol>
                <a:gridCol w="784461">
                  <a:extLst>
                    <a:ext uri="{9D8B030D-6E8A-4147-A177-3AD203B41FA5}">
                      <a16:colId xmlns:a16="http://schemas.microsoft.com/office/drawing/2014/main" val="3446600068"/>
                    </a:ext>
                  </a:extLst>
                </a:gridCol>
                <a:gridCol w="874566">
                  <a:extLst>
                    <a:ext uri="{9D8B030D-6E8A-4147-A177-3AD203B41FA5}">
                      <a16:colId xmlns:a16="http://schemas.microsoft.com/office/drawing/2014/main" val="3763900091"/>
                    </a:ext>
                  </a:extLst>
                </a:gridCol>
                <a:gridCol w="1118571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</a:t>
                      </a:r>
                    </a:p>
                    <a:p>
                      <a:r>
                        <a:rPr lang="en-US" sz="1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r>
                        <a:rPr lang="en-US" sz="1000" dirty="0"/>
                        <a:t>Custom </a:t>
                      </a:r>
                    </a:p>
                    <a:p>
                      <a:r>
                        <a:rPr lang="en-US" sz="10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414495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414495">
                <a:tc>
                  <a:txBody>
                    <a:bodyPr/>
                    <a:lstStyle/>
                    <a:p>
                      <a:r>
                        <a:rPr lang="en-US" sz="10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  <a:tr h="414495">
                <a:tc>
                  <a:txBody>
                    <a:bodyPr/>
                    <a:lstStyle/>
                    <a:p>
                      <a:r>
                        <a:rPr lang="en-US" sz="1000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21,952,805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06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C21ACA-FC79-7DD5-1463-3D717B3EB389}"/>
              </a:ext>
            </a:extLst>
          </p:cNvPr>
          <p:cNvSpPr txBox="1"/>
          <p:nvPr/>
        </p:nvSpPr>
        <p:spPr>
          <a:xfrm>
            <a:off x="2137144" y="784578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Training Parameters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Optimizer: Adam (</a:t>
            </a:r>
            <a:r>
              <a:rPr lang="en-US" dirty="0" err="1">
                <a:solidFill>
                  <a:schemeClr val="bg1"/>
                </a:solidFill>
              </a:rPr>
              <a:t>lr</a:t>
            </a:r>
            <a:r>
              <a:rPr lang="en-US" dirty="0">
                <a:solidFill>
                  <a:schemeClr val="bg1"/>
                </a:solidFill>
              </a:rPr>
              <a:t> – 0.001)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Loss: Categorical Cross-entropy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Epochs: 20</a:t>
            </a:r>
          </a:p>
        </p:txBody>
      </p:sp>
    </p:spTree>
    <p:extLst>
      <p:ext uri="{BB962C8B-B14F-4D97-AF65-F5344CB8AC3E}">
        <p14:creationId xmlns:p14="http://schemas.microsoft.com/office/powerpoint/2010/main" val="186071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 Cont’d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24274"/>
              </p:ext>
            </p:extLst>
          </p:nvPr>
        </p:nvGraphicFramePr>
        <p:xfrm>
          <a:off x="1136621" y="1698049"/>
          <a:ext cx="7688401" cy="227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29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16606">
                  <a:extLst>
                    <a:ext uri="{9D8B030D-6E8A-4147-A177-3AD203B41FA5}">
                      <a16:colId xmlns:a16="http://schemas.microsoft.com/office/drawing/2014/main" val="3014481371"/>
                    </a:ext>
                  </a:extLst>
                </a:gridCol>
                <a:gridCol w="813391">
                  <a:extLst>
                    <a:ext uri="{9D8B030D-6E8A-4147-A177-3AD203B41FA5}">
                      <a16:colId xmlns:a16="http://schemas.microsoft.com/office/drawing/2014/main" val="590531778"/>
                    </a:ext>
                  </a:extLst>
                </a:gridCol>
                <a:gridCol w="649924">
                  <a:extLst>
                    <a:ext uri="{9D8B030D-6E8A-4147-A177-3AD203B41FA5}">
                      <a16:colId xmlns:a16="http://schemas.microsoft.com/office/drawing/2014/main" val="3632210339"/>
                    </a:ext>
                  </a:extLst>
                </a:gridCol>
                <a:gridCol w="625982">
                  <a:extLst>
                    <a:ext uri="{9D8B030D-6E8A-4147-A177-3AD203B41FA5}">
                      <a16:colId xmlns:a16="http://schemas.microsoft.com/office/drawing/2014/main" val="3658451719"/>
                    </a:ext>
                  </a:extLst>
                </a:gridCol>
                <a:gridCol w="936560">
                  <a:extLst>
                    <a:ext uri="{9D8B030D-6E8A-4147-A177-3AD203B41FA5}">
                      <a16:colId xmlns:a16="http://schemas.microsoft.com/office/drawing/2014/main" val="1458811717"/>
                    </a:ext>
                  </a:extLst>
                </a:gridCol>
                <a:gridCol w="781271">
                  <a:extLst>
                    <a:ext uri="{9D8B030D-6E8A-4147-A177-3AD203B41FA5}">
                      <a16:colId xmlns:a16="http://schemas.microsoft.com/office/drawing/2014/main" val="2384319909"/>
                    </a:ext>
                  </a:extLst>
                </a:gridCol>
                <a:gridCol w="563295">
                  <a:extLst>
                    <a:ext uri="{9D8B030D-6E8A-4147-A177-3AD203B41FA5}">
                      <a16:colId xmlns:a16="http://schemas.microsoft.com/office/drawing/2014/main" val="3509391455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566867426"/>
                    </a:ext>
                  </a:extLst>
                </a:gridCol>
                <a:gridCol w="1010092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591718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</a:t>
                      </a:r>
                    </a:p>
                    <a:p>
                      <a:r>
                        <a:rPr lang="en-US" sz="1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</a:t>
                      </a:r>
                    </a:p>
                    <a:p>
                      <a:r>
                        <a:rPr lang="en-US" sz="10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</a:t>
                      </a:r>
                    </a:p>
                    <a:p>
                      <a:r>
                        <a:rPr lang="en-US" sz="10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</a:t>
                      </a:r>
                    </a:p>
                    <a:p>
                      <a:r>
                        <a:rPr lang="en-US" sz="10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</a:t>
                      </a:r>
                    </a:p>
                    <a:p>
                      <a:r>
                        <a:rPr lang="en-US" sz="10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591718">
                <a:tc>
                  <a:txBody>
                    <a:bodyPr/>
                    <a:lstStyle/>
                    <a:p>
                      <a:r>
                        <a:rPr lang="en-US" sz="1000" dirty="0"/>
                        <a:t>Custom </a:t>
                      </a:r>
                    </a:p>
                    <a:p>
                      <a:r>
                        <a:rPr lang="en-US" sz="10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r>
                        <a:rPr lang="en-US" sz="10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r>
                        <a:rPr lang="en-US" sz="1000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21,952,805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3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94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643B5-7086-FB57-3016-8E834CA8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0"/>
          <a:stretch/>
        </p:blipFill>
        <p:spPr>
          <a:xfrm>
            <a:off x="1243572" y="994146"/>
            <a:ext cx="3722270" cy="34183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56110-9AA8-4EE4-6D94-F9C039912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33" y="1041482"/>
            <a:ext cx="3603422" cy="33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8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Planned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1E69C-6737-DEF2-D995-BD872ECBE477}"/>
              </a:ext>
            </a:extLst>
          </p:cNvPr>
          <p:cNvSpPr txBox="1"/>
          <p:nvPr/>
        </p:nvSpPr>
        <p:spPr>
          <a:xfrm>
            <a:off x="2030819" y="812432"/>
            <a:ext cx="6028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Retrain the models with data augmentation and compare the results if data augmentation increases performance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 tuning hyperparameters to increase accuracy without overfitting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Classify/Predict labels for Test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If time permits, perform logistic regression and ET decision trees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9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2973" y="687309"/>
            <a:ext cx="602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Diabetic retinopathy is one of the most common causes of blindness in people who have diabetes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important to take a screening exam for early detection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infrastructure and skilled professionals in some rural areas</a:t>
            </a: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time-consuming and labor-intensive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Diabetic Retinopathy and how to reverse it">
            <a:extLst>
              <a:ext uri="{FF2B5EF4-FFF2-40B4-BE49-F238E27FC236}">
                <a16:creationId xmlns:a16="http://schemas.microsoft.com/office/drawing/2014/main" id="{38ECC534-2653-BD18-848F-7E698B78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96" y="2571750"/>
            <a:ext cx="4227932" cy="23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8289" y="1032867"/>
            <a:ext cx="602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various Deep Learning models to perform multi-class image classification.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APTOS 2019 Blindness Detection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3,662 training (later split into 2,462 training samples, and 1,200 validation samples) and 1,928 testing retina images. Each image is labelled as belonging to 1 of 5 classes: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2DA5E-2D2D-55EA-0F2A-339F7E7AF832}"/>
              </a:ext>
            </a:extLst>
          </p:cNvPr>
          <p:cNvSpPr txBox="1"/>
          <p:nvPr/>
        </p:nvSpPr>
        <p:spPr>
          <a:xfrm>
            <a:off x="2340812" y="3442639"/>
            <a:ext cx="3714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0 - No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1 - Mild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2 - Moderate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3 - Severe</a:t>
            </a:r>
          </a:p>
          <a:p>
            <a:pPr marL="285750" indent="-28575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4 - Proliferative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6D4D-8555-D11C-3862-1EABAF1E9009}"/>
              </a:ext>
            </a:extLst>
          </p:cNvPr>
          <p:cNvSpPr txBox="1"/>
          <p:nvPr/>
        </p:nvSpPr>
        <p:spPr>
          <a:xfrm>
            <a:off x="2340812" y="1469509"/>
            <a:ext cx="2270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Custom CNN Model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VGG-16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ResNet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InceptionV3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0879-736A-2963-1BEE-21341FAE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38" y="-49150"/>
            <a:ext cx="7042950" cy="675451"/>
          </a:xfrm>
        </p:spPr>
        <p:txBody>
          <a:bodyPr>
            <a:normAutofit fontScale="90000"/>
          </a:bodyPr>
          <a:lstStyle/>
          <a:p>
            <a:r>
              <a:rPr lang="en-IN" dirty="0"/>
              <a:t>Workflow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03EAC6-BFE7-7484-1B10-023BBB18895F}"/>
              </a:ext>
            </a:extLst>
          </p:cNvPr>
          <p:cNvGrpSpPr/>
          <p:nvPr/>
        </p:nvGrpSpPr>
        <p:grpSpPr>
          <a:xfrm>
            <a:off x="1036559" y="1218290"/>
            <a:ext cx="1503124" cy="582460"/>
            <a:chOff x="1283918" y="1227552"/>
            <a:chExt cx="1503124" cy="5824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A603A82-3839-40A0-C47C-4C64B77CDB67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0D3C9D-6470-9FF5-86AB-E8A2742A1B9A}"/>
                </a:ext>
              </a:extLst>
            </p:cNvPr>
            <p:cNvSpPr txBox="1"/>
            <p:nvPr/>
          </p:nvSpPr>
          <p:spPr>
            <a:xfrm>
              <a:off x="1315233" y="1257172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Exploration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24C112-2836-54D8-429F-97A757655A39}"/>
              </a:ext>
            </a:extLst>
          </p:cNvPr>
          <p:cNvGrpSpPr/>
          <p:nvPr/>
        </p:nvGrpSpPr>
        <p:grpSpPr>
          <a:xfrm>
            <a:off x="2774972" y="1218290"/>
            <a:ext cx="1523167" cy="582460"/>
            <a:chOff x="1346549" y="1236098"/>
            <a:chExt cx="1523167" cy="5824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850F90-5289-87D7-EF0B-8B6FB5728388}"/>
                </a:ext>
              </a:extLst>
            </p:cNvPr>
            <p:cNvSpPr/>
            <p:nvPr/>
          </p:nvSpPr>
          <p:spPr>
            <a:xfrm>
              <a:off x="1366592" y="1236098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2EE169-CB96-608B-18FD-985BB7C0AB0D}"/>
                </a:ext>
              </a:extLst>
            </p:cNvPr>
            <p:cNvSpPr txBox="1"/>
            <p:nvPr/>
          </p:nvSpPr>
          <p:spPr>
            <a:xfrm>
              <a:off x="1346549" y="1265718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Pre-processing 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17B765-15B5-891E-5ED4-0F517DC08485}"/>
              </a:ext>
            </a:extLst>
          </p:cNvPr>
          <p:cNvGrpSpPr/>
          <p:nvPr/>
        </p:nvGrpSpPr>
        <p:grpSpPr>
          <a:xfrm>
            <a:off x="4553151" y="1225206"/>
            <a:ext cx="1167826" cy="577891"/>
            <a:chOff x="1283918" y="1227552"/>
            <a:chExt cx="1503124" cy="5824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48938D-A6AC-259E-856B-0D0053A48002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7B57AB-CF4D-91F5-7819-8FF42AD5CCA9}"/>
                </a:ext>
              </a:extLst>
            </p:cNvPr>
            <p:cNvSpPr txBox="1"/>
            <p:nvPr/>
          </p:nvSpPr>
          <p:spPr>
            <a:xfrm>
              <a:off x="1292915" y="1280417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Modelling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2E532-F3FC-8C56-612F-B4AEA47E8FB3}"/>
              </a:ext>
            </a:extLst>
          </p:cNvPr>
          <p:cNvGrpSpPr/>
          <p:nvPr/>
        </p:nvGrpSpPr>
        <p:grpSpPr>
          <a:xfrm>
            <a:off x="5993096" y="1233428"/>
            <a:ext cx="1167826" cy="580827"/>
            <a:chOff x="1283918" y="1227552"/>
            <a:chExt cx="1503124" cy="58541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D882E0-2D9F-AC52-9B6A-0D39AC6BF235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E169ED-B3FF-40A5-6D9C-BAF19D8E7BDC}"/>
                </a:ext>
              </a:extLst>
            </p:cNvPr>
            <p:cNvSpPr txBox="1"/>
            <p:nvPr/>
          </p:nvSpPr>
          <p:spPr>
            <a:xfrm>
              <a:off x="1315233" y="1289751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Evaluate Results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A7235F-FD4D-163F-FD74-558BBB95929D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539683" y="1509520"/>
            <a:ext cx="2553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60C8F4-8AEA-0731-E9C4-6379097675AA}"/>
              </a:ext>
            </a:extLst>
          </p:cNvPr>
          <p:cNvCxnSpPr/>
          <p:nvPr/>
        </p:nvCxnSpPr>
        <p:spPr>
          <a:xfrm>
            <a:off x="4305129" y="1521066"/>
            <a:ext cx="248022" cy="85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64356A-0674-652C-2C70-82440B01F736}"/>
              </a:ext>
            </a:extLst>
          </p:cNvPr>
          <p:cNvCxnSpPr/>
          <p:nvPr/>
        </p:nvCxnSpPr>
        <p:spPr>
          <a:xfrm>
            <a:off x="5727967" y="1523842"/>
            <a:ext cx="248022" cy="85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485232-D6C9-615F-9810-071D812F2442}"/>
              </a:ext>
            </a:extLst>
          </p:cNvPr>
          <p:cNvGrpSpPr/>
          <p:nvPr/>
        </p:nvGrpSpPr>
        <p:grpSpPr>
          <a:xfrm>
            <a:off x="7773378" y="1233627"/>
            <a:ext cx="1167826" cy="584931"/>
            <a:chOff x="1283918" y="1227552"/>
            <a:chExt cx="1503124" cy="58955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F089C1A-3A9C-6491-6742-BCDED4A61DB0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F79C9C-48C0-372B-FE5C-7B363FF57BDA}"/>
                </a:ext>
              </a:extLst>
            </p:cNvPr>
            <p:cNvSpPr txBox="1"/>
            <p:nvPr/>
          </p:nvSpPr>
          <p:spPr>
            <a:xfrm>
              <a:off x="1315233" y="1289751"/>
              <a:ext cx="1440493" cy="52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Label Test Data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9D089-A493-7E96-10B7-AC45F5CF19DC}"/>
              </a:ext>
            </a:extLst>
          </p:cNvPr>
          <p:cNvCxnSpPr>
            <a:cxnSpLocks/>
          </p:cNvCxnSpPr>
          <p:nvPr/>
        </p:nvCxnSpPr>
        <p:spPr>
          <a:xfrm flipV="1">
            <a:off x="7170491" y="1521066"/>
            <a:ext cx="602887" cy="41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7EA28-435E-B659-55DF-2F9EFB830F71}"/>
              </a:ext>
            </a:extLst>
          </p:cNvPr>
          <p:cNvCxnSpPr>
            <a:cxnSpLocks/>
          </p:cNvCxnSpPr>
          <p:nvPr/>
        </p:nvCxnSpPr>
        <p:spPr>
          <a:xfrm>
            <a:off x="1137410" y="1810012"/>
            <a:ext cx="0" cy="1780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E89018-5482-9815-F88C-4FC98B869C28}"/>
              </a:ext>
            </a:extLst>
          </p:cNvPr>
          <p:cNvSpPr txBox="1"/>
          <p:nvPr/>
        </p:nvSpPr>
        <p:spPr>
          <a:xfrm>
            <a:off x="1122229" y="1982380"/>
            <a:ext cx="1503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Different dimensions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Unbalanced dataset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839A1C-07A3-C6CB-12C8-D57198352CBA}"/>
              </a:ext>
            </a:extLst>
          </p:cNvPr>
          <p:cNvCxnSpPr>
            <a:cxnSpLocks/>
          </p:cNvCxnSpPr>
          <p:nvPr/>
        </p:nvCxnSpPr>
        <p:spPr>
          <a:xfrm>
            <a:off x="2908126" y="1818558"/>
            <a:ext cx="0" cy="1907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443160-9C7C-04E9-07F0-B9D3CAC93EAB}"/>
              </a:ext>
            </a:extLst>
          </p:cNvPr>
          <p:cNvSpPr txBox="1"/>
          <p:nvPr/>
        </p:nvSpPr>
        <p:spPr>
          <a:xfrm>
            <a:off x="2855162" y="1818558"/>
            <a:ext cx="1605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Split images into training &amp; validation  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Resize Images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Image Augmentation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E30F42-F172-4629-C7B6-41B681391F8C}"/>
              </a:ext>
            </a:extLst>
          </p:cNvPr>
          <p:cNvSpPr txBox="1"/>
          <p:nvPr/>
        </p:nvSpPr>
        <p:spPr>
          <a:xfrm>
            <a:off x="4635736" y="1858483"/>
            <a:ext cx="1503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Custom CNN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VGG16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ResNet50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InceptionV3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F5B9EF-F354-F74C-FAA4-37DAA3B14786}"/>
              </a:ext>
            </a:extLst>
          </p:cNvPr>
          <p:cNvCxnSpPr>
            <a:cxnSpLocks/>
          </p:cNvCxnSpPr>
          <p:nvPr/>
        </p:nvCxnSpPr>
        <p:spPr>
          <a:xfrm>
            <a:off x="4651589" y="1800750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DE2161-3EA7-9A53-4140-C572EDE20A2D}"/>
              </a:ext>
            </a:extLst>
          </p:cNvPr>
          <p:cNvCxnSpPr>
            <a:cxnSpLocks/>
          </p:cNvCxnSpPr>
          <p:nvPr/>
        </p:nvCxnSpPr>
        <p:spPr>
          <a:xfrm>
            <a:off x="6074222" y="1818558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48CBF3-9531-00D3-B9C5-E8FEAD959DDB}"/>
              </a:ext>
            </a:extLst>
          </p:cNvPr>
          <p:cNvSpPr txBox="1"/>
          <p:nvPr/>
        </p:nvSpPr>
        <p:spPr>
          <a:xfrm>
            <a:off x="6032757" y="1771130"/>
            <a:ext cx="1929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On Val data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Hyperparameter tuning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Regularization techniques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Plotting loss and accuracy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A6D066-EBF3-06DF-BA66-FC7737D7AC50}"/>
              </a:ext>
            </a:extLst>
          </p:cNvPr>
          <p:cNvSpPr txBox="1"/>
          <p:nvPr/>
        </p:nvSpPr>
        <p:spPr>
          <a:xfrm>
            <a:off x="7797708" y="2151657"/>
            <a:ext cx="1310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Predicting labels for test data using each model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34157F-FB10-5F58-7CD8-1A68E1BF01CF}"/>
              </a:ext>
            </a:extLst>
          </p:cNvPr>
          <p:cNvCxnSpPr>
            <a:cxnSpLocks/>
          </p:cNvCxnSpPr>
          <p:nvPr/>
        </p:nvCxnSpPr>
        <p:spPr>
          <a:xfrm>
            <a:off x="7867536" y="1818558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6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Images within the dataset had different dimensions ranging from 474 x 358 pixels to 3388 x 2588 pixels. For uniformity, all images were resized to 200 x 200 pixels.</a:t>
            </a: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4AB2-8DD9-8BD0-7BB6-C1B837EA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00" y="1618307"/>
            <a:ext cx="4384537" cy="15927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D9AA-57E7-DC66-C5A2-70B44C6E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3282301"/>
            <a:ext cx="4384536" cy="16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1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Dataset Class Imbalance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distribution of samples among the five classes varies significantly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data augmentation (rotation - 90°, 180°, 270°) on classes 1, 3, and 4 to create more samples and achieve a more balanced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0AB731-88FC-3E36-B982-7BA92B9C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387303"/>
              </p:ext>
            </p:extLst>
          </p:nvPr>
        </p:nvGraphicFramePr>
        <p:xfrm>
          <a:off x="2481563" y="1840592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84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Dataset Class Imbalance Cont’d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46989-635C-C501-6E42-25E08F218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842"/>
              </p:ext>
            </p:extLst>
          </p:nvPr>
        </p:nvGraphicFramePr>
        <p:xfrm>
          <a:off x="2340048" y="1004660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57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Model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55062-DF82-8ADB-090C-05BEDF62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20"/>
          <a:stretch/>
        </p:blipFill>
        <p:spPr>
          <a:xfrm>
            <a:off x="2034116" y="746787"/>
            <a:ext cx="4330858" cy="202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57B4B-B61A-EE82-C380-46CE743CD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034116" y="3015482"/>
            <a:ext cx="4363796" cy="20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F58B2-6554-C121-290C-D5CCAEDCE293}"/>
              </a:ext>
            </a:extLst>
          </p:cNvPr>
          <p:cNvSpPr txBox="1"/>
          <p:nvPr/>
        </p:nvSpPr>
        <p:spPr>
          <a:xfrm>
            <a:off x="4528351" y="3409047"/>
            <a:ext cx="3593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 Techniques: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L2 </a:t>
            </a:r>
            <a:r>
              <a:rPr lang="en-US" dirty="0" err="1">
                <a:solidFill>
                  <a:schemeClr val="bg1"/>
                </a:solidFill>
              </a:rPr>
              <a:t>regularizer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weight he initialization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27A0-9197-21C2-9378-8F87F93D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1" y="924302"/>
            <a:ext cx="5704641" cy="2363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3D576-09EC-95DF-9DB5-E901BA5A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1" y="3622329"/>
            <a:ext cx="2406774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171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489</Words>
  <Application>Microsoft Office PowerPoint</Application>
  <PresentationFormat>On-screen Show (16:9)</PresentationFormat>
  <Paragraphs>185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Raleway ExtraBold</vt:lpstr>
      <vt:lpstr>Wingdings</vt:lpstr>
      <vt:lpstr>Corbel</vt:lpstr>
      <vt:lpstr>Arial</vt:lpstr>
      <vt:lpstr>Lato</vt:lpstr>
      <vt:lpstr>Parallax</vt:lpstr>
      <vt:lpstr>Blindness Detection CS 584 – Machine Learning</vt:lpstr>
      <vt:lpstr>Problem Statement</vt:lpstr>
      <vt:lpstr>Proposed Solution &amp; Dataset</vt:lpstr>
      <vt:lpstr>Workflow</vt:lpstr>
      <vt:lpstr>Data Exploration</vt:lpstr>
      <vt:lpstr>Dataset Class Imbalance</vt:lpstr>
      <vt:lpstr>Dataset Class Imbalance Cont’d</vt:lpstr>
      <vt:lpstr>Custom CNN Model Results</vt:lpstr>
      <vt:lpstr>Custom CNN Architecture</vt:lpstr>
      <vt:lpstr>Results after Training</vt:lpstr>
      <vt:lpstr>Results after Training Cont’d</vt:lpstr>
      <vt:lpstr>Results Visualization</vt:lpstr>
      <vt:lpstr>Planned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Blindness Detection CS 584 – Machine Learning</dc:title>
  <dc:creator>Girish Rajani</dc:creator>
  <cp:lastModifiedBy>Girish Rajani-Bathija</cp:lastModifiedBy>
  <cp:revision>48</cp:revision>
  <dcterms:modified xsi:type="dcterms:W3CDTF">2023-04-14T04:38:26Z</dcterms:modified>
</cp:coreProperties>
</file>