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5" r:id="rId13"/>
    <p:sldId id="274" r:id="rId14"/>
    <p:sldId id="278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 Extra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0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55772"/>
              </p:ext>
            </p:extLst>
          </p:nvPr>
        </p:nvGraphicFramePr>
        <p:xfrm>
          <a:off x="1999239" y="2087733"/>
          <a:ext cx="5491397" cy="259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1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5575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78633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784461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74566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111857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06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C21ACA-FC79-7DD5-1463-3D717B3EB389}"/>
              </a:ext>
            </a:extLst>
          </p:cNvPr>
          <p:cNvSpPr txBox="1"/>
          <p:nvPr/>
        </p:nvSpPr>
        <p:spPr>
          <a:xfrm>
            <a:off x="2137144" y="78457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Training Parameters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Optimizer: Adam (</a:t>
            </a:r>
            <a:r>
              <a:rPr lang="en-US" dirty="0" err="1">
                <a:solidFill>
                  <a:schemeClr val="bg1"/>
                </a:solidFill>
              </a:rPr>
              <a:t>lr</a:t>
            </a:r>
            <a:r>
              <a:rPr lang="en-US" dirty="0">
                <a:solidFill>
                  <a:schemeClr val="bg1"/>
                </a:solidFill>
              </a:rPr>
              <a:t> – 0.001)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Loss: Categorical Cross-entropy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Epochs: 20</a:t>
            </a:r>
          </a:p>
        </p:txBody>
      </p:sp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 Cont’d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24274"/>
              </p:ext>
            </p:extLst>
          </p:nvPr>
        </p:nvGraphicFramePr>
        <p:xfrm>
          <a:off x="1136621" y="1698049"/>
          <a:ext cx="7688401" cy="227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29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16606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13391">
                  <a:extLst>
                    <a:ext uri="{9D8B030D-6E8A-4147-A177-3AD203B41FA5}">
                      <a16:colId xmlns:a16="http://schemas.microsoft.com/office/drawing/2014/main" val="590531778"/>
                    </a:ext>
                  </a:extLst>
                </a:gridCol>
                <a:gridCol w="649924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625982">
                  <a:extLst>
                    <a:ext uri="{9D8B030D-6E8A-4147-A177-3AD203B41FA5}">
                      <a16:colId xmlns:a16="http://schemas.microsoft.com/office/drawing/2014/main" val="3658451719"/>
                    </a:ext>
                  </a:extLst>
                </a:gridCol>
                <a:gridCol w="936560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781271">
                  <a:extLst>
                    <a:ext uri="{9D8B030D-6E8A-4147-A177-3AD203B41FA5}">
                      <a16:colId xmlns:a16="http://schemas.microsoft.com/office/drawing/2014/main" val="2384319909"/>
                    </a:ext>
                  </a:extLst>
                </a:gridCol>
                <a:gridCol w="563295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566867426"/>
                    </a:ext>
                  </a:extLst>
                </a:gridCol>
                <a:gridCol w="1010092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56110-9AA8-4EE4-6D94-F9C03991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33" y="1041482"/>
            <a:ext cx="3603422" cy="3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Classify/Predict labels for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If time permits, 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 the future, our group plans to extend this project by developing a model that uses retinal fundus images to predict the age at which a patient on an unhealthy dietary plan is likely to suffer from blindness due to retinopathy. However, this is outside the scope of the current project.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079B30-386B-51BA-5ED8-6836D29D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9204" y="1112743"/>
            <a:ext cx="5405591" cy="2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469509"/>
            <a:ext cx="227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InceptionV3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8" y="-49150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3EAC6-BFE7-7484-1B10-023BBB18895F}"/>
              </a:ext>
            </a:extLst>
          </p:cNvPr>
          <p:cNvGrpSpPr/>
          <p:nvPr/>
        </p:nvGrpSpPr>
        <p:grpSpPr>
          <a:xfrm>
            <a:off x="1036559" y="1218290"/>
            <a:ext cx="1503124" cy="582460"/>
            <a:chOff x="1283918" y="1227552"/>
            <a:chExt cx="1503124" cy="5824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03A82-3839-40A0-C47C-4C64B77CDB67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D3C9D-6470-9FF5-86AB-E8A2742A1B9A}"/>
                </a:ext>
              </a:extLst>
            </p:cNvPr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Exploration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4C112-2836-54D8-429F-97A757655A39}"/>
              </a:ext>
            </a:extLst>
          </p:cNvPr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850F90-5289-87D7-EF0B-8B6FB5728388}"/>
                </a:ext>
              </a:extLst>
            </p:cNvPr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2EE169-CB96-608B-18FD-985BB7C0AB0D}"/>
                </a:ext>
              </a:extLst>
            </p:cNvPr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Pre-processing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4553151" y="1225206"/>
            <a:ext cx="1167826" cy="577891"/>
            <a:chOff x="1283918" y="1227552"/>
            <a:chExt cx="1503124" cy="5824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2E532-F3FC-8C56-612F-B4AEA47E8FB3}"/>
              </a:ext>
            </a:extLst>
          </p:cNvPr>
          <p:cNvGrpSpPr/>
          <p:nvPr/>
        </p:nvGrpSpPr>
        <p:grpSpPr>
          <a:xfrm>
            <a:off x="5993096" y="1233428"/>
            <a:ext cx="1167826" cy="580827"/>
            <a:chOff x="1283918" y="1227552"/>
            <a:chExt cx="1503124" cy="5854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D882E0-2D9F-AC52-9B6A-0D39AC6BF235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169ED-B3FF-40A5-6D9C-BAF19D8E7BDC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Evaluate Results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7235F-FD4D-163F-FD74-558BBB95929D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539683" y="1509520"/>
            <a:ext cx="255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/>
          <p:nvPr/>
        </p:nvCxnSpPr>
        <p:spPr>
          <a:xfrm>
            <a:off x="4305129" y="1521066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4356A-0674-652C-2C70-82440B01F736}"/>
              </a:ext>
            </a:extLst>
          </p:cNvPr>
          <p:cNvCxnSpPr/>
          <p:nvPr/>
        </p:nvCxnSpPr>
        <p:spPr>
          <a:xfrm>
            <a:off x="5727967" y="1523842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485232-D6C9-615F-9810-071D812F2442}"/>
              </a:ext>
            </a:extLst>
          </p:cNvPr>
          <p:cNvGrpSpPr/>
          <p:nvPr/>
        </p:nvGrpSpPr>
        <p:grpSpPr>
          <a:xfrm>
            <a:off x="7773378" y="1233627"/>
            <a:ext cx="1167826" cy="584931"/>
            <a:chOff x="1283918" y="1227552"/>
            <a:chExt cx="1503124" cy="5895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089C1A-3A9C-6491-6742-BCDED4A61DB0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79C9C-48C0-372B-FE5C-7B363FF57BDA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Label Test Data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D089-A493-7E96-10B7-AC45F5CF19DC}"/>
              </a:ext>
            </a:extLst>
          </p:cNvPr>
          <p:cNvCxnSpPr>
            <a:cxnSpLocks/>
          </p:cNvCxnSpPr>
          <p:nvPr/>
        </p:nvCxnSpPr>
        <p:spPr>
          <a:xfrm flipV="1">
            <a:off x="7170491" y="1521066"/>
            <a:ext cx="602887" cy="4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7EA28-435E-B659-55DF-2F9EFB830F71}"/>
              </a:ext>
            </a:extLst>
          </p:cNvPr>
          <p:cNvCxnSpPr>
            <a:cxnSpLocks/>
          </p:cNvCxnSpPr>
          <p:nvPr/>
        </p:nvCxnSpPr>
        <p:spPr>
          <a:xfrm>
            <a:off x="1137410" y="1810012"/>
            <a:ext cx="0" cy="1780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89018-5482-9815-F88C-4FC98B869C28}"/>
              </a:ext>
            </a:extLst>
          </p:cNvPr>
          <p:cNvSpPr txBox="1"/>
          <p:nvPr/>
        </p:nvSpPr>
        <p:spPr>
          <a:xfrm>
            <a:off x="1122229" y="1982380"/>
            <a:ext cx="1503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Different dimensions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Unbalanced dataset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39A1C-07A3-C6CB-12C8-D57198352CBA}"/>
              </a:ext>
            </a:extLst>
          </p:cNvPr>
          <p:cNvCxnSpPr>
            <a:cxnSpLocks/>
          </p:cNvCxnSpPr>
          <p:nvPr/>
        </p:nvCxnSpPr>
        <p:spPr>
          <a:xfrm>
            <a:off x="2908126" y="1818558"/>
            <a:ext cx="0" cy="1907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443160-9C7C-04E9-07F0-B9D3CAC93EAB}"/>
              </a:ext>
            </a:extLst>
          </p:cNvPr>
          <p:cNvSpPr txBox="1"/>
          <p:nvPr/>
        </p:nvSpPr>
        <p:spPr>
          <a:xfrm>
            <a:off x="2855162" y="1818558"/>
            <a:ext cx="1605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Split images into training &amp; validation 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Resize Images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Image Augmentation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30F42-F172-4629-C7B6-41B681391F8C}"/>
              </a:ext>
            </a:extLst>
          </p:cNvPr>
          <p:cNvSpPr txBox="1"/>
          <p:nvPr/>
        </p:nvSpPr>
        <p:spPr>
          <a:xfrm>
            <a:off x="4635736" y="1858483"/>
            <a:ext cx="1503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 CNN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VGG16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ResNet50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InceptionV3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5B9EF-F354-F74C-FAA4-37DAA3B14786}"/>
              </a:ext>
            </a:extLst>
          </p:cNvPr>
          <p:cNvCxnSpPr>
            <a:cxnSpLocks/>
          </p:cNvCxnSpPr>
          <p:nvPr/>
        </p:nvCxnSpPr>
        <p:spPr>
          <a:xfrm>
            <a:off x="4651589" y="1800750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E2161-3EA7-9A53-4140-C572EDE20A2D}"/>
              </a:ext>
            </a:extLst>
          </p:cNvPr>
          <p:cNvCxnSpPr>
            <a:cxnSpLocks/>
          </p:cNvCxnSpPr>
          <p:nvPr/>
        </p:nvCxnSpPr>
        <p:spPr>
          <a:xfrm>
            <a:off x="6074222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48CBF3-9531-00D3-B9C5-E8FEAD959DDB}"/>
              </a:ext>
            </a:extLst>
          </p:cNvPr>
          <p:cNvSpPr txBox="1"/>
          <p:nvPr/>
        </p:nvSpPr>
        <p:spPr>
          <a:xfrm>
            <a:off x="6032757" y="1771130"/>
            <a:ext cx="1929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 Val data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Hyperparameter tuning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Regularization techniques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Plotting loss and accuracy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6D066-EBF3-06DF-BA66-FC7737D7AC50}"/>
              </a:ext>
            </a:extLst>
          </p:cNvPr>
          <p:cNvSpPr txBox="1"/>
          <p:nvPr/>
        </p:nvSpPr>
        <p:spPr>
          <a:xfrm>
            <a:off x="7797708" y="2151657"/>
            <a:ext cx="1310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Predicting labels for test data using each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34157F-FB10-5F58-7CD8-1A68E1BF01CF}"/>
              </a:ext>
            </a:extLst>
          </p:cNvPr>
          <p:cNvCxnSpPr>
            <a:cxnSpLocks/>
          </p:cNvCxnSpPr>
          <p:nvPr/>
        </p:nvCxnSpPr>
        <p:spPr>
          <a:xfrm>
            <a:off x="7867536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445435" y="760234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42896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544</Words>
  <Application>Microsoft Office PowerPoint</Application>
  <PresentationFormat>On-screen Show (16:9)</PresentationFormat>
  <Paragraphs>187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 ExtraBold</vt:lpstr>
      <vt:lpstr>Arial</vt:lpstr>
      <vt:lpstr>Corbel</vt:lpstr>
      <vt:lpstr>Lato</vt:lpstr>
      <vt:lpstr>Wingdings</vt:lpstr>
      <vt:lpstr>Parallax</vt:lpstr>
      <vt:lpstr>Blindness Detection CS 584 – Machine Learning</vt:lpstr>
      <vt:lpstr>Problem Statement</vt:lpstr>
      <vt:lpstr>Proposed Solution &amp; Dataset</vt:lpstr>
      <vt:lpstr>Workflow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after Training Cont’d</vt:lpstr>
      <vt:lpstr>Results Visualization</vt:lpstr>
      <vt:lpstr>Planned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Bhavesh Rajesh Talreja</cp:lastModifiedBy>
  <cp:revision>50</cp:revision>
  <dcterms:modified xsi:type="dcterms:W3CDTF">2023-04-14T14:47:07Z</dcterms:modified>
</cp:coreProperties>
</file>