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8857-C90B-4FA1-A0F5-746916932C6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4F761-13E1-4AEF-A0D5-26BBBC9B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3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A864B-8B4A-4DA3-93FF-237E5A9B20B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6630-92BE-4477-A0EF-BBD917FAF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6630-92BE-4477-A0EF-BBD917FAFA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B6630-92BE-4477-A0EF-BBD917FAFA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0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2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1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1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DF75-DBA9-4D28-9CB2-F814688FB95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04B5-B4BF-47FA-AC4D-6DCD62F9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9.sv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3967" y="310227"/>
            <a:ext cx="5149174" cy="249237"/>
          </a:xfrm>
        </p:spPr>
        <p:txBody>
          <a:bodyPr>
            <a:normAutofit fontScale="90000"/>
          </a:bodyPr>
          <a:lstStyle/>
          <a:p>
            <a:r>
              <a:rPr lang="en-US" sz="1200" b="1" dirty="0"/>
              <a:t> </a:t>
            </a:r>
            <a:r>
              <a:rPr lang="en-US" sz="3100" b="1" dirty="0"/>
              <a:t>AWS Security Monitoring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35852" y="2035147"/>
            <a:ext cx="1714964" cy="3281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/>
              <a:t>S3://App/Account#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73" y="1769024"/>
            <a:ext cx="544780" cy="653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6" y="1553254"/>
            <a:ext cx="731520" cy="4775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4362" y="462611"/>
            <a:ext cx="1752600" cy="1995975"/>
            <a:chOff x="468313" y="988432"/>
            <a:chExt cx="1752600" cy="1995975"/>
          </a:xfrm>
        </p:grpSpPr>
        <p:sp>
          <p:nvSpPr>
            <p:cNvPr id="13" name="Rounded Rectangle 12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Amazon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064" y="3056612"/>
            <a:ext cx="538196" cy="56423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2098" y="788659"/>
            <a:ext cx="9882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TNC Account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3242" y="2594192"/>
            <a:ext cx="1781935" cy="1995975"/>
            <a:chOff x="468313" y="988432"/>
            <a:chExt cx="1752600" cy="1995975"/>
          </a:xfrm>
        </p:grpSpPr>
        <p:sp>
          <p:nvSpPr>
            <p:cNvPr id="21" name="Rounded Rectangle 20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Amazon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36139" y="2910173"/>
            <a:ext cx="1040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Core</a:t>
            </a:r>
            <a:r>
              <a:rPr lang="en-US" dirty="0"/>
              <a:t> </a:t>
            </a:r>
            <a:r>
              <a:rPr lang="en-US" sz="1200" dirty="0"/>
              <a:t>Account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13095" y="4705566"/>
            <a:ext cx="1752600" cy="2008824"/>
            <a:chOff x="468313" y="988432"/>
            <a:chExt cx="1752600" cy="1995975"/>
          </a:xfrm>
        </p:grpSpPr>
        <p:sp>
          <p:nvSpPr>
            <p:cNvPr id="33" name="Rounded Rectangle 32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AWS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360563" y="1767091"/>
            <a:ext cx="1921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Logging Archive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774" y="5043333"/>
            <a:ext cx="101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App Account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943826" y="908869"/>
            <a:ext cx="4325680" cy="3904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/>
              <a:t>Logging Account</a:t>
            </a:r>
            <a:endParaRPr lang="en-US" sz="1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20" y="4739739"/>
            <a:ext cx="1089718" cy="14482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75" y="475513"/>
            <a:ext cx="731520" cy="47752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927607" y="3557330"/>
            <a:ext cx="12907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S3://App/Account#</a:t>
            </a:r>
          </a:p>
        </p:txBody>
      </p:sp>
      <p:cxnSp>
        <p:nvCxnSpPr>
          <p:cNvPr id="69" name="Elbow Connector 68"/>
          <p:cNvCxnSpPr>
            <a:stCxn id="13" idx="3"/>
            <a:endCxn id="128" idx="1"/>
          </p:cNvCxnSpPr>
          <p:nvPr/>
        </p:nvCxnSpPr>
        <p:spPr>
          <a:xfrm>
            <a:off x="1748238" y="1591811"/>
            <a:ext cx="1505962" cy="1606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1" idx="3"/>
            <a:endCxn id="128" idx="1"/>
          </p:cNvCxnSpPr>
          <p:nvPr/>
        </p:nvCxnSpPr>
        <p:spPr>
          <a:xfrm flipV="1">
            <a:off x="1778693" y="3198326"/>
            <a:ext cx="1475507" cy="525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128" idx="1"/>
          </p:cNvCxnSpPr>
          <p:nvPr/>
        </p:nvCxnSpPr>
        <p:spPr>
          <a:xfrm>
            <a:off x="1781498" y="2875830"/>
            <a:ext cx="1472702" cy="322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35"/>
          <p:cNvSpPr txBox="1">
            <a:spLocks noChangeArrowheads="1"/>
          </p:cNvSpPr>
          <p:nvPr/>
        </p:nvSpPr>
        <p:spPr bwMode="auto">
          <a:xfrm>
            <a:off x="7258373" y="3676116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Splunk Heavy Forwarder EC2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50434" y="539537"/>
            <a:ext cx="175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Security Account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338641" y="6171203"/>
            <a:ext cx="2652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a typeface="Verdana" pitchFamily="34" charset="0"/>
                <a:cs typeface="Helvetica Neue"/>
              </a:rPr>
              <a:t>Splunk Cloud ELB/ALB</a:t>
            </a:r>
          </a:p>
        </p:txBody>
      </p:sp>
      <p:pic>
        <p:nvPicPr>
          <p:cNvPr id="97" name="Graphic 41">
            <a:extLst>
              <a:ext uri="{FF2B5EF4-FFF2-40B4-BE49-F238E27FC236}">
                <a16:creationId xmlns:a16="http://schemas.microsoft.com/office/drawing/2014/main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19269" y="2856617"/>
            <a:ext cx="711200" cy="711200"/>
          </a:xfrm>
          <a:prstGeom prst="rect">
            <a:avLst/>
          </a:prstGeom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90428" y="2888460"/>
            <a:ext cx="711200" cy="711200"/>
          </a:xfrm>
          <a:prstGeom prst="rect">
            <a:avLst/>
          </a:prstGeom>
        </p:spPr>
      </p:pic>
      <p:pic>
        <p:nvPicPr>
          <p:cNvPr id="106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486" y="1056198"/>
            <a:ext cx="450457" cy="450457"/>
          </a:xfrm>
          <a:prstGeom prst="rect">
            <a:avLst/>
          </a:prstGeom>
        </p:spPr>
      </p:pic>
      <p:sp>
        <p:nvSpPr>
          <p:cNvPr id="112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90233" y="1481638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pic>
        <p:nvPicPr>
          <p:cNvPr id="114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485" y="3280856"/>
            <a:ext cx="450457" cy="450457"/>
          </a:xfrm>
          <a:prstGeom prst="rect">
            <a:avLst/>
          </a:prstGeom>
        </p:spPr>
      </p:pic>
      <p:pic>
        <p:nvPicPr>
          <p:cNvPr id="115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5090" y="5317085"/>
            <a:ext cx="450457" cy="450457"/>
          </a:xfrm>
          <a:prstGeom prst="rect">
            <a:avLst/>
          </a:prstGeom>
        </p:spPr>
      </p:pic>
      <p:sp>
        <p:nvSpPr>
          <p:cNvPr id="117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71024" y="3724834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sp>
        <p:nvSpPr>
          <p:cNvPr id="118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90233" y="5770920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pic>
        <p:nvPicPr>
          <p:cNvPr id="119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9696" y="1060223"/>
            <a:ext cx="455255" cy="455255"/>
          </a:xfrm>
          <a:prstGeom prst="rect">
            <a:avLst/>
          </a:prstGeom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733735" y="1495939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6474" y="3301733"/>
            <a:ext cx="455255" cy="455255"/>
          </a:xfrm>
          <a:prstGeom prst="rect">
            <a:avLst/>
          </a:prstGeom>
        </p:spPr>
      </p:pic>
      <p:sp>
        <p:nvSpPr>
          <p:cNvPr id="122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731100" y="3740517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3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986" y="5318752"/>
            <a:ext cx="455255" cy="455255"/>
          </a:xfrm>
          <a:prstGeom prst="rect">
            <a:avLst/>
          </a:prstGeom>
        </p:spPr>
      </p:pic>
      <p:sp>
        <p:nvSpPr>
          <p:cNvPr id="127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697872" y="5774007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8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4200" y="2867275"/>
            <a:ext cx="662102" cy="662102"/>
          </a:xfrm>
          <a:prstGeom prst="rect">
            <a:avLst/>
          </a:prstGeom>
        </p:spPr>
      </p:pic>
      <p:sp>
        <p:nvSpPr>
          <p:cNvPr id="60" name="TextBox 13">
            <a:extLst>
              <a:ext uri="{FF2B5EF4-FFF2-40B4-BE49-F238E27FC236}">
                <a16:creationId xmlns:a16="http://schemas.microsoft.com/office/drawing/2014/main" id="{17DB45C5-765E-7F4C-AFC5-6F1D9773B5FB}"/>
              </a:ext>
            </a:extLst>
          </p:cNvPr>
          <p:cNvSpPr txBox="1"/>
          <p:nvPr/>
        </p:nvSpPr>
        <p:spPr>
          <a:xfrm>
            <a:off x="4737976" y="6171203"/>
            <a:ext cx="230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 </a:t>
            </a:r>
          </a:p>
        </p:txBody>
      </p:sp>
      <p:cxnSp>
        <p:nvCxnSpPr>
          <p:cNvPr id="51" name="Straight Arrow Connector 50"/>
          <p:cNvCxnSpPr>
            <a:stCxn id="59" idx="1"/>
          </p:cNvCxnSpPr>
          <p:nvPr/>
        </p:nvCxnSpPr>
        <p:spPr>
          <a:xfrm flipH="1">
            <a:off x="3925565" y="2208831"/>
            <a:ext cx="1415260" cy="1009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131466" y="3585561"/>
            <a:ext cx="1080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SQS</a:t>
            </a:r>
          </a:p>
          <a:p>
            <a:pPr algn="ctr"/>
            <a:r>
              <a:rPr lang="en-US" sz="1100" dirty="0"/>
              <a:t>Subscribes to SNS Topic</a:t>
            </a:r>
          </a:p>
        </p:txBody>
      </p:sp>
      <p:cxnSp>
        <p:nvCxnSpPr>
          <p:cNvPr id="63" name="Elbow Connector 62"/>
          <p:cNvCxnSpPr/>
          <p:nvPr/>
        </p:nvCxnSpPr>
        <p:spPr>
          <a:xfrm rot="10800000">
            <a:off x="6039027" y="3210489"/>
            <a:ext cx="1628199" cy="69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0556" y="1724419"/>
            <a:ext cx="428882" cy="428882"/>
          </a:xfrm>
          <a:prstGeom prst="rect">
            <a:avLst/>
          </a:prstGeom>
        </p:spPr>
      </p:pic>
      <p:pic>
        <p:nvPicPr>
          <p:cNvPr id="107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4942" y="3928170"/>
            <a:ext cx="428882" cy="428882"/>
          </a:xfrm>
          <a:prstGeom prst="rect">
            <a:avLst/>
          </a:prstGeom>
        </p:spPr>
      </p:pic>
      <p:pic>
        <p:nvPicPr>
          <p:cNvPr id="113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6240" y="6045517"/>
            <a:ext cx="428882" cy="428882"/>
          </a:xfrm>
          <a:prstGeom prst="rect">
            <a:avLst/>
          </a:prstGeom>
        </p:spPr>
      </p:pic>
      <p:pic>
        <p:nvPicPr>
          <p:cNvPr id="70" name="Graphic 29">
            <a:extLst>
              <a:ext uri="{FF2B5EF4-FFF2-40B4-BE49-F238E27FC236}">
                <a16:creationId xmlns:a16="http://schemas.microsoft.com/office/drawing/2014/main" id="{BD536DD8-1EF3-4F43-9296-1D8FCB86F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7196" y="4102196"/>
            <a:ext cx="711200" cy="71120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 flipH="1" flipV="1">
            <a:off x="3344917" y="3761680"/>
            <a:ext cx="49683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7727" y="4828188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SNS Service</a:t>
            </a:r>
          </a:p>
          <a:p>
            <a:r>
              <a:rPr lang="en-US" sz="1100" dirty="0"/>
              <a:t>Topic on S3</a:t>
            </a:r>
          </a:p>
        </p:txBody>
      </p:sp>
      <p:cxnSp>
        <p:nvCxnSpPr>
          <p:cNvPr id="30" name="Elbow Connector 29"/>
          <p:cNvCxnSpPr>
            <a:endCxn id="50" idx="0"/>
          </p:cNvCxnSpPr>
          <p:nvPr/>
        </p:nvCxnSpPr>
        <p:spPr>
          <a:xfrm>
            <a:off x="8401628" y="3244060"/>
            <a:ext cx="2368751" cy="149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40825" y="1877780"/>
            <a:ext cx="662102" cy="662102"/>
          </a:xfrm>
          <a:prstGeom prst="rect">
            <a:avLst/>
          </a:prstGeom>
        </p:spPr>
      </p:pic>
      <p:cxnSp>
        <p:nvCxnSpPr>
          <p:cNvPr id="61" name="Elbow Connector 60"/>
          <p:cNvCxnSpPr/>
          <p:nvPr/>
        </p:nvCxnSpPr>
        <p:spPr>
          <a:xfrm rot="5400000">
            <a:off x="5497993" y="2629467"/>
            <a:ext cx="307860" cy="128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3967" y="310227"/>
            <a:ext cx="5149174" cy="249237"/>
          </a:xfrm>
        </p:spPr>
        <p:txBody>
          <a:bodyPr>
            <a:normAutofit fontScale="90000"/>
          </a:bodyPr>
          <a:lstStyle/>
          <a:p>
            <a:r>
              <a:rPr lang="en-US" sz="1200" b="1" dirty="0"/>
              <a:t> </a:t>
            </a:r>
            <a:r>
              <a:rPr lang="en-US" sz="3100" b="1" dirty="0"/>
              <a:t>AWS Security Monitoring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35852" y="2035147"/>
            <a:ext cx="1714964" cy="3281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/>
              <a:t>S3://App/Account#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73" y="1769024"/>
            <a:ext cx="544780" cy="6537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6" y="1553254"/>
            <a:ext cx="731520" cy="47752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-4362" y="462611"/>
            <a:ext cx="1752600" cy="1995975"/>
            <a:chOff x="468313" y="988432"/>
            <a:chExt cx="1752600" cy="1995975"/>
          </a:xfrm>
        </p:grpSpPr>
        <p:sp>
          <p:nvSpPr>
            <p:cNvPr id="13" name="Rounded Rectangle 12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Amazon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177" y="1002407"/>
            <a:ext cx="447486" cy="46913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22098" y="788659"/>
            <a:ext cx="9882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TNC Account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3242" y="2594192"/>
            <a:ext cx="1781935" cy="1995975"/>
            <a:chOff x="468313" y="988432"/>
            <a:chExt cx="1752600" cy="1995975"/>
          </a:xfrm>
        </p:grpSpPr>
        <p:sp>
          <p:nvSpPr>
            <p:cNvPr id="21" name="Rounded Rectangle 20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Amazon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36139" y="2910173"/>
            <a:ext cx="1040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Core</a:t>
            </a:r>
            <a:r>
              <a:rPr lang="en-US" dirty="0"/>
              <a:t> </a:t>
            </a:r>
            <a:r>
              <a:rPr lang="en-US" sz="1200" dirty="0"/>
              <a:t>Account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-13095" y="4705566"/>
            <a:ext cx="1752600" cy="2008824"/>
            <a:chOff x="468313" y="988432"/>
            <a:chExt cx="1752600" cy="1995975"/>
          </a:xfrm>
        </p:grpSpPr>
        <p:sp>
          <p:nvSpPr>
            <p:cNvPr id="33" name="Rounded Rectangle 32"/>
            <p:cNvSpPr/>
            <p:nvPr/>
          </p:nvSpPr>
          <p:spPr>
            <a:xfrm>
              <a:off x="468313" y="1250857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34" name="TextBox 35"/>
            <p:cNvSpPr txBox="1">
              <a:spLocks noChangeArrowheads="1"/>
            </p:cNvSpPr>
            <p:nvPr/>
          </p:nvSpPr>
          <p:spPr bwMode="auto">
            <a:xfrm>
              <a:off x="557213" y="2739324"/>
              <a:ext cx="155733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+mj-lt"/>
                  <a:ea typeface="Verdana" pitchFamily="34" charset="0"/>
                  <a:cs typeface="Helvetica Neue"/>
                </a:rPr>
                <a:t>AWS </a:t>
              </a:r>
              <a:r>
                <a:rPr lang="en-US" sz="900" dirty="0" err="1">
                  <a:latin typeface="+mj-lt"/>
                  <a:ea typeface="Verdana" pitchFamily="34" charset="0"/>
                  <a:cs typeface="Helvetica Neue"/>
                </a:rPr>
                <a:t>GuardDuty</a:t>
              </a:r>
              <a:endParaRPr lang="en-US" sz="900" dirty="0">
                <a:latin typeface="+mj-lt"/>
                <a:ea typeface="Verdana" pitchFamily="34" charset="0"/>
                <a:cs typeface="Helvetica Neue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988432"/>
              <a:ext cx="599170" cy="391125"/>
            </a:xfrm>
            <a:prstGeom prst="rect">
              <a:avLst/>
            </a:prstGeom>
          </p:spPr>
        </p:pic>
      </p:grpSp>
      <p:sp>
        <p:nvSpPr>
          <p:cNvPr id="36" name="Rectangle 35"/>
          <p:cNvSpPr/>
          <p:nvPr/>
        </p:nvSpPr>
        <p:spPr>
          <a:xfrm>
            <a:off x="3360563" y="1767091"/>
            <a:ext cx="1921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Logging Archive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774" y="5043333"/>
            <a:ext cx="1017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App Account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109116" y="910117"/>
            <a:ext cx="4027990" cy="34642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Logging Account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95" y="503491"/>
            <a:ext cx="1089718" cy="144826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75" y="475513"/>
            <a:ext cx="731520" cy="47752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2927607" y="3557330"/>
            <a:ext cx="12907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S3://App/Account#</a:t>
            </a:r>
          </a:p>
        </p:txBody>
      </p:sp>
      <p:cxnSp>
        <p:nvCxnSpPr>
          <p:cNvPr id="69" name="Elbow Connector 68"/>
          <p:cNvCxnSpPr>
            <a:stCxn id="13" idx="3"/>
            <a:endCxn id="128" idx="1"/>
          </p:cNvCxnSpPr>
          <p:nvPr/>
        </p:nvCxnSpPr>
        <p:spPr>
          <a:xfrm>
            <a:off x="1748238" y="1591811"/>
            <a:ext cx="1505962" cy="1606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1" idx="3"/>
            <a:endCxn id="128" idx="1"/>
          </p:cNvCxnSpPr>
          <p:nvPr/>
        </p:nvCxnSpPr>
        <p:spPr>
          <a:xfrm flipV="1">
            <a:off x="1778693" y="3198326"/>
            <a:ext cx="1475507" cy="525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128" idx="1"/>
          </p:cNvCxnSpPr>
          <p:nvPr/>
        </p:nvCxnSpPr>
        <p:spPr>
          <a:xfrm>
            <a:off x="1781498" y="2875830"/>
            <a:ext cx="1472702" cy="322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35"/>
          <p:cNvSpPr txBox="1">
            <a:spLocks noChangeArrowheads="1"/>
          </p:cNvSpPr>
          <p:nvPr/>
        </p:nvSpPr>
        <p:spPr bwMode="auto">
          <a:xfrm>
            <a:off x="7232786" y="1753542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Splunk Heavy Forwarder EC2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50434" y="539537"/>
            <a:ext cx="175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Security Account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598082" y="171727"/>
            <a:ext cx="26522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a typeface="Verdana" pitchFamily="34" charset="0"/>
                <a:cs typeface="Helvetica Neue"/>
              </a:rPr>
              <a:t>Splunk Cloud ELB/ALB</a:t>
            </a:r>
          </a:p>
        </p:txBody>
      </p:sp>
      <p:pic>
        <p:nvPicPr>
          <p:cNvPr id="97" name="Graphic 41">
            <a:extLst>
              <a:ext uri="{FF2B5EF4-FFF2-40B4-BE49-F238E27FC236}">
                <a16:creationId xmlns:a16="http://schemas.microsoft.com/office/drawing/2014/main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9061" y="2258712"/>
            <a:ext cx="711200" cy="711200"/>
          </a:xfrm>
          <a:prstGeom prst="rect">
            <a:avLst/>
          </a:prstGeom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4682" y="2052939"/>
            <a:ext cx="711200" cy="711200"/>
          </a:xfrm>
          <a:prstGeom prst="rect">
            <a:avLst/>
          </a:prstGeom>
        </p:spPr>
      </p:pic>
      <p:pic>
        <p:nvPicPr>
          <p:cNvPr id="106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486" y="1056198"/>
            <a:ext cx="450457" cy="450457"/>
          </a:xfrm>
          <a:prstGeom prst="rect">
            <a:avLst/>
          </a:prstGeom>
        </p:spPr>
      </p:pic>
      <p:sp>
        <p:nvSpPr>
          <p:cNvPr id="112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90233" y="1481638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pic>
        <p:nvPicPr>
          <p:cNvPr id="114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485" y="3280856"/>
            <a:ext cx="450457" cy="450457"/>
          </a:xfrm>
          <a:prstGeom prst="rect">
            <a:avLst/>
          </a:prstGeom>
        </p:spPr>
      </p:pic>
      <p:pic>
        <p:nvPicPr>
          <p:cNvPr id="115" name="Graphic 49">
            <a:extLst>
              <a:ext uri="{FF2B5EF4-FFF2-40B4-BE49-F238E27FC236}">
                <a16:creationId xmlns:a16="http://schemas.microsoft.com/office/drawing/2014/main" id="{AFEBB505-5B2A-EE4F-A8C0-A4E994E997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5090" y="5317085"/>
            <a:ext cx="450457" cy="450457"/>
          </a:xfrm>
          <a:prstGeom prst="rect">
            <a:avLst/>
          </a:prstGeom>
        </p:spPr>
      </p:pic>
      <p:sp>
        <p:nvSpPr>
          <p:cNvPr id="117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71024" y="3724834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sp>
        <p:nvSpPr>
          <p:cNvPr id="118" name="TextBox 23">
            <a:extLst>
              <a:ext uri="{FF2B5EF4-FFF2-40B4-BE49-F238E27FC236}">
                <a16:creationId xmlns:a16="http://schemas.microsoft.com/office/drawing/2014/main" id="{8D1A57F1-6603-F74D-B09D-AA49B0332D4A}"/>
              </a:ext>
            </a:extLst>
          </p:cNvPr>
          <p:cNvSpPr txBox="1"/>
          <p:nvPr/>
        </p:nvSpPr>
        <p:spPr>
          <a:xfrm>
            <a:off x="-190233" y="5770920"/>
            <a:ext cx="12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AWS CloudTrail</a:t>
            </a:r>
          </a:p>
        </p:txBody>
      </p:sp>
      <p:pic>
        <p:nvPicPr>
          <p:cNvPr id="119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9696" y="1060223"/>
            <a:ext cx="455255" cy="455255"/>
          </a:xfrm>
          <a:prstGeom prst="rect">
            <a:avLst/>
          </a:prstGeom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733735" y="1495939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1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6474" y="3301733"/>
            <a:ext cx="455255" cy="455255"/>
          </a:xfrm>
          <a:prstGeom prst="rect">
            <a:avLst/>
          </a:prstGeom>
        </p:spPr>
      </p:pic>
      <p:sp>
        <p:nvSpPr>
          <p:cNvPr id="122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731100" y="3740517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3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0986" y="5318752"/>
            <a:ext cx="455255" cy="455255"/>
          </a:xfrm>
          <a:prstGeom prst="rect">
            <a:avLst/>
          </a:prstGeom>
        </p:spPr>
      </p:pic>
      <p:sp>
        <p:nvSpPr>
          <p:cNvPr id="127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697872" y="5774007"/>
            <a:ext cx="1080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AWS Config</a:t>
            </a:r>
          </a:p>
        </p:txBody>
      </p:sp>
      <p:pic>
        <p:nvPicPr>
          <p:cNvPr id="128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4200" y="2867275"/>
            <a:ext cx="662102" cy="662102"/>
          </a:xfrm>
          <a:prstGeom prst="rect">
            <a:avLst/>
          </a:prstGeom>
        </p:spPr>
      </p:pic>
      <p:sp>
        <p:nvSpPr>
          <p:cNvPr id="60" name="TextBox 13">
            <a:extLst>
              <a:ext uri="{FF2B5EF4-FFF2-40B4-BE49-F238E27FC236}">
                <a16:creationId xmlns:a16="http://schemas.microsoft.com/office/drawing/2014/main" id="{17DB45C5-765E-7F4C-AFC5-6F1D9773B5FB}"/>
              </a:ext>
            </a:extLst>
          </p:cNvPr>
          <p:cNvSpPr txBox="1"/>
          <p:nvPr/>
        </p:nvSpPr>
        <p:spPr>
          <a:xfrm>
            <a:off x="4737976" y="6171203"/>
            <a:ext cx="230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 </a:t>
            </a:r>
          </a:p>
        </p:txBody>
      </p:sp>
      <p:cxnSp>
        <p:nvCxnSpPr>
          <p:cNvPr id="51" name="Straight Arrow Connector 50"/>
          <p:cNvCxnSpPr>
            <a:stCxn id="59" idx="1"/>
          </p:cNvCxnSpPr>
          <p:nvPr/>
        </p:nvCxnSpPr>
        <p:spPr>
          <a:xfrm flipH="1">
            <a:off x="3925565" y="1675784"/>
            <a:ext cx="1504532" cy="1542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217705" y="3039885"/>
            <a:ext cx="1080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SQS</a:t>
            </a:r>
          </a:p>
          <a:p>
            <a:pPr algn="ctr"/>
            <a:r>
              <a:rPr lang="en-US" sz="1100" dirty="0"/>
              <a:t>Subscribes to SNS Topic</a:t>
            </a:r>
          </a:p>
        </p:txBody>
      </p:sp>
      <p:cxnSp>
        <p:nvCxnSpPr>
          <p:cNvPr id="63" name="Elbow Connector 62"/>
          <p:cNvCxnSpPr>
            <a:cxnSpLocks/>
          </p:cNvCxnSpPr>
          <p:nvPr/>
        </p:nvCxnSpPr>
        <p:spPr>
          <a:xfrm rot="10800000">
            <a:off x="6086135" y="2589765"/>
            <a:ext cx="1551468" cy="18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0556" y="1724419"/>
            <a:ext cx="428882" cy="428882"/>
          </a:xfrm>
          <a:prstGeom prst="rect">
            <a:avLst/>
          </a:prstGeom>
        </p:spPr>
      </p:pic>
      <p:pic>
        <p:nvPicPr>
          <p:cNvPr id="107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4942" y="3928170"/>
            <a:ext cx="428882" cy="428882"/>
          </a:xfrm>
          <a:prstGeom prst="rect">
            <a:avLst/>
          </a:prstGeom>
        </p:spPr>
      </p:pic>
      <p:pic>
        <p:nvPicPr>
          <p:cNvPr id="113" name="Graphic 25">
            <a:extLst>
              <a:ext uri="{FF2B5EF4-FFF2-40B4-BE49-F238E27FC236}">
                <a16:creationId xmlns:a16="http://schemas.microsoft.com/office/drawing/2014/main" id="{D5D4FBFA-DFB1-9842-A170-E0B61914ED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6240" y="6045517"/>
            <a:ext cx="428882" cy="428882"/>
          </a:xfrm>
          <a:prstGeom prst="rect">
            <a:avLst/>
          </a:prstGeom>
        </p:spPr>
      </p:pic>
      <p:pic>
        <p:nvPicPr>
          <p:cNvPr id="70" name="Graphic 29">
            <a:extLst>
              <a:ext uri="{FF2B5EF4-FFF2-40B4-BE49-F238E27FC236}">
                <a16:creationId xmlns:a16="http://schemas.microsoft.com/office/drawing/2014/main" id="{BD536DD8-1EF3-4F43-9296-1D8FCB86F1F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07196" y="4102196"/>
            <a:ext cx="711200" cy="711200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5400000" flipH="1" flipV="1">
            <a:off x="3344917" y="3761680"/>
            <a:ext cx="49683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7727" y="4828188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SNS Service</a:t>
            </a:r>
          </a:p>
          <a:p>
            <a:r>
              <a:rPr lang="en-US" sz="1100" dirty="0"/>
              <a:t>Topic on S3</a:t>
            </a:r>
          </a:p>
        </p:txBody>
      </p:sp>
      <p:cxnSp>
        <p:nvCxnSpPr>
          <p:cNvPr id="30" name="Elbow Connector 29"/>
          <p:cNvCxnSpPr>
            <a:cxnSpLocks/>
          </p:cNvCxnSpPr>
          <p:nvPr/>
        </p:nvCxnSpPr>
        <p:spPr>
          <a:xfrm flipV="1">
            <a:off x="8404795" y="953033"/>
            <a:ext cx="2615254" cy="159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69">
            <a:extLst>
              <a:ext uri="{FF2B5EF4-FFF2-40B4-BE49-F238E27FC236}">
                <a16:creationId xmlns:a16="http://schemas.microsoft.com/office/drawing/2014/main" id="{54134B1C-68A0-2F46-9E2C-F7BCA80438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0097" y="1344733"/>
            <a:ext cx="662102" cy="662102"/>
          </a:xfrm>
          <a:prstGeom prst="rect">
            <a:avLst/>
          </a:prstGeom>
        </p:spPr>
      </p:pic>
      <p:cxnSp>
        <p:nvCxnSpPr>
          <p:cNvPr id="61" name="Elbow Connector 60"/>
          <p:cNvCxnSpPr/>
          <p:nvPr/>
        </p:nvCxnSpPr>
        <p:spPr>
          <a:xfrm rot="5400000">
            <a:off x="5594295" y="2021873"/>
            <a:ext cx="307860" cy="128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029981" y="4671059"/>
            <a:ext cx="4124884" cy="1892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/>
              <a:t>Logging Account</a:t>
            </a:r>
            <a:endParaRPr lang="en-US" sz="1000" dirty="0"/>
          </a:p>
        </p:txBody>
      </p:sp>
      <p:sp>
        <p:nvSpPr>
          <p:cNvPr id="65" name="TextBox 35"/>
          <p:cNvSpPr txBox="1">
            <a:spLocks noChangeArrowheads="1"/>
          </p:cNvSpPr>
          <p:nvPr/>
        </p:nvSpPr>
        <p:spPr bwMode="auto">
          <a:xfrm>
            <a:off x="6643580" y="6157558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Splunk Heavy Forwarder EC2</a:t>
            </a:r>
          </a:p>
        </p:txBody>
      </p:sp>
      <p:pic>
        <p:nvPicPr>
          <p:cNvPr id="66" name="Graphic 41">
            <a:extLst>
              <a:ext uri="{FF2B5EF4-FFF2-40B4-BE49-F238E27FC236}">
                <a16:creationId xmlns:a16="http://schemas.microsoft.com/office/drawing/2014/main" id="{E067B167-698B-E843-8E2B-0A7BDC8B2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4660" y="5358774"/>
            <a:ext cx="711200" cy="711200"/>
          </a:xfrm>
          <a:prstGeom prst="rect">
            <a:avLst/>
          </a:prstGeom>
        </p:spPr>
      </p:pic>
      <p:pic>
        <p:nvPicPr>
          <p:cNvPr id="67" name="Graphic 8">
            <a:extLst>
              <a:ext uri="{FF2B5EF4-FFF2-40B4-BE49-F238E27FC236}">
                <a16:creationId xmlns:a16="http://schemas.microsoft.com/office/drawing/2014/main" id="{0CFADCF2-BD45-E64B-885E-54763259CE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57324" y="5367992"/>
            <a:ext cx="711200" cy="711200"/>
          </a:xfrm>
          <a:prstGeom prst="rect">
            <a:avLst/>
          </a:prstGeom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041992" y="6006151"/>
            <a:ext cx="10808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SQS</a:t>
            </a:r>
          </a:p>
          <a:p>
            <a:pPr algn="ctr"/>
            <a:r>
              <a:rPr lang="en-US" sz="1100" dirty="0"/>
              <a:t>Subscribes to SNS Topic</a:t>
            </a:r>
          </a:p>
        </p:txBody>
      </p:sp>
      <p:cxnSp>
        <p:nvCxnSpPr>
          <p:cNvPr id="72" name="Elbow Connector 71"/>
          <p:cNvCxnSpPr>
            <a:cxnSpLocks/>
          </p:cNvCxnSpPr>
          <p:nvPr/>
        </p:nvCxnSpPr>
        <p:spPr>
          <a:xfrm rot="10800000">
            <a:off x="5936375" y="5686551"/>
            <a:ext cx="6045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stCxn id="67" idx="0"/>
          </p:cNvCxnSpPr>
          <p:nvPr/>
        </p:nvCxnSpPr>
        <p:spPr>
          <a:xfrm rot="5400000" flipH="1" flipV="1">
            <a:off x="7085019" y="1419715"/>
            <a:ext cx="3776183" cy="4120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286444" y="1215418"/>
            <a:ext cx="122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US-WEST-2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65986" y="4623682"/>
            <a:ext cx="115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US-EAST-1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9C4806-4691-4E62-A6C2-3942FBC005D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23855" y="2948435"/>
            <a:ext cx="643888" cy="728188"/>
          </a:xfrm>
          <a:prstGeom prst="rect">
            <a:avLst/>
          </a:prstGeom>
        </p:spPr>
      </p:pic>
      <p:cxnSp>
        <p:nvCxnSpPr>
          <p:cNvPr id="92" name="Elbow Connector 29">
            <a:extLst>
              <a:ext uri="{FF2B5EF4-FFF2-40B4-BE49-F238E27FC236}">
                <a16:creationId xmlns:a16="http://schemas.microsoft.com/office/drawing/2014/main" id="{2F47647D-9426-47D6-803C-B1C7E8B31425}"/>
              </a:ext>
            </a:extLst>
          </p:cNvPr>
          <p:cNvCxnSpPr>
            <a:cxnSpLocks/>
            <a:stCxn id="99" idx="2"/>
            <a:endCxn id="44" idx="0"/>
          </p:cNvCxnSpPr>
          <p:nvPr/>
        </p:nvCxnSpPr>
        <p:spPr>
          <a:xfrm rot="16200000" flipH="1">
            <a:off x="8200892" y="2603528"/>
            <a:ext cx="184296" cy="5055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EFD3477E-2D03-426F-8B6C-BA982C037D0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92423" y="3651171"/>
            <a:ext cx="465725" cy="553998"/>
          </a:xfrm>
          <a:prstGeom prst="rect">
            <a:avLst/>
          </a:prstGeom>
        </p:spPr>
      </p:pic>
      <p:cxnSp>
        <p:nvCxnSpPr>
          <p:cNvPr id="111" name="Elbow Connector 29">
            <a:extLst>
              <a:ext uri="{FF2B5EF4-FFF2-40B4-BE49-F238E27FC236}">
                <a16:creationId xmlns:a16="http://schemas.microsoft.com/office/drawing/2014/main" id="{5ADF7CB8-5FE8-4225-857A-43E4842171B6}"/>
              </a:ext>
            </a:extLst>
          </p:cNvPr>
          <p:cNvCxnSpPr>
            <a:cxnSpLocks/>
            <a:endCxn id="67" idx="3"/>
          </p:cNvCxnSpPr>
          <p:nvPr/>
        </p:nvCxnSpPr>
        <p:spPr>
          <a:xfrm rot="5400000">
            <a:off x="6789367" y="4564295"/>
            <a:ext cx="1638455" cy="680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9">
            <a:extLst>
              <a:ext uri="{FF2B5EF4-FFF2-40B4-BE49-F238E27FC236}">
                <a16:creationId xmlns:a16="http://schemas.microsoft.com/office/drawing/2014/main" id="{66A24231-0010-4C84-ADB2-88381837D8F5}"/>
              </a:ext>
            </a:extLst>
          </p:cNvPr>
          <p:cNvSpPr txBox="1"/>
          <p:nvPr/>
        </p:nvSpPr>
        <p:spPr>
          <a:xfrm>
            <a:off x="8668605" y="2985317"/>
            <a:ext cx="572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Lambda invoke</a:t>
            </a:r>
          </a:p>
        </p:txBody>
      </p:sp>
      <p:sp>
        <p:nvSpPr>
          <p:cNvPr id="129" name="TextBox 9">
            <a:extLst>
              <a:ext uri="{FF2B5EF4-FFF2-40B4-BE49-F238E27FC236}">
                <a16:creationId xmlns:a16="http://schemas.microsoft.com/office/drawing/2014/main" id="{CDE6C36C-B5A2-4A92-AAA4-40159EB8A226}"/>
              </a:ext>
            </a:extLst>
          </p:cNvPr>
          <p:cNvSpPr txBox="1"/>
          <p:nvPr/>
        </p:nvSpPr>
        <p:spPr>
          <a:xfrm>
            <a:off x="8476787" y="2343016"/>
            <a:ext cx="5427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Ec2 –status change</a:t>
            </a:r>
          </a:p>
        </p:txBody>
      </p:sp>
      <p:cxnSp>
        <p:nvCxnSpPr>
          <p:cNvPr id="130" name="Elbow Connector 62">
            <a:extLst>
              <a:ext uri="{FF2B5EF4-FFF2-40B4-BE49-F238E27FC236}">
                <a16:creationId xmlns:a16="http://schemas.microsoft.com/office/drawing/2014/main" id="{E3A243A3-AD9F-47B2-8C78-78A302D1C20C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6586912" y="4620399"/>
            <a:ext cx="1153604" cy="323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2B4CB25-F956-4681-9185-C1D5A4852C7D}"/>
              </a:ext>
            </a:extLst>
          </p:cNvPr>
          <p:cNvSpPr/>
          <p:nvPr/>
        </p:nvSpPr>
        <p:spPr>
          <a:xfrm>
            <a:off x="6732670" y="3201418"/>
            <a:ext cx="60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Ec2 turn on function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F45378C8-D00E-4FFC-BAF4-1A26EDB4CE5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34250" y="3677725"/>
            <a:ext cx="427864" cy="537462"/>
          </a:xfrm>
          <a:prstGeom prst="rect">
            <a:avLst/>
          </a:prstGeom>
        </p:spPr>
      </p:pic>
      <p:cxnSp>
        <p:nvCxnSpPr>
          <p:cNvPr id="142" name="Elbow Connector 29">
            <a:extLst>
              <a:ext uri="{FF2B5EF4-FFF2-40B4-BE49-F238E27FC236}">
                <a16:creationId xmlns:a16="http://schemas.microsoft.com/office/drawing/2014/main" id="{A5DB5C64-8211-4512-8F5C-4323FC045B0D}"/>
              </a:ext>
            </a:extLst>
          </p:cNvPr>
          <p:cNvCxnSpPr>
            <a:cxnSpLocks/>
            <a:endCxn id="55" idx="0"/>
          </p:cNvCxnSpPr>
          <p:nvPr/>
        </p:nvCxnSpPr>
        <p:spPr>
          <a:xfrm rot="10800000" flipV="1">
            <a:off x="7325287" y="3060559"/>
            <a:ext cx="847259" cy="590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29">
            <a:extLst>
              <a:ext uri="{FF2B5EF4-FFF2-40B4-BE49-F238E27FC236}">
                <a16:creationId xmlns:a16="http://schemas.microsoft.com/office/drawing/2014/main" id="{ADF4B2FF-223A-4F32-918C-DDE758453F99}"/>
              </a:ext>
            </a:extLst>
          </p:cNvPr>
          <p:cNvCxnSpPr>
            <a:cxnSpLocks/>
          </p:cNvCxnSpPr>
          <p:nvPr/>
        </p:nvCxnSpPr>
        <p:spPr>
          <a:xfrm rot="5400000">
            <a:off x="7835329" y="3295335"/>
            <a:ext cx="424559" cy="267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44FC05-5E94-4537-9DF9-3F4F45EA2F77}"/>
              </a:ext>
            </a:extLst>
          </p:cNvPr>
          <p:cNvSpPr/>
          <p:nvPr/>
        </p:nvSpPr>
        <p:spPr>
          <a:xfrm>
            <a:off x="8146011" y="3925958"/>
            <a:ext cx="6007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Ec2 turn off function</a:t>
            </a:r>
          </a:p>
        </p:txBody>
      </p:sp>
    </p:spTree>
    <p:extLst>
      <p:ext uri="{BB962C8B-B14F-4D97-AF65-F5344CB8AC3E}">
        <p14:creationId xmlns:p14="http://schemas.microsoft.com/office/powerpoint/2010/main" val="132805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hZDU3ZDYxOC03ZWI5LTQ4MzYtOTY1OS05MmUxYzk3ZDViMmIiIG9yaWdpbj0iZGVmYXVsdFZhbHVlIj48ZWxlbWVudCB1aWQ9IjBkZjlhOWJkLWZlYjEtNGIwMS05MjIyLTRlMWUzMWIxNDk4NCIgdmFsdWU9IiIgeG1sbnM9Imh0dHA6Ly93d3cuYm9sZG9uamFtZXMuY29tLzIwMDgvMDEvc2llL2ludGVybmFsL2xhYmVsIiAvPjwvc2lzbD48VXNlck5hbWU+RU5UXGdzMDNzbWk8L1VzZXJOYW1lPjxEYXRlVGltZT4xLzMxLzIwMjAgODo0Mjo0NSBQTTwvRGF0ZVRpbWU+PExhYmVsU3RyaW5nPkNvbmZpZGVudGlhb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ad57d618-7eb9-4836-9659-92e1c97d5b2b" origin="defaultValue">
  <element uid="0df9a9bd-feb1-4b01-9222-4e1e31b14984" value=""/>
</sisl>
</file>

<file path=customXml/itemProps1.xml><?xml version="1.0" encoding="utf-8"?>
<ds:datastoreItem xmlns:ds="http://schemas.openxmlformats.org/officeDocument/2006/customXml" ds:itemID="{CFC185C5-1EB3-4AB8-9A2F-723CACE4E0AD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CB980A6B-F033-4C96-A258-9F029DC6ED1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8346</TotalTime>
  <Words>161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AWS Security Monitoring</vt:lpstr>
      <vt:lpstr> AWS Security Monitoring</vt:lpstr>
    </vt:vector>
  </TitlesOfParts>
  <Company>CSAA 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 Logging</dc:title>
  <dc:creator>Smith, David</dc:creator>
  <cp:keywords>Confidential</cp:keywords>
  <cp:lastModifiedBy>Tammireddy, Girish</cp:lastModifiedBy>
  <cp:revision>42</cp:revision>
  <dcterms:created xsi:type="dcterms:W3CDTF">2020-01-31T18:49:45Z</dcterms:created>
  <dcterms:modified xsi:type="dcterms:W3CDTF">2021-02-05T15:39:02Z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bbe7beb9-6225-4806-8043-7f0233acdbab</vt:lpwstr>
  </property>
  <property fmtid="{D5CDD505-2E9C-101B-9397-08002B2CF9AE}" pid="3" name="bjDocumentLabelXML">
    <vt:lpwstr>&lt;?xml version="1.0" encoding="us-ascii"?&gt;&lt;sisl xmlns:xsi="http://www.w3.org/2001/XMLSchema-instance" xmlns:xsd="http://www.w3.org/2001/XMLSchema" sislVersion="0" policy="ad57d618-7eb9-4836-9659-92e1c97d5b2b" origin="defaultValue" xmlns="http://www.boldonj</vt:lpwstr>
  </property>
  <property fmtid="{D5CDD505-2E9C-101B-9397-08002B2CF9AE}" pid="4" name="bjDocumentLabelXML-0">
    <vt:lpwstr>ames.com/2008/01/sie/internal/label"&gt;&lt;element uid="0df9a9bd-feb1-4b01-9222-4e1e31b14984" value="" /&gt;&lt;/sisl&gt;</vt:lpwstr>
  </property>
  <property fmtid="{D5CDD505-2E9C-101B-9397-08002B2CF9AE}" pid="5" name="bjDocumentSecurityLabel">
    <vt:lpwstr>Confidential</vt:lpwstr>
  </property>
  <property fmtid="{D5CDD505-2E9C-101B-9397-08002B2CF9AE}" pid="6" name="Classification">
    <vt:lpwstr>[xyzConfidentialx]</vt:lpwstr>
  </property>
  <property fmtid="{D5CDD505-2E9C-101B-9397-08002B2CF9AE}" pid="7" name="bjSaver">
    <vt:lpwstr>rocjbQBpeB2B6jIjiqQTDvi+AOiUt1Oc</vt:lpwstr>
  </property>
  <property fmtid="{D5CDD505-2E9C-101B-9397-08002B2CF9AE}" pid="8" name="bjLabelHistoryID">
    <vt:lpwstr>{CFC185C5-1EB3-4AB8-9A2F-723CACE4E0AD}</vt:lpwstr>
  </property>
</Properties>
</file>