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76334-7BDF-4F7F-AF99-3ADA8E5BAED5}"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971DD-A2F2-4D4B-8079-60A64A2A2B65}" type="slidenum">
              <a:rPr lang="en-IN" smtClean="0"/>
              <a:t>‹#›</a:t>
            </a:fld>
            <a:endParaRPr lang="en-IN"/>
          </a:p>
        </p:txBody>
      </p:sp>
    </p:spTree>
    <p:extLst>
      <p:ext uri="{BB962C8B-B14F-4D97-AF65-F5344CB8AC3E}">
        <p14:creationId xmlns:p14="http://schemas.microsoft.com/office/powerpoint/2010/main" val="413188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BEB35-1FA9-404C-9A0D-AADA9D8AA997}"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425251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B5442-F959-4542-8069-2A45F9E26CD9}" type="datetime1">
              <a:rPr lang="en-IN" smtClean="0"/>
              <a:t>04-04-2024</a:t>
            </a:fld>
            <a:endParaRPr lang="en-IN"/>
          </a:p>
        </p:txBody>
      </p:sp>
      <p:sp>
        <p:nvSpPr>
          <p:cNvPr id="6" name="Footer Placeholder 5"/>
          <p:cNvSpPr>
            <a:spLocks noGrp="1"/>
          </p:cNvSpPr>
          <p:nvPr>
            <p:ph type="ftr" sz="quarter" idx="11"/>
          </p:nvPr>
        </p:nvSpPr>
        <p:spPr/>
        <p:txBody>
          <a:bodyPr/>
          <a:lstStyle/>
          <a:p>
            <a:r>
              <a:rPr lang="pt-BR"/>
              <a:t>PROJECTPHASE 2 END SEM VIVAVOCE-ECE/SEC</a:t>
            </a:r>
            <a:endParaRPr lang="en-IN"/>
          </a:p>
        </p:txBody>
      </p:sp>
      <p:sp>
        <p:nvSpPr>
          <p:cNvPr id="7" name="Slide Number Placeholder 6"/>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249099956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9B5442-F959-4542-8069-2A45F9E26CD9}"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310747782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9B5442-F959-4542-8069-2A45F9E26CD9}"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9040093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B5442-F959-4542-8069-2A45F9E26CD9}"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314057121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B5442-F959-4542-8069-2A45F9E26CD9}" type="datetime1">
              <a:rPr lang="en-IN" smtClean="0"/>
              <a:t>04-04-2024</a:t>
            </a:fld>
            <a:endParaRPr lang="en-IN"/>
          </a:p>
        </p:txBody>
      </p:sp>
      <p:sp>
        <p:nvSpPr>
          <p:cNvPr id="4"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58004259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9B5442-F959-4542-8069-2A45F9E26CD9}" type="datetime1">
              <a:rPr lang="en-IN" smtClean="0"/>
              <a:t>04-04-2024</a:t>
            </a:fld>
            <a:endParaRPr lang="en-IN"/>
          </a:p>
        </p:txBody>
      </p:sp>
      <p:sp>
        <p:nvSpPr>
          <p:cNvPr id="4"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2472940666"/>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AAAD1D-1A81-42A7-A4E6-3BB29B7EB3FC}"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0756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E7F9F-6132-47AD-A3C4-5361E395CD66}"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98259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46C1129-A219-4F7A-A51A-D1D7A63F0141}"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89842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C6C58B-9737-4406-9CC8-08A67DBAD61F}" type="datetime1">
              <a:rPr lang="en-IN" smtClean="0"/>
              <a:t>04-04-2024</a:t>
            </a:fld>
            <a:endParaRPr lang="en-IN"/>
          </a:p>
        </p:txBody>
      </p:sp>
      <p:sp>
        <p:nvSpPr>
          <p:cNvPr id="5" name="Footer Placeholder 4"/>
          <p:cNvSpPr>
            <a:spLocks noGrp="1"/>
          </p:cNvSpPr>
          <p:nvPr>
            <p:ph type="ftr" sz="quarter" idx="11"/>
          </p:nvPr>
        </p:nvSpPr>
        <p:spPr/>
        <p:txBody>
          <a:bodyPr/>
          <a:lstStyle/>
          <a:p>
            <a:r>
              <a:rPr lang="pt-BR"/>
              <a:t>PROJECTPHASE 2 END SEM VIVAVOCE-ECE/SEC</a:t>
            </a:r>
            <a:endParaRPr lang="en-IN"/>
          </a:p>
        </p:txBody>
      </p:sp>
      <p:sp>
        <p:nvSpPr>
          <p:cNvPr id="6" name="Slide Number Placeholder 5"/>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24348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6D5FDE-06BD-41E7-ADBC-7FD1DB7E9DEF}" type="datetime1">
              <a:rPr lang="en-IN" smtClean="0"/>
              <a:t>04-04-2024</a:t>
            </a:fld>
            <a:endParaRPr lang="en-IN"/>
          </a:p>
        </p:txBody>
      </p:sp>
      <p:sp>
        <p:nvSpPr>
          <p:cNvPr id="6" name="Footer Placeholder 5"/>
          <p:cNvSpPr>
            <a:spLocks noGrp="1"/>
          </p:cNvSpPr>
          <p:nvPr>
            <p:ph type="ftr" sz="quarter" idx="11"/>
          </p:nvPr>
        </p:nvSpPr>
        <p:spPr/>
        <p:txBody>
          <a:bodyPr/>
          <a:lstStyle/>
          <a:p>
            <a:r>
              <a:rPr lang="pt-BR"/>
              <a:t>PROJECTPHASE 2 END SEM VIVAVOCE-ECE/SEC</a:t>
            </a:r>
            <a:endParaRPr lang="en-IN"/>
          </a:p>
        </p:txBody>
      </p:sp>
      <p:sp>
        <p:nvSpPr>
          <p:cNvPr id="7" name="Slide Number Placeholder 6"/>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81757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CB5B7-6DA1-48FA-9CFB-F3D0B5B36355}" type="datetime1">
              <a:rPr lang="en-IN" smtClean="0"/>
              <a:t>04-04-2024</a:t>
            </a:fld>
            <a:endParaRPr lang="en-IN"/>
          </a:p>
        </p:txBody>
      </p:sp>
      <p:sp>
        <p:nvSpPr>
          <p:cNvPr id="8" name="Footer Placeholder 7"/>
          <p:cNvSpPr>
            <a:spLocks noGrp="1"/>
          </p:cNvSpPr>
          <p:nvPr>
            <p:ph type="ftr" sz="quarter" idx="11"/>
          </p:nvPr>
        </p:nvSpPr>
        <p:spPr/>
        <p:txBody>
          <a:bodyPr/>
          <a:lstStyle/>
          <a:p>
            <a:r>
              <a:rPr lang="pt-BR"/>
              <a:t>PROJECTPHASE 2 END SEM VIVAVOCE-ECE/SEC</a:t>
            </a:r>
            <a:endParaRPr lang="en-IN"/>
          </a:p>
        </p:txBody>
      </p:sp>
      <p:sp>
        <p:nvSpPr>
          <p:cNvPr id="9" name="Slide Number Placeholder 8"/>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61373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B4A497E-C291-4E69-8F92-93422793BAB7}" type="datetime1">
              <a:rPr lang="en-IN" smtClean="0"/>
              <a:t>04-04-2024</a:t>
            </a:fld>
            <a:endParaRPr lang="en-IN"/>
          </a:p>
        </p:txBody>
      </p:sp>
      <p:sp>
        <p:nvSpPr>
          <p:cNvPr id="5" name="Footer Placeholder 3"/>
          <p:cNvSpPr>
            <a:spLocks noGrp="1"/>
          </p:cNvSpPr>
          <p:nvPr>
            <p:ph type="ftr" sz="quarter" idx="11"/>
          </p:nvPr>
        </p:nvSpPr>
        <p:spPr/>
        <p:txBody>
          <a:bodyPr/>
          <a:lstStyle/>
          <a:p>
            <a:r>
              <a:rPr lang="pt-BR"/>
              <a:t>PROJECTPHASE 2 END SEM VIVAVOCE-ECE/SEC</a:t>
            </a:r>
            <a:endParaRPr lang="en-IN"/>
          </a:p>
        </p:txBody>
      </p:sp>
      <p:sp>
        <p:nvSpPr>
          <p:cNvPr id="6" name="Slide Number Placeholder 4"/>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32596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7815A7-987F-4614-BA46-5A1A31F50318}" type="datetime1">
              <a:rPr lang="en-IN" smtClean="0"/>
              <a:t>04-04-2024</a:t>
            </a:fld>
            <a:endParaRPr lang="en-IN"/>
          </a:p>
        </p:txBody>
      </p:sp>
      <p:sp>
        <p:nvSpPr>
          <p:cNvPr id="5" name="Footer Placeholder 2"/>
          <p:cNvSpPr>
            <a:spLocks noGrp="1"/>
          </p:cNvSpPr>
          <p:nvPr>
            <p:ph type="ftr" sz="quarter" idx="11"/>
          </p:nvPr>
        </p:nvSpPr>
        <p:spPr/>
        <p:txBody>
          <a:bodyPr/>
          <a:lstStyle/>
          <a:p>
            <a:r>
              <a:rPr lang="pt-BR"/>
              <a:t>PROJECTPHASE 2 END SEM VIVAVOCE-ECE/SEC</a:t>
            </a:r>
            <a:endParaRPr lang="en-IN"/>
          </a:p>
        </p:txBody>
      </p:sp>
      <p:sp>
        <p:nvSpPr>
          <p:cNvPr id="6" name="Slide Number Placeholder 3"/>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66241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8D9F74-166F-4A42-9ED1-EE570D906DEF}" type="datetime1">
              <a:rPr lang="en-IN" smtClean="0"/>
              <a:t>04-04-2024</a:t>
            </a:fld>
            <a:endParaRPr lang="en-IN"/>
          </a:p>
        </p:txBody>
      </p:sp>
      <p:sp>
        <p:nvSpPr>
          <p:cNvPr id="5" name="Footer Placeholder 5"/>
          <p:cNvSpPr>
            <a:spLocks noGrp="1"/>
          </p:cNvSpPr>
          <p:nvPr>
            <p:ph type="ftr" sz="quarter" idx="11"/>
          </p:nvPr>
        </p:nvSpPr>
        <p:spPr/>
        <p:txBody>
          <a:bodyPr/>
          <a:lstStyle/>
          <a:p>
            <a:r>
              <a:rPr lang="pt-BR"/>
              <a:t>PROJECTPHASE 2 END SEM VIVAVOCE-ECE/SEC</a:t>
            </a:r>
            <a:endParaRPr lang="en-IN"/>
          </a:p>
        </p:txBody>
      </p:sp>
      <p:sp>
        <p:nvSpPr>
          <p:cNvPr id="6" name="Slide Number Placeholder 6"/>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413675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466E77-7AB3-4427-98F3-16E6C9122F29}" type="datetime1">
              <a:rPr lang="en-IN" smtClean="0"/>
              <a:t>04-04-2024</a:t>
            </a:fld>
            <a:endParaRPr lang="en-IN"/>
          </a:p>
        </p:txBody>
      </p:sp>
      <p:sp>
        <p:nvSpPr>
          <p:cNvPr id="6" name="Footer Placeholder 5"/>
          <p:cNvSpPr>
            <a:spLocks noGrp="1"/>
          </p:cNvSpPr>
          <p:nvPr>
            <p:ph type="ftr" sz="quarter" idx="11"/>
          </p:nvPr>
        </p:nvSpPr>
        <p:spPr/>
        <p:txBody>
          <a:bodyPr/>
          <a:lstStyle/>
          <a:p>
            <a:r>
              <a:rPr lang="pt-BR"/>
              <a:t>PROJECTPHASE 2 END SEM VIVAVOCE-ECE/SEC</a:t>
            </a:r>
            <a:endParaRPr lang="en-IN"/>
          </a:p>
        </p:txBody>
      </p:sp>
      <p:sp>
        <p:nvSpPr>
          <p:cNvPr id="7" name="Slide Number Placeholder 6"/>
          <p:cNvSpPr>
            <a:spLocks noGrp="1"/>
          </p:cNvSpPr>
          <p:nvPr>
            <p:ph type="sldNum" sz="quarter" idx="12"/>
          </p:nvPr>
        </p:nvSpPr>
        <p:spPr/>
        <p:txBody>
          <a:bodyPr/>
          <a:lstStyle/>
          <a:p>
            <a:fld id="{D263668F-F593-44FF-A0D8-FC8266A31C3D}" type="slidenum">
              <a:rPr lang="en-IN" smtClean="0"/>
              <a:t>‹#›</a:t>
            </a:fld>
            <a:endParaRPr lang="en-IN"/>
          </a:p>
        </p:txBody>
      </p:sp>
    </p:spTree>
    <p:extLst>
      <p:ext uri="{BB962C8B-B14F-4D97-AF65-F5344CB8AC3E}">
        <p14:creationId xmlns:p14="http://schemas.microsoft.com/office/powerpoint/2010/main" val="144281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9B5442-F959-4542-8069-2A45F9E26CD9}" type="datetime1">
              <a:rPr lang="en-IN" smtClean="0"/>
              <a:t>04-04-2024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pt-BR"/>
              <a:t>PROJECTPHASE 2 END SEM VIVAVOCE-ECE/SEC</a:t>
            </a:r>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263668F-F593-44FF-A0D8-FC8266A31C3D}" type="slidenum">
              <a:rPr lang="en-IN" smtClean="0"/>
              <a:t>‹#›</a:t>
            </a:fld>
            <a:endParaRPr lang="en-IN"/>
          </a:p>
        </p:txBody>
      </p:sp>
    </p:spTree>
    <p:extLst>
      <p:ext uri="{BB962C8B-B14F-4D97-AF65-F5344CB8AC3E}">
        <p14:creationId xmlns:p14="http://schemas.microsoft.com/office/powerpoint/2010/main" val="1120326400"/>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4B691D-D855-7E79-BF42-2345D7C3EEE8}"/>
              </a:ext>
            </a:extLst>
          </p:cNvPr>
          <p:cNvSpPr>
            <a:spLocks noGrp="1"/>
          </p:cNvSpPr>
          <p:nvPr>
            <p:ph type="ctrTitle"/>
          </p:nvPr>
        </p:nvSpPr>
        <p:spPr>
          <a:xfrm>
            <a:off x="688255" y="2125480"/>
            <a:ext cx="10083384" cy="1559719"/>
          </a:xfrm>
        </p:spPr>
        <p:txBody>
          <a:bodyPr>
            <a:noAutofit/>
          </a:bodyPr>
          <a:lstStyle/>
          <a:p>
            <a:br>
              <a:rPr lang="en-IN" sz="4000" dirty="0">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Design Of Planar </a:t>
            </a:r>
            <a:r>
              <a:rPr lang="en-US" sz="4000" b="1" i="0" dirty="0" err="1">
                <a:effectLst/>
                <a:latin typeface="Times New Roman" panose="02020603050405020304" pitchFamily="18" charset="0"/>
                <a:cs typeface="Times New Roman" panose="02020603050405020304" pitchFamily="18" charset="0"/>
              </a:rPr>
              <a:t>Monople</a:t>
            </a:r>
            <a:r>
              <a:rPr lang="en-US" sz="4000" b="1" i="0" dirty="0">
                <a:effectLst/>
                <a:latin typeface="Times New Roman" panose="02020603050405020304" pitchFamily="18" charset="0"/>
                <a:cs typeface="Times New Roman" panose="02020603050405020304" pitchFamily="18" charset="0"/>
              </a:rPr>
              <a:t> Antenna For Wireless and Energy Harvesting Applications</a:t>
            </a:r>
            <a:br>
              <a:rPr lang="en-US" sz="4000" b="1" i="1"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1BF7455-F348-C853-46FE-EB6D735E57DD}"/>
              </a:ext>
            </a:extLst>
          </p:cNvPr>
          <p:cNvSpPr>
            <a:spLocks noGrp="1"/>
          </p:cNvSpPr>
          <p:nvPr>
            <p:ph type="sldNum" sz="quarter" idx="12"/>
          </p:nvPr>
        </p:nvSpPr>
        <p:spPr/>
        <p:txBody>
          <a:bodyPr/>
          <a:lstStyle/>
          <a:p>
            <a:fld id="{D263668F-F593-44FF-A0D8-FC8266A31C3D}" type="slidenum">
              <a:rPr lang="en-IN" smtClean="0"/>
              <a:t>1</a:t>
            </a:fld>
            <a:endParaRPr lang="en-IN"/>
          </a:p>
        </p:txBody>
      </p:sp>
      <p:pic>
        <p:nvPicPr>
          <p:cNvPr id="4" name="Picture 3">
            <a:extLst>
              <a:ext uri="{FF2B5EF4-FFF2-40B4-BE49-F238E27FC236}">
                <a16:creationId xmlns:a16="http://schemas.microsoft.com/office/drawing/2014/main" id="{F88412CE-9C57-8779-8573-9B3C269362E1}"/>
              </a:ext>
            </a:extLst>
          </p:cNvPr>
          <p:cNvPicPr>
            <a:picLocks noChangeAspect="1"/>
          </p:cNvPicPr>
          <p:nvPr/>
        </p:nvPicPr>
        <p:blipFill>
          <a:blip r:embed="rId2"/>
          <a:stretch>
            <a:fillRect/>
          </a:stretch>
        </p:blipFill>
        <p:spPr bwMode="auto">
          <a:xfrm>
            <a:off x="471195" y="66393"/>
            <a:ext cx="9881345" cy="1430246"/>
          </a:xfrm>
          <a:prstGeom prst="rect">
            <a:avLst/>
          </a:prstGeom>
        </p:spPr>
      </p:pic>
      <p:sp>
        <p:nvSpPr>
          <p:cNvPr id="8" name="Rectangle 2">
            <a:extLst>
              <a:ext uri="{FF2B5EF4-FFF2-40B4-BE49-F238E27FC236}">
                <a16:creationId xmlns:a16="http://schemas.microsoft.com/office/drawing/2014/main" id="{837B1DD8-73D5-4A0F-9935-B522E5122BBB}"/>
              </a:ext>
            </a:extLst>
          </p:cNvPr>
          <p:cNvSpPr>
            <a:spLocks noChangeArrowheads="1"/>
          </p:cNvSpPr>
          <p:nvPr/>
        </p:nvSpPr>
        <p:spPr bwMode="auto">
          <a:xfrm>
            <a:off x="260179" y="4315503"/>
            <a:ext cx="5010150" cy="1691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1pPr>
            <a:lvl2pPr>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2pPr>
            <a:lvl3pPr>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3pPr>
            <a:lvl4pPr>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4pPr>
            <a:lvl5pPr>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 pos="4572000" algn="l"/>
              </a:tabLst>
              <a:defRPr>
                <a:solidFill>
                  <a:srgbClr val="000000"/>
                </a:solidFill>
                <a:latin typeface="Arial" panose="020B0604020202020204" pitchFamily="34" charset="0"/>
                <a:cs typeface="Source Han Sans CN" charset="0"/>
              </a:defRPr>
            </a:lvl9pPr>
          </a:lstStyle>
          <a:p>
            <a:pPr hangingPunct="1">
              <a:lnSpc>
                <a:spcPct val="100000"/>
              </a:lnSpc>
            </a:pPr>
            <a:r>
              <a:rPr lang="en-US" altLang="en-US" sz="2400" b="1" dirty="0">
                <a:solidFill>
                  <a:schemeClr val="tx1"/>
                </a:solidFill>
                <a:latin typeface="Times New Roman" panose="02020603050405020304" pitchFamily="18" charset="0"/>
                <a:cs typeface="Times New Roman" panose="02020603050405020304" pitchFamily="18" charset="0"/>
              </a:rPr>
              <a:t>TEAM MEMBERS</a:t>
            </a:r>
            <a:r>
              <a:rPr lang="en-US" altLang="en-US" sz="2400" dirty="0">
                <a:solidFill>
                  <a:schemeClr val="tx1"/>
                </a:solidFill>
                <a:latin typeface="Times New Roman" panose="02020603050405020304" pitchFamily="18" charset="0"/>
                <a:cs typeface="Times New Roman" panose="02020603050405020304" pitchFamily="18" charset="0"/>
              </a:rPr>
              <a:t>:</a:t>
            </a:r>
          </a:p>
          <a:p>
            <a:pPr hangingPunct="1">
              <a:lnSpc>
                <a:spcPct val="100000"/>
              </a:lnSpc>
            </a:pPr>
            <a:r>
              <a:rPr lang="en-IN" altLang="en-US" sz="2000" dirty="0">
                <a:solidFill>
                  <a:schemeClr val="tx1"/>
                </a:solidFill>
                <a:latin typeface="Times New Roman" panose="02020603050405020304" pitchFamily="18" charset="0"/>
                <a:cs typeface="Times New Roman" panose="02020603050405020304" pitchFamily="18" charset="0"/>
              </a:rPr>
              <a:t>DUGGINENI BHANU PRAKASH          212220060042</a:t>
            </a:r>
          </a:p>
          <a:p>
            <a:pPr hangingPunct="1">
              <a:lnSpc>
                <a:spcPct val="100000"/>
              </a:lnSpc>
            </a:pPr>
            <a:r>
              <a:rPr lang="en-IN" altLang="en-US" sz="2000" dirty="0">
                <a:solidFill>
                  <a:schemeClr val="tx1"/>
                </a:solidFill>
                <a:latin typeface="Times New Roman" panose="02020603050405020304" pitchFamily="18" charset="0"/>
                <a:cs typeface="Times New Roman" panose="02020603050405020304" pitchFamily="18" charset="0"/>
              </a:rPr>
              <a:t>CHEMIRTHIPALLI GIRISH                    212220060034</a:t>
            </a:r>
          </a:p>
        </p:txBody>
      </p:sp>
      <p:sp>
        <p:nvSpPr>
          <p:cNvPr id="9" name="Rectangle 3">
            <a:extLst>
              <a:ext uri="{FF2B5EF4-FFF2-40B4-BE49-F238E27FC236}">
                <a16:creationId xmlns:a16="http://schemas.microsoft.com/office/drawing/2014/main" id="{4B7545B6-946D-4013-9ECD-590E71CF7AB7}"/>
              </a:ext>
            </a:extLst>
          </p:cNvPr>
          <p:cNvSpPr>
            <a:spLocks noChangeArrowheads="1"/>
          </p:cNvSpPr>
          <p:nvPr/>
        </p:nvSpPr>
        <p:spPr bwMode="auto">
          <a:xfrm>
            <a:off x="7688385" y="3730916"/>
            <a:ext cx="3840163" cy="28608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914400" algn="l"/>
                <a:tab pos="1828800" algn="l"/>
                <a:tab pos="2743200" algn="l"/>
                <a:tab pos="3657600" algn="l"/>
              </a:tabLst>
              <a:defRPr>
                <a:solidFill>
                  <a:srgbClr val="000000"/>
                </a:solidFill>
                <a:latin typeface="Arial" panose="020B0604020202020204" pitchFamily="34" charset="0"/>
                <a:cs typeface="Source Han Sans CN" charset="0"/>
              </a:defRPr>
            </a:lvl1pPr>
            <a:lvl2pPr>
              <a:tabLst>
                <a:tab pos="914400" algn="l"/>
                <a:tab pos="1828800" algn="l"/>
                <a:tab pos="2743200" algn="l"/>
                <a:tab pos="3657600" algn="l"/>
              </a:tabLst>
              <a:defRPr>
                <a:solidFill>
                  <a:srgbClr val="000000"/>
                </a:solidFill>
                <a:latin typeface="Arial" panose="020B0604020202020204" pitchFamily="34" charset="0"/>
                <a:cs typeface="Source Han Sans CN" charset="0"/>
              </a:defRPr>
            </a:lvl2pPr>
            <a:lvl3pPr>
              <a:tabLst>
                <a:tab pos="914400" algn="l"/>
                <a:tab pos="1828800" algn="l"/>
                <a:tab pos="2743200" algn="l"/>
                <a:tab pos="3657600" algn="l"/>
              </a:tabLst>
              <a:defRPr>
                <a:solidFill>
                  <a:srgbClr val="000000"/>
                </a:solidFill>
                <a:latin typeface="Arial" panose="020B0604020202020204" pitchFamily="34" charset="0"/>
                <a:cs typeface="Source Han Sans CN" charset="0"/>
              </a:defRPr>
            </a:lvl3pPr>
            <a:lvl4pPr>
              <a:tabLst>
                <a:tab pos="914400" algn="l"/>
                <a:tab pos="1828800" algn="l"/>
                <a:tab pos="2743200" algn="l"/>
                <a:tab pos="3657600" algn="l"/>
              </a:tabLst>
              <a:defRPr>
                <a:solidFill>
                  <a:srgbClr val="000000"/>
                </a:solidFill>
                <a:latin typeface="Arial" panose="020B0604020202020204" pitchFamily="34" charset="0"/>
                <a:cs typeface="Source Han Sans CN" charset="0"/>
              </a:defRPr>
            </a:lvl4pPr>
            <a:lvl5pPr>
              <a:tabLst>
                <a:tab pos="914400" algn="l"/>
                <a:tab pos="1828800" algn="l"/>
                <a:tab pos="2743200" algn="l"/>
                <a:tab pos="3657600" algn="l"/>
              </a:tabLst>
              <a:defRPr>
                <a:solidFill>
                  <a:srgbClr val="000000"/>
                </a:solidFill>
                <a:latin typeface="Arial" panose="020B0604020202020204" pitchFamily="34" charset="0"/>
                <a:cs typeface="Source Han Sans CN" charset="0"/>
              </a:defRPr>
            </a:lvl5pPr>
            <a:lvl6pPr marL="25146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Lst>
              <a:defRPr>
                <a:solidFill>
                  <a:srgbClr val="000000"/>
                </a:solidFill>
                <a:latin typeface="Arial" panose="020B0604020202020204" pitchFamily="34" charset="0"/>
                <a:cs typeface="Source Han Sans CN" charset="0"/>
              </a:defRPr>
            </a:lvl6pPr>
            <a:lvl7pPr marL="29718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Lst>
              <a:defRPr>
                <a:solidFill>
                  <a:srgbClr val="000000"/>
                </a:solidFill>
                <a:latin typeface="Arial" panose="020B0604020202020204" pitchFamily="34" charset="0"/>
                <a:cs typeface="Source Han Sans CN" charset="0"/>
              </a:defRPr>
            </a:lvl7pPr>
            <a:lvl8pPr marL="34290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Lst>
              <a:defRPr>
                <a:solidFill>
                  <a:srgbClr val="000000"/>
                </a:solidFill>
                <a:latin typeface="Arial" panose="020B0604020202020204" pitchFamily="34" charset="0"/>
                <a:cs typeface="Source Han Sans CN" charset="0"/>
              </a:defRPr>
            </a:lvl8pPr>
            <a:lvl9pPr marL="3886200" indent="-228600" fontAlgn="base" hangingPunct="0">
              <a:lnSpc>
                <a:spcPct val="93000"/>
              </a:lnSpc>
              <a:spcBef>
                <a:spcPts val="13"/>
              </a:spcBef>
              <a:spcAft>
                <a:spcPts val="13"/>
              </a:spcAft>
              <a:buClr>
                <a:srgbClr val="000000"/>
              </a:buClr>
              <a:buSzPct val="100000"/>
              <a:buFont typeface="Times New Roman" panose="02020603050405020304" pitchFamily="18" charset="0"/>
              <a:tabLst>
                <a:tab pos="914400" algn="l"/>
                <a:tab pos="1828800" algn="l"/>
                <a:tab pos="2743200" algn="l"/>
                <a:tab pos="3657600" algn="l"/>
              </a:tabLst>
              <a:defRPr>
                <a:solidFill>
                  <a:srgbClr val="000000"/>
                </a:solidFill>
                <a:latin typeface="Arial" panose="020B0604020202020204" pitchFamily="34" charset="0"/>
                <a:cs typeface="Source Han Sans CN" charset="0"/>
              </a:defRPr>
            </a:lvl9pPr>
          </a:lstStyle>
          <a:p>
            <a:pPr algn="ctr" hangingPunct="1">
              <a:lnSpc>
                <a:spcPct val="100000"/>
              </a:lnSpc>
            </a:pPr>
            <a:r>
              <a:rPr lang="en-US" altLang="en-US" sz="2000" dirty="0">
                <a:solidFill>
                  <a:schemeClr val="tx1"/>
                </a:solidFill>
                <a:latin typeface="Times New Roman" panose="02020603050405020304" pitchFamily="18" charset="0"/>
                <a:cs typeface="Times New Roman" panose="02020603050405020304" pitchFamily="18" charset="0"/>
              </a:rPr>
              <a:t>           UNDER THE GUIDENCE OF </a:t>
            </a:r>
          </a:p>
          <a:p>
            <a:pPr algn="ctr" hangingPunct="1">
              <a:lnSpc>
                <a:spcPct val="100000"/>
              </a:lnSpc>
            </a:pPr>
            <a:r>
              <a:rPr lang="en-US" altLang="en-US" sz="2000" b="1" dirty="0">
                <a:solidFill>
                  <a:schemeClr val="tx1"/>
                </a:solidFill>
                <a:latin typeface="Times New Roman" panose="02020603050405020304" pitchFamily="18" charset="0"/>
                <a:cs typeface="Times New Roman" panose="02020603050405020304" pitchFamily="18" charset="0"/>
              </a:rPr>
              <a:t>          </a:t>
            </a:r>
            <a:r>
              <a:rPr lang="en-IN" altLang="en-US" sz="2000" b="1" dirty="0" err="1">
                <a:solidFill>
                  <a:schemeClr val="tx1"/>
                </a:solidFill>
                <a:latin typeface="Times New Roman" panose="02020603050405020304" pitchFamily="18" charset="0"/>
                <a:cs typeface="Times New Roman" panose="02020603050405020304" pitchFamily="18" charset="0"/>
              </a:rPr>
              <a:t>Dr.AMIT</a:t>
            </a:r>
            <a:r>
              <a:rPr lang="en-IN" altLang="en-US" sz="2000" b="1" dirty="0">
                <a:solidFill>
                  <a:schemeClr val="tx1"/>
                </a:solidFill>
                <a:latin typeface="Times New Roman" panose="02020603050405020304" pitchFamily="18" charset="0"/>
                <a:cs typeface="Times New Roman" panose="02020603050405020304" pitchFamily="18" charset="0"/>
              </a:rPr>
              <a:t> KUMAR VARSHNEY,</a:t>
            </a:r>
          </a:p>
          <a:p>
            <a:pPr algn="ctr" hangingPunct="1">
              <a:lnSpc>
                <a:spcPct val="100000"/>
              </a:lnSpc>
            </a:pPr>
            <a:r>
              <a:rPr lang="en-US" altLang="en-US" sz="2000" b="1" dirty="0">
                <a:solidFill>
                  <a:schemeClr val="tx1"/>
                </a:solidFill>
                <a:latin typeface="Times New Roman" panose="02020603050405020304" pitchFamily="18" charset="0"/>
                <a:cs typeface="Times New Roman" panose="02020603050405020304" pitchFamily="18" charset="0"/>
              </a:rPr>
              <a:t>             Associate Professor,  </a:t>
            </a:r>
          </a:p>
          <a:p>
            <a:pPr algn="ctr" hangingPunct="1">
              <a:lnSpc>
                <a:spcPct val="100000"/>
              </a:lnSpc>
            </a:pPr>
            <a:r>
              <a:rPr lang="en-US" altLang="en-US" sz="2000" b="1" dirty="0">
                <a:solidFill>
                  <a:schemeClr val="tx1"/>
                </a:solidFill>
                <a:latin typeface="Times New Roman" panose="02020603050405020304" pitchFamily="18" charset="0"/>
                <a:cs typeface="Times New Roman" panose="02020603050405020304" pitchFamily="18" charset="0"/>
              </a:rPr>
              <a:t>             Department of </a:t>
            </a:r>
          </a:p>
          <a:p>
            <a:pPr algn="ctr" hangingPunct="1">
              <a:lnSpc>
                <a:spcPct val="100000"/>
              </a:lnSpc>
            </a:pPr>
            <a:r>
              <a:rPr lang="en-US" altLang="en-US" sz="2000" b="1" dirty="0">
                <a:solidFill>
                  <a:schemeClr val="tx1"/>
                </a:solidFill>
                <a:latin typeface="Times New Roman" panose="02020603050405020304" pitchFamily="18" charset="0"/>
                <a:cs typeface="Times New Roman" panose="02020603050405020304" pitchFamily="18" charset="0"/>
              </a:rPr>
              <a:t>               ELECTRONICS AND </a:t>
            </a:r>
          </a:p>
          <a:p>
            <a:pPr algn="ctr" hangingPunct="1">
              <a:lnSpc>
                <a:spcPct val="100000"/>
              </a:lnSpc>
            </a:pPr>
            <a:r>
              <a:rPr lang="en-US" altLang="en-US" sz="2000" b="1" dirty="0">
                <a:solidFill>
                  <a:schemeClr val="tx1"/>
                </a:solidFill>
                <a:latin typeface="Times New Roman" panose="02020603050405020304" pitchFamily="18" charset="0"/>
                <a:cs typeface="Times New Roman" panose="02020603050405020304" pitchFamily="18" charset="0"/>
              </a:rPr>
              <a:t>               COMMUNICATION ENGINEERING </a:t>
            </a:r>
          </a:p>
        </p:txBody>
      </p:sp>
    </p:spTree>
    <p:extLst>
      <p:ext uri="{BB962C8B-B14F-4D97-AF65-F5344CB8AC3E}">
        <p14:creationId xmlns:p14="http://schemas.microsoft.com/office/powerpoint/2010/main" val="415009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FD46-2F05-B007-D2E0-D1A8AA9E8C76}"/>
              </a:ext>
            </a:extLst>
          </p:cNvPr>
          <p:cNvSpPr>
            <a:spLocks noGrp="1"/>
          </p:cNvSpPr>
          <p:nvPr>
            <p:ph type="title"/>
          </p:nvPr>
        </p:nvSpPr>
        <p:spPr>
          <a:xfrm>
            <a:off x="646111" y="452718"/>
            <a:ext cx="9085243" cy="1400530"/>
          </a:xfrm>
        </p:spPr>
        <p:txBody>
          <a:bodyPr/>
          <a:lstStyle/>
          <a:p>
            <a:r>
              <a:rPr lang="en-IN" dirty="0"/>
              <a:t>RESULTS:</a:t>
            </a:r>
          </a:p>
        </p:txBody>
      </p:sp>
      <p:sp>
        <p:nvSpPr>
          <p:cNvPr id="4" name="Date Placeholder 3">
            <a:extLst>
              <a:ext uri="{FF2B5EF4-FFF2-40B4-BE49-F238E27FC236}">
                <a16:creationId xmlns:a16="http://schemas.microsoft.com/office/drawing/2014/main" id="{DFBE107C-2690-1A15-48C5-558C7E103FFD}"/>
              </a:ext>
            </a:extLst>
          </p:cNvPr>
          <p:cNvSpPr>
            <a:spLocks noGrp="1"/>
          </p:cNvSpPr>
          <p:nvPr>
            <p:ph type="dt" sz="half" idx="10"/>
          </p:nvPr>
        </p:nvSpPr>
        <p:spPr/>
        <p:txBody>
          <a:bodyPr/>
          <a:lstStyle/>
          <a:p>
            <a:endParaRPr lang="en-IN" dirty="0"/>
          </a:p>
        </p:txBody>
      </p:sp>
      <p:sp>
        <p:nvSpPr>
          <p:cNvPr id="6" name="Slide Number Placeholder 5">
            <a:extLst>
              <a:ext uri="{FF2B5EF4-FFF2-40B4-BE49-F238E27FC236}">
                <a16:creationId xmlns:a16="http://schemas.microsoft.com/office/drawing/2014/main" id="{7986A8F2-2E52-4B9F-E627-E723B73547B6}"/>
              </a:ext>
            </a:extLst>
          </p:cNvPr>
          <p:cNvSpPr>
            <a:spLocks noGrp="1"/>
          </p:cNvSpPr>
          <p:nvPr>
            <p:ph type="sldNum" sz="quarter" idx="12"/>
          </p:nvPr>
        </p:nvSpPr>
        <p:spPr/>
        <p:txBody>
          <a:bodyPr/>
          <a:lstStyle/>
          <a:p>
            <a:fld id="{D263668F-F593-44FF-A0D8-FC8266A31C3D}" type="slidenum">
              <a:rPr lang="en-IN" smtClean="0"/>
              <a:t>10</a:t>
            </a:fld>
            <a:endParaRPr lang="en-IN"/>
          </a:p>
        </p:txBody>
      </p:sp>
      <p:pic>
        <p:nvPicPr>
          <p:cNvPr id="12" name="Content Placeholder 11">
            <a:extLst>
              <a:ext uri="{FF2B5EF4-FFF2-40B4-BE49-F238E27FC236}">
                <a16:creationId xmlns:a16="http://schemas.microsoft.com/office/drawing/2014/main" id="{EC3362BF-4F66-F7EA-F465-B93E9BE7FFC3}"/>
              </a:ext>
            </a:extLst>
          </p:cNvPr>
          <p:cNvPicPr>
            <a:picLocks noGrp="1" noChangeAspect="1"/>
          </p:cNvPicPr>
          <p:nvPr>
            <p:ph idx="1"/>
          </p:nvPr>
        </p:nvPicPr>
        <p:blipFill>
          <a:blip r:embed="rId2"/>
          <a:stretch>
            <a:fillRect/>
          </a:stretch>
        </p:blipFill>
        <p:spPr>
          <a:xfrm>
            <a:off x="0" y="1253447"/>
            <a:ext cx="12192000" cy="5604553"/>
          </a:xfrm>
        </p:spPr>
      </p:pic>
    </p:spTree>
    <p:extLst>
      <p:ext uri="{BB962C8B-B14F-4D97-AF65-F5344CB8AC3E}">
        <p14:creationId xmlns:p14="http://schemas.microsoft.com/office/powerpoint/2010/main" val="407622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7493-9AFF-2520-0475-EC51317CB6BC}"/>
              </a:ext>
            </a:extLst>
          </p:cNvPr>
          <p:cNvSpPr>
            <a:spLocks noGrp="1"/>
          </p:cNvSpPr>
          <p:nvPr>
            <p:ph type="title"/>
          </p:nvPr>
        </p:nvSpPr>
        <p:spPr/>
        <p:txBody>
          <a:bodyPr/>
          <a:lstStyle/>
          <a:p>
            <a:r>
              <a:rPr lang="en-IN" dirty="0"/>
              <a:t>RESULTS:</a:t>
            </a:r>
          </a:p>
        </p:txBody>
      </p:sp>
      <p:sp>
        <p:nvSpPr>
          <p:cNvPr id="4" name="Date Placeholder 3">
            <a:extLst>
              <a:ext uri="{FF2B5EF4-FFF2-40B4-BE49-F238E27FC236}">
                <a16:creationId xmlns:a16="http://schemas.microsoft.com/office/drawing/2014/main" id="{4444A114-6A62-B34D-CC5D-23A1F537574F}"/>
              </a:ext>
            </a:extLst>
          </p:cNvPr>
          <p:cNvSpPr>
            <a:spLocks noGrp="1"/>
          </p:cNvSpPr>
          <p:nvPr>
            <p:ph type="dt" sz="half" idx="10"/>
          </p:nvPr>
        </p:nvSpPr>
        <p:spPr/>
        <p:txBody>
          <a:bodyPr/>
          <a:lstStyle/>
          <a:p>
            <a:endParaRPr lang="en-IN" dirty="0"/>
          </a:p>
        </p:txBody>
      </p:sp>
      <p:sp>
        <p:nvSpPr>
          <p:cNvPr id="6" name="Slide Number Placeholder 5">
            <a:extLst>
              <a:ext uri="{FF2B5EF4-FFF2-40B4-BE49-F238E27FC236}">
                <a16:creationId xmlns:a16="http://schemas.microsoft.com/office/drawing/2014/main" id="{D4332EA3-79C5-B88D-4CE0-F9B291360DD8}"/>
              </a:ext>
            </a:extLst>
          </p:cNvPr>
          <p:cNvSpPr>
            <a:spLocks noGrp="1"/>
          </p:cNvSpPr>
          <p:nvPr>
            <p:ph type="sldNum" sz="quarter" idx="12"/>
          </p:nvPr>
        </p:nvSpPr>
        <p:spPr/>
        <p:txBody>
          <a:bodyPr/>
          <a:lstStyle/>
          <a:p>
            <a:fld id="{D263668F-F593-44FF-A0D8-FC8266A31C3D}" type="slidenum">
              <a:rPr lang="en-IN" smtClean="0"/>
              <a:t>11</a:t>
            </a:fld>
            <a:endParaRPr lang="en-IN"/>
          </a:p>
        </p:txBody>
      </p:sp>
      <p:pic>
        <p:nvPicPr>
          <p:cNvPr id="15" name="Content Placeholder 14">
            <a:extLst>
              <a:ext uri="{FF2B5EF4-FFF2-40B4-BE49-F238E27FC236}">
                <a16:creationId xmlns:a16="http://schemas.microsoft.com/office/drawing/2014/main" id="{E9638E62-A479-64BA-8C3A-286D3B1929B0}"/>
              </a:ext>
            </a:extLst>
          </p:cNvPr>
          <p:cNvPicPr>
            <a:picLocks noGrp="1" noChangeAspect="1"/>
          </p:cNvPicPr>
          <p:nvPr>
            <p:ph idx="1"/>
          </p:nvPr>
        </p:nvPicPr>
        <p:blipFill>
          <a:blip r:embed="rId2"/>
          <a:stretch>
            <a:fillRect/>
          </a:stretch>
        </p:blipFill>
        <p:spPr>
          <a:xfrm>
            <a:off x="92466" y="1181528"/>
            <a:ext cx="12099533" cy="5676472"/>
          </a:xfrm>
        </p:spPr>
      </p:pic>
    </p:spTree>
    <p:extLst>
      <p:ext uri="{BB962C8B-B14F-4D97-AF65-F5344CB8AC3E}">
        <p14:creationId xmlns:p14="http://schemas.microsoft.com/office/powerpoint/2010/main" val="105988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CD39-523A-BEB8-1200-3DC2C57DC820}"/>
              </a:ext>
            </a:extLst>
          </p:cNvPr>
          <p:cNvSpPr>
            <a:spLocks noGrp="1"/>
          </p:cNvSpPr>
          <p:nvPr>
            <p:ph type="title"/>
          </p:nvPr>
        </p:nvSpPr>
        <p:spPr/>
        <p:txBody>
          <a:bodyPr/>
          <a:lstStyle/>
          <a:p>
            <a:r>
              <a:rPr lang="en-IN" dirty="0"/>
              <a:t>RESULTS :</a:t>
            </a:r>
          </a:p>
        </p:txBody>
      </p:sp>
      <p:pic>
        <p:nvPicPr>
          <p:cNvPr id="8" name="Content Placeholder 7">
            <a:extLst>
              <a:ext uri="{FF2B5EF4-FFF2-40B4-BE49-F238E27FC236}">
                <a16:creationId xmlns:a16="http://schemas.microsoft.com/office/drawing/2014/main" id="{C87D4FF6-AE08-FAA7-4445-77B0C011849B}"/>
              </a:ext>
            </a:extLst>
          </p:cNvPr>
          <p:cNvPicPr>
            <a:picLocks noGrp="1" noChangeAspect="1"/>
          </p:cNvPicPr>
          <p:nvPr>
            <p:ph idx="1"/>
          </p:nvPr>
        </p:nvPicPr>
        <p:blipFill>
          <a:blip r:embed="rId2"/>
          <a:stretch>
            <a:fillRect/>
          </a:stretch>
        </p:blipFill>
        <p:spPr>
          <a:xfrm>
            <a:off x="113016" y="1397285"/>
            <a:ext cx="12078983" cy="5460715"/>
          </a:xfrm>
        </p:spPr>
      </p:pic>
      <p:sp>
        <p:nvSpPr>
          <p:cNvPr id="6" name="Slide Number Placeholder 5">
            <a:extLst>
              <a:ext uri="{FF2B5EF4-FFF2-40B4-BE49-F238E27FC236}">
                <a16:creationId xmlns:a16="http://schemas.microsoft.com/office/drawing/2014/main" id="{34626970-6690-9DBE-D595-A7484192715F}"/>
              </a:ext>
            </a:extLst>
          </p:cNvPr>
          <p:cNvSpPr>
            <a:spLocks noGrp="1"/>
          </p:cNvSpPr>
          <p:nvPr>
            <p:ph type="sldNum" sz="quarter" idx="12"/>
          </p:nvPr>
        </p:nvSpPr>
        <p:spPr/>
        <p:txBody>
          <a:bodyPr/>
          <a:lstStyle/>
          <a:p>
            <a:fld id="{D263668F-F593-44FF-A0D8-FC8266A31C3D}" type="slidenum">
              <a:rPr lang="en-IN" smtClean="0"/>
              <a:t>12</a:t>
            </a:fld>
            <a:endParaRPr lang="en-IN"/>
          </a:p>
        </p:txBody>
      </p:sp>
    </p:spTree>
    <p:extLst>
      <p:ext uri="{BB962C8B-B14F-4D97-AF65-F5344CB8AC3E}">
        <p14:creationId xmlns:p14="http://schemas.microsoft.com/office/powerpoint/2010/main" val="223724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2E23-8E0E-AE14-A10B-DDE38667CCE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22F321F-F721-3FD7-0DE1-0129C6FDD371}"/>
              </a:ext>
            </a:extLst>
          </p:cNvPr>
          <p:cNvSpPr>
            <a:spLocks noGrp="1"/>
          </p:cNvSpPr>
          <p:nvPr>
            <p:ph idx="1"/>
          </p:nvPr>
        </p:nvSpPr>
        <p:spPr>
          <a:xfrm>
            <a:off x="1158129" y="1604683"/>
            <a:ext cx="9186824" cy="4800599"/>
          </a:xfrm>
        </p:spPr>
        <p:txBody>
          <a:bodyPr/>
          <a:lstStyle/>
          <a:p>
            <a:r>
              <a:rPr lang="en-US" sz="2400" dirty="0"/>
              <a:t>A simple circular monopole antenna provides high bandwidth.</a:t>
            </a:r>
          </a:p>
          <a:p>
            <a:r>
              <a:rPr lang="en-US" sz="2400" dirty="0"/>
              <a:t>The lower cutoff frequency of the monopole antenna can be lowered by cutting lots in the radiating patch and/or ground plane, however doing such also introduces some band of frequencies where the S</a:t>
            </a:r>
            <a:r>
              <a:rPr lang="en-US" sz="2400" baseline="-25000" dirty="0"/>
              <a:t>11</a:t>
            </a:r>
            <a:r>
              <a:rPr lang="en-US" sz="2400" dirty="0"/>
              <a:t> parameter deteriorates. </a:t>
            </a:r>
          </a:p>
          <a:p>
            <a:r>
              <a:rPr lang="en-US" sz="2400" dirty="0"/>
              <a:t>The proposed antenna finds application in wireless standards like </a:t>
            </a:r>
            <a:r>
              <a:rPr lang="en-US" sz="2400" dirty="0" err="1"/>
              <a:t>Wifi</a:t>
            </a:r>
            <a:r>
              <a:rPr lang="en-US" sz="2400" dirty="0"/>
              <a:t>, WiMAX, Bluetooth, RFID, GPS etc. and also finds application in energy harvesting.</a:t>
            </a:r>
          </a:p>
          <a:p>
            <a:endParaRPr lang="en-IN" dirty="0"/>
          </a:p>
        </p:txBody>
      </p:sp>
      <p:sp>
        <p:nvSpPr>
          <p:cNvPr id="4" name="Date Placeholder 3">
            <a:extLst>
              <a:ext uri="{FF2B5EF4-FFF2-40B4-BE49-F238E27FC236}">
                <a16:creationId xmlns:a16="http://schemas.microsoft.com/office/drawing/2014/main" id="{35295661-4A48-645F-C14F-E43288363BFF}"/>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06D50BF0-2F4A-96E8-B668-9E19FBB9D4C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376EB13-740F-1AB9-29A7-1D69C0E09343}"/>
              </a:ext>
            </a:extLst>
          </p:cNvPr>
          <p:cNvSpPr>
            <a:spLocks noGrp="1"/>
          </p:cNvSpPr>
          <p:nvPr>
            <p:ph type="sldNum" sz="quarter" idx="12"/>
          </p:nvPr>
        </p:nvSpPr>
        <p:spPr/>
        <p:txBody>
          <a:bodyPr/>
          <a:lstStyle/>
          <a:p>
            <a:fld id="{D263668F-F593-44FF-A0D8-FC8266A31C3D}" type="slidenum">
              <a:rPr lang="en-IN" smtClean="0"/>
              <a:t>13</a:t>
            </a:fld>
            <a:endParaRPr lang="en-IN"/>
          </a:p>
        </p:txBody>
      </p:sp>
    </p:spTree>
    <p:extLst>
      <p:ext uri="{BB962C8B-B14F-4D97-AF65-F5344CB8AC3E}">
        <p14:creationId xmlns:p14="http://schemas.microsoft.com/office/powerpoint/2010/main" val="86966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E9A1-0F72-541B-2A28-D2587D41052F}"/>
              </a:ext>
            </a:extLst>
          </p:cNvPr>
          <p:cNvSpPr>
            <a:spLocks noGrp="1"/>
          </p:cNvSpPr>
          <p:nvPr>
            <p:ph type="title"/>
          </p:nvPr>
        </p:nvSpPr>
        <p:spPr>
          <a:xfrm>
            <a:off x="646111" y="227633"/>
            <a:ext cx="9404723" cy="767687"/>
          </a:xfrm>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C7E2F3-D6FF-8EA9-C7D4-662488716D7C}"/>
              </a:ext>
            </a:extLst>
          </p:cNvPr>
          <p:cNvSpPr>
            <a:spLocks noGrp="1"/>
          </p:cNvSpPr>
          <p:nvPr>
            <p:ph idx="1"/>
          </p:nvPr>
        </p:nvSpPr>
        <p:spPr>
          <a:xfrm>
            <a:off x="646112" y="1237958"/>
            <a:ext cx="10899778" cy="5010442"/>
          </a:xfrm>
        </p:spPr>
        <p:txBody>
          <a:bodyPr>
            <a:normAutofit/>
          </a:bodyPr>
          <a:lstStyle/>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John D Kraus, Ronald J </a:t>
            </a:r>
            <a:r>
              <a:rPr lang="en-US" dirty="0" err="1">
                <a:effectLst/>
                <a:latin typeface="Calibri" panose="020F0502020204030204" pitchFamily="34" charset="0"/>
                <a:ea typeface="Calibri" panose="020F0502020204030204" pitchFamily="34" charset="0"/>
                <a:cs typeface="Calibri" panose="020F0502020204030204" pitchFamily="34" charset="0"/>
              </a:rPr>
              <a:t>Marhefka</a:t>
            </a:r>
            <a:r>
              <a:rPr lang="en-US" dirty="0">
                <a:effectLst/>
                <a:latin typeface="Calibri" panose="020F0502020204030204" pitchFamily="34" charset="0"/>
                <a:ea typeface="Calibri" panose="020F0502020204030204" pitchFamily="34" charset="0"/>
                <a:cs typeface="Calibri" panose="020F0502020204030204" pitchFamily="34" charset="0"/>
              </a:rPr>
              <a:t> and Ahmad S Khan, </a:t>
            </a:r>
            <a:r>
              <a:rPr lang="en-US" i="1" dirty="0">
                <a:effectLst/>
                <a:latin typeface="Calibri" panose="020F0502020204030204" pitchFamily="34" charset="0"/>
                <a:ea typeface="Calibri" panose="020F0502020204030204" pitchFamily="34" charset="0"/>
                <a:cs typeface="Calibri" panose="020F0502020204030204" pitchFamily="34" charset="0"/>
              </a:rPr>
              <a:t>Antennas and Wave Propagation</a:t>
            </a:r>
            <a:r>
              <a:rPr lang="en-US" dirty="0">
                <a:effectLst/>
                <a:latin typeface="Calibri" panose="020F0502020204030204" pitchFamily="34" charset="0"/>
                <a:ea typeface="Calibri" panose="020F0502020204030204" pitchFamily="34" charset="0"/>
                <a:cs typeface="Calibri" panose="020F0502020204030204" pitchFamily="34" charset="0"/>
              </a:rPr>
              <a:t>, Fifth Edition, McGraw Hill Education Pvt. Ltd., 2018.</a:t>
            </a: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C.  A.  </a:t>
            </a:r>
            <a:r>
              <a:rPr lang="en-US" dirty="0" err="1">
                <a:effectLst/>
                <a:latin typeface="Calibri" panose="020F0502020204030204" pitchFamily="34" charset="0"/>
                <a:ea typeface="Calibri" panose="020F0502020204030204" pitchFamily="34" charset="0"/>
                <a:cs typeface="Calibri" panose="020F0502020204030204" pitchFamily="34" charset="0"/>
              </a:rPr>
              <a:t>Balanis</a:t>
            </a:r>
            <a:r>
              <a:rPr lang="en-US" dirty="0">
                <a:effectLst/>
                <a:latin typeface="Calibri" panose="020F0502020204030204" pitchFamily="34" charset="0"/>
                <a:ea typeface="Calibri" panose="020F0502020204030204" pitchFamily="34" charset="0"/>
                <a:cs typeface="Calibri" panose="020F0502020204030204" pitchFamily="34" charset="0"/>
              </a:rPr>
              <a:t>,  Antenna  Theory  Analysis  and  Design,  pp.728-730,  John  Wiley  &amp;  Sons, 2nd Edition.</a:t>
            </a: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Girish Kumar and K P Ray, Broadband Microstrip Antennas, Artech House Boston • London, pp. 361.</a:t>
            </a:r>
          </a:p>
          <a:p>
            <a:pPr marL="0" marR="0" algn="just">
              <a:spcBef>
                <a:spcPts val="0"/>
              </a:spcBef>
              <a:spcAft>
                <a:spcPts val="0"/>
              </a:spcAft>
            </a:pPr>
            <a:r>
              <a:rPr lang="en-US" dirty="0" err="1">
                <a:effectLst/>
                <a:latin typeface="Calibri" panose="020F0502020204030204" pitchFamily="34" charset="0"/>
                <a:ea typeface="Calibri" panose="020F0502020204030204" pitchFamily="34" charset="0"/>
                <a:cs typeface="Calibri" panose="020F0502020204030204" pitchFamily="34" charset="0"/>
              </a:rPr>
              <a:t>S.De</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S.Sarkar</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S.Biswas</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D.Sarkar</a:t>
            </a:r>
            <a:r>
              <a:rPr lang="en-US" dirty="0">
                <a:effectLst/>
                <a:latin typeface="Calibri" panose="020F0502020204030204" pitchFamily="34" charset="0"/>
                <a:ea typeface="Calibri" panose="020F0502020204030204" pitchFamily="34" charset="0"/>
                <a:cs typeface="Calibri" panose="020F0502020204030204" pitchFamily="34" charset="0"/>
              </a:rPr>
              <a:t> and </a:t>
            </a:r>
            <a:r>
              <a:rPr lang="en-US" dirty="0" err="1">
                <a:effectLst/>
                <a:latin typeface="Calibri" panose="020F0502020204030204" pitchFamily="34" charset="0"/>
                <a:ea typeface="Calibri" panose="020F0502020204030204" pitchFamily="34" charset="0"/>
                <a:cs typeface="Calibri" panose="020F0502020204030204" pitchFamily="34" charset="0"/>
              </a:rPr>
              <a:t>P.P.Sarkar</a:t>
            </a:r>
            <a:r>
              <a:rPr lang="en-US" dirty="0">
                <a:effectLst/>
                <a:latin typeface="Calibri" panose="020F0502020204030204" pitchFamily="34" charset="0"/>
                <a:ea typeface="Calibri" panose="020F0502020204030204" pitchFamily="34" charset="0"/>
                <a:cs typeface="Calibri" panose="020F0502020204030204" pitchFamily="34" charset="0"/>
              </a:rPr>
              <a:t> “Investigation on broadband microstrip two  element  monopole  antenna  with  high  gain”  IETE  Journal  of  Research,  Vol.59,  Issue.4, Pp.400-403,2013.</a:t>
            </a: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S.  De  and  P.P.  Sarkar “A High Gain Ultra-wideband Monopole Antenna” International Journal of Electronics and Communications (AEÜ). Vol.69, Pp.1113-1117, 2015.</a:t>
            </a:r>
          </a:p>
          <a:p>
            <a:pPr marL="0" marR="0" algn="just">
              <a:spcBef>
                <a:spcPts val="0"/>
              </a:spcBef>
              <a:spcAft>
                <a:spcPts val="0"/>
              </a:spcAft>
            </a:pPr>
            <a:r>
              <a:rPr lang="en-US" dirty="0" err="1">
                <a:effectLst/>
                <a:latin typeface="Calibri" panose="020F0502020204030204" pitchFamily="34" charset="0"/>
                <a:ea typeface="Calibri" panose="020F0502020204030204" pitchFamily="34" charset="0"/>
                <a:cs typeface="Calibri" panose="020F0502020204030204" pitchFamily="34" charset="0"/>
              </a:rPr>
              <a:t>S.De</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S.Sarkar</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S.Biswas</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D.Sarkar</a:t>
            </a:r>
            <a:r>
              <a:rPr lang="en-US" dirty="0">
                <a:effectLst/>
                <a:latin typeface="Calibri" panose="020F0502020204030204" pitchFamily="34" charset="0"/>
                <a:ea typeface="Calibri" panose="020F0502020204030204" pitchFamily="34" charset="0"/>
                <a:cs typeface="Calibri" panose="020F0502020204030204" pitchFamily="34" charset="0"/>
              </a:rPr>
              <a:t> and </a:t>
            </a:r>
            <a:r>
              <a:rPr lang="en-US" dirty="0" err="1">
                <a:effectLst/>
                <a:latin typeface="Calibri" panose="020F0502020204030204" pitchFamily="34" charset="0"/>
                <a:ea typeface="Calibri" panose="020F0502020204030204" pitchFamily="34" charset="0"/>
                <a:cs typeface="Calibri" panose="020F0502020204030204" pitchFamily="34" charset="0"/>
              </a:rPr>
              <a:t>P.P.Sarkar</a:t>
            </a:r>
            <a:r>
              <a:rPr lang="en-US" dirty="0">
                <a:effectLst/>
                <a:latin typeface="Calibri" panose="020F0502020204030204" pitchFamily="34" charset="0"/>
                <a:ea typeface="Calibri" panose="020F0502020204030204" pitchFamily="34" charset="0"/>
                <a:cs typeface="Calibri" panose="020F0502020204030204" pitchFamily="34" charset="0"/>
              </a:rPr>
              <a:t> “Investigation on broadband microstrip two  element  monopole  antenna  with  high  gain”  IETE  Journal  of  Research,  Vol.59,  Issue.4, Pp.400-403,2013.</a:t>
            </a: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S.  De  and  P.P.  Sarkar “A High Gain Ultra-wideband Monopole Antenna” International Journal of Electronics and Communications (AEÜ). Vol.69, Pp.1113-1117, 2015.</a:t>
            </a:r>
          </a:p>
          <a:p>
            <a:pPr marL="0" marR="0" algn="just">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1432DB5-03CA-5683-AB32-CBB1F2840C1F}"/>
              </a:ext>
            </a:extLst>
          </p:cNvPr>
          <p:cNvSpPr>
            <a:spLocks noGrp="1"/>
          </p:cNvSpPr>
          <p:nvPr>
            <p:ph type="sldNum" sz="quarter" idx="12"/>
          </p:nvPr>
        </p:nvSpPr>
        <p:spPr/>
        <p:txBody>
          <a:bodyPr/>
          <a:lstStyle/>
          <a:p>
            <a:fld id="{D263668F-F593-44FF-A0D8-FC8266A31C3D}" type="slidenum">
              <a:rPr lang="en-IN" smtClean="0"/>
              <a:t>14</a:t>
            </a:fld>
            <a:endParaRPr lang="en-IN"/>
          </a:p>
        </p:txBody>
      </p:sp>
    </p:spTree>
    <p:extLst>
      <p:ext uri="{BB962C8B-B14F-4D97-AF65-F5344CB8AC3E}">
        <p14:creationId xmlns:p14="http://schemas.microsoft.com/office/powerpoint/2010/main" val="13094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F6EC4-1617-68AF-06BA-1255B9519FF0}"/>
              </a:ext>
            </a:extLst>
          </p:cNvPr>
          <p:cNvSpPr>
            <a:spLocks noGrp="1"/>
          </p:cNvSpPr>
          <p:nvPr>
            <p:ph idx="1"/>
          </p:nvPr>
        </p:nvSpPr>
        <p:spPr>
          <a:xfrm>
            <a:off x="2171273" y="1160125"/>
            <a:ext cx="7573781" cy="4800598"/>
          </a:xfrm>
        </p:spPr>
        <p:txBody>
          <a:bodyPr>
            <a:normAutofit/>
          </a:bodyPr>
          <a:lstStyle/>
          <a:p>
            <a:pPr marL="0" indent="0">
              <a:buNone/>
            </a:pPr>
            <a:r>
              <a:rPr lang="en-IN" sz="2400" dirty="0">
                <a:latin typeface="Arial Black" panose="020B0A04020102020204" pitchFamily="34" charset="0"/>
              </a:rPr>
              <a:t> </a:t>
            </a:r>
          </a:p>
          <a:p>
            <a:pPr marL="0" indent="0">
              <a:buNone/>
            </a:pPr>
            <a:endParaRPr lang="en-IN" sz="2400" dirty="0">
              <a:latin typeface="Arial Black" panose="020B0A04020102020204" pitchFamily="34" charset="0"/>
            </a:endParaRPr>
          </a:p>
          <a:p>
            <a:pPr marL="0" indent="0">
              <a:buNone/>
            </a:pPr>
            <a:endParaRPr lang="en-IN" sz="2400" dirty="0">
              <a:latin typeface="Arial Black" panose="020B0A04020102020204" pitchFamily="34" charset="0"/>
            </a:endParaRPr>
          </a:p>
          <a:p>
            <a:pPr marL="0" indent="0">
              <a:buNone/>
            </a:pPr>
            <a:r>
              <a:rPr lang="en-IN" sz="5400" dirty="0">
                <a:latin typeface="Arial Black" panose="020B0A04020102020204" pitchFamily="34" charset="0"/>
              </a:rPr>
              <a:t>      THANK YOU</a:t>
            </a:r>
          </a:p>
        </p:txBody>
      </p:sp>
      <p:sp>
        <p:nvSpPr>
          <p:cNvPr id="4" name="Date Placeholder 3">
            <a:extLst>
              <a:ext uri="{FF2B5EF4-FFF2-40B4-BE49-F238E27FC236}">
                <a16:creationId xmlns:a16="http://schemas.microsoft.com/office/drawing/2014/main" id="{37B0EFC5-3B5B-A976-B85E-98BDD6984C11}"/>
              </a:ext>
            </a:extLst>
          </p:cNvPr>
          <p:cNvSpPr>
            <a:spLocks noGrp="1"/>
          </p:cNvSpPr>
          <p:nvPr>
            <p:ph type="dt" sz="half" idx="10"/>
          </p:nvPr>
        </p:nvSpPr>
        <p:spPr/>
        <p:txBody>
          <a:bodyPr/>
          <a:lstStyle/>
          <a:p>
            <a:endParaRPr lang="en-IN" dirty="0"/>
          </a:p>
        </p:txBody>
      </p:sp>
      <p:sp>
        <p:nvSpPr>
          <p:cNvPr id="6" name="Slide Number Placeholder 5">
            <a:extLst>
              <a:ext uri="{FF2B5EF4-FFF2-40B4-BE49-F238E27FC236}">
                <a16:creationId xmlns:a16="http://schemas.microsoft.com/office/drawing/2014/main" id="{968F782A-0542-F4EC-3BFF-37D9D89CBBCE}"/>
              </a:ext>
            </a:extLst>
          </p:cNvPr>
          <p:cNvSpPr>
            <a:spLocks noGrp="1"/>
          </p:cNvSpPr>
          <p:nvPr>
            <p:ph type="sldNum" sz="quarter" idx="12"/>
          </p:nvPr>
        </p:nvSpPr>
        <p:spPr/>
        <p:txBody>
          <a:bodyPr/>
          <a:lstStyle/>
          <a:p>
            <a:fld id="{D263668F-F593-44FF-A0D8-FC8266A31C3D}" type="slidenum">
              <a:rPr lang="en-IN" smtClean="0"/>
              <a:t>15</a:t>
            </a:fld>
            <a:endParaRPr lang="en-IN"/>
          </a:p>
        </p:txBody>
      </p:sp>
    </p:spTree>
    <p:extLst>
      <p:ext uri="{BB962C8B-B14F-4D97-AF65-F5344CB8AC3E}">
        <p14:creationId xmlns:p14="http://schemas.microsoft.com/office/powerpoint/2010/main" val="246255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2D2-507D-BD44-EB8F-275C1FD1CC0F}"/>
              </a:ext>
            </a:extLst>
          </p:cNvPr>
          <p:cNvSpPr>
            <a:spLocks noGrp="1"/>
          </p:cNvSpPr>
          <p:nvPr>
            <p:ph type="title"/>
          </p:nvPr>
        </p:nvSpPr>
        <p:spPr>
          <a:xfrm>
            <a:off x="646111" y="340176"/>
            <a:ext cx="3644535" cy="72324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68EA719-0030-D2D3-91BA-7CFDD13560F1}"/>
              </a:ext>
            </a:extLst>
          </p:cNvPr>
          <p:cNvSpPr>
            <a:spLocks noGrp="1"/>
          </p:cNvSpPr>
          <p:nvPr>
            <p:ph idx="1"/>
          </p:nvPr>
        </p:nvSpPr>
        <p:spPr>
          <a:xfrm>
            <a:off x="164892" y="1199215"/>
            <a:ext cx="11750443" cy="5613816"/>
          </a:xfrm>
        </p:spPr>
        <p:txBody>
          <a:bodyPr>
            <a:norm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A planar circular monopole antenna with slots in the patch as well as in the ground plane is presented. Slots of different shapes and sizes are etched in patch and ground plane to bring down the resonant frequency of proposed antenna and increase its bandwidth</a:t>
            </a:r>
          </a:p>
          <a:p>
            <a:r>
              <a:rPr lang="en-US" sz="2400" dirty="0">
                <a:latin typeface="Calibri" panose="020F0502020204030204" pitchFamily="34" charset="0"/>
                <a:ea typeface="Calibri" panose="020F0502020204030204" pitchFamily="34" charset="0"/>
                <a:cs typeface="Calibri" panose="020F0502020204030204" pitchFamily="34" charset="0"/>
              </a:rPr>
              <a:t>This paper presents the design, simulation, and optimization of a broadband planar antenna tailored for wireless applications requiring point-to-point communication.</a:t>
            </a:r>
          </a:p>
          <a:p>
            <a:r>
              <a:rPr lang="en-US" sz="2400" dirty="0">
                <a:latin typeface="Calibri" panose="020F0502020204030204" pitchFamily="34" charset="0"/>
                <a:ea typeface="Calibri" panose="020F0502020204030204" pitchFamily="34" charset="0"/>
                <a:cs typeface="Calibri" panose="020F0502020204030204" pitchFamily="34" charset="0"/>
              </a:rPr>
              <a:t>The proposed broadband planar antenna design offers a versatile solution for wireless applications requiring point-to-point communication. Through careful optimization and simulation-driven design, the antenna achieves remarkable bandwidth, gain, and radiation properties.</a:t>
            </a:r>
          </a:p>
          <a:p>
            <a:r>
              <a:rPr lang="en-US" sz="2400" dirty="0">
                <a:latin typeface="Calibri" panose="020F0502020204030204" pitchFamily="34" charset="0"/>
                <a:ea typeface="Calibri" panose="020F0502020204030204" pitchFamily="34" charset="0"/>
                <a:cs typeface="Calibri" panose="020F0502020204030204" pitchFamily="34" charset="0"/>
              </a:rPr>
              <a:t>This work contributes to the advancement of wireless communication systems by providing a reliable and efficient antenna option for establishing robust connections between distant points. Further experimental validation and integration into practical communication setups are recommended for a comprehensive assessment of the antenna's performance in real-world scenarios.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68BE69BD-3C00-25D9-3F84-D554767823E8}"/>
              </a:ext>
            </a:extLst>
          </p:cNvPr>
          <p:cNvSpPr>
            <a:spLocks noGrp="1"/>
          </p:cNvSpPr>
          <p:nvPr>
            <p:ph type="sldNum" sz="quarter" idx="12"/>
          </p:nvPr>
        </p:nvSpPr>
        <p:spPr/>
        <p:txBody>
          <a:bodyPr/>
          <a:lstStyle/>
          <a:p>
            <a:fld id="{D263668F-F593-44FF-A0D8-FC8266A31C3D}" type="slidenum">
              <a:rPr lang="en-IN" smtClean="0"/>
              <a:t>2</a:t>
            </a:fld>
            <a:endParaRPr lang="en-IN"/>
          </a:p>
        </p:txBody>
      </p:sp>
    </p:spTree>
    <p:extLst>
      <p:ext uri="{BB962C8B-B14F-4D97-AF65-F5344CB8AC3E}">
        <p14:creationId xmlns:p14="http://schemas.microsoft.com/office/powerpoint/2010/main" val="284587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B573-38FC-C2CD-F40D-E20AC2BD0300}"/>
              </a:ext>
            </a:extLst>
          </p:cNvPr>
          <p:cNvSpPr>
            <a:spLocks noGrp="1"/>
          </p:cNvSpPr>
          <p:nvPr>
            <p:ph type="title"/>
          </p:nvPr>
        </p:nvSpPr>
        <p:spPr>
          <a:xfrm>
            <a:off x="383514" y="12604"/>
            <a:ext cx="5712486" cy="767687"/>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D5F5043-31AD-436D-F388-01CED46E6FD2}"/>
              </a:ext>
            </a:extLst>
          </p:cNvPr>
          <p:cNvSpPr>
            <a:spLocks noGrp="1"/>
          </p:cNvSpPr>
          <p:nvPr>
            <p:ph idx="1"/>
          </p:nvPr>
        </p:nvSpPr>
        <p:spPr>
          <a:xfrm>
            <a:off x="383515" y="780291"/>
            <a:ext cx="11630294" cy="5681261"/>
          </a:xfrm>
        </p:spPr>
        <p:txBody>
          <a:bodyPr>
            <a:no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effectLst/>
                <a:latin typeface="Calibri" panose="020F0502020204030204" pitchFamily="34" charset="0"/>
                <a:ea typeface="Calibri" panose="020F0502020204030204" pitchFamily="34" charset="0"/>
                <a:cs typeface="Calibri" panose="020F0502020204030204" pitchFamily="34" charset="0"/>
              </a:rPr>
              <a:t>Owing to the emergence of several wireless standards and protocols it has become necessary to design an antenna that can operate in multiple frequencies. This calls for broad banding an antenna.</a:t>
            </a:r>
          </a:p>
          <a:p>
            <a:r>
              <a:rPr lang="en-US" dirty="0">
                <a:effectLst/>
                <a:latin typeface="Calibri" panose="020F0502020204030204" pitchFamily="34" charset="0"/>
                <a:ea typeface="Calibri" panose="020F0502020204030204" pitchFamily="34" charset="0"/>
                <a:cs typeface="Calibri" panose="020F0502020204030204" pitchFamily="34" charset="0"/>
              </a:rPr>
              <a:t>A planar monopole antenna is inherently broadband because it is evolved from microstrip patch antenna by increasing the substrate height and decreasing the permittivity of substrate since both height and permittivity of the substrate have direct affect on the bandwidth</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effectLst/>
                <a:latin typeface="Calibri" panose="020F0502020204030204" pitchFamily="34" charset="0"/>
                <a:ea typeface="Calibri" panose="020F0502020204030204" pitchFamily="34" charset="0"/>
                <a:cs typeface="Calibri" panose="020F0502020204030204" pitchFamily="34" charset="0"/>
              </a:rPr>
              <a:t>For planar monopole antenna ground plane can be thought to be at infinity and permittivity close to 1 (air substrate)</a:t>
            </a:r>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effectLst/>
                <a:latin typeface="Calibri" panose="020F0502020204030204" pitchFamily="34" charset="0"/>
                <a:ea typeface="Calibri" panose="020F0502020204030204" pitchFamily="34" charset="0"/>
                <a:cs typeface="Calibri" panose="020F0502020204030204" pitchFamily="34" charset="0"/>
              </a:rPr>
              <a:t> Increasing the thickness of the monopole further increases the bandwidth. At the design frequency, the monopole antennas should be a quarter of a wavelength long. If the radius of the cylinder is made thicker, the bandwidth of the antennas can be increased.</a:t>
            </a:r>
          </a:p>
          <a:p>
            <a:r>
              <a:rPr lang="en-US" dirty="0">
                <a:effectLst/>
                <a:latin typeface="Calibri" panose="020F0502020204030204" pitchFamily="34" charset="0"/>
                <a:ea typeface="Calibri" panose="020F0502020204030204" pitchFamily="34" charset="0"/>
                <a:cs typeface="Calibri" panose="020F0502020204030204" pitchFamily="34" charset="0"/>
              </a:rPr>
              <a:t>The advancement of current world technology, as well as customer demand for multiple services offered by a single wireless device, has influenced the need for an antenna capable of transmitting and receiving electromagnetic waves across multiple frequency bands.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effectLst/>
                <a:latin typeface="Calibri" panose="020F0502020204030204" pitchFamily="34" charset="0"/>
                <a:ea typeface="Calibri" panose="020F0502020204030204" pitchFamily="34" charset="0"/>
                <a:cs typeface="Calibri" panose="020F0502020204030204" pitchFamily="34" charset="0"/>
              </a:rPr>
              <a:t>In this paper the authors have proposed a novel broadband planar monopole antenna that will cover simultaneously a number wireless standards and protocols (especially the standards at low frequencies) so that the proposed antenna can be used in wireless as well as energy harvesting applications.</a:t>
            </a:r>
          </a:p>
          <a:p>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F9E79BE5-757F-2EF7-A444-772873B44A7C}"/>
              </a:ext>
            </a:extLst>
          </p:cNvPr>
          <p:cNvSpPr>
            <a:spLocks noGrp="1"/>
          </p:cNvSpPr>
          <p:nvPr>
            <p:ph type="sldNum" sz="quarter" idx="12"/>
          </p:nvPr>
        </p:nvSpPr>
        <p:spPr/>
        <p:txBody>
          <a:bodyPr/>
          <a:lstStyle/>
          <a:p>
            <a:fld id="{D263668F-F593-44FF-A0D8-FC8266A31C3D}" type="slidenum">
              <a:rPr lang="en-IN" smtClean="0"/>
              <a:t>3</a:t>
            </a:fld>
            <a:endParaRPr lang="en-IN"/>
          </a:p>
        </p:txBody>
      </p:sp>
    </p:spTree>
    <p:extLst>
      <p:ext uri="{BB962C8B-B14F-4D97-AF65-F5344CB8AC3E}">
        <p14:creationId xmlns:p14="http://schemas.microsoft.com/office/powerpoint/2010/main" val="253832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3D92C-8158-45A1-BADB-C0F87E5997E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2935B1C9-E9B3-58A7-F802-175FB656AF1D}"/>
              </a:ext>
            </a:extLst>
          </p:cNvPr>
          <p:cNvSpPr>
            <a:spLocks noGrp="1"/>
          </p:cNvSpPr>
          <p:nvPr>
            <p:ph idx="1"/>
          </p:nvPr>
        </p:nvSpPr>
        <p:spPr>
          <a:xfrm>
            <a:off x="645130" y="1322363"/>
            <a:ext cx="11213935" cy="5239907"/>
          </a:xfrm>
        </p:spPr>
        <p:txBody>
          <a:bodyPr>
            <a:normAutofit/>
          </a:bodyPr>
          <a:lstStyle/>
          <a:p>
            <a:pPr marL="0" indent="0" rtl="0">
              <a:buNone/>
            </a:pPr>
            <a:endParaRPr lang="en-US" sz="2800" dirty="0">
              <a:effectLst/>
              <a:latin typeface="Times New Roman" panose="02020603050405020304" pitchFamily="18" charset="0"/>
              <a:cs typeface="Times New Roman" panose="02020603050405020304" pitchFamily="18" charset="0"/>
            </a:endParaRPr>
          </a:p>
          <a:p>
            <a:pPr rtl="0"/>
            <a:r>
              <a:rPr lang="en-US" sz="2800" dirty="0">
                <a:effectLst/>
                <a:latin typeface="Times New Roman" panose="02020603050405020304" pitchFamily="18" charset="0"/>
                <a:cs typeface="Times New Roman" panose="02020603050405020304" pitchFamily="18" charset="0"/>
              </a:rPr>
              <a:t>To design planar fat monopole antenna  and optimize the length and breadth of monopole and the ground plane so as to increase its bandwidth. There may be slots and/slits in monopole as well as ground plane so as to reject some specific frequencies</a:t>
            </a:r>
          </a:p>
        </p:txBody>
      </p:sp>
      <p:sp>
        <p:nvSpPr>
          <p:cNvPr id="6" name="Slide Number Placeholder 5">
            <a:extLst>
              <a:ext uri="{FF2B5EF4-FFF2-40B4-BE49-F238E27FC236}">
                <a16:creationId xmlns:a16="http://schemas.microsoft.com/office/drawing/2014/main" id="{9B17A465-F52F-4940-5A89-B58CBF023C70}"/>
              </a:ext>
            </a:extLst>
          </p:cNvPr>
          <p:cNvSpPr>
            <a:spLocks noGrp="1"/>
          </p:cNvSpPr>
          <p:nvPr>
            <p:ph type="sldNum" sz="quarter" idx="12"/>
          </p:nvPr>
        </p:nvSpPr>
        <p:spPr/>
        <p:txBody>
          <a:bodyPr/>
          <a:lstStyle/>
          <a:p>
            <a:fld id="{D263668F-F593-44FF-A0D8-FC8266A31C3D}" type="slidenum">
              <a:rPr lang="en-IN" smtClean="0"/>
              <a:t>4</a:t>
            </a:fld>
            <a:endParaRPr lang="en-IN"/>
          </a:p>
        </p:txBody>
      </p:sp>
    </p:spTree>
    <p:extLst>
      <p:ext uri="{BB962C8B-B14F-4D97-AF65-F5344CB8AC3E}">
        <p14:creationId xmlns:p14="http://schemas.microsoft.com/office/powerpoint/2010/main" val="57749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23D-BF87-BC9B-7C0E-2294BCD7CEFC}"/>
              </a:ext>
            </a:extLst>
          </p:cNvPr>
          <p:cNvSpPr>
            <a:spLocks noGrp="1"/>
          </p:cNvSpPr>
          <p:nvPr>
            <p:ph type="title"/>
          </p:nvPr>
        </p:nvSpPr>
        <p:spPr>
          <a:xfrm>
            <a:off x="154745" y="17755"/>
            <a:ext cx="9404723" cy="610698"/>
          </a:xfrm>
        </p:spPr>
        <p:txBody>
          <a:bodyPr>
            <a:normAutofit fontScale="90000"/>
          </a:bodyPr>
          <a:lstStyle/>
          <a:p>
            <a:r>
              <a:rPr lang="en-IN" dirty="0">
                <a:latin typeface="Times New Roman" panose="02020603050405020304" pitchFamily="18" charset="0"/>
                <a:cs typeface="Times New Roman" panose="02020603050405020304" pitchFamily="18" charset="0"/>
              </a:rPr>
              <a:t>LITERATURE REVIEW</a:t>
            </a:r>
          </a:p>
        </p:txBody>
      </p:sp>
      <p:sp>
        <p:nvSpPr>
          <p:cNvPr id="7" name="Slide Number Placeholder 6">
            <a:extLst>
              <a:ext uri="{FF2B5EF4-FFF2-40B4-BE49-F238E27FC236}">
                <a16:creationId xmlns:a16="http://schemas.microsoft.com/office/drawing/2014/main" id="{616B3A8E-903C-1953-5588-7B0FB9C0B3C6}"/>
              </a:ext>
            </a:extLst>
          </p:cNvPr>
          <p:cNvSpPr>
            <a:spLocks noGrp="1"/>
          </p:cNvSpPr>
          <p:nvPr>
            <p:ph type="sldNum" sz="quarter" idx="12"/>
          </p:nvPr>
        </p:nvSpPr>
        <p:spPr/>
        <p:txBody>
          <a:bodyPr/>
          <a:lstStyle/>
          <a:p>
            <a:fld id="{D263668F-F593-44FF-A0D8-FC8266A31C3D}" type="slidenum">
              <a:rPr lang="en-IN" smtClean="0"/>
              <a:t>5</a:t>
            </a:fld>
            <a:endParaRPr lang="en-IN"/>
          </a:p>
        </p:txBody>
      </p:sp>
      <p:sp>
        <p:nvSpPr>
          <p:cNvPr id="10" name="Rectangle 2">
            <a:extLst>
              <a:ext uri="{FF2B5EF4-FFF2-40B4-BE49-F238E27FC236}">
                <a16:creationId xmlns:a16="http://schemas.microsoft.com/office/drawing/2014/main" id="{58FA8C42-09B0-52D6-26C4-CC6446F92A7E}"/>
              </a:ext>
            </a:extLst>
          </p:cNvPr>
          <p:cNvSpPr>
            <a:spLocks noChangeArrowheads="1"/>
          </p:cNvSpPr>
          <p:nvPr/>
        </p:nvSpPr>
        <p:spPr bwMode="auto">
          <a:xfrm>
            <a:off x="5530141" y="-3194671"/>
            <a:ext cx="34843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id="{5CEF29BE-1C38-3506-0CB9-7F4E544BBE4A}"/>
              </a:ext>
            </a:extLst>
          </p:cNvPr>
          <p:cNvGraphicFramePr>
            <a:graphicFrameLocks noGrp="1"/>
          </p:cNvGraphicFramePr>
          <p:nvPr>
            <p:extLst>
              <p:ext uri="{D42A27DB-BD31-4B8C-83A1-F6EECF244321}">
                <p14:modId xmlns:p14="http://schemas.microsoft.com/office/powerpoint/2010/main" val="548879766"/>
              </p:ext>
            </p:extLst>
          </p:nvPr>
        </p:nvGraphicFramePr>
        <p:xfrm>
          <a:off x="148671" y="1063416"/>
          <a:ext cx="11798490" cy="5464431"/>
        </p:xfrm>
        <a:graphic>
          <a:graphicData uri="http://schemas.openxmlformats.org/drawingml/2006/table">
            <a:tbl>
              <a:tblPr firstRow="1" bandRow="1">
                <a:tableStyleId>{5C22544A-7EE6-4342-B048-85BDC9FD1C3A}</a:tableStyleId>
              </a:tblPr>
              <a:tblGrid>
                <a:gridCol w="3932830">
                  <a:extLst>
                    <a:ext uri="{9D8B030D-6E8A-4147-A177-3AD203B41FA5}">
                      <a16:colId xmlns:a16="http://schemas.microsoft.com/office/drawing/2014/main" val="1527141474"/>
                    </a:ext>
                  </a:extLst>
                </a:gridCol>
                <a:gridCol w="3932830">
                  <a:extLst>
                    <a:ext uri="{9D8B030D-6E8A-4147-A177-3AD203B41FA5}">
                      <a16:colId xmlns:a16="http://schemas.microsoft.com/office/drawing/2014/main" val="3906228108"/>
                    </a:ext>
                  </a:extLst>
                </a:gridCol>
                <a:gridCol w="3932830">
                  <a:extLst>
                    <a:ext uri="{9D8B030D-6E8A-4147-A177-3AD203B41FA5}">
                      <a16:colId xmlns:a16="http://schemas.microsoft.com/office/drawing/2014/main" val="122315800"/>
                    </a:ext>
                  </a:extLst>
                </a:gridCol>
              </a:tblGrid>
              <a:tr h="499425">
                <a:tc>
                  <a:txBody>
                    <a:bodyPr/>
                    <a:lstStyle/>
                    <a:p>
                      <a:r>
                        <a:rPr lang="en-US" sz="1800" b="1" i="0" kern="1200" dirty="0">
                          <a:solidFill>
                            <a:schemeClr val="lt1"/>
                          </a:solidFill>
                          <a:effectLst/>
                          <a:latin typeface="+mn-lt"/>
                          <a:ea typeface="+mn-ea"/>
                          <a:cs typeface="+mn-cs"/>
                        </a:rPr>
                        <a:t>Title of Paper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lt1"/>
                          </a:solidFill>
                          <a:effectLst/>
                          <a:latin typeface="+mn-lt"/>
                          <a:ea typeface="+mn-ea"/>
                          <a:cs typeface="+mn-cs"/>
                        </a:rPr>
                        <a:t>Algorithm Used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lt1"/>
                          </a:solidFill>
                          <a:effectLst/>
                          <a:latin typeface="+mn-lt"/>
                          <a:ea typeface="+mn-ea"/>
                          <a:cs typeface="+mn-cs"/>
                        </a:rPr>
                        <a:t>Advantages / Disadvantages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9563187"/>
                  </a:ext>
                </a:extLst>
              </a:tr>
              <a:tr h="951943">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"Design of Compact Dual-Band Antenna for IoT and RFID"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Genetic Algorithm (GA)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Advantages: Dual-band operation, suitable for IoT and RFID applications. Disadvantages: Limited frequency agility.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4136590"/>
                  </a:ext>
                </a:extLst>
              </a:tr>
              <a:tr h="951943">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Compact Planar Monopole Antenna for IoT Applications"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Particle Swarm Optimization (PSO)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Advantages: Compact size, impedance matching, suitable for IoT. Disadvantages: Single-band operation.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7167703"/>
                  </a:ext>
                </a:extLst>
              </a:tr>
              <a:tr h="951943">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"Wideband Planar Monopole Antenna for 5G Communication"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Finite-Element Method (FEM)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Advantages: Wideband operation for 5G, good gain. Disadvantages: Complex geometry, limited multiband capability.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2689035"/>
                  </a:ext>
                </a:extLst>
              </a:tr>
              <a:tr h="646137">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Miniaturized Multiband Antenna for Energy Harvesting"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Genetic Algorithm (GA)</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Advantages: Multiband operation, energy harvesting capability. Disadvantages: Smaller bandwidth, reduced gain.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745673"/>
                  </a:ext>
                </a:extLst>
              </a:tr>
              <a:tr h="646137">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"Design of a Dual-Band Monopole Antenna for Wi-Fi and WiMAX"</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Particle Swarm Optimization (PSO)</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Advantages: Dual-band operation, suitable for Wi-Fi and WiMAX. Disadvantages: Limited bandwidth.</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3876565"/>
                  </a:ext>
                </a:extLst>
              </a:tr>
              <a:tr h="646137">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"Planar Monopole Antenna for Energy Harvesting in RF Bands"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Analytical Design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Advantages: Optimized for energy harvesting, simple design. Disadvantages: May lack communication efficiency.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77802386"/>
                  </a:ext>
                </a:extLst>
              </a:tr>
            </a:tbl>
          </a:graphicData>
        </a:graphic>
      </p:graphicFrame>
    </p:spTree>
    <p:extLst>
      <p:ext uri="{BB962C8B-B14F-4D97-AF65-F5344CB8AC3E}">
        <p14:creationId xmlns:p14="http://schemas.microsoft.com/office/powerpoint/2010/main" val="201421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E58C-2D22-9208-8060-F37D3EEA0EF2}"/>
              </a:ext>
            </a:extLst>
          </p:cNvPr>
          <p:cNvSpPr>
            <a:spLocks noGrp="1"/>
          </p:cNvSpPr>
          <p:nvPr>
            <p:ph type="title"/>
          </p:nvPr>
        </p:nvSpPr>
        <p:spPr>
          <a:xfrm>
            <a:off x="603907" y="143229"/>
            <a:ext cx="9404723" cy="920187"/>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4384427-4575-B2EC-2461-8360AC475AA6}"/>
              </a:ext>
            </a:extLst>
          </p:cNvPr>
          <p:cNvSpPr>
            <a:spLocks noGrp="1"/>
          </p:cNvSpPr>
          <p:nvPr>
            <p:ph idx="1"/>
          </p:nvPr>
        </p:nvSpPr>
        <p:spPr>
          <a:xfrm>
            <a:off x="492370" y="1252025"/>
            <a:ext cx="11268222" cy="5310245"/>
          </a:xfrm>
        </p:spPr>
        <p:txBody>
          <a:bodyPr>
            <a:normAutofit lnSpcReduction="10000"/>
          </a:bodyPr>
          <a:lstStyle/>
          <a:p>
            <a:r>
              <a:rPr lang="en-US" dirty="0"/>
              <a:t>There were various existing methods and techniques for designing broadband planar antennas for wireless applications, particularly for point-to-point communication. Some of these methods include:</a:t>
            </a:r>
          </a:p>
          <a:p>
            <a:r>
              <a:rPr lang="en-US" dirty="0"/>
              <a:t>Microstrip patch antennas are commonly used for designing broadband planar antennas due to their compact size and ease of integration. Various feeding techniques, such as inset-fed, microstrip line-fed, and aperture-coupled feeding, have been employed to achieve wide bandwidth.</a:t>
            </a:r>
          </a:p>
          <a:p>
            <a:r>
              <a:rPr lang="en-US" dirty="0"/>
              <a:t>Proximity Coupled Feed This technique involves placing a feed element close to the radiating patch, allowing for improved bandwidth and impedance matching. It's often used to enhance the antenna's bandwidth and performance.</a:t>
            </a:r>
          </a:p>
          <a:p>
            <a:r>
              <a:rPr lang="en-US" dirty="0"/>
              <a:t>Antennas involve coupling the radiating element to a microstrip line through an aperture. This technique helps in achieving wider bandwidth and better impedance matching.</a:t>
            </a:r>
          </a:p>
          <a:p>
            <a:r>
              <a:rPr lang="en-US" dirty="0"/>
              <a:t>HFSS can be integrated into the antenna design to enhance its performance and achieve broadband characteristics. These surfaces can be used to control radiation patterns and impedance across a wide frequency range.</a:t>
            </a:r>
          </a:p>
          <a:p>
            <a:endParaRPr lang="en-IN" dirty="0"/>
          </a:p>
        </p:txBody>
      </p:sp>
      <p:sp>
        <p:nvSpPr>
          <p:cNvPr id="6" name="Slide Number Placeholder 5">
            <a:extLst>
              <a:ext uri="{FF2B5EF4-FFF2-40B4-BE49-F238E27FC236}">
                <a16:creationId xmlns:a16="http://schemas.microsoft.com/office/drawing/2014/main" id="{19A86743-A4F2-3234-7F6B-CF1037C73AFC}"/>
              </a:ext>
            </a:extLst>
          </p:cNvPr>
          <p:cNvSpPr>
            <a:spLocks noGrp="1"/>
          </p:cNvSpPr>
          <p:nvPr>
            <p:ph type="sldNum" sz="quarter" idx="12"/>
          </p:nvPr>
        </p:nvSpPr>
        <p:spPr/>
        <p:txBody>
          <a:bodyPr/>
          <a:lstStyle/>
          <a:p>
            <a:fld id="{D263668F-F593-44FF-A0D8-FC8266A31C3D}" type="slidenum">
              <a:rPr lang="en-IN" smtClean="0"/>
              <a:t>6</a:t>
            </a:fld>
            <a:endParaRPr lang="en-IN"/>
          </a:p>
        </p:txBody>
      </p:sp>
    </p:spTree>
    <p:extLst>
      <p:ext uri="{BB962C8B-B14F-4D97-AF65-F5344CB8AC3E}">
        <p14:creationId xmlns:p14="http://schemas.microsoft.com/office/powerpoint/2010/main" val="412231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A74B-FE14-E89B-D20E-09E178EAE5D2}"/>
              </a:ext>
            </a:extLst>
          </p:cNvPr>
          <p:cNvSpPr>
            <a:spLocks noGrp="1"/>
          </p:cNvSpPr>
          <p:nvPr>
            <p:ph type="title"/>
          </p:nvPr>
        </p:nvSpPr>
        <p:spPr>
          <a:xfrm>
            <a:off x="134911" y="295729"/>
            <a:ext cx="9404723" cy="767687"/>
          </a:xfrm>
        </p:spPr>
        <p:txBody>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BCD192D-ED42-E7FF-B3AD-5A9A9C4588FF}"/>
              </a:ext>
            </a:extLst>
          </p:cNvPr>
          <p:cNvSpPr>
            <a:spLocks noGrp="1"/>
          </p:cNvSpPr>
          <p:nvPr>
            <p:ph idx="1"/>
          </p:nvPr>
        </p:nvSpPr>
        <p:spPr>
          <a:xfrm>
            <a:off x="0" y="1274164"/>
            <a:ext cx="12013809" cy="5358078"/>
          </a:xfrm>
        </p:spPr>
        <p:txBody>
          <a:bodyPr>
            <a:normAutofit/>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A simple circular monopole antenna is designed and simulated in simulation software . One side of the substrate consists of circular monopole with microstrip line (top side) and the other side (bottom side) consists of only ground plane. </a:t>
            </a:r>
          </a:p>
          <a:p>
            <a:r>
              <a:rPr lang="en-US" sz="2400" dirty="0">
                <a:effectLst/>
                <a:latin typeface="Calibri" panose="020F0502020204030204" pitchFamily="34" charset="0"/>
                <a:ea typeface="Calibri" panose="020F0502020204030204" pitchFamily="34" charset="0"/>
                <a:cs typeface="Calibri" panose="020F0502020204030204" pitchFamily="34" charset="0"/>
              </a:rPr>
              <a:t>The substrate used is FR4 epoxy having relative permittivity </a:t>
            </a:r>
            <a:r>
              <a:rPr lang="en-US" sz="2400" i="1" dirty="0" err="1">
                <a:effectLst/>
                <a:latin typeface="Calibri" panose="020F0502020204030204" pitchFamily="34" charset="0"/>
                <a:ea typeface="Calibri" panose="020F0502020204030204" pitchFamily="34" charset="0"/>
                <a:cs typeface="Calibri" panose="020F0502020204030204" pitchFamily="34" charset="0"/>
              </a:rPr>
              <a:t>ε</a:t>
            </a:r>
            <a:r>
              <a:rPr lang="en-US" sz="2400" i="1" baseline="-25000" dirty="0" err="1">
                <a:effectLst/>
                <a:latin typeface="Calibri" panose="020F0502020204030204" pitchFamily="34" charset="0"/>
                <a:ea typeface="Calibri" panose="020F0502020204030204" pitchFamily="34" charset="0"/>
                <a:cs typeface="Calibri" panose="020F0502020204030204" pitchFamily="34" charset="0"/>
              </a:rPr>
              <a:t>r</a:t>
            </a:r>
            <a:r>
              <a:rPr lang="en-US" sz="2400" dirty="0">
                <a:effectLst/>
                <a:latin typeface="Calibri" panose="020F0502020204030204" pitchFamily="34" charset="0"/>
                <a:ea typeface="Calibri" panose="020F0502020204030204" pitchFamily="34" charset="0"/>
                <a:cs typeface="Calibri" panose="020F0502020204030204" pitchFamily="34" charset="0"/>
              </a:rPr>
              <a:t>=4.4 and thickness </a:t>
            </a:r>
            <a:r>
              <a:rPr lang="en-US" sz="2400" i="1" dirty="0">
                <a:effectLst/>
                <a:latin typeface="Calibri" panose="020F0502020204030204" pitchFamily="34" charset="0"/>
                <a:ea typeface="Calibri" panose="020F0502020204030204" pitchFamily="34" charset="0"/>
                <a:cs typeface="Calibri" panose="020F0502020204030204" pitchFamily="34" charset="0"/>
              </a:rPr>
              <a:t>h</a:t>
            </a:r>
            <a:r>
              <a:rPr lang="en-US" sz="2400" dirty="0">
                <a:effectLst/>
                <a:latin typeface="Calibri" panose="020F0502020204030204" pitchFamily="34" charset="0"/>
                <a:ea typeface="Calibri" panose="020F0502020204030204" pitchFamily="34" charset="0"/>
                <a:cs typeface="Calibri" panose="020F0502020204030204" pitchFamily="34" charset="0"/>
              </a:rPr>
              <a:t>=1.6mm. The dimensions are optimized for better impedance matching. The initial length of monopole is obtained using the available analytical formulation available in literature </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effectLst/>
                <a:latin typeface="Calibri" panose="020F0502020204030204" pitchFamily="34" charset="0"/>
                <a:ea typeface="Calibri" panose="020F0502020204030204" pitchFamily="34" charset="0"/>
                <a:cs typeface="Calibri" panose="020F0502020204030204" pitchFamily="34" charset="0"/>
              </a:rPr>
              <a:t>The length of the wire monopole antenna is quarter-wave long at the design frequency with some correction factor. With increase in the thickness of the radius of the wire, the bandwidth increases. So for broadband monopole antenna the lower frequency corresponding to VSWR=2 or S</a:t>
            </a:r>
            <a:r>
              <a:rPr lang="en-US" sz="2400" baseline="-25000" dirty="0">
                <a:effectLst/>
                <a:latin typeface="Calibri" panose="020F0502020204030204" pitchFamily="34" charset="0"/>
                <a:ea typeface="Calibri" panose="020F0502020204030204" pitchFamily="34" charset="0"/>
                <a:cs typeface="Calibri" panose="020F0502020204030204" pitchFamily="34" charset="0"/>
              </a:rPr>
              <a:t>11</a:t>
            </a:r>
            <a:r>
              <a:rPr lang="en-US" sz="2400" dirty="0">
                <a:effectLst/>
                <a:latin typeface="Calibri" panose="020F0502020204030204" pitchFamily="34" charset="0"/>
                <a:ea typeface="Calibri" panose="020F0502020204030204" pitchFamily="34" charset="0"/>
                <a:cs typeface="Calibri" panose="020F0502020204030204" pitchFamily="34" charset="0"/>
              </a:rPr>
              <a:t>=-10dB can be calculated by equating the area of the radiating structure with the equivalent cylindrical monopole antenna having the same height as that of original antenna.</a:t>
            </a:r>
          </a:p>
          <a:p>
            <a:endParaRPr lang="en-US" sz="2400" dirty="0">
              <a:effectLst/>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8FCB5C15-5C01-F886-1DAB-37DA6ACEC7ED}"/>
              </a:ext>
            </a:extLst>
          </p:cNvPr>
          <p:cNvSpPr>
            <a:spLocks noGrp="1"/>
          </p:cNvSpPr>
          <p:nvPr>
            <p:ph type="sldNum" sz="quarter" idx="12"/>
          </p:nvPr>
        </p:nvSpPr>
        <p:spPr/>
        <p:txBody>
          <a:bodyPr/>
          <a:lstStyle/>
          <a:p>
            <a:fld id="{D263668F-F593-44FF-A0D8-FC8266A31C3D}" type="slidenum">
              <a:rPr lang="en-IN" smtClean="0"/>
              <a:t>7</a:t>
            </a:fld>
            <a:endParaRPr lang="en-IN"/>
          </a:p>
        </p:txBody>
      </p:sp>
    </p:spTree>
    <p:extLst>
      <p:ext uri="{BB962C8B-B14F-4D97-AF65-F5344CB8AC3E}">
        <p14:creationId xmlns:p14="http://schemas.microsoft.com/office/powerpoint/2010/main" val="306366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DFEB-7D98-3D88-8E2D-7E74486A0DEB}"/>
              </a:ext>
            </a:extLst>
          </p:cNvPr>
          <p:cNvSpPr>
            <a:spLocks noGrp="1"/>
          </p:cNvSpPr>
          <p:nvPr>
            <p:ph type="title"/>
          </p:nvPr>
        </p:nvSpPr>
        <p:spPr>
          <a:xfrm>
            <a:off x="548640" y="-33556"/>
            <a:ext cx="10515600" cy="638467"/>
          </a:xfrm>
        </p:spPr>
        <p:txBody>
          <a:bodyPr>
            <a:normAutofit fontScale="90000"/>
          </a:bodyPr>
          <a:lstStyle/>
          <a:p>
            <a:r>
              <a:rPr lang="en-IN" dirty="0">
                <a:latin typeface="Times New Roman" panose="02020603050405020304" pitchFamily="18" charset="0"/>
                <a:cs typeface="Times New Roman" panose="02020603050405020304" pitchFamily="18" charset="0"/>
              </a:rPr>
              <a:t>PROPOSED SYSTEM – BLOCK DIAGRAM</a:t>
            </a:r>
          </a:p>
        </p:txBody>
      </p:sp>
      <p:sp>
        <p:nvSpPr>
          <p:cNvPr id="6" name="Slide Number Placeholder 5">
            <a:extLst>
              <a:ext uri="{FF2B5EF4-FFF2-40B4-BE49-F238E27FC236}">
                <a16:creationId xmlns:a16="http://schemas.microsoft.com/office/drawing/2014/main" id="{5D280352-70DE-D7D5-3D01-1D034FBA1A40}"/>
              </a:ext>
            </a:extLst>
          </p:cNvPr>
          <p:cNvSpPr>
            <a:spLocks noGrp="1"/>
          </p:cNvSpPr>
          <p:nvPr>
            <p:ph type="sldNum" sz="quarter" idx="12"/>
          </p:nvPr>
        </p:nvSpPr>
        <p:spPr/>
        <p:txBody>
          <a:bodyPr/>
          <a:lstStyle/>
          <a:p>
            <a:fld id="{D263668F-F593-44FF-A0D8-FC8266A31C3D}" type="slidenum">
              <a:rPr lang="en-IN" smtClean="0"/>
              <a:t>8</a:t>
            </a:fld>
            <a:endParaRPr lang="en-IN"/>
          </a:p>
        </p:txBody>
      </p:sp>
      <p:sp>
        <p:nvSpPr>
          <p:cNvPr id="7" name="Rectangle 5">
            <a:extLst>
              <a:ext uri="{FF2B5EF4-FFF2-40B4-BE49-F238E27FC236}">
                <a16:creationId xmlns:a16="http://schemas.microsoft.com/office/drawing/2014/main" id="{2E1B37F0-4072-D605-74D1-D406D422A9BA}"/>
              </a:ext>
            </a:extLst>
          </p:cNvPr>
          <p:cNvSpPr>
            <a:spLocks noChangeArrowheads="1"/>
          </p:cNvSpPr>
          <p:nvPr/>
        </p:nvSpPr>
        <p:spPr bwMode="auto">
          <a:xfrm>
            <a:off x="0" y="-676275"/>
            <a:ext cx="5156616"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DEAFD156-6912-463F-6D4B-891216C1C946}"/>
              </a:ext>
            </a:extLst>
          </p:cNvPr>
          <p:cNvSpPr>
            <a:spLocks noChangeArrowheads="1"/>
          </p:cNvSpPr>
          <p:nvPr/>
        </p:nvSpPr>
        <p:spPr bwMode="auto">
          <a:xfrm>
            <a:off x="0" y="6858000"/>
            <a:ext cx="5156616"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TextBox 12">
            <a:extLst>
              <a:ext uri="{FF2B5EF4-FFF2-40B4-BE49-F238E27FC236}">
                <a16:creationId xmlns:a16="http://schemas.microsoft.com/office/drawing/2014/main" id="{51B84D8E-6EDF-7CE1-925C-E07DE060AAE4}"/>
              </a:ext>
            </a:extLst>
          </p:cNvPr>
          <p:cNvSpPr txBox="1"/>
          <p:nvPr/>
        </p:nvSpPr>
        <p:spPr>
          <a:xfrm>
            <a:off x="3752205" y="876286"/>
            <a:ext cx="4781862" cy="646331"/>
          </a:xfrm>
          <a:prstGeom prst="rect">
            <a:avLst/>
          </a:prstGeom>
          <a:solidFill>
            <a:schemeClr val="tx1"/>
          </a:solidFill>
        </p:spPr>
        <p:txBody>
          <a:bodyPr wrap="square" rtlCol="0">
            <a:spAutoFit/>
          </a:bodyPr>
          <a:lstStyle/>
          <a:p>
            <a:r>
              <a:rPr lang="en-US" dirty="0">
                <a:solidFill>
                  <a:schemeClr val="bg1"/>
                </a:solidFill>
              </a:rPr>
              <a:t>Simulation of simple planar monopole antenna at 2.4GHZ(narrow band)</a:t>
            </a:r>
          </a:p>
        </p:txBody>
      </p:sp>
      <p:sp>
        <p:nvSpPr>
          <p:cNvPr id="14" name="TextBox 13">
            <a:extLst>
              <a:ext uri="{FF2B5EF4-FFF2-40B4-BE49-F238E27FC236}">
                <a16:creationId xmlns:a16="http://schemas.microsoft.com/office/drawing/2014/main" id="{731585EA-F296-06CC-FBB1-E6715615CE76}"/>
              </a:ext>
            </a:extLst>
          </p:cNvPr>
          <p:cNvSpPr txBox="1"/>
          <p:nvPr/>
        </p:nvSpPr>
        <p:spPr>
          <a:xfrm>
            <a:off x="3752205" y="1942744"/>
            <a:ext cx="4781862" cy="923330"/>
          </a:xfrm>
          <a:prstGeom prst="rect">
            <a:avLst/>
          </a:prstGeom>
          <a:solidFill>
            <a:schemeClr val="tx1"/>
          </a:solidFill>
        </p:spPr>
        <p:txBody>
          <a:bodyPr wrap="square" rtlCol="0">
            <a:spAutoFit/>
          </a:bodyPr>
          <a:lstStyle/>
          <a:p>
            <a:r>
              <a:rPr lang="en-US" dirty="0">
                <a:solidFill>
                  <a:schemeClr val="bg1"/>
                </a:solidFill>
              </a:rPr>
              <a:t>Simulation and optimization of fat circular planar monopole antenna with </a:t>
            </a:r>
            <a:r>
              <a:rPr lang="en-US" dirty="0" err="1">
                <a:solidFill>
                  <a:schemeClr val="bg1"/>
                </a:solidFill>
              </a:rPr>
              <a:t>centre</a:t>
            </a:r>
            <a:r>
              <a:rPr lang="en-US" dirty="0">
                <a:solidFill>
                  <a:schemeClr val="bg1"/>
                </a:solidFill>
              </a:rPr>
              <a:t> frequency at 2.4GHZ(Broadband)</a:t>
            </a:r>
          </a:p>
        </p:txBody>
      </p:sp>
      <p:sp>
        <p:nvSpPr>
          <p:cNvPr id="15" name="TextBox 14">
            <a:extLst>
              <a:ext uri="{FF2B5EF4-FFF2-40B4-BE49-F238E27FC236}">
                <a16:creationId xmlns:a16="http://schemas.microsoft.com/office/drawing/2014/main" id="{AAC16F9F-E609-495C-4C61-5830C7D7DCFB}"/>
              </a:ext>
            </a:extLst>
          </p:cNvPr>
          <p:cNvSpPr txBox="1"/>
          <p:nvPr/>
        </p:nvSpPr>
        <p:spPr>
          <a:xfrm>
            <a:off x="3752205" y="3163915"/>
            <a:ext cx="4781862" cy="1200329"/>
          </a:xfrm>
          <a:prstGeom prst="rect">
            <a:avLst/>
          </a:prstGeom>
          <a:solidFill>
            <a:schemeClr val="tx1"/>
          </a:solidFill>
        </p:spPr>
        <p:txBody>
          <a:bodyPr wrap="square" rtlCol="0">
            <a:spAutoFit/>
          </a:bodyPr>
          <a:lstStyle/>
          <a:p>
            <a:r>
              <a:rPr lang="en-US" dirty="0">
                <a:solidFill>
                  <a:schemeClr val="bg1"/>
                </a:solidFill>
              </a:rPr>
              <a:t>Cutting Slots/Slits in the ground plane and patch for introduction of notch in the frequency response and bandwidth enhancement at lower frequency</a:t>
            </a:r>
          </a:p>
        </p:txBody>
      </p:sp>
      <p:sp>
        <p:nvSpPr>
          <p:cNvPr id="16" name="TextBox 15">
            <a:extLst>
              <a:ext uri="{FF2B5EF4-FFF2-40B4-BE49-F238E27FC236}">
                <a16:creationId xmlns:a16="http://schemas.microsoft.com/office/drawing/2014/main" id="{40E60746-D939-25F5-DAB5-6F6A2415D8A6}"/>
              </a:ext>
            </a:extLst>
          </p:cNvPr>
          <p:cNvSpPr txBox="1"/>
          <p:nvPr/>
        </p:nvSpPr>
        <p:spPr>
          <a:xfrm>
            <a:off x="3752205" y="4608430"/>
            <a:ext cx="4781862" cy="923330"/>
          </a:xfrm>
          <a:prstGeom prst="rect">
            <a:avLst/>
          </a:prstGeom>
          <a:solidFill>
            <a:schemeClr val="tx1"/>
          </a:solidFill>
        </p:spPr>
        <p:txBody>
          <a:bodyPr wrap="square" rtlCol="0">
            <a:spAutoFit/>
          </a:bodyPr>
          <a:lstStyle/>
          <a:p>
            <a:r>
              <a:rPr lang="en-US" dirty="0">
                <a:solidFill>
                  <a:schemeClr val="bg1"/>
                </a:solidFill>
              </a:rPr>
              <a:t>After optimization of size and shapes of slots in simulation software the designed antenna is fabricated</a:t>
            </a:r>
          </a:p>
        </p:txBody>
      </p:sp>
      <p:sp>
        <p:nvSpPr>
          <p:cNvPr id="17" name="TextBox 16">
            <a:extLst>
              <a:ext uri="{FF2B5EF4-FFF2-40B4-BE49-F238E27FC236}">
                <a16:creationId xmlns:a16="http://schemas.microsoft.com/office/drawing/2014/main" id="{CC4EDDED-36BD-BF30-0CC9-7EA74A803726}"/>
              </a:ext>
            </a:extLst>
          </p:cNvPr>
          <p:cNvSpPr txBox="1"/>
          <p:nvPr/>
        </p:nvSpPr>
        <p:spPr>
          <a:xfrm>
            <a:off x="3752205" y="5792583"/>
            <a:ext cx="4781862" cy="646331"/>
          </a:xfrm>
          <a:prstGeom prst="rect">
            <a:avLst/>
          </a:prstGeom>
          <a:solidFill>
            <a:schemeClr val="tx1"/>
          </a:solidFill>
        </p:spPr>
        <p:txBody>
          <a:bodyPr wrap="square" rtlCol="0">
            <a:spAutoFit/>
          </a:bodyPr>
          <a:lstStyle/>
          <a:p>
            <a:r>
              <a:rPr lang="en-US" dirty="0">
                <a:solidFill>
                  <a:schemeClr val="bg1"/>
                </a:solidFill>
              </a:rPr>
              <a:t>Fabricated antenna parameters measured using pocket VNA</a:t>
            </a:r>
          </a:p>
        </p:txBody>
      </p:sp>
      <p:cxnSp>
        <p:nvCxnSpPr>
          <p:cNvPr id="19" name="Straight Arrow Connector 18">
            <a:extLst>
              <a:ext uri="{FF2B5EF4-FFF2-40B4-BE49-F238E27FC236}">
                <a16:creationId xmlns:a16="http://schemas.microsoft.com/office/drawing/2014/main" id="{EF3E866F-78A6-9C14-7887-DEA27821B5EC}"/>
              </a:ext>
            </a:extLst>
          </p:cNvPr>
          <p:cNvCxnSpPr>
            <a:cxnSpLocks/>
            <a:stCxn id="13" idx="2"/>
          </p:cNvCxnSpPr>
          <p:nvPr/>
        </p:nvCxnSpPr>
        <p:spPr>
          <a:xfrm>
            <a:off x="6143136" y="1522617"/>
            <a:ext cx="0" cy="42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6A585C-EB3B-5677-A19B-4670876B7B9D}"/>
              </a:ext>
            </a:extLst>
          </p:cNvPr>
          <p:cNvCxnSpPr>
            <a:cxnSpLocks/>
            <a:endCxn id="15" idx="0"/>
          </p:cNvCxnSpPr>
          <p:nvPr/>
        </p:nvCxnSpPr>
        <p:spPr>
          <a:xfrm>
            <a:off x="6143136" y="2832510"/>
            <a:ext cx="0" cy="3314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1EFF99-6146-363D-5E51-5D8D84DABBC4}"/>
              </a:ext>
            </a:extLst>
          </p:cNvPr>
          <p:cNvCxnSpPr>
            <a:cxnSpLocks/>
          </p:cNvCxnSpPr>
          <p:nvPr/>
        </p:nvCxnSpPr>
        <p:spPr>
          <a:xfrm>
            <a:off x="5363647" y="4188303"/>
            <a:ext cx="0" cy="42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D5F5939-3D4F-A4B2-8AD1-8FA12C237A9F}"/>
              </a:ext>
            </a:extLst>
          </p:cNvPr>
          <p:cNvCxnSpPr>
            <a:cxnSpLocks/>
          </p:cNvCxnSpPr>
          <p:nvPr/>
        </p:nvCxnSpPr>
        <p:spPr>
          <a:xfrm>
            <a:off x="5363647" y="5372456"/>
            <a:ext cx="0" cy="42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0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DFEB-7D98-3D88-8E2D-7E74486A0DEB}"/>
              </a:ext>
            </a:extLst>
          </p:cNvPr>
          <p:cNvSpPr>
            <a:spLocks noGrp="1"/>
          </p:cNvSpPr>
          <p:nvPr>
            <p:ph type="title"/>
          </p:nvPr>
        </p:nvSpPr>
        <p:spPr>
          <a:xfrm>
            <a:off x="548640" y="-33556"/>
            <a:ext cx="10515600" cy="638467"/>
          </a:xfrm>
        </p:spPr>
        <p:txBody>
          <a:bodyPr>
            <a:normAutofit fontScale="90000"/>
          </a:bodyPr>
          <a:lstStyle/>
          <a:p>
            <a:r>
              <a:rPr lang="en-IN" dirty="0">
                <a:latin typeface="Times New Roman" panose="02020603050405020304" pitchFamily="18" charset="0"/>
                <a:cs typeface="Times New Roman" panose="02020603050405020304" pitchFamily="18" charset="0"/>
              </a:rPr>
              <a:t>PROPOSED SYSTEM – BLOCK DIAGRAM</a:t>
            </a:r>
          </a:p>
        </p:txBody>
      </p:sp>
      <p:sp>
        <p:nvSpPr>
          <p:cNvPr id="6" name="Slide Number Placeholder 5">
            <a:extLst>
              <a:ext uri="{FF2B5EF4-FFF2-40B4-BE49-F238E27FC236}">
                <a16:creationId xmlns:a16="http://schemas.microsoft.com/office/drawing/2014/main" id="{5D280352-70DE-D7D5-3D01-1D034FBA1A40}"/>
              </a:ext>
            </a:extLst>
          </p:cNvPr>
          <p:cNvSpPr>
            <a:spLocks noGrp="1"/>
          </p:cNvSpPr>
          <p:nvPr>
            <p:ph type="sldNum" sz="quarter" idx="12"/>
          </p:nvPr>
        </p:nvSpPr>
        <p:spPr/>
        <p:txBody>
          <a:bodyPr/>
          <a:lstStyle/>
          <a:p>
            <a:fld id="{D263668F-F593-44FF-A0D8-FC8266A31C3D}" type="slidenum">
              <a:rPr lang="en-IN" smtClean="0"/>
              <a:t>9</a:t>
            </a:fld>
            <a:endParaRPr lang="en-IN"/>
          </a:p>
        </p:txBody>
      </p:sp>
      <p:pic>
        <p:nvPicPr>
          <p:cNvPr id="5" name="Picture 4">
            <a:extLst>
              <a:ext uri="{FF2B5EF4-FFF2-40B4-BE49-F238E27FC236}">
                <a16:creationId xmlns:a16="http://schemas.microsoft.com/office/drawing/2014/main" id="{9CDB7D0C-53F7-2017-4A21-9AEC783958D6}"/>
              </a:ext>
            </a:extLst>
          </p:cNvPr>
          <p:cNvPicPr>
            <a:picLocks noChangeAspect="1"/>
          </p:cNvPicPr>
          <p:nvPr/>
        </p:nvPicPr>
        <p:blipFill>
          <a:blip r:embed="rId2"/>
          <a:stretch>
            <a:fillRect/>
          </a:stretch>
        </p:blipFill>
        <p:spPr>
          <a:xfrm>
            <a:off x="674225" y="1063416"/>
            <a:ext cx="10264429" cy="5771019"/>
          </a:xfrm>
          <a:prstGeom prst="rect">
            <a:avLst/>
          </a:prstGeom>
        </p:spPr>
      </p:pic>
    </p:spTree>
    <p:extLst>
      <p:ext uri="{BB962C8B-B14F-4D97-AF65-F5344CB8AC3E}">
        <p14:creationId xmlns:p14="http://schemas.microsoft.com/office/powerpoint/2010/main" val="1002814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1462</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Century Gothic</vt:lpstr>
      <vt:lpstr>Times New Roman</vt:lpstr>
      <vt:lpstr>Wingdings 3</vt:lpstr>
      <vt:lpstr>Ion</vt:lpstr>
      <vt:lpstr> Design Of Planar Monople Antenna For Wireless and Energy Harvesting Applications </vt:lpstr>
      <vt:lpstr>ABSTRACT</vt:lpstr>
      <vt:lpstr>INTRODUCTION</vt:lpstr>
      <vt:lpstr>PROBLEM STATEMENT</vt:lpstr>
      <vt:lpstr>LITERATURE REVIEW</vt:lpstr>
      <vt:lpstr>EXISTING SYSTEM</vt:lpstr>
      <vt:lpstr>PROPOSED SYSTEM</vt:lpstr>
      <vt:lpstr>PROPOSED SYSTEM – BLOCK DIAGRAM</vt:lpstr>
      <vt:lpstr>PROPOSED SYSTEM – BLOCK DIAGRAM</vt:lpstr>
      <vt:lpstr>RESULTS:</vt:lpstr>
      <vt:lpstr>RESULTS:</vt:lpstr>
      <vt:lpstr>RESULTS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Planar Monople Antenna For Wireless and Energy Harvesting Applications</dc:title>
  <dc:creator>REDDY</dc:creator>
  <cp:lastModifiedBy>kasireddyhari6@gmail.com</cp:lastModifiedBy>
  <cp:revision>2</cp:revision>
  <dcterms:modified xsi:type="dcterms:W3CDTF">2024-04-04T16:37:06Z</dcterms:modified>
</cp:coreProperties>
</file>