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5" r:id="rId2"/>
    <p:sldId id="267" r:id="rId3"/>
    <p:sldId id="268" r:id="rId4"/>
    <p:sldId id="269" r:id="rId5"/>
    <p:sldId id="270" r:id="rId6"/>
    <p:sldId id="381" r:id="rId7"/>
    <p:sldId id="266" r:id="rId8"/>
    <p:sldId id="271" r:id="rId9"/>
    <p:sldId id="38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5DEE4-5232-4DB1-8F51-4D6A83D24E79}" type="datetimeFigureOut">
              <a:rPr lang="en-IN" smtClean="0"/>
              <a:t>17-10-2021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E6255BD-3311-4D84-9129-FF7CB45140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0980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5DEE4-5232-4DB1-8F51-4D6A83D24E79}" type="datetimeFigureOut">
              <a:rPr lang="en-IN" smtClean="0"/>
              <a:t>17-10-2021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E6255BD-3311-4D84-9129-FF7CB45140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007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5DEE4-5232-4DB1-8F51-4D6A83D24E79}" type="datetimeFigureOut">
              <a:rPr lang="en-IN" smtClean="0"/>
              <a:t>17-10-2021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E6255BD-3311-4D84-9129-FF7CB4514004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595041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5DEE4-5232-4DB1-8F51-4D6A83D24E79}" type="datetimeFigureOut">
              <a:rPr lang="en-IN" smtClean="0"/>
              <a:t>17-10-2021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E6255BD-3311-4D84-9129-FF7CB45140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97254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5DEE4-5232-4DB1-8F51-4D6A83D24E79}" type="datetimeFigureOut">
              <a:rPr lang="en-IN" smtClean="0"/>
              <a:t>17-10-2021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E6255BD-3311-4D84-9129-FF7CB4514004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333347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5DEE4-5232-4DB1-8F51-4D6A83D24E79}" type="datetimeFigureOut">
              <a:rPr lang="en-IN" smtClean="0"/>
              <a:t>17-10-2021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E6255BD-3311-4D84-9129-FF7CB45140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66109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5DEE4-5232-4DB1-8F51-4D6A83D24E79}" type="datetimeFigureOut">
              <a:rPr lang="en-IN" smtClean="0"/>
              <a:t>17-10-2021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255BD-3311-4D84-9129-FF7CB45140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39840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5DEE4-5232-4DB1-8F51-4D6A83D24E79}" type="datetimeFigureOut">
              <a:rPr lang="en-IN" smtClean="0"/>
              <a:t>17-10-2021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255BD-3311-4D84-9129-FF7CB45140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8223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5DEE4-5232-4DB1-8F51-4D6A83D24E79}" type="datetimeFigureOut">
              <a:rPr lang="en-IN" smtClean="0"/>
              <a:t>17-10-2021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255BD-3311-4D84-9129-FF7CB45140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1534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5DEE4-5232-4DB1-8F51-4D6A83D24E79}" type="datetimeFigureOut">
              <a:rPr lang="en-IN" smtClean="0"/>
              <a:t>17-10-2021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E6255BD-3311-4D84-9129-FF7CB45140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5109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5DEE4-5232-4DB1-8F51-4D6A83D24E79}" type="datetimeFigureOut">
              <a:rPr lang="en-IN" smtClean="0"/>
              <a:t>17-10-2021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E6255BD-3311-4D84-9129-FF7CB45140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1997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5DEE4-5232-4DB1-8F51-4D6A83D24E79}" type="datetimeFigureOut">
              <a:rPr lang="en-IN" smtClean="0"/>
              <a:t>17-10-2021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E6255BD-3311-4D84-9129-FF7CB45140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8438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5DEE4-5232-4DB1-8F51-4D6A83D24E79}" type="datetimeFigureOut">
              <a:rPr lang="en-IN" smtClean="0"/>
              <a:t>17-10-2021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255BD-3311-4D84-9129-FF7CB45140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351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5DEE4-5232-4DB1-8F51-4D6A83D24E79}" type="datetimeFigureOut">
              <a:rPr lang="en-IN" smtClean="0"/>
              <a:t>17-10-2021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255BD-3311-4D84-9129-FF7CB45140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4756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5DEE4-5232-4DB1-8F51-4D6A83D24E79}" type="datetimeFigureOut">
              <a:rPr lang="en-IN" smtClean="0"/>
              <a:t>17-10-2021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255BD-3311-4D84-9129-FF7CB45140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9690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5DEE4-5232-4DB1-8F51-4D6A83D24E79}" type="datetimeFigureOut">
              <a:rPr lang="en-IN" smtClean="0"/>
              <a:t>17-10-2021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E6255BD-3311-4D84-9129-FF7CB45140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6558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5DEE4-5232-4DB1-8F51-4D6A83D24E79}" type="datetimeFigureOut">
              <a:rPr lang="en-IN" smtClean="0"/>
              <a:t>17-10-2021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E6255BD-3311-4D84-9129-FF7CB45140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9520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A24D9-F771-487C-9D82-6FF7B74C0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333" y="624110"/>
            <a:ext cx="10573279" cy="1280890"/>
          </a:xfrm>
        </p:spPr>
        <p:txBody>
          <a:bodyPr>
            <a:noAutofit/>
          </a:bodyPr>
          <a:lstStyle/>
          <a:p>
            <a:pPr algn="ctr"/>
            <a:r>
              <a:rPr lang="en-IN" u="sng" dirty="0"/>
              <a:t>-:WBC Multiclass Classification</a:t>
            </a:r>
            <a:r>
              <a:rPr lang="en-IN" dirty="0"/>
              <a:t> :-</a:t>
            </a:r>
            <a:br>
              <a:rPr lang="en-IN" dirty="0"/>
            </a:br>
            <a:br>
              <a:rPr lang="en-IN" dirty="0"/>
            </a:br>
            <a:r>
              <a:rPr lang="en-IN" u="sng" dirty="0"/>
              <a:t>-: Project Midway 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23DA9-8CC5-4DBA-9F85-9198F2B03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9467" y="3228021"/>
            <a:ext cx="8915400" cy="3777622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Done and Submitted by :</a:t>
            </a:r>
          </a:p>
          <a:p>
            <a:pPr marL="0" indent="0">
              <a:buNone/>
            </a:pPr>
            <a:r>
              <a:rPr lang="en-IN" dirty="0"/>
              <a:t>Girish Tripathy</a:t>
            </a:r>
          </a:p>
          <a:p>
            <a:pPr marL="0" indent="0">
              <a:buNone/>
            </a:pPr>
            <a:r>
              <a:rPr lang="en-IN" dirty="0"/>
              <a:t>Shashank </a:t>
            </a:r>
            <a:r>
              <a:rPr lang="en-IN" dirty="0" err="1"/>
              <a:t>Saumya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 algn="r">
              <a:buNone/>
            </a:pPr>
            <a:r>
              <a:rPr lang="en-IN" dirty="0"/>
              <a:t>Instructor:</a:t>
            </a:r>
          </a:p>
          <a:p>
            <a:pPr marL="0" indent="0" algn="r">
              <a:buNone/>
            </a:pPr>
            <a:r>
              <a:rPr lang="en-IN" dirty="0" err="1"/>
              <a:t>Dr.</a:t>
            </a:r>
            <a:r>
              <a:rPr lang="en-IN" dirty="0"/>
              <a:t> </a:t>
            </a:r>
            <a:r>
              <a:rPr lang="en-IN" dirty="0" err="1"/>
              <a:t>Subhankar</a:t>
            </a:r>
            <a:r>
              <a:rPr lang="en-IN" dirty="0"/>
              <a:t> Mishra</a:t>
            </a:r>
          </a:p>
        </p:txBody>
      </p:sp>
    </p:spTree>
    <p:extLst>
      <p:ext uri="{BB962C8B-B14F-4D97-AF65-F5344CB8AC3E}">
        <p14:creationId xmlns:p14="http://schemas.microsoft.com/office/powerpoint/2010/main" val="1107167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1FAF0-5911-4F81-9C21-EBAEF800B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374796"/>
            <a:ext cx="8911687" cy="1280890"/>
          </a:xfrm>
        </p:spPr>
        <p:txBody>
          <a:bodyPr/>
          <a:lstStyle/>
          <a:p>
            <a:pPr algn="ctr"/>
            <a:r>
              <a:rPr lang="en-IN" dirty="0"/>
              <a:t>Neural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4E806-C669-4A6E-BED9-9D73A07859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20427"/>
            <a:ext cx="8915400" cy="1358283"/>
          </a:xfrm>
        </p:spPr>
        <p:txBody>
          <a:bodyPr>
            <a:normAutofit/>
          </a:bodyPr>
          <a:lstStyle/>
          <a:p>
            <a:r>
              <a:rPr lang="en-IN" dirty="0"/>
              <a:t>Neural Networks are large mesh with weights attached to each edge.</a:t>
            </a:r>
          </a:p>
          <a:p>
            <a:r>
              <a:rPr lang="en-IN" dirty="0"/>
              <a:t>Multiple Layers, each has its own job.</a:t>
            </a:r>
          </a:p>
          <a:p>
            <a:r>
              <a:rPr lang="en-IN" dirty="0"/>
              <a:t>Back Propagation of error.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F8DE2E-E3F4-42AC-AF6E-C5092C2C39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4112" y="3089429"/>
            <a:ext cx="6705600" cy="334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7839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D35EB-2D4D-4B46-B36F-00F581E11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Patterns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3A26F79-B448-4D7A-83FE-FCBDB242A31B}"/>
              </a:ext>
            </a:extLst>
          </p:cNvPr>
          <p:cNvGrpSpPr/>
          <p:nvPr/>
        </p:nvGrpSpPr>
        <p:grpSpPr>
          <a:xfrm>
            <a:off x="2366097" y="2401037"/>
            <a:ext cx="7459805" cy="4039712"/>
            <a:chOff x="2366097" y="1409144"/>
            <a:chExt cx="7459805" cy="4039712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517C49B1-636C-4292-BB35-2914764779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6097" y="3460194"/>
              <a:ext cx="2486025" cy="1792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7BF5941D-27F4-4FFC-9138-0242F6BD3E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6097" y="1561544"/>
              <a:ext cx="2486025" cy="1657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" name="圖片 8">
              <a:extLst>
                <a:ext uri="{FF2B5EF4-FFF2-40B4-BE49-F238E27FC236}">
                  <a16:creationId xmlns:a16="http://schemas.microsoft.com/office/drawing/2014/main" id="{A741F126-7BAE-4E74-B99C-188B22F5C9F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434" y="1852057"/>
              <a:ext cx="2151063" cy="1279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雲朵形圖說文字 9">
              <a:extLst>
                <a:ext uri="{FF2B5EF4-FFF2-40B4-BE49-F238E27FC236}">
                  <a16:creationId xmlns:a16="http://schemas.microsoft.com/office/drawing/2014/main" id="{0C37AA65-3594-4ABA-93CC-BA54033468CC}"/>
                </a:ext>
              </a:extLst>
            </p:cNvPr>
            <p:cNvSpPr/>
            <p:nvPr/>
          </p:nvSpPr>
          <p:spPr>
            <a:xfrm>
              <a:off x="6522172" y="1409144"/>
              <a:ext cx="3303587" cy="952500"/>
            </a:xfrm>
            <a:prstGeom prst="cloudCallout">
              <a:avLst>
                <a:gd name="adj1" fmla="val -48303"/>
                <a:gd name="adj2" fmla="val 5589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zh-TW"/>
                <a:t>“upper-left beak”</a:t>
              </a:r>
              <a:r>
                <a:rPr lang="zh-TW" altLang="en-US"/>
                <a:t> </a:t>
              </a:r>
              <a:r>
                <a:rPr lang="en-US" altLang="zh-TW"/>
                <a:t>detector</a:t>
              </a:r>
              <a:endParaRPr lang="zh-TW" altLang="en-US"/>
            </a:p>
          </p:txBody>
        </p:sp>
        <p:pic>
          <p:nvPicPr>
            <p:cNvPr id="19" name="圖片 4">
              <a:extLst>
                <a:ext uri="{FF2B5EF4-FFF2-40B4-BE49-F238E27FC236}">
                  <a16:creationId xmlns:a16="http://schemas.microsoft.com/office/drawing/2014/main" id="{5A6387EE-8023-47D7-A531-7960BB5FD14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20409" y="3636407"/>
              <a:ext cx="2295525" cy="159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雲朵形圖說文字 30">
              <a:extLst>
                <a:ext uri="{FF2B5EF4-FFF2-40B4-BE49-F238E27FC236}">
                  <a16:creationId xmlns:a16="http://schemas.microsoft.com/office/drawing/2014/main" id="{72AE216F-F415-4182-8C20-267C52FBB12B}"/>
                </a:ext>
              </a:extLst>
            </p:cNvPr>
            <p:cNvSpPr/>
            <p:nvPr/>
          </p:nvSpPr>
          <p:spPr>
            <a:xfrm>
              <a:off x="6522240" y="4497150"/>
              <a:ext cx="3303662" cy="951706"/>
            </a:xfrm>
            <a:prstGeom prst="cloudCallout">
              <a:avLst>
                <a:gd name="adj1" fmla="val -40531"/>
                <a:gd name="adj2" fmla="val -60650"/>
              </a:avLst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zh-TW">
                  <a:solidFill>
                    <a:srgbClr val="000000"/>
                  </a:solidFill>
                </a:rPr>
                <a:t>“middle beak”</a:t>
              </a:r>
              <a:r>
                <a:rPr lang="zh-TW" altLang="en-US">
                  <a:solidFill>
                    <a:srgbClr val="000000"/>
                  </a:solidFill>
                </a:rPr>
                <a:t> </a:t>
              </a:r>
              <a:r>
                <a:rPr lang="en-US" altLang="zh-TW">
                  <a:solidFill>
                    <a:srgbClr val="000000"/>
                  </a:solidFill>
                </a:rPr>
                <a:t>detector</a:t>
              </a:r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1" name="矩形 5">
              <a:extLst>
                <a:ext uri="{FF2B5EF4-FFF2-40B4-BE49-F238E27FC236}">
                  <a16:creationId xmlns:a16="http://schemas.microsoft.com/office/drawing/2014/main" id="{FBF4D8F5-D1DB-42F0-A8B4-C9E99C978F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5134" y="3022044"/>
              <a:ext cx="3657600" cy="830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eaLnBrk="1" hangingPunct="1"/>
              <a:r>
                <a:rPr lang="en-US" altLang="zh-TW" dirty="0"/>
                <a:t>They can be compressed</a:t>
              </a:r>
            </a:p>
            <a:p>
              <a:pPr eaLnBrk="1" hangingPunct="1"/>
              <a:r>
                <a:rPr lang="en-US" altLang="zh-TW" dirty="0"/>
                <a:t> to the same parameters.</a:t>
              </a:r>
              <a:endParaRPr lang="zh-TW" altLang="en-US" dirty="0"/>
            </a:p>
          </p:txBody>
        </p:sp>
      </p:grp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5BEF9837-D24C-46D1-9787-6D2F227BF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70016"/>
            <a:ext cx="8915400" cy="955829"/>
          </a:xfrm>
        </p:spPr>
        <p:txBody>
          <a:bodyPr/>
          <a:lstStyle/>
          <a:p>
            <a:r>
              <a:rPr lang="en-IN" dirty="0"/>
              <a:t>We are good at finding patterns in images.</a:t>
            </a:r>
          </a:p>
          <a:p>
            <a:r>
              <a:rPr lang="en-IN" dirty="0"/>
              <a:t>Patterns can be at different places.</a:t>
            </a:r>
          </a:p>
        </p:txBody>
      </p:sp>
      <p:sp>
        <p:nvSpPr>
          <p:cNvPr id="23" name="Arrow: Up-Down 22">
            <a:extLst>
              <a:ext uri="{FF2B5EF4-FFF2-40B4-BE49-F238E27FC236}">
                <a16:creationId xmlns:a16="http://schemas.microsoft.com/office/drawing/2014/main" id="{FDF1A963-AC20-4E70-B234-6266B5697FE4}"/>
              </a:ext>
            </a:extLst>
          </p:cNvPr>
          <p:cNvSpPr/>
          <p:nvPr/>
        </p:nvSpPr>
        <p:spPr>
          <a:xfrm>
            <a:off x="5734975" y="3852909"/>
            <a:ext cx="360159" cy="1171852"/>
          </a:xfrm>
          <a:prstGeom prst="up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3121164-9998-49FD-B587-BF27DA7516E0}"/>
              </a:ext>
            </a:extLst>
          </p:cNvPr>
          <p:cNvSpPr/>
          <p:nvPr/>
        </p:nvSpPr>
        <p:spPr>
          <a:xfrm>
            <a:off x="3241829" y="4960490"/>
            <a:ext cx="442404" cy="38774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2643B98-3FF3-426E-B5BE-9A9A4544CB0D}"/>
              </a:ext>
            </a:extLst>
          </p:cNvPr>
          <p:cNvSpPr/>
          <p:nvPr/>
        </p:nvSpPr>
        <p:spPr>
          <a:xfrm>
            <a:off x="2785197" y="2650906"/>
            <a:ext cx="350100" cy="31624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4744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7C735-CBD7-4334-9CC5-37F2AD609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Convolutional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CE19F-483D-4468-AB82-686323BC87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31087"/>
            <a:ext cx="8915400" cy="1843596"/>
          </a:xfrm>
        </p:spPr>
        <p:txBody>
          <a:bodyPr>
            <a:normAutofit/>
          </a:bodyPr>
          <a:lstStyle/>
          <a:p>
            <a:r>
              <a:rPr lang="en-IN" dirty="0"/>
              <a:t>NN with Convolutional Layers are called CNN</a:t>
            </a:r>
          </a:p>
          <a:p>
            <a:r>
              <a:rPr lang="en-IN" dirty="0"/>
              <a:t>They look for patterns in the images (patterns in the pixel matrix of image)</a:t>
            </a:r>
          </a:p>
          <a:p>
            <a:r>
              <a:rPr lang="en-IN" dirty="0"/>
              <a:t>Each Layer has multiple filters, each filter can look for different types of patterns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D58616E-DBD5-489C-BA2C-E6DBF992AF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2567" y="3559205"/>
            <a:ext cx="3418458" cy="2809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4">
            <a:extLst>
              <a:ext uri="{FF2B5EF4-FFF2-40B4-BE49-F238E27FC236}">
                <a16:creationId xmlns:a16="http://schemas.microsoft.com/office/drawing/2014/main" id="{713F5E1B-E1ED-4F20-B203-E562843EC5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4003" y="5616605"/>
            <a:ext cx="755207" cy="338554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/>
            <a:r>
              <a:rPr lang="en-US" altLang="en-US" sz="1600" dirty="0"/>
              <a:t>A filter</a:t>
            </a:r>
          </a:p>
        </p:txBody>
      </p:sp>
      <p:sp>
        <p:nvSpPr>
          <p:cNvPr id="20" name="TextBox 6">
            <a:extLst>
              <a:ext uri="{FF2B5EF4-FFF2-40B4-BE49-F238E27FC236}">
                <a16:creationId xmlns:a16="http://schemas.microsoft.com/office/drawing/2014/main" id="{3CD865BE-C163-4814-8838-E3C02C18A5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9575" y="3867242"/>
            <a:ext cx="144300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/>
            <a:r>
              <a:rPr lang="en-US" altLang="en-US" sz="1600" dirty="0"/>
              <a:t>Beak detector</a:t>
            </a: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DE6F0694-FB23-4458-BDF6-4E27C32599C0}"/>
              </a:ext>
            </a:extLst>
          </p:cNvPr>
          <p:cNvSpPr/>
          <p:nvPr/>
        </p:nvSpPr>
        <p:spPr>
          <a:xfrm>
            <a:off x="6096000" y="4205796"/>
            <a:ext cx="91736" cy="308037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0686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D0C37-F0A4-4EE9-B767-81E19AC17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Pooling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E0336-419F-48B1-B2F4-0644AB0BD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Pooling reduces data size while trying to not lose much information.</a:t>
            </a:r>
          </a:p>
          <a:p>
            <a:r>
              <a:rPr lang="en-IN" dirty="0"/>
              <a:t>Different types of pooling</a:t>
            </a:r>
          </a:p>
          <a:p>
            <a:pPr lvl="1"/>
            <a:r>
              <a:rPr lang="en-IN" dirty="0"/>
              <a:t>Max</a:t>
            </a:r>
          </a:p>
          <a:p>
            <a:pPr lvl="1"/>
            <a:r>
              <a:rPr lang="en-IN" dirty="0"/>
              <a:t>Min</a:t>
            </a:r>
          </a:p>
          <a:p>
            <a:pPr lvl="1"/>
            <a:r>
              <a:rPr lang="en-IN" dirty="0"/>
              <a:t>Average</a:t>
            </a:r>
          </a:p>
          <a:p>
            <a:r>
              <a:rPr lang="en-IN" dirty="0"/>
              <a:t>Example of Max pooling:-</a:t>
            </a:r>
          </a:p>
          <a:p>
            <a:pPr lvl="1"/>
            <a:r>
              <a:rPr lang="en-IN" dirty="0"/>
              <a:t>Take grids of size 3x3 and replace by the maximum number in it.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4798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標題 1">
            <a:extLst>
              <a:ext uri="{FF2B5EF4-FFF2-40B4-BE49-F238E27FC236}">
                <a16:creationId xmlns:a16="http://schemas.microsoft.com/office/drawing/2014/main" id="{0235F3D9-9E28-42FA-94F4-3E1436F73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365126"/>
            <a:ext cx="7886700" cy="1325563"/>
          </a:xfrm>
        </p:spPr>
        <p:txBody>
          <a:bodyPr/>
          <a:lstStyle/>
          <a:p>
            <a:r>
              <a:rPr lang="en-US" altLang="zh-TW" dirty="0"/>
              <a:t>The whole CNN</a:t>
            </a:r>
            <a:endParaRPr lang="zh-TW" altLang="en-US" dirty="0"/>
          </a:p>
        </p:txBody>
      </p:sp>
      <p:grpSp>
        <p:nvGrpSpPr>
          <p:cNvPr id="27650" name="群組 3">
            <a:extLst>
              <a:ext uri="{FF2B5EF4-FFF2-40B4-BE49-F238E27FC236}">
                <a16:creationId xmlns:a16="http://schemas.microsoft.com/office/drawing/2014/main" id="{A4D219FE-28D5-45D9-9CF1-1DDE23F75C9C}"/>
              </a:ext>
            </a:extLst>
          </p:cNvPr>
          <p:cNvGrpSpPr>
            <a:grpSpLocks/>
          </p:cNvGrpSpPr>
          <p:nvPr/>
        </p:nvGrpSpPr>
        <p:grpSpPr bwMode="auto">
          <a:xfrm>
            <a:off x="2273301" y="2274888"/>
            <a:ext cx="2906713" cy="3200400"/>
            <a:chOff x="-1626455" y="3999117"/>
            <a:chExt cx="2906568" cy="3201477"/>
          </a:xfrm>
        </p:grpSpPr>
        <p:pic>
          <p:nvPicPr>
            <p:cNvPr id="27678" name="圖片 4">
              <a:extLst>
                <a:ext uri="{FF2B5EF4-FFF2-40B4-BE49-F238E27FC236}">
                  <a16:creationId xmlns:a16="http://schemas.microsoft.com/office/drawing/2014/main" id="{9DB76C12-AE91-44CF-9562-10278AACA6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 flipH="1">
              <a:off x="-1736746" y="4748962"/>
              <a:ext cx="3201477" cy="1701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文字方塊 5">
              <a:extLst>
                <a:ext uri="{FF2B5EF4-FFF2-40B4-BE49-F238E27FC236}">
                  <a16:creationId xmlns:a16="http://schemas.microsoft.com/office/drawing/2014/main" id="{BC979A69-E2E8-4D36-A392-76F618F9C31F}"/>
                </a:ext>
              </a:extLst>
            </p:cNvPr>
            <p:cNvSpPr txBox="1"/>
            <p:nvPr/>
          </p:nvSpPr>
          <p:spPr>
            <a:xfrm>
              <a:off x="-1626455" y="5442856"/>
              <a:ext cx="2906568" cy="400245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zh-TW" sz="2000" dirty="0">
                  <a:solidFill>
                    <a:srgbClr val="000000"/>
                  </a:solidFill>
                </a:rPr>
                <a:t>Fully Connected NN</a:t>
              </a:r>
              <a:endParaRPr lang="zh-TW" altLang="en-US" sz="2000" dirty="0">
                <a:solidFill>
                  <a:srgbClr val="000000"/>
                </a:solidFill>
              </a:endParaRPr>
            </a:p>
          </p:txBody>
        </p:sp>
      </p:grpSp>
      <p:pic>
        <p:nvPicPr>
          <p:cNvPr id="27651" name="Picture 2" descr="http://s.hswstatic.com/gif/whiskers-sam.jpg">
            <a:extLst>
              <a:ext uri="{FF2B5EF4-FFF2-40B4-BE49-F238E27FC236}">
                <a16:creationId xmlns:a16="http://schemas.microsoft.com/office/drawing/2014/main" id="{260A9F52-C240-47F1-B237-0F3E639C5C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8938" y="192089"/>
            <a:ext cx="1771650" cy="120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2" name="文字方塊 8">
            <a:extLst>
              <a:ext uri="{FF2B5EF4-FFF2-40B4-BE49-F238E27FC236}">
                <a16:creationId xmlns:a16="http://schemas.microsoft.com/office/drawing/2014/main" id="{E0B819EF-4987-416E-9C47-44FFA0B0E2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1939" y="1706564"/>
            <a:ext cx="204628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 dirty="0"/>
              <a:t>cat dog ……</a:t>
            </a:r>
            <a:endParaRPr lang="zh-TW" altLang="en-US" dirty="0"/>
          </a:p>
        </p:txBody>
      </p:sp>
      <p:sp>
        <p:nvSpPr>
          <p:cNvPr id="10" name="矩形 10">
            <a:extLst>
              <a:ext uri="{FF2B5EF4-FFF2-40B4-BE49-F238E27FC236}">
                <a16:creationId xmlns:a16="http://schemas.microsoft.com/office/drawing/2014/main" id="{4DBF285C-1371-4238-967B-89D556D6F7CA}"/>
              </a:ext>
            </a:extLst>
          </p:cNvPr>
          <p:cNvSpPr/>
          <p:nvPr/>
        </p:nvSpPr>
        <p:spPr>
          <a:xfrm>
            <a:off x="6773923" y="1929505"/>
            <a:ext cx="1736724" cy="5564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Convolution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1" name="矩形 12">
            <a:extLst>
              <a:ext uri="{FF2B5EF4-FFF2-40B4-BE49-F238E27FC236}">
                <a16:creationId xmlns:a16="http://schemas.microsoft.com/office/drawing/2014/main" id="{6E8A0771-EDE7-4578-A613-CDC5D6CFEFE8}"/>
              </a:ext>
            </a:extLst>
          </p:cNvPr>
          <p:cNvSpPr/>
          <p:nvPr/>
        </p:nvSpPr>
        <p:spPr>
          <a:xfrm>
            <a:off x="6773923" y="3029517"/>
            <a:ext cx="1736724" cy="55648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Max Pooling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2" name="矩形 13">
            <a:extLst>
              <a:ext uri="{FF2B5EF4-FFF2-40B4-BE49-F238E27FC236}">
                <a16:creationId xmlns:a16="http://schemas.microsoft.com/office/drawing/2014/main" id="{B40406F3-1526-4976-8668-1C57757EFA80}"/>
              </a:ext>
            </a:extLst>
          </p:cNvPr>
          <p:cNvSpPr/>
          <p:nvPr/>
        </p:nvSpPr>
        <p:spPr>
          <a:xfrm>
            <a:off x="6773923" y="4097730"/>
            <a:ext cx="1736724" cy="5564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Convolution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3" name="矩形 14">
            <a:extLst>
              <a:ext uri="{FF2B5EF4-FFF2-40B4-BE49-F238E27FC236}">
                <a16:creationId xmlns:a16="http://schemas.microsoft.com/office/drawing/2014/main" id="{D7367D3D-5EEB-47D3-A214-827696FF7884}"/>
              </a:ext>
            </a:extLst>
          </p:cNvPr>
          <p:cNvSpPr/>
          <p:nvPr/>
        </p:nvSpPr>
        <p:spPr>
          <a:xfrm>
            <a:off x="6773923" y="5130982"/>
            <a:ext cx="1736724" cy="55648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Max Pooling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4" name="文字方塊 15">
            <a:extLst>
              <a:ext uri="{FF2B5EF4-FFF2-40B4-BE49-F238E27FC236}">
                <a16:creationId xmlns:a16="http://schemas.microsoft.com/office/drawing/2014/main" id="{19ACCBE6-501E-40D8-AECD-BD9137436F89}"/>
              </a:ext>
            </a:extLst>
          </p:cNvPr>
          <p:cNvSpPr txBox="1"/>
          <p:nvPr/>
        </p:nvSpPr>
        <p:spPr>
          <a:xfrm>
            <a:off x="4848219" y="6055666"/>
            <a:ext cx="1556991" cy="40011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Flattened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5" name="向下箭號 11">
            <a:extLst>
              <a:ext uri="{FF2B5EF4-FFF2-40B4-BE49-F238E27FC236}">
                <a16:creationId xmlns:a16="http://schemas.microsoft.com/office/drawing/2014/main" id="{11E98931-166A-41D5-BC86-8E48A4498E3C}"/>
              </a:ext>
            </a:extLst>
          </p:cNvPr>
          <p:cNvSpPr/>
          <p:nvPr/>
        </p:nvSpPr>
        <p:spPr>
          <a:xfrm>
            <a:off x="7392988" y="1450976"/>
            <a:ext cx="546100" cy="44291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6" name="向下箭號 17">
            <a:extLst>
              <a:ext uri="{FF2B5EF4-FFF2-40B4-BE49-F238E27FC236}">
                <a16:creationId xmlns:a16="http://schemas.microsoft.com/office/drawing/2014/main" id="{CF5BDFC4-58DA-454B-97C8-BEB351E3B43C}"/>
              </a:ext>
            </a:extLst>
          </p:cNvPr>
          <p:cNvSpPr/>
          <p:nvPr/>
        </p:nvSpPr>
        <p:spPr>
          <a:xfrm>
            <a:off x="7392988" y="2562226"/>
            <a:ext cx="546100" cy="44291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7" name="向下箭號 18">
            <a:extLst>
              <a:ext uri="{FF2B5EF4-FFF2-40B4-BE49-F238E27FC236}">
                <a16:creationId xmlns:a16="http://schemas.microsoft.com/office/drawing/2014/main" id="{846CAE43-1C39-4C76-B9F6-A2104239C7E8}"/>
              </a:ext>
            </a:extLst>
          </p:cNvPr>
          <p:cNvSpPr/>
          <p:nvPr/>
        </p:nvSpPr>
        <p:spPr>
          <a:xfrm>
            <a:off x="7392988" y="3654426"/>
            <a:ext cx="546100" cy="44132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8" name="向下箭號 19">
            <a:extLst>
              <a:ext uri="{FF2B5EF4-FFF2-40B4-BE49-F238E27FC236}">
                <a16:creationId xmlns:a16="http://schemas.microsoft.com/office/drawing/2014/main" id="{2F1ED8F5-106D-4BD6-9DA7-AB864AD6559A}"/>
              </a:ext>
            </a:extLst>
          </p:cNvPr>
          <p:cNvSpPr/>
          <p:nvPr/>
        </p:nvSpPr>
        <p:spPr>
          <a:xfrm>
            <a:off x="7392988" y="4689476"/>
            <a:ext cx="546100" cy="44132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9" name="右彎箭號 16">
            <a:extLst>
              <a:ext uri="{FF2B5EF4-FFF2-40B4-BE49-F238E27FC236}">
                <a16:creationId xmlns:a16="http://schemas.microsoft.com/office/drawing/2014/main" id="{426B2450-E0D7-4C41-A6BD-A00F10DD77C5}"/>
              </a:ext>
            </a:extLst>
          </p:cNvPr>
          <p:cNvSpPr/>
          <p:nvPr/>
        </p:nvSpPr>
        <p:spPr>
          <a:xfrm rot="10800000">
            <a:off x="6405563" y="5753101"/>
            <a:ext cx="1377950" cy="752475"/>
          </a:xfrm>
          <a:prstGeom prst="bentArrow">
            <a:avLst>
              <a:gd name="adj1" fmla="val 36585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0" name="右彎箭號 21">
            <a:extLst>
              <a:ext uri="{FF2B5EF4-FFF2-40B4-BE49-F238E27FC236}">
                <a16:creationId xmlns:a16="http://schemas.microsoft.com/office/drawing/2014/main" id="{D7783EB4-9EA7-4CF9-A221-A346E56FD1D8}"/>
              </a:ext>
            </a:extLst>
          </p:cNvPr>
          <p:cNvSpPr/>
          <p:nvPr/>
        </p:nvSpPr>
        <p:spPr>
          <a:xfrm rot="16200000">
            <a:off x="3678238" y="5340351"/>
            <a:ext cx="968375" cy="1238250"/>
          </a:xfrm>
          <a:prstGeom prst="bentArrow">
            <a:avLst>
              <a:gd name="adj1" fmla="val 28061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7674" name="文字方塊 20">
            <a:extLst>
              <a:ext uri="{FF2B5EF4-FFF2-40B4-BE49-F238E27FC236}">
                <a16:creationId xmlns:a16="http://schemas.microsoft.com/office/drawing/2014/main" id="{9A99CF18-E510-4470-8926-226AC4E533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48739" y="3414713"/>
            <a:ext cx="1690687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/>
              <a:t>Can repeat many times</a:t>
            </a:r>
            <a:endParaRPr lang="zh-TW" altLang="en-US"/>
          </a:p>
        </p:txBody>
      </p:sp>
      <p:sp>
        <p:nvSpPr>
          <p:cNvPr id="22" name="左大括弧 22">
            <a:extLst>
              <a:ext uri="{FF2B5EF4-FFF2-40B4-BE49-F238E27FC236}">
                <a16:creationId xmlns:a16="http://schemas.microsoft.com/office/drawing/2014/main" id="{F78445CF-CF44-4C37-987A-7CB1E7247228}"/>
              </a:ext>
            </a:extLst>
          </p:cNvPr>
          <p:cNvSpPr/>
          <p:nvPr/>
        </p:nvSpPr>
        <p:spPr>
          <a:xfrm flipH="1">
            <a:off x="8550276" y="1806576"/>
            <a:ext cx="334963" cy="4048125"/>
          </a:xfrm>
          <a:prstGeom prst="leftBrace">
            <a:avLst>
              <a:gd name="adj1" fmla="val 72890"/>
              <a:gd name="adj2" fmla="val 5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0A08A-CB56-44FA-8EEB-9933CD4D3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313392"/>
            <a:ext cx="8911687" cy="1280890"/>
          </a:xfrm>
        </p:spPr>
        <p:txBody>
          <a:bodyPr/>
          <a:lstStyle/>
          <a:p>
            <a:pPr algn="ctr"/>
            <a:r>
              <a:rPr lang="en-IN" dirty="0"/>
              <a:t>-:Analysis of Papers:-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4293C-B398-4A29-8A35-6F58FD40F2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0156" y="1382157"/>
            <a:ext cx="8915400" cy="5011531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IN" dirty="0"/>
              <a:t>Paper 1: </a:t>
            </a:r>
            <a:r>
              <a:rPr lang="en-US" sz="1800" b="0" i="0" u="none" strike="noStrike" baseline="0" dirty="0">
                <a:latin typeface="Fd5691-Identity-H"/>
              </a:rPr>
              <a:t>White Blood Cell Classification using CNN</a:t>
            </a:r>
          </a:p>
          <a:p>
            <a:pPr lvl="1"/>
            <a:r>
              <a:rPr lang="en-IN" dirty="0"/>
              <a:t>Use the same WBC data (with some augmentation and downsizing)</a:t>
            </a:r>
          </a:p>
          <a:p>
            <a:pPr lvl="1"/>
            <a:r>
              <a:rPr lang="en-IN" dirty="0"/>
              <a:t>Use a 7 layered (</a:t>
            </a:r>
            <a:r>
              <a:rPr lang="en-IN" dirty="0" err="1"/>
              <a:t>LeNet</a:t>
            </a:r>
            <a:r>
              <a:rPr lang="en-IN" dirty="0"/>
              <a:t>) CNN model</a:t>
            </a:r>
          </a:p>
          <a:p>
            <a:pPr lvl="1"/>
            <a:r>
              <a:rPr lang="en-IN" dirty="0"/>
              <a:t>Try for different epochs and learning rate.</a:t>
            </a:r>
          </a:p>
          <a:p>
            <a:pPr lvl="1"/>
            <a:r>
              <a:rPr lang="en-IN" dirty="0"/>
              <a:t>Best result at 20 Epochs and 0.001 Learning Rate (0.8793 accuracy)</a:t>
            </a:r>
          </a:p>
          <a:p>
            <a:pPr algn="l"/>
            <a:r>
              <a:rPr lang="en-IN" dirty="0"/>
              <a:t>Paper 2: </a:t>
            </a:r>
            <a:r>
              <a:rPr lang="en-US" sz="1800" b="0" i="0" u="none" strike="noStrike" baseline="0" dirty="0">
                <a:latin typeface="Fd5691-Identity-H"/>
              </a:rPr>
              <a:t>Counting and Classification of White Blood Cell using ANN</a:t>
            </a:r>
          </a:p>
          <a:p>
            <a:pPr lvl="1"/>
            <a:r>
              <a:rPr lang="en-IN" dirty="0"/>
              <a:t>They have the image of a slide which contains multiple WBCs</a:t>
            </a:r>
          </a:p>
          <a:p>
            <a:pPr lvl="1"/>
            <a:r>
              <a:rPr lang="en-IN" dirty="0"/>
              <a:t>Use Image Segmentation Techniques</a:t>
            </a:r>
          </a:p>
          <a:p>
            <a:pPr lvl="2"/>
            <a:r>
              <a:rPr lang="en-IN" dirty="0"/>
              <a:t>Cell Segmentation</a:t>
            </a:r>
          </a:p>
          <a:p>
            <a:pPr lvl="2"/>
            <a:r>
              <a:rPr lang="en-IN" dirty="0"/>
              <a:t>Nucleus Segmentation</a:t>
            </a:r>
          </a:p>
          <a:p>
            <a:pPr lvl="1"/>
            <a:r>
              <a:rPr lang="en-IN" dirty="0"/>
              <a:t>Morphological features are extracted like, Cell area, nucleus area, area ratio, number of lobules in nucleus, etc.</a:t>
            </a:r>
          </a:p>
          <a:p>
            <a:pPr lvl="1"/>
            <a:r>
              <a:rPr lang="en-IN" dirty="0"/>
              <a:t>Use NN to perform multiclass Classification</a:t>
            </a:r>
          </a:p>
          <a:p>
            <a:pPr lvl="1"/>
            <a:r>
              <a:rPr lang="en-IN" dirty="0"/>
              <a:t>However, they only had 90 leukocyte (WBC) samples which is very small data</a:t>
            </a:r>
          </a:p>
          <a:p>
            <a:pPr lvl="1"/>
            <a:r>
              <a:rPr lang="en-IN" dirty="0"/>
              <a:t>The accuracy was 98.9%(overall).</a:t>
            </a:r>
          </a:p>
        </p:txBody>
      </p:sp>
    </p:spTree>
    <p:extLst>
      <p:ext uri="{BB962C8B-B14F-4D97-AF65-F5344CB8AC3E}">
        <p14:creationId xmlns:p14="http://schemas.microsoft.com/office/powerpoint/2010/main" val="1572710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5C26D-211B-4BA0-941A-F4F17C595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Experiments and Results so far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385B6-58CC-487F-99F3-2F4C68288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0544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633A6-C4D8-4318-87F4-7FDEF4A96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805DA-1609-4952-ABE9-A6F2B5B36E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Information on NN:-</a:t>
            </a:r>
          </a:p>
          <a:p>
            <a:pPr lvl="1"/>
            <a:r>
              <a:rPr lang="en-IN" dirty="0"/>
              <a:t>Basic NN:- Course on </a:t>
            </a:r>
            <a:r>
              <a:rPr lang="en-IN" dirty="0" err="1"/>
              <a:t>coursera</a:t>
            </a:r>
            <a:r>
              <a:rPr lang="en-IN" dirty="0"/>
              <a:t> by Andrew Ng</a:t>
            </a:r>
          </a:p>
          <a:p>
            <a:pPr lvl="1"/>
            <a:r>
              <a:rPr lang="en-IN" dirty="0"/>
              <a:t>CNN:- Ming Li (MIT, waterloo) lectures on Deep Learning and google</a:t>
            </a:r>
          </a:p>
          <a:p>
            <a:pPr lvl="1"/>
            <a:endParaRPr lang="en-IN" dirty="0"/>
          </a:p>
          <a:p>
            <a:r>
              <a:rPr lang="en-IN" dirty="0"/>
              <a:t>Research Papers:-</a:t>
            </a:r>
          </a:p>
          <a:p>
            <a:pPr lvl="1"/>
            <a:r>
              <a:rPr lang="en-US" b="0" i="0" u="none" strike="noStrike" baseline="0" dirty="0">
                <a:latin typeface="NnstjdTimes-Roman"/>
              </a:rPr>
              <a:t>M. Sharma, A. </a:t>
            </a:r>
            <a:r>
              <a:rPr lang="en-US" b="0" i="0" u="none" strike="noStrike" baseline="0" dirty="0" err="1">
                <a:latin typeface="NnstjdTimes-Roman"/>
              </a:rPr>
              <a:t>Bhave</a:t>
            </a:r>
            <a:r>
              <a:rPr lang="en-US" b="0" i="0" u="none" strike="noStrike" baseline="0" dirty="0">
                <a:latin typeface="NnstjdTimes-Roman"/>
              </a:rPr>
              <a:t>, R.R. </a:t>
            </a:r>
            <a:r>
              <a:rPr lang="en-US" b="0" i="0" u="none" strike="noStrike" baseline="0" dirty="0" err="1">
                <a:latin typeface="NnstjdTimes-Roman"/>
              </a:rPr>
              <a:t>Janghel</a:t>
            </a:r>
            <a:r>
              <a:rPr lang="en-US" b="0" i="0" u="none" strike="noStrike" baseline="0" dirty="0">
                <a:latin typeface="NnstjdTimes-Roman"/>
              </a:rPr>
              <a:t>, White Blood Classification using Convoluted Neural Networks, Springer 2019</a:t>
            </a:r>
            <a:endParaRPr lang="en-IN" dirty="0"/>
          </a:p>
          <a:p>
            <a:pPr lvl="1"/>
            <a:r>
              <a:rPr lang="en-US" b="0" i="0" u="none" strike="noStrike" baseline="0" dirty="0">
                <a:latin typeface="NnstjdTimes-Roman"/>
              </a:rPr>
              <a:t>S. </a:t>
            </a:r>
            <a:r>
              <a:rPr lang="en-US" b="0" i="0" u="none" strike="noStrike" baseline="0" dirty="0" err="1">
                <a:latin typeface="NnstjdTimes-Roman"/>
              </a:rPr>
              <a:t>Manik</a:t>
            </a:r>
            <a:r>
              <a:rPr lang="en-US" b="0" i="0" u="none" strike="noStrike" baseline="0" dirty="0">
                <a:latin typeface="NnstjdTimes-Roman"/>
              </a:rPr>
              <a:t>, L.M. Saini, </a:t>
            </a:r>
            <a:r>
              <a:rPr lang="en-US" b="0" i="0" u="none" strike="noStrike" baseline="0" dirty="0" err="1">
                <a:latin typeface="NnstjdTimes-Roman"/>
              </a:rPr>
              <a:t>N.Vadera</a:t>
            </a:r>
            <a:r>
              <a:rPr lang="en-US" b="0" i="0" u="none" strike="noStrike" baseline="0" dirty="0">
                <a:latin typeface="NnstjdTimes-Roman"/>
              </a:rPr>
              <a:t>, Counting and classification of white blood cell using Artificial Neural Network (ANN), in </a:t>
            </a:r>
            <a:r>
              <a:rPr lang="en-US" b="0" i="1" u="none" strike="noStrike" baseline="0" dirty="0">
                <a:latin typeface="HxtjthTimes-Italic"/>
              </a:rPr>
              <a:t>IEEE International Conference on Power Electronics, Intelligent Control and Energy Systems (ICPEICES)</a:t>
            </a:r>
            <a:r>
              <a:rPr lang="en-US" b="0" i="0" u="none" strike="noStrike" baseline="0" dirty="0">
                <a:latin typeface="NnstjdTimes-Roman"/>
              </a:rPr>
              <a:t>, IEEE (2016)</a:t>
            </a:r>
          </a:p>
        </p:txBody>
      </p:sp>
    </p:spTree>
    <p:extLst>
      <p:ext uri="{BB962C8B-B14F-4D97-AF65-F5344CB8AC3E}">
        <p14:creationId xmlns:p14="http://schemas.microsoft.com/office/powerpoint/2010/main" val="181613496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186</TotalTime>
  <Words>442</Words>
  <Application>Microsoft Office PowerPoint</Application>
  <PresentationFormat>Widescreen</PresentationFormat>
  <Paragraphs>65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Century Gothic</vt:lpstr>
      <vt:lpstr>Fd5691-Identity-H</vt:lpstr>
      <vt:lpstr>HxtjthTimes-Italic</vt:lpstr>
      <vt:lpstr>NnstjdTimes-Roman</vt:lpstr>
      <vt:lpstr>Wingdings 3</vt:lpstr>
      <vt:lpstr>Wisp</vt:lpstr>
      <vt:lpstr>-:WBC Multiclass Classification :-  -: Project Midway :-</vt:lpstr>
      <vt:lpstr>Neural Networks</vt:lpstr>
      <vt:lpstr>Patterns</vt:lpstr>
      <vt:lpstr>Convolutional Layer</vt:lpstr>
      <vt:lpstr>Pooling</vt:lpstr>
      <vt:lpstr>The whole CNN</vt:lpstr>
      <vt:lpstr>-:Analysis of Papers:-</vt:lpstr>
      <vt:lpstr>Experiments and Results so far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-:WBC Multiclass Classification :-  -: Project Midway :-</dc:title>
  <dc:creator>SHASHANK SAUMYA</dc:creator>
  <cp:lastModifiedBy>SHASHANK SAUMYA</cp:lastModifiedBy>
  <cp:revision>1</cp:revision>
  <dcterms:created xsi:type="dcterms:W3CDTF">2021-10-17T06:21:34Z</dcterms:created>
  <dcterms:modified xsi:type="dcterms:W3CDTF">2021-10-17T09:28:15Z</dcterms:modified>
</cp:coreProperties>
</file>