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385" r:id="rId3"/>
    <p:sldId id="386" r:id="rId4"/>
    <p:sldId id="388" r:id="rId5"/>
    <p:sldId id="389" r:id="rId6"/>
    <p:sldId id="390" r:id="rId7"/>
    <p:sldId id="391" r:id="rId8"/>
    <p:sldId id="395" r:id="rId9"/>
    <p:sldId id="396" r:id="rId10"/>
    <p:sldId id="398" r:id="rId11"/>
    <p:sldId id="397" r:id="rId12"/>
    <p:sldId id="400" r:id="rId13"/>
    <p:sldId id="399" r:id="rId14"/>
    <p:sldId id="392" r:id="rId15"/>
    <p:sldId id="393" r:id="rId16"/>
    <p:sldId id="382" r:id="rId17"/>
    <p:sldId id="3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0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3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-: Project Finale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52C5-1250-4A91-BDAE-85C02D24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736" y="306333"/>
            <a:ext cx="8911687" cy="960993"/>
          </a:xfrm>
        </p:spPr>
        <p:txBody>
          <a:bodyPr/>
          <a:lstStyle/>
          <a:p>
            <a:r>
              <a:rPr lang="en-IN" dirty="0"/>
              <a:t>Regularisation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C94-D373-437B-B9C9-7D20AACC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736" y="12673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Dropout Regularisation: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32474-C2A1-490E-B1A2-354D4BE3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36" y="2044616"/>
            <a:ext cx="8576068" cy="42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0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DCE6-2059-4389-916B-639F3783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IN" dirty="0"/>
              <a:t>Model 3: Model 2 + Dropout Regularisation (0.78)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11EE-9468-45F9-AB38-154F4AB8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28800"/>
            <a:ext cx="986445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Training </a:t>
            </a:r>
            <a:r>
              <a:rPr lang="en-IN" sz="3200" dirty="0" err="1"/>
              <a:t>Acc</a:t>
            </a:r>
            <a:r>
              <a:rPr lang="en-IN" sz="3200" dirty="0"/>
              <a:t> : 83% , Testing </a:t>
            </a:r>
            <a:r>
              <a:rPr lang="en-IN" sz="3200" dirty="0" err="1"/>
              <a:t>acc</a:t>
            </a:r>
            <a:r>
              <a:rPr lang="en-IN" sz="3200" dirty="0"/>
              <a:t> : 74%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A1BE5-7D8E-4F07-BB8F-14420AC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2757394"/>
            <a:ext cx="9605360" cy="31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A7AF-31C7-4189-9976-BC6B5BF7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IN" dirty="0"/>
              <a:t>Model 4 : Using Better image segmentation (Otsu 2.0)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E5F3-21E4-42BB-B4C8-977F7966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3392905"/>
            <a:ext cx="8915400" cy="304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/>
              <a:t>Training Accuracy : 98.74%</a:t>
            </a:r>
          </a:p>
          <a:p>
            <a:pPr marL="0" indent="0">
              <a:buNone/>
            </a:pPr>
            <a:r>
              <a:rPr lang="en-IN" sz="3000" dirty="0"/>
              <a:t>Testing Accuracy : 72%</a:t>
            </a:r>
          </a:p>
          <a:p>
            <a:pPr marL="0" indent="0">
              <a:buNone/>
            </a:pP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4E388-3571-4C3D-97AB-B115DF0A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43" y="1228473"/>
            <a:ext cx="2727010" cy="19120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1A973D-702F-4309-B027-682F6B85AB4E}"/>
              </a:ext>
            </a:extLst>
          </p:cNvPr>
          <p:cNvSpPr/>
          <p:nvPr/>
        </p:nvSpPr>
        <p:spPr>
          <a:xfrm>
            <a:off x="4912404" y="1968888"/>
            <a:ext cx="175564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86628-B5E0-474C-ABDE-A2F421967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03" y="1280890"/>
            <a:ext cx="2727010" cy="1912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F82D0-75AB-4002-B73E-96A802A16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47" y="4552369"/>
            <a:ext cx="8915096" cy="23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99B1-79BA-4C0C-80FB-9EDB218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1"/>
            <a:ext cx="8911687" cy="263090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5 : Model 4 + Dropout layer </a:t>
            </a:r>
            <a:br>
              <a:rPr lang="en-IN" dirty="0"/>
            </a:br>
            <a:r>
              <a:rPr lang="en-IN" dirty="0"/>
              <a:t>(Present best working model)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Training </a:t>
            </a:r>
            <a:r>
              <a:rPr lang="en-IN" dirty="0" err="1"/>
              <a:t>Acc</a:t>
            </a:r>
            <a:r>
              <a:rPr lang="en-IN" dirty="0"/>
              <a:t> : 89.67 %</a:t>
            </a:r>
            <a:br>
              <a:rPr lang="en-IN" dirty="0"/>
            </a:br>
            <a:r>
              <a:rPr lang="en-IN" dirty="0"/>
              <a:t>Testing </a:t>
            </a:r>
            <a:r>
              <a:rPr lang="en-IN" dirty="0" err="1"/>
              <a:t>Acc</a:t>
            </a:r>
            <a:r>
              <a:rPr lang="en-IN" dirty="0"/>
              <a:t> : 77.94 %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D3BFE-F13D-4965-B9D5-B7C6EC27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5" y="2855306"/>
            <a:ext cx="8610749" cy="28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852B-5392-472A-BA26-FC681FB4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390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Problems we see and possible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AB70-1CA6-4EC7-B145-C186DF22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24790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/>
              <a:t>No Image Augmentation.</a:t>
            </a:r>
          </a:p>
          <a:p>
            <a:r>
              <a:rPr lang="en-IN" sz="2800" dirty="0"/>
              <a:t>Image Segmentation is not perfect.</a:t>
            </a:r>
          </a:p>
          <a:p>
            <a:r>
              <a:rPr lang="en-IN" sz="2800" dirty="0"/>
              <a:t>The model is getting confused between class 1 	(Eosinophil) and class 4 (Neutrophil). Maybe due to the similar structure of nucleus.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5733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3A3-11B2-40EF-A5B2-F44AF7E6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5 Mins…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8388-6944-4934-93A3-9C99CD45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780" y="1529543"/>
            <a:ext cx="8915400" cy="4704347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Will try to train the model with image augmentation.</a:t>
            </a:r>
          </a:p>
          <a:p>
            <a:r>
              <a:rPr lang="en-IN" sz="3200" dirty="0"/>
              <a:t>How?</a:t>
            </a:r>
          </a:p>
          <a:p>
            <a:r>
              <a:rPr lang="en-IN" sz="3200" dirty="0"/>
              <a:t>Our augmented dataset is large hence “Out of memory” errors. </a:t>
            </a:r>
          </a:p>
          <a:p>
            <a:r>
              <a:rPr lang="en-IN" sz="3200" dirty="0"/>
              <a:t>Will train model in phases. </a:t>
            </a:r>
          </a:p>
          <a:p>
            <a:pPr marL="0" indent="0">
              <a:buNone/>
            </a:pPr>
            <a:r>
              <a:rPr lang="en-IN" sz="3200" dirty="0"/>
              <a:t>	(25% training in first phase then save the 	model to retrain on another batch and so 	on… )</a:t>
            </a:r>
          </a:p>
        </p:txBody>
      </p:sp>
    </p:spTree>
    <p:extLst>
      <p:ext uri="{BB962C8B-B14F-4D97-AF65-F5344CB8AC3E}">
        <p14:creationId xmlns:p14="http://schemas.microsoft.com/office/powerpoint/2010/main" val="410985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3A6-C4D8-4318-87F4-7FDEF4A9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DA-1609-4952-ABE9-A6F2B5B3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1449"/>
            <a:ext cx="8915400" cy="4971495"/>
          </a:xfrm>
        </p:spPr>
        <p:txBody>
          <a:bodyPr/>
          <a:lstStyle/>
          <a:p>
            <a:r>
              <a:rPr lang="en-US" b="0" i="0" u="none" strike="noStrike" baseline="0" dirty="0">
                <a:latin typeface="NnstjdTimes-Roman"/>
              </a:rPr>
              <a:t>M. Sharma, A. </a:t>
            </a:r>
            <a:r>
              <a:rPr lang="en-US" b="0" i="0" u="none" strike="noStrike" baseline="0" dirty="0" err="1">
                <a:latin typeface="NnstjdTimes-Roman"/>
              </a:rPr>
              <a:t>Bhave</a:t>
            </a:r>
            <a:r>
              <a:rPr lang="en-US" b="0" i="0" u="none" strike="noStrike" baseline="0" dirty="0">
                <a:latin typeface="NnstjdTimes-Roman"/>
              </a:rPr>
              <a:t>, R.R. </a:t>
            </a:r>
            <a:r>
              <a:rPr lang="en-US" b="0" i="0" u="none" strike="noStrike" baseline="0" dirty="0" err="1">
                <a:latin typeface="NnstjdTimes-Roman"/>
              </a:rPr>
              <a:t>Janghel</a:t>
            </a:r>
            <a:r>
              <a:rPr lang="en-US" b="0" i="0" u="none" strike="noStrike" baseline="0" dirty="0">
                <a:latin typeface="NnstjdTimes-Roman"/>
              </a:rPr>
              <a:t>, White Blood Classification using Convoluted Neural Networks, Springer 2019</a:t>
            </a:r>
            <a:endParaRPr lang="en-IN" dirty="0"/>
          </a:p>
          <a:p>
            <a:r>
              <a:rPr lang="en-US" b="0" i="0" u="none" strike="noStrike" baseline="0" dirty="0">
                <a:latin typeface="NnstjdTimes-Roman"/>
              </a:rPr>
              <a:t>S. </a:t>
            </a:r>
            <a:r>
              <a:rPr lang="en-US" b="0" i="0" u="none" strike="noStrike" baseline="0" dirty="0" err="1">
                <a:latin typeface="NnstjdTimes-Roman"/>
              </a:rPr>
              <a:t>Manik</a:t>
            </a:r>
            <a:r>
              <a:rPr lang="en-US" b="0" i="0" u="none" strike="noStrike" baseline="0" dirty="0">
                <a:latin typeface="NnstjdTimes-Roman"/>
              </a:rPr>
              <a:t>, L.M. Saini, </a:t>
            </a:r>
            <a:r>
              <a:rPr lang="en-US" b="0" i="0" u="none" strike="noStrike" baseline="0" dirty="0" err="1">
                <a:latin typeface="NnstjdTimes-Roman"/>
              </a:rPr>
              <a:t>N.Vadera</a:t>
            </a:r>
            <a:r>
              <a:rPr lang="en-US" b="0" i="0" u="none" strike="noStrike" baseline="0" dirty="0">
                <a:latin typeface="NnstjdTimes-Roman"/>
              </a:rPr>
              <a:t>, Counting and classification of white blood cell using Artificial Neural Network (ANN), in </a:t>
            </a:r>
            <a:r>
              <a:rPr lang="en-US" b="0" i="1" u="none" strike="noStrike" baseline="0" dirty="0">
                <a:latin typeface="HxtjthTimes-Italic"/>
              </a:rPr>
              <a:t>IEEE International Conference on Power Electronics, Intelligent Control and Energy Systems (ICPEICES)</a:t>
            </a:r>
            <a:r>
              <a:rPr lang="en-US" b="0" i="0" u="none" strike="noStrike" baseline="0" dirty="0">
                <a:latin typeface="NnstjdTimes-Roman"/>
              </a:rPr>
              <a:t>, IEEE (2016)</a:t>
            </a:r>
          </a:p>
          <a:p>
            <a:endParaRPr lang="en-US" b="0" i="0" u="none" strike="noStrike" baseline="0" dirty="0">
              <a:latin typeface="Nnstjd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81613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9435-329B-4F22-BCF3-1181AFE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6149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898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60FA-2130-4C26-98C4-55114E3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we had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ADDE-84AE-470C-BCEC-5E23614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had a simple working CNN model.</a:t>
            </a:r>
          </a:p>
          <a:p>
            <a:r>
              <a:rPr lang="en-IN" dirty="0"/>
              <a:t>The model was overfitting.</a:t>
            </a:r>
          </a:p>
          <a:p>
            <a:r>
              <a:rPr lang="en-IN" dirty="0"/>
              <a:t>Training after data augmentation was not possible on our devices.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47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D09B-B866-4062-B249-7ED03DC9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33A0-758E-4A32-8BF8-71DA85C8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Shifted to Google </a:t>
            </a:r>
            <a:r>
              <a:rPr lang="en-IN" dirty="0" err="1"/>
              <a:t>Colab</a:t>
            </a:r>
            <a:r>
              <a:rPr lang="en-IN" dirty="0"/>
              <a:t>.</a:t>
            </a:r>
          </a:p>
          <a:p>
            <a:r>
              <a:rPr lang="en-IN" dirty="0"/>
              <a:t>Image Segmentation.</a:t>
            </a:r>
          </a:p>
          <a:p>
            <a:r>
              <a:rPr lang="en-IN" dirty="0"/>
              <a:t>Trying Different models and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7053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965F-2A45-4079-8CB2-CB44E52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Nucleus Segmentation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F7588-470D-4434-B905-6797E9E92D19}"/>
              </a:ext>
            </a:extLst>
          </p:cNvPr>
          <p:cNvGrpSpPr/>
          <p:nvPr/>
        </p:nvGrpSpPr>
        <p:grpSpPr>
          <a:xfrm>
            <a:off x="1347914" y="1772718"/>
            <a:ext cx="9647048" cy="4595995"/>
            <a:chOff x="833564" y="2429943"/>
            <a:chExt cx="9647048" cy="4595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A0F57F-AB2D-420B-9ADB-BE9EFAFB2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64" y="3283207"/>
              <a:ext cx="1755648" cy="1316736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09358D8-363C-49AF-BB97-4B00D39CF46F}"/>
                </a:ext>
              </a:extLst>
            </p:cNvPr>
            <p:cNvSpPr/>
            <p:nvPr/>
          </p:nvSpPr>
          <p:spPr>
            <a:xfrm rot="19480340">
              <a:off x="2754485" y="3190826"/>
              <a:ext cx="14001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C96BB1-E5D7-4BDD-AD53-86C4FB0D5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2" y="2434004"/>
              <a:ext cx="1755648" cy="1316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FCCA86-679A-4E5D-8D32-DD3803A9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53" y="2429943"/>
              <a:ext cx="1755648" cy="13167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ED7D24-DAFB-49F4-BCA4-4740963A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964" y="4933389"/>
              <a:ext cx="1755648" cy="13167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01713C-9B19-45A4-B8B7-656A888C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2" y="4917154"/>
              <a:ext cx="1755648" cy="1316736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ED18885-6772-40D4-8552-3399B474209C}"/>
                </a:ext>
              </a:extLst>
            </p:cNvPr>
            <p:cNvSpPr/>
            <p:nvPr/>
          </p:nvSpPr>
          <p:spPr>
            <a:xfrm rot="2179500">
              <a:off x="2734714" y="4816835"/>
              <a:ext cx="14001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E920DB-9783-4DB3-9036-E2591E5383FA}"/>
                </a:ext>
              </a:extLst>
            </p:cNvPr>
            <p:cNvSpPr/>
            <p:nvPr/>
          </p:nvSpPr>
          <p:spPr>
            <a:xfrm>
              <a:off x="6247511" y="2981573"/>
              <a:ext cx="104849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0793189-67B3-4147-8115-9219DBB68068}"/>
                </a:ext>
              </a:extLst>
            </p:cNvPr>
            <p:cNvSpPr/>
            <p:nvPr/>
          </p:nvSpPr>
          <p:spPr>
            <a:xfrm>
              <a:off x="6323106" y="5461754"/>
              <a:ext cx="1755648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3DFD450-2C98-418B-8F8E-7DD5DFCBDFD3}"/>
                </a:ext>
              </a:extLst>
            </p:cNvPr>
            <p:cNvSpPr/>
            <p:nvPr/>
          </p:nvSpPr>
          <p:spPr>
            <a:xfrm rot="3538649">
              <a:off x="8634151" y="4179213"/>
              <a:ext cx="104849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1159B8-7F25-40E5-B36B-EB60BC39588E}"/>
                </a:ext>
              </a:extLst>
            </p:cNvPr>
            <p:cNvSpPr txBox="1"/>
            <p:nvPr/>
          </p:nvSpPr>
          <p:spPr>
            <a:xfrm>
              <a:off x="937569" y="4748723"/>
              <a:ext cx="156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RGB Image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31CFF5-6035-4A12-949F-9C66BB426141}"/>
                </a:ext>
              </a:extLst>
            </p:cNvPr>
            <p:cNvSpPr txBox="1"/>
            <p:nvPr/>
          </p:nvSpPr>
          <p:spPr>
            <a:xfrm>
              <a:off x="4491352" y="3864938"/>
              <a:ext cx="131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Saturation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E61824-8496-4470-B590-27E3C476922B}"/>
                </a:ext>
              </a:extLst>
            </p:cNvPr>
            <p:cNvSpPr txBox="1"/>
            <p:nvPr/>
          </p:nvSpPr>
          <p:spPr>
            <a:xfrm rot="19573759">
              <a:off x="2890587" y="2981573"/>
              <a:ext cx="757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HSV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CCE967-B337-4420-92BA-7AAF5E02E9B6}"/>
                </a:ext>
              </a:extLst>
            </p:cNvPr>
            <p:cNvSpPr txBox="1"/>
            <p:nvPr/>
          </p:nvSpPr>
          <p:spPr>
            <a:xfrm>
              <a:off x="4491352" y="6379607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Grayscale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45A100-35B7-46D8-A00F-5993CF0E66E3}"/>
                </a:ext>
              </a:extLst>
            </p:cNvPr>
            <p:cNvSpPr txBox="1"/>
            <p:nvPr/>
          </p:nvSpPr>
          <p:spPr>
            <a:xfrm>
              <a:off x="7372208" y="3762913"/>
              <a:ext cx="1590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Otsu</a:t>
              </a:r>
            </a:p>
            <a:p>
              <a:pPr algn="ctr"/>
              <a:r>
                <a:rPr lang="en-IN" dirty="0"/>
                <a:t>Threshold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0DABFF-6859-4B4E-B06C-EB1DDF083E49}"/>
                </a:ext>
              </a:extLst>
            </p:cNvPr>
            <p:cNvSpPr txBox="1"/>
            <p:nvPr/>
          </p:nvSpPr>
          <p:spPr>
            <a:xfrm>
              <a:off x="8867775" y="6379607"/>
              <a:ext cx="142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Combined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05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AA71-32D9-43A1-B0E2-3D3709E1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Cell Segmentation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0583AE-9AA1-43FF-9C03-6FECAF082766}"/>
              </a:ext>
            </a:extLst>
          </p:cNvPr>
          <p:cNvGrpSpPr/>
          <p:nvPr/>
        </p:nvGrpSpPr>
        <p:grpSpPr>
          <a:xfrm>
            <a:off x="2487168" y="1730121"/>
            <a:ext cx="6673215" cy="5014353"/>
            <a:chOff x="2487168" y="1730121"/>
            <a:chExt cx="6673215" cy="50143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52FF9C-7C1E-4275-AFED-842CFBE6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68" y="1731264"/>
              <a:ext cx="1755648" cy="13167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77A33-76A0-43D3-A4F6-D6656F4DF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901" y="1730121"/>
              <a:ext cx="1755648" cy="13167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3B39F2-1DF4-41A9-AF88-4BAB788E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875" y="4781407"/>
              <a:ext cx="1755648" cy="13167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B9160F-B618-49B4-81BE-AF8C946C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735" y="4674653"/>
              <a:ext cx="1755648" cy="13167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0D7DD0-A7FC-43B1-B319-969D060DFBA7}"/>
                </a:ext>
              </a:extLst>
            </p:cNvPr>
            <p:cNvSpPr txBox="1"/>
            <p:nvPr/>
          </p:nvSpPr>
          <p:spPr>
            <a:xfrm>
              <a:off x="2573875" y="3252978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Original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DCE9D2-3B87-4890-B043-B9454429C350}"/>
                </a:ext>
              </a:extLst>
            </p:cNvPr>
            <p:cNvSpPr txBox="1"/>
            <p:nvPr/>
          </p:nvSpPr>
          <p:spPr>
            <a:xfrm>
              <a:off x="7299608" y="3256264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AHE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F5E128-86F2-42C2-97A2-B38E68ABE0B7}"/>
                </a:ext>
              </a:extLst>
            </p:cNvPr>
            <p:cNvSpPr txBox="1"/>
            <p:nvPr/>
          </p:nvSpPr>
          <p:spPr>
            <a:xfrm>
              <a:off x="2622562" y="6098143"/>
              <a:ext cx="1668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Otsu Threshold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253394-74A2-4DEF-9D5A-F8AED559D937}"/>
                </a:ext>
              </a:extLst>
            </p:cNvPr>
            <p:cNvSpPr txBox="1"/>
            <p:nvPr/>
          </p:nvSpPr>
          <p:spPr>
            <a:xfrm>
              <a:off x="7491442" y="6051976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Erosion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A3822B1-A6FA-49B5-BC43-F58573C72E04}"/>
                </a:ext>
              </a:extLst>
            </p:cNvPr>
            <p:cNvSpPr/>
            <p:nvPr/>
          </p:nvSpPr>
          <p:spPr>
            <a:xfrm>
              <a:off x="4714875" y="2085975"/>
              <a:ext cx="2105025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BC785E-BB27-426C-9B34-78C72B70619F}"/>
                </a:ext>
              </a:extLst>
            </p:cNvPr>
            <p:cNvSpPr/>
            <p:nvPr/>
          </p:nvSpPr>
          <p:spPr>
            <a:xfrm>
              <a:off x="4787266" y="5090133"/>
              <a:ext cx="2105025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B949550-9C6E-4878-B788-6FC5B2E4BDD6}"/>
                </a:ext>
              </a:extLst>
            </p:cNvPr>
            <p:cNvSpPr/>
            <p:nvPr/>
          </p:nvSpPr>
          <p:spPr>
            <a:xfrm rot="9154310">
              <a:off x="4538735" y="3735600"/>
              <a:ext cx="2464953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850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644-0226-43E1-97F6-DED03231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70BB-0664-4947-A74E-95136EE8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the best technique out there.</a:t>
            </a:r>
          </a:p>
          <a:p>
            <a:r>
              <a:rPr lang="en-IN" dirty="0"/>
              <a:t>Works well for the colour scheme in our dataset.</a:t>
            </a:r>
          </a:p>
          <a:p>
            <a:r>
              <a:rPr lang="en-IN" dirty="0"/>
              <a:t>There are some images which do not work well with my nucleus segmentation technique.</a:t>
            </a:r>
          </a:p>
          <a:p>
            <a:r>
              <a:rPr lang="en-IN" dirty="0"/>
              <a:t>Unable to completely remove all other cell holes in cell segmentation</a:t>
            </a:r>
          </a:p>
        </p:txBody>
      </p:sp>
    </p:spTree>
    <p:extLst>
      <p:ext uri="{BB962C8B-B14F-4D97-AF65-F5344CB8AC3E}">
        <p14:creationId xmlns:p14="http://schemas.microsoft.com/office/powerpoint/2010/main" val="279526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B659-8190-468D-82B2-AB903D43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92" y="229351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Trying different models and their results</a:t>
            </a:r>
          </a:p>
        </p:txBody>
      </p:sp>
    </p:spTree>
    <p:extLst>
      <p:ext uri="{BB962C8B-B14F-4D97-AF65-F5344CB8AC3E}">
        <p14:creationId xmlns:p14="http://schemas.microsoft.com/office/powerpoint/2010/main" val="241004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6CBB-EE93-476A-A033-924CF683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34" y="598942"/>
            <a:ext cx="9870761" cy="2830058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1 (Base model): Simple CNN</a:t>
            </a:r>
            <a:br>
              <a:rPr lang="en-IN" dirty="0"/>
            </a:br>
            <a:r>
              <a:rPr lang="en-IN" dirty="0"/>
              <a:t>2 Conv2D layer + 2 Dense Layer + Adam optimiser + One-hot-encoding + 30 epochs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Training </a:t>
            </a:r>
            <a:r>
              <a:rPr lang="en-IN" dirty="0" err="1"/>
              <a:t>acc</a:t>
            </a:r>
            <a:r>
              <a:rPr lang="en-IN" dirty="0"/>
              <a:t> = 99.97%, Testing </a:t>
            </a:r>
            <a:r>
              <a:rPr lang="en-IN" dirty="0" err="1"/>
              <a:t>acc</a:t>
            </a:r>
            <a:r>
              <a:rPr lang="en-IN" dirty="0"/>
              <a:t> = 27.51%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53F18-BA04-42A5-839C-8286A648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34" y="3429000"/>
            <a:ext cx="7031514" cy="23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4114-72BE-49DF-AD07-7CFFD7C7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5" y="223351"/>
            <a:ext cx="9868317" cy="1055093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2: Model 1 + image segmentation using </a:t>
            </a:r>
            <a:r>
              <a:rPr lang="en-IN" dirty="0" err="1"/>
              <a:t>otsu</a:t>
            </a:r>
            <a:r>
              <a:rPr lang="en-IN" dirty="0"/>
              <a:t> thresholding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9DF09-BA49-4E36-8B74-35E0AAE01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4" y="1278445"/>
            <a:ext cx="2502569" cy="187692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A09481C-86B1-4F0F-9064-F68A19BDA037}"/>
              </a:ext>
            </a:extLst>
          </p:cNvPr>
          <p:cNvSpPr/>
          <p:nvPr/>
        </p:nvSpPr>
        <p:spPr>
          <a:xfrm>
            <a:off x="4894723" y="2026407"/>
            <a:ext cx="14001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0C96C-15FE-426A-8525-A4052A5EF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59" y="1278444"/>
            <a:ext cx="2502569" cy="187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1AE83-8379-419E-A730-52915E6BCE34}"/>
              </a:ext>
            </a:extLst>
          </p:cNvPr>
          <p:cNvSpPr txBox="1"/>
          <p:nvPr/>
        </p:nvSpPr>
        <p:spPr>
          <a:xfrm>
            <a:off x="1636293" y="3429000"/>
            <a:ext cx="911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Training </a:t>
            </a:r>
            <a:r>
              <a:rPr lang="en-IN" sz="3200" dirty="0" err="1"/>
              <a:t>acc</a:t>
            </a:r>
            <a:r>
              <a:rPr lang="en-IN" sz="3200" dirty="0"/>
              <a:t> = 98 % , Testing accuracy = 70%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C746F-7974-47F1-A79F-6A3FE2526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3" y="4018983"/>
            <a:ext cx="6871490" cy="23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6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514</TotalTime>
  <Words>453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HxtjthTimes-Italic</vt:lpstr>
      <vt:lpstr>NnstjdTimes-Roman</vt:lpstr>
      <vt:lpstr>Wingdings 3</vt:lpstr>
      <vt:lpstr>Wisp</vt:lpstr>
      <vt:lpstr>-:WBC Multiclass Classification :-  -: Project Finale :-</vt:lpstr>
      <vt:lpstr>What we had achieved</vt:lpstr>
      <vt:lpstr>What we did</vt:lpstr>
      <vt:lpstr>Nucleus Segmentation</vt:lpstr>
      <vt:lpstr>Cell Segmentation</vt:lpstr>
      <vt:lpstr>Image Segmentation</vt:lpstr>
      <vt:lpstr>Trying different models and their results</vt:lpstr>
      <vt:lpstr>Model 1 (Base model): Simple CNN 2 Conv2D layer + 2 Dense Layer + Adam optimiser + One-hot-encoding + 30 epochs  Training acc = 99.97%, Testing acc = 27.51%</vt:lpstr>
      <vt:lpstr>Model 2: Model 1 + image segmentation using otsu thresholding</vt:lpstr>
      <vt:lpstr>Regularisation : </vt:lpstr>
      <vt:lpstr>Model 3: Model 2 + Dropout Regularisation (0.78)</vt:lpstr>
      <vt:lpstr>Model 4 : Using Better image segmentation (Otsu 2.0)</vt:lpstr>
      <vt:lpstr>Model 5 : Model 4 + Dropout layer  (Present best working model)  Training Acc : 89.67 % Testing Acc : 77.94 %  </vt:lpstr>
      <vt:lpstr>Problems we see and possible fixes</vt:lpstr>
      <vt:lpstr>Our 5 Mins…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-:WBC Multiclass Classification :-  -: Project Midway :-</dc:title>
  <dc:creator>SHASHANK SAUMYA;Girish Tripathy</dc:creator>
  <cp:lastModifiedBy>SHASHANK SAUMYA</cp:lastModifiedBy>
  <cp:revision>11</cp:revision>
  <dcterms:created xsi:type="dcterms:W3CDTF">2021-10-17T06:21:34Z</dcterms:created>
  <dcterms:modified xsi:type="dcterms:W3CDTF">2021-11-11T07:44:47Z</dcterms:modified>
</cp:coreProperties>
</file>