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385" r:id="rId3"/>
    <p:sldId id="386" r:id="rId4"/>
    <p:sldId id="388" r:id="rId5"/>
    <p:sldId id="389" r:id="rId6"/>
    <p:sldId id="390" r:id="rId7"/>
    <p:sldId id="391" r:id="rId8"/>
    <p:sldId id="395" r:id="rId9"/>
    <p:sldId id="396" r:id="rId10"/>
    <p:sldId id="398" r:id="rId11"/>
    <p:sldId id="397" r:id="rId12"/>
    <p:sldId id="400" r:id="rId13"/>
    <p:sldId id="399" r:id="rId14"/>
    <p:sldId id="392" r:id="rId15"/>
    <p:sldId id="393" r:id="rId16"/>
    <p:sldId id="382" r:id="rId17"/>
    <p:sldId id="3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98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0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950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25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3334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610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84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53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99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43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5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75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69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55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5DEE4-5232-4DB1-8F51-4D6A83D24E79}" type="datetimeFigureOut">
              <a:rPr lang="en-IN" smtClean="0"/>
              <a:t>11-11-2021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E6255BD-3311-4D84-9129-FF7CB45140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52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24D9-F771-487C-9D82-6FF7B74C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624110"/>
            <a:ext cx="10573279" cy="1280890"/>
          </a:xfrm>
        </p:spPr>
        <p:txBody>
          <a:bodyPr>
            <a:noAutofit/>
          </a:bodyPr>
          <a:lstStyle/>
          <a:p>
            <a:pPr algn="ctr"/>
            <a:r>
              <a:rPr lang="en-IN" u="sng" dirty="0"/>
              <a:t>-:WBC Multiclass Classification</a:t>
            </a:r>
            <a:r>
              <a:rPr lang="en-IN" dirty="0"/>
              <a:t> :-</a:t>
            </a:r>
            <a:br>
              <a:rPr lang="en-IN" dirty="0"/>
            </a:br>
            <a:br>
              <a:rPr lang="en-IN" dirty="0"/>
            </a:br>
            <a:r>
              <a:rPr lang="en-IN" u="sng" dirty="0"/>
              <a:t>-: Project Finale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3DA9-8CC5-4DBA-9F85-9198F2B0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467" y="3228021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Done and Submitted by :</a:t>
            </a:r>
          </a:p>
          <a:p>
            <a:pPr marL="0" indent="0">
              <a:buNone/>
            </a:pPr>
            <a:r>
              <a:rPr lang="en-IN" dirty="0"/>
              <a:t>Girish Tripathy</a:t>
            </a:r>
          </a:p>
          <a:p>
            <a:pPr marL="0" indent="0">
              <a:buNone/>
            </a:pPr>
            <a:r>
              <a:rPr lang="en-IN" dirty="0"/>
              <a:t>Shashank </a:t>
            </a:r>
            <a:r>
              <a:rPr lang="en-IN" dirty="0" err="1"/>
              <a:t>Saumya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r">
              <a:buNone/>
            </a:pPr>
            <a:r>
              <a:rPr lang="en-IN" dirty="0"/>
              <a:t>Instructor:</a:t>
            </a:r>
          </a:p>
          <a:p>
            <a:pPr marL="0" indent="0" algn="r">
              <a:buNone/>
            </a:pPr>
            <a:r>
              <a:rPr lang="en-IN" dirty="0" err="1"/>
              <a:t>Dr.</a:t>
            </a:r>
            <a:r>
              <a:rPr lang="en-IN" dirty="0"/>
              <a:t> </a:t>
            </a:r>
            <a:r>
              <a:rPr lang="en-IN" dirty="0" err="1"/>
              <a:t>Subhankar</a:t>
            </a:r>
            <a:r>
              <a:rPr lang="en-IN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1107167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52C5-1250-4A91-BDAE-85C02D24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736" y="306333"/>
            <a:ext cx="8911687" cy="960993"/>
          </a:xfrm>
        </p:spPr>
        <p:txBody>
          <a:bodyPr/>
          <a:lstStyle/>
          <a:p>
            <a:r>
              <a:rPr lang="en-IN" dirty="0"/>
              <a:t>Regularisation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EC94-D373-437B-B9C9-7D20AACCC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8736" y="1267326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Dropout Regularisation: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32474-C2A1-490E-B1A2-354D4BE3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736" y="2044616"/>
            <a:ext cx="8576068" cy="425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30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2DCE6-2059-4389-916B-639F3783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06333"/>
            <a:ext cx="8911687" cy="1280890"/>
          </a:xfrm>
        </p:spPr>
        <p:txBody>
          <a:bodyPr/>
          <a:lstStyle/>
          <a:p>
            <a:r>
              <a:rPr lang="en-IN" dirty="0"/>
              <a:t>Model 3: Model 2 + Dropout Regularisation (0.78)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11EE-9468-45F9-AB38-154F4AB8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28800"/>
            <a:ext cx="986445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Training </a:t>
            </a:r>
            <a:r>
              <a:rPr lang="en-IN" sz="3200" dirty="0" err="1"/>
              <a:t>Acc</a:t>
            </a:r>
            <a:r>
              <a:rPr lang="en-IN" sz="3200" dirty="0"/>
              <a:t> : 83% , Testing </a:t>
            </a:r>
            <a:r>
              <a:rPr lang="en-IN" sz="3200" dirty="0" err="1"/>
              <a:t>acc</a:t>
            </a:r>
            <a:r>
              <a:rPr lang="en-IN" sz="3200" dirty="0"/>
              <a:t> : 74%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A1BE5-7D8E-4F07-BB8F-14420AC7E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6" y="2757394"/>
            <a:ext cx="9605360" cy="312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A7AF-31C7-4189-9976-BC6B5BF73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1280890"/>
          </a:xfrm>
        </p:spPr>
        <p:txBody>
          <a:bodyPr/>
          <a:lstStyle/>
          <a:p>
            <a:r>
              <a:rPr lang="en-IN" dirty="0"/>
              <a:t>Model 4 : Using Better image segmentation (Otsu 2.0)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E5F3-21E4-42BB-B4C8-977F7966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3392905"/>
            <a:ext cx="8915400" cy="3049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/>
              <a:t>Training Accuracy : 98.74%</a:t>
            </a:r>
          </a:p>
          <a:p>
            <a:pPr marL="0" indent="0">
              <a:buNone/>
            </a:pPr>
            <a:r>
              <a:rPr lang="en-IN" sz="3000" dirty="0"/>
              <a:t>Testing Accuracy : 72%</a:t>
            </a:r>
          </a:p>
          <a:p>
            <a:pPr marL="0" indent="0">
              <a:buNone/>
            </a:pP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4E388-3571-4C3D-97AB-B115DF0A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443" y="1228473"/>
            <a:ext cx="2727010" cy="19120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E1A973D-702F-4309-B027-682F6B85AB4E}"/>
              </a:ext>
            </a:extLst>
          </p:cNvPr>
          <p:cNvSpPr/>
          <p:nvPr/>
        </p:nvSpPr>
        <p:spPr>
          <a:xfrm>
            <a:off x="4912404" y="1968888"/>
            <a:ext cx="1755648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786628-B5E0-474C-ABDE-A2F421967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03" y="1280890"/>
            <a:ext cx="2727010" cy="1912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9F82D0-75AB-4002-B73E-96A802A16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747" y="4552369"/>
            <a:ext cx="8915096" cy="235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2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99B1-79BA-4C0C-80FB-9EDB218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1"/>
            <a:ext cx="8911687" cy="2630905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5 : Model 4 + Dropout layer </a:t>
            </a:r>
            <a:br>
              <a:rPr lang="en-IN" dirty="0"/>
            </a:br>
            <a:r>
              <a:rPr lang="en-IN" dirty="0"/>
              <a:t>(Present best working model)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Training </a:t>
            </a:r>
            <a:r>
              <a:rPr lang="en-IN" dirty="0" err="1"/>
              <a:t>Acc</a:t>
            </a:r>
            <a:r>
              <a:rPr lang="en-IN" dirty="0"/>
              <a:t> : 89.67 %</a:t>
            </a:r>
            <a:br>
              <a:rPr lang="en-IN" dirty="0"/>
            </a:br>
            <a:r>
              <a:rPr lang="en-IN" dirty="0"/>
              <a:t>Testing </a:t>
            </a:r>
            <a:r>
              <a:rPr lang="en-IN" dirty="0" err="1"/>
              <a:t>Acc</a:t>
            </a:r>
            <a:r>
              <a:rPr lang="en-IN" dirty="0"/>
              <a:t> : 77.94 %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BD3BFE-F13D-4965-B9D5-B7C6EC27F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155" y="2855306"/>
            <a:ext cx="8610749" cy="284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57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F852B-5392-472A-BA26-FC681FB41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3900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Problems we see and possible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3AB70-1CA6-4EC7-B145-C186DF229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824790"/>
            <a:ext cx="8915400" cy="3777622"/>
          </a:xfrm>
        </p:spPr>
        <p:txBody>
          <a:bodyPr>
            <a:normAutofit/>
          </a:bodyPr>
          <a:lstStyle/>
          <a:p>
            <a:r>
              <a:rPr lang="en-IN" sz="2800" dirty="0"/>
              <a:t>Possible problematic areas</a:t>
            </a:r>
            <a:br>
              <a:rPr lang="en-IN" sz="2800" dirty="0"/>
            </a:br>
            <a:r>
              <a:rPr lang="en-IN" sz="2800" dirty="0"/>
              <a:t>1 : No Image Augmentation</a:t>
            </a:r>
          </a:p>
          <a:p>
            <a:pPr marL="0" indent="0">
              <a:buNone/>
            </a:pPr>
            <a:r>
              <a:rPr lang="en-IN" sz="2800" dirty="0"/>
              <a:t> 	2 : Still not clear image , needs to be cropped</a:t>
            </a:r>
          </a:p>
          <a:p>
            <a:pPr marL="0" indent="0">
              <a:buNone/>
            </a:pPr>
            <a:r>
              <a:rPr lang="en-IN" sz="2800" dirty="0"/>
              <a:t>    3 : Model Getting confused in Class 1 	(Eosinophil) and class 4 (</a:t>
            </a:r>
            <a:r>
              <a:rPr lang="en-IN" sz="2800" dirty="0" err="1"/>
              <a:t>Nutrophil</a:t>
            </a:r>
            <a:r>
              <a:rPr lang="en-IN" sz="2800" dirty="0"/>
              <a:t>). Maybe due 	to similar structure of nucleus. 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5733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D53A3-11B2-40EF-A5B2-F44AF7E6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5 Mins…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8388-6944-4934-93A3-9C99CD452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780" y="1529543"/>
            <a:ext cx="8915400" cy="4704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dirty="0"/>
              <a:t>Will try to train the model with image augmentation</a:t>
            </a:r>
          </a:p>
          <a:p>
            <a:pPr marL="0" indent="0">
              <a:buNone/>
            </a:pPr>
            <a:r>
              <a:rPr lang="en-IN" sz="3200" dirty="0"/>
              <a:t>How?</a:t>
            </a:r>
          </a:p>
          <a:p>
            <a:pPr marL="0" indent="0">
              <a:buNone/>
            </a:pPr>
            <a:r>
              <a:rPr lang="en-IN" sz="3200" dirty="0"/>
              <a:t>Our augmented dataset is large hence Out of memory errors. </a:t>
            </a:r>
          </a:p>
          <a:p>
            <a:pPr marL="0" indent="0">
              <a:buNone/>
            </a:pPr>
            <a:r>
              <a:rPr lang="en-IN" sz="3200" dirty="0"/>
              <a:t>Will train model in phases. </a:t>
            </a:r>
          </a:p>
          <a:p>
            <a:pPr marL="0" indent="0">
              <a:buNone/>
            </a:pPr>
            <a:r>
              <a:rPr lang="en-IN" sz="3200" dirty="0"/>
              <a:t>(25% training in first phase then save the model to retrain on another batch and so on… )</a:t>
            </a:r>
          </a:p>
        </p:txBody>
      </p:sp>
    </p:spTree>
    <p:extLst>
      <p:ext uri="{BB962C8B-B14F-4D97-AF65-F5344CB8AC3E}">
        <p14:creationId xmlns:p14="http://schemas.microsoft.com/office/powerpoint/2010/main" val="4109855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33A6-C4D8-4318-87F4-7FDEF4A96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805DA-1609-4952-ABE9-A6F2B5B36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on NN:-</a:t>
            </a:r>
          </a:p>
          <a:p>
            <a:pPr lvl="1"/>
            <a:r>
              <a:rPr lang="en-IN" dirty="0"/>
              <a:t>Basic NN:- Course on </a:t>
            </a:r>
            <a:r>
              <a:rPr lang="en-IN" dirty="0" err="1"/>
              <a:t>coursera</a:t>
            </a:r>
            <a:r>
              <a:rPr lang="en-IN" dirty="0"/>
              <a:t> by Andrew Ng</a:t>
            </a:r>
          </a:p>
          <a:p>
            <a:pPr lvl="1"/>
            <a:r>
              <a:rPr lang="en-IN" dirty="0"/>
              <a:t>CNN:- Ming Li (MIT, waterloo) lectures on Deep Learning and google</a:t>
            </a:r>
          </a:p>
          <a:p>
            <a:pPr lvl="1"/>
            <a:endParaRPr lang="en-IN" dirty="0"/>
          </a:p>
          <a:p>
            <a:r>
              <a:rPr lang="en-IN" dirty="0"/>
              <a:t>Research Papers:-</a:t>
            </a:r>
          </a:p>
          <a:p>
            <a:pPr lvl="1"/>
            <a:r>
              <a:rPr lang="en-US" b="0" i="0" u="none" strike="noStrike" baseline="0" dirty="0">
                <a:latin typeface="NnstjdTimes-Roman"/>
              </a:rPr>
              <a:t>M. Sharma, A. </a:t>
            </a:r>
            <a:r>
              <a:rPr lang="en-US" b="0" i="0" u="none" strike="noStrike" baseline="0" dirty="0" err="1">
                <a:latin typeface="NnstjdTimes-Roman"/>
              </a:rPr>
              <a:t>Bhave</a:t>
            </a:r>
            <a:r>
              <a:rPr lang="en-US" b="0" i="0" u="none" strike="noStrike" baseline="0" dirty="0">
                <a:latin typeface="NnstjdTimes-Roman"/>
              </a:rPr>
              <a:t>, R.R. </a:t>
            </a:r>
            <a:r>
              <a:rPr lang="en-US" b="0" i="0" u="none" strike="noStrike" baseline="0" dirty="0" err="1">
                <a:latin typeface="NnstjdTimes-Roman"/>
              </a:rPr>
              <a:t>Janghel</a:t>
            </a:r>
            <a:r>
              <a:rPr lang="en-US" b="0" i="0" u="none" strike="noStrike" baseline="0" dirty="0">
                <a:latin typeface="NnstjdTimes-Roman"/>
              </a:rPr>
              <a:t>, White Blood Classification using Convoluted Neural Networks, Springer 2019</a:t>
            </a:r>
            <a:endParaRPr lang="en-IN" dirty="0"/>
          </a:p>
          <a:p>
            <a:pPr lvl="1"/>
            <a:r>
              <a:rPr lang="en-US" b="0" i="0" u="none" strike="noStrike" baseline="0" dirty="0">
                <a:latin typeface="NnstjdTimes-Roman"/>
              </a:rPr>
              <a:t>S. </a:t>
            </a:r>
            <a:r>
              <a:rPr lang="en-US" b="0" i="0" u="none" strike="noStrike" baseline="0" dirty="0" err="1">
                <a:latin typeface="NnstjdTimes-Roman"/>
              </a:rPr>
              <a:t>Manik</a:t>
            </a:r>
            <a:r>
              <a:rPr lang="en-US" b="0" i="0" u="none" strike="noStrike" baseline="0" dirty="0">
                <a:latin typeface="NnstjdTimes-Roman"/>
              </a:rPr>
              <a:t>, L.M. Saini, </a:t>
            </a:r>
            <a:r>
              <a:rPr lang="en-US" b="0" i="0" u="none" strike="noStrike" baseline="0" dirty="0" err="1">
                <a:latin typeface="NnstjdTimes-Roman"/>
              </a:rPr>
              <a:t>N.Vadera</a:t>
            </a:r>
            <a:r>
              <a:rPr lang="en-US" b="0" i="0" u="none" strike="noStrike" baseline="0" dirty="0">
                <a:latin typeface="NnstjdTimes-Roman"/>
              </a:rPr>
              <a:t>, Counting and classification of white blood cell using Artificial Neural Network (ANN), in </a:t>
            </a:r>
            <a:r>
              <a:rPr lang="en-US" b="0" i="1" u="none" strike="noStrike" baseline="0" dirty="0">
                <a:latin typeface="HxtjthTimes-Italic"/>
              </a:rPr>
              <a:t>IEEE International Conference on Power Electronics, Intelligent Control and Energy Systems (ICPEICES)</a:t>
            </a:r>
            <a:r>
              <a:rPr lang="en-US" b="0" i="0" u="none" strike="noStrike" baseline="0" dirty="0">
                <a:latin typeface="NnstjdTimes-Roman"/>
              </a:rPr>
              <a:t>, IEEE (2016)</a:t>
            </a:r>
          </a:p>
        </p:txBody>
      </p:sp>
    </p:spTree>
    <p:extLst>
      <p:ext uri="{BB962C8B-B14F-4D97-AF65-F5344CB8AC3E}">
        <p14:creationId xmlns:p14="http://schemas.microsoft.com/office/powerpoint/2010/main" val="1816134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9435-329B-4F22-BCF3-1181AFED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305B-0B10-4509-AF98-8D045F5F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8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60FA-2130-4C26-98C4-55114E3A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we had achieved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FADDE-84AE-470C-BCEC-5E23614FA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had a simple working CNN model.</a:t>
            </a:r>
          </a:p>
          <a:p>
            <a:r>
              <a:rPr lang="en-IN" dirty="0"/>
              <a:t>The model was overfitting.</a:t>
            </a:r>
          </a:p>
          <a:p>
            <a:r>
              <a:rPr lang="en-IN" dirty="0"/>
              <a:t>Training after data augmentation was not possible on our devices.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47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D09B-B866-4062-B249-7ED03DC9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33A0-758E-4A32-8BF8-71DA85C8A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Shifted to Google Co-lab</a:t>
            </a:r>
          </a:p>
          <a:p>
            <a:r>
              <a:rPr lang="en-IN" dirty="0"/>
              <a:t>Image Segmentation</a:t>
            </a:r>
          </a:p>
          <a:p>
            <a:r>
              <a:rPr lang="en-IN" dirty="0"/>
              <a:t>Trying Different models and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705314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965F-2A45-4079-8CB2-CB44E52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Nucleus Segmentation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DDF7588-470D-4434-B905-6797E9E92D19}"/>
              </a:ext>
            </a:extLst>
          </p:cNvPr>
          <p:cNvGrpSpPr/>
          <p:nvPr/>
        </p:nvGrpSpPr>
        <p:grpSpPr>
          <a:xfrm>
            <a:off x="1347914" y="1772718"/>
            <a:ext cx="9647048" cy="4595995"/>
            <a:chOff x="833564" y="2429943"/>
            <a:chExt cx="9647048" cy="45959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A0F57F-AB2D-420B-9ADB-BE9EFAFB2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3564" y="3283207"/>
              <a:ext cx="1755648" cy="1316736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109358D8-363C-49AF-BB97-4B00D39CF46F}"/>
                </a:ext>
              </a:extLst>
            </p:cNvPr>
            <p:cNvSpPr/>
            <p:nvPr/>
          </p:nvSpPr>
          <p:spPr>
            <a:xfrm rot="19480340">
              <a:off x="2754485" y="3190826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AC96BB1-E5D7-4BDD-AD53-86C4FB0D5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2434004"/>
              <a:ext cx="1755648" cy="1316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FCCA86-679A-4E5D-8D32-DD3803A9D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6853" y="2429943"/>
              <a:ext cx="1755648" cy="131673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ED7D24-DAFB-49F4-BCA4-4740963AB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4964" y="4933389"/>
              <a:ext cx="1755648" cy="131673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601713C-9B19-45A4-B8B7-656A888C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012" y="4917154"/>
              <a:ext cx="1755648" cy="1316736"/>
            </a:xfrm>
            <a:prstGeom prst="rect">
              <a:avLst/>
            </a:prstGeom>
          </p:spPr>
        </p:pic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CED18885-6772-40D4-8552-3399B474209C}"/>
                </a:ext>
              </a:extLst>
            </p:cNvPr>
            <p:cNvSpPr/>
            <p:nvPr/>
          </p:nvSpPr>
          <p:spPr>
            <a:xfrm rot="2179500">
              <a:off x="2734714" y="4816835"/>
              <a:ext cx="1400175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E920DB-9783-4DB3-9036-E2591E5383FA}"/>
                </a:ext>
              </a:extLst>
            </p:cNvPr>
            <p:cNvSpPr/>
            <p:nvPr/>
          </p:nvSpPr>
          <p:spPr>
            <a:xfrm>
              <a:off x="6247511" y="298157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40793189-67B3-4147-8115-9219DBB68068}"/>
                </a:ext>
              </a:extLst>
            </p:cNvPr>
            <p:cNvSpPr/>
            <p:nvPr/>
          </p:nvSpPr>
          <p:spPr>
            <a:xfrm>
              <a:off x="6323106" y="5461754"/>
              <a:ext cx="1755648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F3DFD450-2C98-418B-8F8E-7DD5DFCBDFD3}"/>
                </a:ext>
              </a:extLst>
            </p:cNvPr>
            <p:cNvSpPr/>
            <p:nvPr/>
          </p:nvSpPr>
          <p:spPr>
            <a:xfrm rot="3538649">
              <a:off x="8634151" y="4179213"/>
              <a:ext cx="1048497" cy="3810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1159B8-7F25-40E5-B36B-EB60BC39588E}"/>
                </a:ext>
              </a:extLst>
            </p:cNvPr>
            <p:cNvSpPr txBox="1"/>
            <p:nvPr/>
          </p:nvSpPr>
          <p:spPr>
            <a:xfrm>
              <a:off x="937569" y="4748723"/>
              <a:ext cx="1567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RGB Image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31CFF5-6035-4A12-949F-9C66BB426141}"/>
                </a:ext>
              </a:extLst>
            </p:cNvPr>
            <p:cNvSpPr txBox="1"/>
            <p:nvPr/>
          </p:nvSpPr>
          <p:spPr>
            <a:xfrm>
              <a:off x="4491352" y="3864938"/>
              <a:ext cx="1310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Saturation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E61824-8496-4470-B590-27E3C476922B}"/>
                </a:ext>
              </a:extLst>
            </p:cNvPr>
            <p:cNvSpPr txBox="1"/>
            <p:nvPr/>
          </p:nvSpPr>
          <p:spPr>
            <a:xfrm rot="19573759">
              <a:off x="2890587" y="2981573"/>
              <a:ext cx="7574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HSV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CCE967-B337-4420-92BA-7AAF5E02E9B6}"/>
                </a:ext>
              </a:extLst>
            </p:cNvPr>
            <p:cNvSpPr txBox="1"/>
            <p:nvPr/>
          </p:nvSpPr>
          <p:spPr>
            <a:xfrm>
              <a:off x="4491352" y="6379607"/>
              <a:ext cx="13239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Grayscale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45A100-35B7-46D8-A00F-5993CF0E66E3}"/>
                </a:ext>
              </a:extLst>
            </p:cNvPr>
            <p:cNvSpPr txBox="1"/>
            <p:nvPr/>
          </p:nvSpPr>
          <p:spPr>
            <a:xfrm>
              <a:off x="7372208" y="3762913"/>
              <a:ext cx="15908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</a:t>
              </a:r>
            </a:p>
            <a:p>
              <a:pPr algn="ctr"/>
              <a:r>
                <a:rPr lang="en-IN" dirty="0"/>
                <a:t>Threshold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50DABFF-6859-4B4E-B06C-EB1DDF083E49}"/>
                </a:ext>
              </a:extLst>
            </p:cNvPr>
            <p:cNvSpPr txBox="1"/>
            <p:nvPr/>
          </p:nvSpPr>
          <p:spPr>
            <a:xfrm>
              <a:off x="8867775" y="6379607"/>
              <a:ext cx="1428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Combined 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05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7AA71-32D9-43A1-B0E2-3D3709E15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Cell Segmentation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20583AE-9AA1-43FF-9C03-6FECAF082766}"/>
              </a:ext>
            </a:extLst>
          </p:cNvPr>
          <p:cNvGrpSpPr/>
          <p:nvPr/>
        </p:nvGrpSpPr>
        <p:grpSpPr>
          <a:xfrm>
            <a:off x="2487168" y="1730121"/>
            <a:ext cx="6673215" cy="5014353"/>
            <a:chOff x="2487168" y="1730121"/>
            <a:chExt cx="6673215" cy="501435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152FF9C-7C1E-4275-AFED-842CFBE63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7168" y="1731264"/>
              <a:ext cx="1755648" cy="131673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777A33-76A0-43D3-A4F6-D6656F4DFF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2901" y="1730121"/>
              <a:ext cx="1755648" cy="13167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3B39F2-1DF4-41A9-AF88-4BAB788EA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3875" y="4781407"/>
              <a:ext cx="1755648" cy="131673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0B9160F-B618-49B4-81BE-AF8C946C8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4735" y="4674653"/>
              <a:ext cx="1755648" cy="131673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0D7DD0-A7FC-43B1-B319-969D060DFBA7}"/>
                </a:ext>
              </a:extLst>
            </p:cNvPr>
            <p:cNvSpPr txBox="1"/>
            <p:nvPr/>
          </p:nvSpPr>
          <p:spPr>
            <a:xfrm>
              <a:off x="2573875" y="3252978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Original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DCE9D2-3B87-4890-B043-B9454429C350}"/>
                </a:ext>
              </a:extLst>
            </p:cNvPr>
            <p:cNvSpPr txBox="1"/>
            <p:nvPr/>
          </p:nvSpPr>
          <p:spPr>
            <a:xfrm>
              <a:off x="7299608" y="3256264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AHE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FF5E128-86F2-42C2-97A2-B38E68ABE0B7}"/>
                </a:ext>
              </a:extLst>
            </p:cNvPr>
            <p:cNvSpPr txBox="1"/>
            <p:nvPr/>
          </p:nvSpPr>
          <p:spPr>
            <a:xfrm>
              <a:off x="2622562" y="6098143"/>
              <a:ext cx="16689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Otsu Threshold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253394-74A2-4DEF-9D5A-F8AED559D937}"/>
                </a:ext>
              </a:extLst>
            </p:cNvPr>
            <p:cNvSpPr txBox="1"/>
            <p:nvPr/>
          </p:nvSpPr>
          <p:spPr>
            <a:xfrm>
              <a:off x="7491442" y="6051976"/>
              <a:ext cx="1668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Erosion</a:t>
              </a:r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6A3822B1-A6FA-49B5-BC43-F58573C72E04}"/>
                </a:ext>
              </a:extLst>
            </p:cNvPr>
            <p:cNvSpPr/>
            <p:nvPr/>
          </p:nvSpPr>
          <p:spPr>
            <a:xfrm>
              <a:off x="4714875" y="2085975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06BC785E-BB27-426C-9B34-78C72B70619F}"/>
                </a:ext>
              </a:extLst>
            </p:cNvPr>
            <p:cNvSpPr/>
            <p:nvPr/>
          </p:nvSpPr>
          <p:spPr>
            <a:xfrm>
              <a:off x="4787266" y="5090133"/>
              <a:ext cx="2105025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6B949550-9C6E-4878-B788-6FC5B2E4BDD6}"/>
                </a:ext>
              </a:extLst>
            </p:cNvPr>
            <p:cNvSpPr/>
            <p:nvPr/>
          </p:nvSpPr>
          <p:spPr>
            <a:xfrm rot="9154310">
              <a:off x="4538735" y="3735600"/>
              <a:ext cx="2464953" cy="4857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850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2644-0226-43E1-97F6-DED032310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Image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70BB-0664-4947-A74E-95136EE8B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Not the best technique out there.</a:t>
            </a:r>
          </a:p>
          <a:p>
            <a:r>
              <a:rPr lang="en-IN" dirty="0"/>
              <a:t>Works well for the colour scheme in our dataset.</a:t>
            </a:r>
          </a:p>
          <a:p>
            <a:r>
              <a:rPr lang="en-IN" dirty="0"/>
              <a:t>There are some images which do not work well with my nucleus segmentation technique.</a:t>
            </a:r>
          </a:p>
          <a:p>
            <a:r>
              <a:rPr lang="en-IN" dirty="0"/>
              <a:t>Unable to completely remove all other cell holes in cell segmentation</a:t>
            </a:r>
          </a:p>
        </p:txBody>
      </p:sp>
    </p:spTree>
    <p:extLst>
      <p:ext uri="{BB962C8B-B14F-4D97-AF65-F5344CB8AC3E}">
        <p14:creationId xmlns:p14="http://schemas.microsoft.com/office/powerpoint/2010/main" val="279526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DB659-8190-468D-82B2-AB903D43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692" y="2293519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Trying different models and their results</a:t>
            </a:r>
          </a:p>
        </p:txBody>
      </p:sp>
    </p:spTree>
    <p:extLst>
      <p:ext uri="{BB962C8B-B14F-4D97-AF65-F5344CB8AC3E}">
        <p14:creationId xmlns:p14="http://schemas.microsoft.com/office/powerpoint/2010/main" val="2410045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6CBB-EE93-476A-A033-924CF6839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34" y="598942"/>
            <a:ext cx="9870761" cy="2830058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1 (Base model): Simple CNN</a:t>
            </a:r>
            <a:br>
              <a:rPr lang="en-IN" dirty="0"/>
            </a:br>
            <a:r>
              <a:rPr lang="en-IN" dirty="0"/>
              <a:t>2 Conv2D layer + 2 Dense Layer + Adam optimiser + One-hot-encoding + 30 epochs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Training </a:t>
            </a:r>
            <a:r>
              <a:rPr lang="en-IN" dirty="0" err="1"/>
              <a:t>acc</a:t>
            </a:r>
            <a:r>
              <a:rPr lang="en-IN" dirty="0"/>
              <a:t> = 99.97%, Testing </a:t>
            </a:r>
            <a:r>
              <a:rPr lang="en-IN" dirty="0" err="1"/>
              <a:t>acc</a:t>
            </a:r>
            <a:r>
              <a:rPr lang="en-IN" dirty="0"/>
              <a:t> = 27.51%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53F18-BA04-42A5-839C-8286A6485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134" y="3429000"/>
            <a:ext cx="7031514" cy="230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93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4114-72BE-49DF-AD07-7CFFD7C7A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295" y="223351"/>
            <a:ext cx="9868317" cy="1055093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2: Model 1 + image segmentation using </a:t>
            </a:r>
            <a:r>
              <a:rPr lang="en-IN" dirty="0" err="1"/>
              <a:t>otsu</a:t>
            </a:r>
            <a:r>
              <a:rPr lang="en-IN" dirty="0"/>
              <a:t> thresholding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99DF09-BA49-4E36-8B74-35E0AAE01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4" y="1278445"/>
            <a:ext cx="2502569" cy="1876926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DA09481C-86B1-4F0F-9064-F68A19BDA037}"/>
              </a:ext>
            </a:extLst>
          </p:cNvPr>
          <p:cNvSpPr/>
          <p:nvPr/>
        </p:nvSpPr>
        <p:spPr>
          <a:xfrm>
            <a:off x="4894723" y="2026407"/>
            <a:ext cx="140017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0C96C-15FE-426A-8525-A4052A5EF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0759" y="1278444"/>
            <a:ext cx="2502569" cy="1876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1AE83-8379-419E-A730-52915E6BCE34}"/>
              </a:ext>
            </a:extLst>
          </p:cNvPr>
          <p:cNvSpPr txBox="1"/>
          <p:nvPr/>
        </p:nvSpPr>
        <p:spPr>
          <a:xfrm>
            <a:off x="1636293" y="3429000"/>
            <a:ext cx="91119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Training </a:t>
            </a:r>
            <a:r>
              <a:rPr lang="en-IN" sz="3200" dirty="0" err="1"/>
              <a:t>acc</a:t>
            </a:r>
            <a:r>
              <a:rPr lang="en-IN" sz="3200" dirty="0"/>
              <a:t> = 98 % , Testing accuracy = 70%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C746F-7974-47F1-A79F-6A3FE2526F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3" y="4018983"/>
            <a:ext cx="6871490" cy="23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68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448</TotalTime>
  <Words>488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HxtjthTimes-Italic</vt:lpstr>
      <vt:lpstr>NnstjdTimes-Roman</vt:lpstr>
      <vt:lpstr>Wingdings 3</vt:lpstr>
      <vt:lpstr>Wisp</vt:lpstr>
      <vt:lpstr>-:WBC Multiclass Classification :-  -: Project Finale :-</vt:lpstr>
      <vt:lpstr>What we had achieved</vt:lpstr>
      <vt:lpstr>What we did</vt:lpstr>
      <vt:lpstr>Nucleus Segmentation</vt:lpstr>
      <vt:lpstr>Cell Segmentation</vt:lpstr>
      <vt:lpstr>Image Segmentation</vt:lpstr>
      <vt:lpstr>Trying different models and their results</vt:lpstr>
      <vt:lpstr>Model 1 (Base model): Simple CNN 2 Conv2D layer + 2 Dense Layer + Adam optimiser + One-hot-encoding + 30 epochs  Training acc = 99.97%, Testing acc = 27.51%</vt:lpstr>
      <vt:lpstr>Model 2: Model 1 + image segmentation using otsu thresholding</vt:lpstr>
      <vt:lpstr>Regularisation : </vt:lpstr>
      <vt:lpstr>Model 3: Model 2 + Dropout Regularisation (0.78)</vt:lpstr>
      <vt:lpstr>Model 4 : Using Better image segmentation (Otsu 2.0)</vt:lpstr>
      <vt:lpstr>Model 5 : Model 4 + Dropout layer  (Present best working model)  Training Acc : 89.67 % Testing Acc : 77.94 %  </vt:lpstr>
      <vt:lpstr>Problems we see and possible fixes</vt:lpstr>
      <vt:lpstr>Our 5 Mins…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-:WBC Multiclass Classification :-  -: Project Midway :-</dc:title>
  <dc:creator>SHASHANK SAUMYA;Girish Tripathy</dc:creator>
  <cp:lastModifiedBy>Girish tripathy</cp:lastModifiedBy>
  <cp:revision>9</cp:revision>
  <dcterms:created xsi:type="dcterms:W3CDTF">2021-10-17T06:21:34Z</dcterms:created>
  <dcterms:modified xsi:type="dcterms:W3CDTF">2021-11-10T21:45:11Z</dcterms:modified>
</cp:coreProperties>
</file>