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8" r:id="rId4"/>
    <p:sldId id="269" r:id="rId5"/>
    <p:sldId id="270" r:id="rId6"/>
    <p:sldId id="381" r:id="rId7"/>
    <p:sldId id="266" r:id="rId8"/>
    <p:sldId id="383" r:id="rId9"/>
    <p:sldId id="271" r:id="rId10"/>
    <p:sldId id="384" r:id="rId11"/>
    <p:sldId id="3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0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3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-: Project Midway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AB6F-D996-432D-9F47-FC629B3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9A54-5A69-473C-A32F-67C2A6F4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Augmentation.</a:t>
            </a:r>
          </a:p>
          <a:p>
            <a:r>
              <a:rPr lang="en-IN" dirty="0"/>
              <a:t>Use Image segmentation (Paper 2).</a:t>
            </a:r>
          </a:p>
          <a:p>
            <a:r>
              <a:rPr lang="en-IN" dirty="0"/>
              <a:t>Understand </a:t>
            </a:r>
            <a:r>
              <a:rPr lang="en-IN" dirty="0" err="1"/>
              <a:t>LeNet</a:t>
            </a:r>
            <a:r>
              <a:rPr lang="en-IN" dirty="0"/>
              <a:t> and if possible come up with a better model/layer combination.</a:t>
            </a:r>
          </a:p>
          <a:p>
            <a:r>
              <a:rPr lang="en-IN" dirty="0"/>
              <a:t>Use </a:t>
            </a:r>
            <a:r>
              <a:rPr lang="en-IN" dirty="0" err="1"/>
              <a:t>GridSearchCV</a:t>
            </a:r>
            <a:r>
              <a:rPr lang="en-IN" dirty="0"/>
              <a:t> from scikit library to find the best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99299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3A6-C4D8-4318-87F4-7FDEF4A9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DA-1609-4952-ABE9-A6F2B5B3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Information on NN:-</a:t>
            </a:r>
          </a:p>
          <a:p>
            <a:pPr lvl="1"/>
            <a:r>
              <a:rPr lang="en-IN" dirty="0"/>
              <a:t>Basic NN:- Course on </a:t>
            </a:r>
            <a:r>
              <a:rPr lang="en-IN" dirty="0" err="1"/>
              <a:t>coursera</a:t>
            </a:r>
            <a:r>
              <a:rPr lang="en-IN" dirty="0"/>
              <a:t> by Andrew Ng</a:t>
            </a:r>
          </a:p>
          <a:p>
            <a:pPr lvl="1"/>
            <a:r>
              <a:rPr lang="en-IN" dirty="0"/>
              <a:t>CNN:- Ming Li (MIT, waterloo) lectures on Deep Learning and google</a:t>
            </a:r>
          </a:p>
          <a:p>
            <a:pPr lvl="1"/>
            <a:endParaRPr lang="en-IN" dirty="0"/>
          </a:p>
          <a:p>
            <a:r>
              <a:rPr lang="en-IN" dirty="0"/>
              <a:t>Research Papers:-</a:t>
            </a:r>
          </a:p>
          <a:p>
            <a:pPr lvl="1"/>
            <a:r>
              <a:rPr lang="en-US" b="0" i="0" u="none" strike="noStrike" baseline="0" dirty="0">
                <a:latin typeface="NnstjdTimes-Roman"/>
              </a:rPr>
              <a:t>M. Sharma, A. </a:t>
            </a:r>
            <a:r>
              <a:rPr lang="en-US" b="0" i="0" u="none" strike="noStrike" baseline="0" dirty="0" err="1">
                <a:latin typeface="NnstjdTimes-Roman"/>
              </a:rPr>
              <a:t>Bhave</a:t>
            </a:r>
            <a:r>
              <a:rPr lang="en-US" b="0" i="0" u="none" strike="noStrike" baseline="0" dirty="0">
                <a:latin typeface="NnstjdTimes-Roman"/>
              </a:rPr>
              <a:t>, R.R. </a:t>
            </a:r>
            <a:r>
              <a:rPr lang="en-US" b="0" i="0" u="none" strike="noStrike" baseline="0" dirty="0" err="1">
                <a:latin typeface="NnstjdTimes-Roman"/>
              </a:rPr>
              <a:t>Janghel</a:t>
            </a:r>
            <a:r>
              <a:rPr lang="en-US" b="0" i="0" u="none" strike="noStrike" baseline="0" dirty="0">
                <a:latin typeface="NnstjdTimes-Roman"/>
              </a:rPr>
              <a:t>, White Blood Classification using Convoluted Neural Networks, Springer 2019</a:t>
            </a:r>
            <a:endParaRPr lang="en-IN" dirty="0"/>
          </a:p>
          <a:p>
            <a:pPr lvl="1"/>
            <a:r>
              <a:rPr lang="en-US" b="0" i="0" u="none" strike="noStrike" baseline="0" dirty="0">
                <a:latin typeface="NnstjdTimes-Roman"/>
              </a:rPr>
              <a:t>S. </a:t>
            </a:r>
            <a:r>
              <a:rPr lang="en-US" b="0" i="0" u="none" strike="noStrike" baseline="0" dirty="0" err="1">
                <a:latin typeface="NnstjdTimes-Roman"/>
              </a:rPr>
              <a:t>Manik</a:t>
            </a:r>
            <a:r>
              <a:rPr lang="en-US" b="0" i="0" u="none" strike="noStrike" baseline="0" dirty="0">
                <a:latin typeface="NnstjdTimes-Roman"/>
              </a:rPr>
              <a:t>, L.M. Saini, </a:t>
            </a:r>
            <a:r>
              <a:rPr lang="en-US" b="0" i="0" u="none" strike="noStrike" baseline="0" dirty="0" err="1">
                <a:latin typeface="NnstjdTimes-Roman"/>
              </a:rPr>
              <a:t>N.Vadera</a:t>
            </a:r>
            <a:r>
              <a:rPr lang="en-US" b="0" i="0" u="none" strike="noStrike" baseline="0" dirty="0">
                <a:latin typeface="NnstjdTimes-Roman"/>
              </a:rPr>
              <a:t>, Counting and classification of white blood cell using Artificial Neural Network (ANN), in </a:t>
            </a:r>
            <a:r>
              <a:rPr lang="en-US" b="0" i="1" u="none" strike="noStrike" baseline="0" dirty="0">
                <a:latin typeface="HxtjthTimes-Italic"/>
              </a:rPr>
              <a:t>IEEE International Conference on Power Electronics, Intelligent Control and Energy Systems (ICPEICES)</a:t>
            </a:r>
            <a:r>
              <a:rPr lang="en-US" b="0" i="0" u="none" strike="noStrike" baseline="0" dirty="0">
                <a:latin typeface="NnstjdTimes-Roman"/>
              </a:rPr>
              <a:t>, IEEE (2016)</a:t>
            </a:r>
          </a:p>
        </p:txBody>
      </p:sp>
    </p:spTree>
    <p:extLst>
      <p:ext uri="{BB962C8B-B14F-4D97-AF65-F5344CB8AC3E}">
        <p14:creationId xmlns:p14="http://schemas.microsoft.com/office/powerpoint/2010/main" val="18161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AF0-5911-4F81-9C21-EBAEF80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4796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806-C669-4A6E-BED9-9D73A078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1358283"/>
          </a:xfrm>
        </p:spPr>
        <p:txBody>
          <a:bodyPr>
            <a:normAutofit/>
          </a:bodyPr>
          <a:lstStyle/>
          <a:p>
            <a:r>
              <a:rPr lang="en-IN" dirty="0"/>
              <a:t>Neural Networks are large mesh with weights attached to each edge.</a:t>
            </a:r>
          </a:p>
          <a:p>
            <a:r>
              <a:rPr lang="en-IN" dirty="0"/>
              <a:t>Multiple Layers, each has its own job.</a:t>
            </a:r>
          </a:p>
          <a:p>
            <a:r>
              <a:rPr lang="en-IN" dirty="0"/>
              <a:t>Back Propagation of error.</a:t>
            </a:r>
          </a:p>
        </p:txBody>
      </p:sp>
      <p:pic>
        <p:nvPicPr>
          <p:cNvPr id="4" name="Picture 3" descr="A neural Network">
            <a:extLst>
              <a:ext uri="{FF2B5EF4-FFF2-40B4-BE49-F238E27FC236}">
                <a16:creationId xmlns:a16="http://schemas.microsoft.com/office/drawing/2014/main" id="{16F8DE2E-E3F4-42AC-AF6E-C5092C2C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52" y="2778710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83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35EB-2D4D-4B46-B36F-00F581E1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Patterns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A26F79-B448-4D7A-83FE-FCBDB242A31B}"/>
              </a:ext>
            </a:extLst>
          </p:cNvPr>
          <p:cNvGrpSpPr/>
          <p:nvPr/>
        </p:nvGrpSpPr>
        <p:grpSpPr>
          <a:xfrm>
            <a:off x="2366097" y="2401037"/>
            <a:ext cx="7459805" cy="4039712"/>
            <a:chOff x="2366097" y="1409144"/>
            <a:chExt cx="7459805" cy="40397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7C49B1-636C-4292-BB35-291476477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97" y="3460194"/>
              <a:ext cx="2486025" cy="17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F5941D-27F4-4FFC-9138-0242F6BD3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97" y="1561544"/>
              <a:ext cx="24860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圖片 8">
              <a:extLst>
                <a:ext uri="{FF2B5EF4-FFF2-40B4-BE49-F238E27FC236}">
                  <a16:creationId xmlns:a16="http://schemas.microsoft.com/office/drawing/2014/main" id="{A741F126-7BAE-4E74-B99C-188B22F5C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434" y="1852057"/>
              <a:ext cx="2151063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雲朵形圖說文字 9">
              <a:extLst>
                <a:ext uri="{FF2B5EF4-FFF2-40B4-BE49-F238E27FC236}">
                  <a16:creationId xmlns:a16="http://schemas.microsoft.com/office/drawing/2014/main" id="{0C37AA65-3594-4ABA-93CC-BA54033468CC}"/>
                </a:ext>
              </a:extLst>
            </p:cNvPr>
            <p:cNvSpPr/>
            <p:nvPr/>
          </p:nvSpPr>
          <p:spPr>
            <a:xfrm>
              <a:off x="6522172" y="1409144"/>
              <a:ext cx="3303587" cy="952500"/>
            </a:xfrm>
            <a:prstGeom prst="cloudCallout">
              <a:avLst>
                <a:gd name="adj1" fmla="val -48303"/>
                <a:gd name="adj2" fmla="val 558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/>
                <a:t>“upper-left beak”</a:t>
              </a:r>
              <a:r>
                <a:rPr lang="zh-TW" altLang="en-US"/>
                <a:t> </a:t>
              </a:r>
              <a:r>
                <a:rPr lang="en-US" altLang="zh-TW"/>
                <a:t>detector</a:t>
              </a:r>
              <a:endParaRPr lang="zh-TW" altLang="en-US"/>
            </a:p>
          </p:txBody>
        </p:sp>
        <p:pic>
          <p:nvPicPr>
            <p:cNvPr id="19" name="圖片 4">
              <a:extLst>
                <a:ext uri="{FF2B5EF4-FFF2-40B4-BE49-F238E27FC236}">
                  <a16:creationId xmlns:a16="http://schemas.microsoft.com/office/drawing/2014/main" id="{5A6387EE-8023-47D7-A531-7960BB5F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409" y="3636407"/>
              <a:ext cx="229552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雲朵形圖說文字 30">
              <a:extLst>
                <a:ext uri="{FF2B5EF4-FFF2-40B4-BE49-F238E27FC236}">
                  <a16:creationId xmlns:a16="http://schemas.microsoft.com/office/drawing/2014/main" id="{72AE216F-F415-4182-8C20-267C52FBB12B}"/>
                </a:ext>
              </a:extLst>
            </p:cNvPr>
            <p:cNvSpPr/>
            <p:nvPr/>
          </p:nvSpPr>
          <p:spPr>
            <a:xfrm>
              <a:off x="6522240" y="4497150"/>
              <a:ext cx="3303662" cy="951706"/>
            </a:xfrm>
            <a:prstGeom prst="cloudCallout">
              <a:avLst>
                <a:gd name="adj1" fmla="val -40531"/>
                <a:gd name="adj2" fmla="val -6065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“middle beak”</a:t>
              </a:r>
              <a:r>
                <a:rPr lang="zh-TW" altLang="en-US">
                  <a:solidFill>
                    <a:srgbClr val="000000"/>
                  </a:solidFill>
                </a:rPr>
                <a:t> </a:t>
              </a:r>
              <a:r>
                <a:rPr lang="en-US" altLang="zh-TW">
                  <a:solidFill>
                    <a:srgbClr val="000000"/>
                  </a:solidFill>
                </a:rPr>
                <a:t>detector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矩形 5">
              <a:extLst>
                <a:ext uri="{FF2B5EF4-FFF2-40B4-BE49-F238E27FC236}">
                  <a16:creationId xmlns:a16="http://schemas.microsoft.com/office/drawing/2014/main" id="{FBF4D8F5-D1DB-42F0-A8B4-C9E99C97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134" y="3022044"/>
              <a:ext cx="36576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zh-TW" dirty="0"/>
                <a:t>They can be compressed</a:t>
              </a:r>
            </a:p>
            <a:p>
              <a:pPr eaLnBrk="1" hangingPunct="1"/>
              <a:r>
                <a:rPr lang="en-US" altLang="zh-TW" dirty="0"/>
                <a:t> to the same parameters.</a:t>
              </a:r>
              <a:endParaRPr lang="zh-TW" altLang="en-US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EF9837-D24C-46D1-9787-6D2F227B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0016"/>
            <a:ext cx="8915400" cy="955829"/>
          </a:xfrm>
        </p:spPr>
        <p:txBody>
          <a:bodyPr/>
          <a:lstStyle/>
          <a:p>
            <a:r>
              <a:rPr lang="en-IN" dirty="0"/>
              <a:t>We are good at finding patterns in images.</a:t>
            </a:r>
          </a:p>
          <a:p>
            <a:r>
              <a:rPr lang="en-IN" dirty="0"/>
              <a:t>Patterns can be at different places.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DF1A963-AC20-4E70-B234-6266B5697FE4}"/>
              </a:ext>
            </a:extLst>
          </p:cNvPr>
          <p:cNvSpPr/>
          <p:nvPr/>
        </p:nvSpPr>
        <p:spPr>
          <a:xfrm>
            <a:off x="5734975" y="3852909"/>
            <a:ext cx="360159" cy="11718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21164-9998-49FD-B587-BF27DA7516E0}"/>
              </a:ext>
            </a:extLst>
          </p:cNvPr>
          <p:cNvSpPr/>
          <p:nvPr/>
        </p:nvSpPr>
        <p:spPr>
          <a:xfrm>
            <a:off x="3241829" y="4960490"/>
            <a:ext cx="442404" cy="387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43B98-3FF3-426E-B5BE-9A9A4544CB0D}"/>
              </a:ext>
            </a:extLst>
          </p:cNvPr>
          <p:cNvSpPr/>
          <p:nvPr/>
        </p:nvSpPr>
        <p:spPr>
          <a:xfrm>
            <a:off x="2785197" y="2650906"/>
            <a:ext cx="350100" cy="316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4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C735-CBD7-4334-9CC5-37F2AD6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E19F-483D-4468-AB82-686323BC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1087"/>
            <a:ext cx="8915400" cy="1843596"/>
          </a:xfrm>
        </p:spPr>
        <p:txBody>
          <a:bodyPr>
            <a:normAutofit/>
          </a:bodyPr>
          <a:lstStyle/>
          <a:p>
            <a:r>
              <a:rPr lang="en-IN" dirty="0"/>
              <a:t>NN with Convolutional Layers are called CNN</a:t>
            </a:r>
          </a:p>
          <a:p>
            <a:r>
              <a:rPr lang="en-IN" dirty="0"/>
              <a:t>They look for patterns in the images (patterns in the pixel matrix of image)</a:t>
            </a:r>
          </a:p>
          <a:p>
            <a:r>
              <a:rPr lang="en-IN" dirty="0"/>
              <a:t>Each Layer has multiple filters, each filter can look for different types of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58616E-DBD5-489C-BA2C-E6DBF992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67" y="3559205"/>
            <a:ext cx="3418458" cy="280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id="{713F5E1B-E1ED-4F20-B203-E562843E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003" y="5616605"/>
            <a:ext cx="755207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600" dirty="0"/>
              <a:t>A filter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3CD865BE-C163-4814-8838-E3C02C18A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575" y="3867242"/>
            <a:ext cx="14430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600" dirty="0"/>
              <a:t>Beak detector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E6F0694-FB23-4458-BDF6-4E27C32599C0}"/>
              </a:ext>
            </a:extLst>
          </p:cNvPr>
          <p:cNvSpPr/>
          <p:nvPr/>
        </p:nvSpPr>
        <p:spPr>
          <a:xfrm>
            <a:off x="6096000" y="4205796"/>
            <a:ext cx="91736" cy="308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C37-F0A4-4EE9-B767-81E19AC1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0336-419F-48B1-B2F4-0644AB0B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Pooling reduces data size while trying to not lose much information.</a:t>
            </a:r>
          </a:p>
          <a:p>
            <a:r>
              <a:rPr lang="en-IN" dirty="0"/>
              <a:t>Different types of pooling</a:t>
            </a:r>
          </a:p>
          <a:p>
            <a:pPr lvl="1"/>
            <a:r>
              <a:rPr lang="en-IN" dirty="0"/>
              <a:t>Max</a:t>
            </a:r>
          </a:p>
          <a:p>
            <a:pPr lvl="1"/>
            <a:r>
              <a:rPr lang="en-IN" dirty="0"/>
              <a:t>Min</a:t>
            </a:r>
          </a:p>
          <a:p>
            <a:pPr lvl="1"/>
            <a:r>
              <a:rPr lang="en-IN" dirty="0"/>
              <a:t>Average</a:t>
            </a:r>
          </a:p>
          <a:p>
            <a:r>
              <a:rPr lang="en-IN" dirty="0"/>
              <a:t>Example of Max pooling:-</a:t>
            </a:r>
          </a:p>
          <a:p>
            <a:pPr lvl="1"/>
            <a:r>
              <a:rPr lang="en-IN" dirty="0"/>
              <a:t>Take grids of size 3x3 and replace by the maximum number in it.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79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0235F3D9-9E28-42FA-94F4-3E1436F7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A4D219FE-28D5-45D9-9CF1-1DDE23F75C9C}"/>
              </a:ext>
            </a:extLst>
          </p:cNvPr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9DB76C12-AE91-44CF-9562-10278AACA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C979A69-E2E8-4D36-A392-76F618F9C31F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40024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NN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260A9F52-C240-47F1-B237-0F3E639C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E0B819EF-4987-416E-9C47-44FFA0B0E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cat dog ……</a:t>
            </a:r>
            <a:endParaRPr lang="zh-TW" altLang="en-US" dirty="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4DBF285C-1371-4238-967B-89D556D6F7CA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6E8A0771-EDE7-4578-A613-CDC5D6CFEFE8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B40406F3-1526-4976-8668-1C57757EFA80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D7367D3D-5EEB-47D3-A214-827696FF7884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19ACCBE6-501E-40D8-AECD-BD9137436F89}"/>
              </a:ext>
            </a:extLst>
          </p:cNvPr>
          <p:cNvSpPr txBox="1"/>
          <p:nvPr/>
        </p:nvSpPr>
        <p:spPr>
          <a:xfrm>
            <a:off x="4848219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11E98931-166A-41D5-BC86-8E48A4498E3C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CF5BDFC4-58DA-454B-97C8-BEB351E3B43C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846CAE43-1C39-4C76-B9F6-A2104239C7E8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2F1ED8F5-106D-4BD6-9DA7-AB864AD6559A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426B2450-E0D7-4C41-A6BD-A00F10DD77C5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D7783EB4-9EA7-4CF9-A221-A346E56FD1D8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9A99CF18-E510-4470-8926-226AC4E5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9" y="3414713"/>
            <a:ext cx="1690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F78445CF-CF44-4C37-987A-7CB1E7247228}"/>
              </a:ext>
            </a:extLst>
          </p:cNvPr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A08A-CB56-44FA-8EEB-9933CD4D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547" y="625151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-:Analysis of Papers:-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293C-B398-4A29-8A35-6F58FD40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862" y="2249904"/>
            <a:ext cx="8915400" cy="398294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Paper 1: </a:t>
            </a:r>
            <a:r>
              <a:rPr lang="en-US" sz="1800" b="0" i="0" u="none" strike="noStrike" baseline="0" dirty="0">
                <a:latin typeface="Fd5691-Identity-H"/>
              </a:rPr>
              <a:t>White Blood Cell Classification using CNN</a:t>
            </a:r>
          </a:p>
          <a:p>
            <a:pPr lvl="1"/>
            <a:r>
              <a:rPr lang="en-IN" dirty="0"/>
              <a:t>Use the same WBC data (with some augmentation and downsizing)</a:t>
            </a:r>
          </a:p>
          <a:p>
            <a:pPr lvl="1"/>
            <a:r>
              <a:rPr lang="en-IN" dirty="0"/>
              <a:t>Use a 7 layered (</a:t>
            </a:r>
            <a:r>
              <a:rPr lang="en-IN" dirty="0" err="1"/>
              <a:t>LeNet</a:t>
            </a:r>
            <a:r>
              <a:rPr lang="en-IN" dirty="0"/>
              <a:t>) CNN model</a:t>
            </a:r>
          </a:p>
          <a:p>
            <a:pPr lvl="1"/>
            <a:r>
              <a:rPr lang="en-IN" dirty="0"/>
              <a:t>Try for different epochs and learning rate.</a:t>
            </a:r>
          </a:p>
          <a:p>
            <a:pPr lvl="1"/>
            <a:r>
              <a:rPr lang="en-IN" dirty="0"/>
              <a:t>Best result at 20 Epochs and 0.001 Learning Rate (0.8793 accuracy)</a:t>
            </a:r>
          </a:p>
        </p:txBody>
      </p:sp>
    </p:spTree>
    <p:extLst>
      <p:ext uri="{BB962C8B-B14F-4D97-AF65-F5344CB8AC3E}">
        <p14:creationId xmlns:p14="http://schemas.microsoft.com/office/powerpoint/2010/main" val="157271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3746-5A03-49DA-8312-47B1E635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6691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-:Analysis of Papers:-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4714-47F1-40AB-8B0F-0DCB980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3175"/>
            <a:ext cx="8915400" cy="4100290"/>
          </a:xfrm>
        </p:spPr>
        <p:txBody>
          <a:bodyPr/>
          <a:lstStyle/>
          <a:p>
            <a:pPr algn="l"/>
            <a:r>
              <a:rPr lang="en-IN" dirty="0"/>
              <a:t>Paper 2: </a:t>
            </a:r>
            <a:r>
              <a:rPr lang="en-US" sz="1800" b="0" i="0" u="none" strike="noStrike" baseline="0" dirty="0">
                <a:latin typeface="Fd5691-Identity-H"/>
              </a:rPr>
              <a:t>Counting and Classification of White Blood Cell using ANN</a:t>
            </a:r>
          </a:p>
          <a:p>
            <a:pPr lvl="1"/>
            <a:r>
              <a:rPr lang="en-IN" dirty="0"/>
              <a:t>They have the image of a slide which contains multiple WBCs</a:t>
            </a:r>
          </a:p>
          <a:p>
            <a:pPr lvl="1"/>
            <a:r>
              <a:rPr lang="en-IN" dirty="0"/>
              <a:t>Use Image Segmentation Techniques</a:t>
            </a:r>
          </a:p>
          <a:p>
            <a:pPr lvl="2"/>
            <a:r>
              <a:rPr lang="en-IN" dirty="0"/>
              <a:t>Cell Segmentation</a:t>
            </a:r>
          </a:p>
          <a:p>
            <a:pPr lvl="2"/>
            <a:r>
              <a:rPr lang="en-IN" dirty="0"/>
              <a:t>Nucleus Segmentation</a:t>
            </a:r>
          </a:p>
          <a:p>
            <a:pPr lvl="1"/>
            <a:r>
              <a:rPr lang="en-IN" dirty="0"/>
              <a:t>Morphological features are extracted like, Cell area, nucleus area, area ratio, number of lobules in nucleus, etc.</a:t>
            </a:r>
          </a:p>
          <a:p>
            <a:pPr lvl="1"/>
            <a:r>
              <a:rPr lang="en-IN" dirty="0"/>
              <a:t>Use NN to perform multiclass Classification</a:t>
            </a:r>
          </a:p>
          <a:p>
            <a:pPr lvl="1"/>
            <a:r>
              <a:rPr lang="en-IN" dirty="0"/>
              <a:t>However, they only had 90 leukocyte (WBC) samples which is very small data</a:t>
            </a:r>
          </a:p>
          <a:p>
            <a:pPr lvl="1"/>
            <a:r>
              <a:rPr lang="en-IN" dirty="0"/>
              <a:t>The accuracy was 98.9%(overall).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6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C26D-211B-4BA0-941A-F4F17C59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Experiments and 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85B6-58CC-487F-99F3-2F4C6828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756" y="1420535"/>
            <a:ext cx="9851661" cy="4887986"/>
          </a:xfrm>
        </p:spPr>
        <p:txBody>
          <a:bodyPr/>
          <a:lstStyle/>
          <a:p>
            <a:r>
              <a:rPr lang="en-IN" dirty="0" err="1"/>
              <a:t>Mnist</a:t>
            </a:r>
            <a:r>
              <a:rPr lang="en-IN" dirty="0"/>
              <a:t> database : NN single layered :- 92.80 % testing accuracy</a:t>
            </a:r>
          </a:p>
          <a:p>
            <a:r>
              <a:rPr lang="en-IN" dirty="0" err="1"/>
              <a:t>Mnist</a:t>
            </a:r>
            <a:r>
              <a:rPr lang="en-IN" dirty="0"/>
              <a:t> database : NN multi-layered :- 98.04 %</a:t>
            </a:r>
          </a:p>
          <a:p>
            <a:r>
              <a:rPr lang="en-IN" dirty="0"/>
              <a:t>Cifar10 database : NN </a:t>
            </a:r>
            <a:r>
              <a:rPr lang="en-IN" dirty="0" err="1"/>
              <a:t>Multilayered</a:t>
            </a:r>
            <a:r>
              <a:rPr lang="en-IN" dirty="0"/>
              <a:t>, SGD optimiser, 55.33% accuracy</a:t>
            </a:r>
          </a:p>
          <a:p>
            <a:r>
              <a:rPr lang="en-IN" dirty="0"/>
              <a:t>Cifar10 Database : NN </a:t>
            </a:r>
            <a:r>
              <a:rPr lang="en-IN" dirty="0" err="1"/>
              <a:t>Multilayered</a:t>
            </a:r>
            <a:r>
              <a:rPr lang="en-IN" dirty="0"/>
              <a:t>, Adam optimiser, 48 % accuracy</a:t>
            </a:r>
          </a:p>
          <a:p>
            <a:r>
              <a:rPr lang="en-IN" dirty="0"/>
              <a:t>Cifar10 Database : NN </a:t>
            </a:r>
            <a:r>
              <a:rPr lang="en-IN" dirty="0" err="1"/>
              <a:t>Multilayered</a:t>
            </a:r>
            <a:r>
              <a:rPr lang="en-IN" dirty="0"/>
              <a:t>, SGD optimiser, + one hot encoding, 56% accuracy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Cifar10 Database : CNN multi-layered (2 Conv2D layers) + </a:t>
            </a:r>
            <a:r>
              <a:rPr lang="en-IN" dirty="0" err="1"/>
              <a:t>adam</a:t>
            </a:r>
            <a:r>
              <a:rPr lang="en-IN" dirty="0"/>
              <a:t> + </a:t>
            </a:r>
            <a:r>
              <a:rPr lang="en-IN" dirty="0" err="1"/>
              <a:t>softmax</a:t>
            </a:r>
            <a:r>
              <a:rPr lang="en-IN" dirty="0"/>
              <a:t>, training accuracy = 93% , testing accuracy = 68%</a:t>
            </a:r>
          </a:p>
          <a:p>
            <a:r>
              <a:rPr lang="en-IN" dirty="0"/>
              <a:t>(Our database) WBC database : CNN multi-layered (same model as above), </a:t>
            </a:r>
            <a:r>
              <a:rPr lang="en-IN" dirty="0">
                <a:solidFill>
                  <a:srgbClr val="FF0000"/>
                </a:solidFill>
              </a:rPr>
              <a:t>training accuracy = 100% Testing accuracy = 48%. Overfitting :(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444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276</TotalTime>
  <Words>599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Fd5691-Identity-H</vt:lpstr>
      <vt:lpstr>HxtjthTimes-Italic</vt:lpstr>
      <vt:lpstr>NnstjdTimes-Roman</vt:lpstr>
      <vt:lpstr>Wingdings 3</vt:lpstr>
      <vt:lpstr>Wisp</vt:lpstr>
      <vt:lpstr>-:WBC Multiclass Classification :-  -: Project Midway :-</vt:lpstr>
      <vt:lpstr>Neural Networks</vt:lpstr>
      <vt:lpstr>Patterns</vt:lpstr>
      <vt:lpstr>Convolutional Layer</vt:lpstr>
      <vt:lpstr>Pooling</vt:lpstr>
      <vt:lpstr>The whole CNN</vt:lpstr>
      <vt:lpstr>-:Analysis of Papers:-</vt:lpstr>
      <vt:lpstr>-:Analysis of Papers:-</vt:lpstr>
      <vt:lpstr>Experiments and Results so far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-:WBC Multiclass Classification :-  -: Project Midway :-</dc:title>
  <dc:creator>SHASHANK SAUMYA</dc:creator>
  <cp:lastModifiedBy>Girish tripathy</cp:lastModifiedBy>
  <cp:revision>6</cp:revision>
  <dcterms:created xsi:type="dcterms:W3CDTF">2021-10-17T06:21:34Z</dcterms:created>
  <dcterms:modified xsi:type="dcterms:W3CDTF">2021-10-17T15:46:48Z</dcterms:modified>
</cp:coreProperties>
</file>