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65" r:id="rId2"/>
    <p:sldId id="266" r:id="rId3"/>
    <p:sldId id="259" r:id="rId4"/>
    <p:sldId id="261" r:id="rId5"/>
    <p:sldId id="264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131069-04BD-44BF-ADC2-03F6B4E4A2D4}" type="datetimeFigureOut">
              <a:rPr lang="en-IN" smtClean="0"/>
              <a:t>08-09-2021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3CE96B-FD88-40D0-8920-D747AECD0B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5635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RGB. Also try grayscale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3CE96B-FD88-40D0-8920-D747AECD0B02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73440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1887A-1428-4F27-9BA3-440E468506EC}" type="datetimeFigureOut">
              <a:rPr lang="en-IN" smtClean="0"/>
              <a:t>08-09-2021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0A8A26BA-8320-4FCF-9385-C702C26B7E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532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1887A-1428-4F27-9BA3-440E468506EC}" type="datetimeFigureOut">
              <a:rPr lang="en-IN" smtClean="0"/>
              <a:t>08-09-2021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A8A26BA-8320-4FCF-9385-C702C26B7E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8760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1887A-1428-4F27-9BA3-440E468506EC}" type="datetimeFigureOut">
              <a:rPr lang="en-IN" smtClean="0"/>
              <a:t>08-09-2021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A8A26BA-8320-4FCF-9385-C702C26B7ECA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721044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1887A-1428-4F27-9BA3-440E468506EC}" type="datetimeFigureOut">
              <a:rPr lang="en-IN" smtClean="0"/>
              <a:t>08-09-2021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A8A26BA-8320-4FCF-9385-C702C26B7E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51559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1887A-1428-4F27-9BA3-440E468506EC}" type="datetimeFigureOut">
              <a:rPr lang="en-IN" smtClean="0"/>
              <a:t>08-09-2021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A8A26BA-8320-4FCF-9385-C702C26B7ECA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723016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1887A-1428-4F27-9BA3-440E468506EC}" type="datetimeFigureOut">
              <a:rPr lang="en-IN" smtClean="0"/>
              <a:t>08-09-2021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A8A26BA-8320-4FCF-9385-C702C26B7E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45625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1887A-1428-4F27-9BA3-440E468506EC}" type="datetimeFigureOut">
              <a:rPr lang="en-IN" smtClean="0"/>
              <a:t>08-09-2021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A26BA-8320-4FCF-9385-C702C26B7E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13301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1887A-1428-4F27-9BA3-440E468506EC}" type="datetimeFigureOut">
              <a:rPr lang="en-IN" smtClean="0"/>
              <a:t>08-09-2021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A26BA-8320-4FCF-9385-C702C26B7E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1982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1887A-1428-4F27-9BA3-440E468506EC}" type="datetimeFigureOut">
              <a:rPr lang="en-IN" smtClean="0"/>
              <a:t>08-09-2021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A26BA-8320-4FCF-9385-C702C26B7E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3523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1887A-1428-4F27-9BA3-440E468506EC}" type="datetimeFigureOut">
              <a:rPr lang="en-IN" smtClean="0"/>
              <a:t>08-09-2021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A8A26BA-8320-4FCF-9385-C702C26B7E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5881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1887A-1428-4F27-9BA3-440E468506EC}" type="datetimeFigureOut">
              <a:rPr lang="en-IN" smtClean="0"/>
              <a:t>08-09-2021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A8A26BA-8320-4FCF-9385-C702C26B7E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5617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1887A-1428-4F27-9BA3-440E468506EC}" type="datetimeFigureOut">
              <a:rPr lang="en-IN" smtClean="0"/>
              <a:t>08-09-2021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A8A26BA-8320-4FCF-9385-C702C26B7E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4406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1887A-1428-4F27-9BA3-440E468506EC}" type="datetimeFigureOut">
              <a:rPr lang="en-IN" smtClean="0"/>
              <a:t>08-09-2021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A26BA-8320-4FCF-9385-C702C26B7E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7844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1887A-1428-4F27-9BA3-440E468506EC}" type="datetimeFigureOut">
              <a:rPr lang="en-IN" smtClean="0"/>
              <a:t>08-09-2021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A26BA-8320-4FCF-9385-C702C26B7E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0527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1887A-1428-4F27-9BA3-440E468506EC}" type="datetimeFigureOut">
              <a:rPr lang="en-IN" smtClean="0"/>
              <a:t>08-09-2021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A26BA-8320-4FCF-9385-C702C26B7E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6131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1887A-1428-4F27-9BA3-440E468506EC}" type="datetimeFigureOut">
              <a:rPr lang="en-IN" smtClean="0"/>
              <a:t>08-09-2021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A8A26BA-8320-4FCF-9385-C702C26B7E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67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01887A-1428-4F27-9BA3-440E468506EC}" type="datetimeFigureOut">
              <a:rPr lang="en-IN" smtClean="0"/>
              <a:t>08-09-2021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0A8A26BA-8320-4FCF-9385-C702C26B7E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0179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paultimothymooney/blood-cell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A24D9-F771-487C-9D82-6FF7B74C0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1333" y="624110"/>
            <a:ext cx="10573279" cy="1280890"/>
          </a:xfrm>
        </p:spPr>
        <p:txBody>
          <a:bodyPr>
            <a:noAutofit/>
          </a:bodyPr>
          <a:lstStyle/>
          <a:p>
            <a:pPr algn="ctr"/>
            <a:r>
              <a:rPr lang="en-IN" u="sng" dirty="0"/>
              <a:t>-:WBC Multiclass Classification</a:t>
            </a:r>
            <a:r>
              <a:rPr lang="en-IN" dirty="0"/>
              <a:t> :-</a:t>
            </a:r>
            <a:br>
              <a:rPr lang="en-IN" dirty="0"/>
            </a:br>
            <a:br>
              <a:rPr lang="en-IN" dirty="0"/>
            </a:br>
            <a:r>
              <a:rPr lang="en-IN" dirty="0"/>
              <a:t>-: Project Proposal 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23DA9-8CC5-4DBA-9F85-9198F2B03F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9467" y="3228021"/>
            <a:ext cx="8915400" cy="3777622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Done and Submitted by :</a:t>
            </a:r>
          </a:p>
          <a:p>
            <a:pPr marL="0" indent="0">
              <a:buNone/>
            </a:pPr>
            <a:r>
              <a:rPr lang="en-IN" dirty="0"/>
              <a:t>Girish Tripathy</a:t>
            </a:r>
          </a:p>
          <a:p>
            <a:pPr marL="0" indent="0">
              <a:buNone/>
            </a:pPr>
            <a:r>
              <a:rPr lang="en-IN" dirty="0"/>
              <a:t>Shashank </a:t>
            </a:r>
            <a:r>
              <a:rPr lang="en-IN" dirty="0" err="1"/>
              <a:t>Saumya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 algn="r">
              <a:buNone/>
            </a:pPr>
            <a:r>
              <a:rPr lang="en-IN" dirty="0"/>
              <a:t>Instructor:</a:t>
            </a:r>
          </a:p>
          <a:p>
            <a:pPr marL="0" indent="0" algn="r">
              <a:buNone/>
            </a:pPr>
            <a:r>
              <a:rPr lang="en-IN" dirty="0" err="1"/>
              <a:t>Dr.</a:t>
            </a:r>
            <a:r>
              <a:rPr lang="en-IN" dirty="0"/>
              <a:t> </a:t>
            </a:r>
            <a:r>
              <a:rPr lang="en-IN" dirty="0" err="1"/>
              <a:t>Subhankar</a:t>
            </a:r>
            <a:r>
              <a:rPr lang="en-IN" dirty="0"/>
              <a:t> Mishra</a:t>
            </a:r>
          </a:p>
        </p:txBody>
      </p:sp>
    </p:spTree>
    <p:extLst>
      <p:ext uri="{BB962C8B-B14F-4D97-AF65-F5344CB8AC3E}">
        <p14:creationId xmlns:p14="http://schemas.microsoft.com/office/powerpoint/2010/main" val="1107167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6108C-4964-472F-83CE-947770D1D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99890"/>
          </a:xfrm>
        </p:spPr>
        <p:txBody>
          <a:bodyPr/>
          <a:lstStyle/>
          <a:p>
            <a:r>
              <a:rPr lang="en-IN" dirty="0"/>
              <a:t>-: Motivation and dataset 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1A2F2E-46E0-4EB3-9271-183F847FD1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24000"/>
            <a:ext cx="8915400" cy="4387222"/>
          </a:xfrm>
        </p:spPr>
        <p:txBody>
          <a:bodyPr/>
          <a:lstStyle/>
          <a:p>
            <a:r>
              <a:rPr lang="en-IN" dirty="0"/>
              <a:t>There is a need to quickly identify blood cells at bulk in the medical field.</a:t>
            </a:r>
          </a:p>
          <a:p>
            <a:r>
              <a:rPr lang="en-IN" dirty="0"/>
              <a:t>We propose using a CNN to build a machine which can classify the stained cells to the type of WBCs.</a:t>
            </a:r>
          </a:p>
          <a:p>
            <a:r>
              <a:rPr lang="en-IN" dirty="0"/>
              <a:t>The reason we use CNN is because it is known for its high accuracy when it comes to image recognition.</a:t>
            </a:r>
          </a:p>
          <a:p>
            <a:r>
              <a:rPr lang="en-IN" dirty="0"/>
              <a:t>The dataset is taken from Kaggle. It is named </a:t>
            </a:r>
            <a:r>
              <a:rPr lang="en-IN" dirty="0">
                <a:hlinkClick r:id="rId2"/>
              </a:rPr>
              <a:t>WBC multiclass dataset</a:t>
            </a:r>
            <a:r>
              <a:rPr lang="en-IN" dirty="0"/>
              <a:t> uploaded by Paul Mooney.</a:t>
            </a:r>
          </a:p>
          <a:p>
            <a:r>
              <a:rPr lang="en-IN" dirty="0"/>
              <a:t>The data is divided into 4 folders. One for each WBC type (Eosinophil, Lymphocyte, Monocyte, Neutrophil).</a:t>
            </a:r>
          </a:p>
          <a:p>
            <a:r>
              <a:rPr lang="en-IN" dirty="0"/>
              <a:t>For each type, there are approximately 25000 training images, 480 validation images and 150 testing images. All images are in .jpeg format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04205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0442B-005E-46A4-9C44-20B0D996F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-: IDEA 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C4FEC8-E29F-4A04-BC16-44672A78F7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25679"/>
            <a:ext cx="8915400" cy="3777622"/>
          </a:xfrm>
        </p:spPr>
        <p:txBody>
          <a:bodyPr/>
          <a:lstStyle/>
          <a:p>
            <a:r>
              <a:rPr lang="en-IN" dirty="0"/>
              <a:t>We plan to first get the RGB info on each pixel of the image. The stained cells are of a different colour from the other cells so it would be easier to identify the pixels which contain the WBC under inspection.</a:t>
            </a:r>
          </a:p>
          <a:p>
            <a:r>
              <a:rPr lang="en-IN" dirty="0"/>
              <a:t>Then we will use a CNN and train it to get a model which will be able to classify an image containing a stained WBC.</a:t>
            </a:r>
          </a:p>
          <a:p>
            <a:r>
              <a:rPr lang="en-IN" dirty="0"/>
              <a:t>Try to improve upon that model to get an even better accuracy.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F0F732E-C86B-4B62-B2C0-1CB1562BC3C2}"/>
              </a:ext>
            </a:extLst>
          </p:cNvPr>
          <p:cNvSpPr txBox="1">
            <a:spLocks/>
          </p:cNvSpPr>
          <p:nvPr/>
        </p:nvSpPr>
        <p:spPr>
          <a:xfrm>
            <a:off x="2589212" y="4198425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dirty="0"/>
              <a:t>-: WHAT TO DO BY MIDWAY :-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FE45D33-1FDB-48C6-9741-FB3D78AA2CC7}"/>
              </a:ext>
            </a:extLst>
          </p:cNvPr>
          <p:cNvSpPr txBox="1">
            <a:spLocks/>
          </p:cNvSpPr>
          <p:nvPr/>
        </p:nvSpPr>
        <p:spPr>
          <a:xfrm>
            <a:off x="2585499" y="4459549"/>
            <a:ext cx="8915400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endParaRPr lang="en-IN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9CDD079-9284-4D9D-BA05-943D850724AD}"/>
              </a:ext>
            </a:extLst>
          </p:cNvPr>
          <p:cNvSpPr txBox="1">
            <a:spLocks/>
          </p:cNvSpPr>
          <p:nvPr/>
        </p:nvSpPr>
        <p:spPr>
          <a:xfrm>
            <a:off x="2589212" y="4934722"/>
            <a:ext cx="8915400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Learn about Neural Networks and specifically CNNs.</a:t>
            </a:r>
          </a:p>
          <a:p>
            <a:r>
              <a:rPr lang="en-IN" dirty="0"/>
              <a:t>Learn how to get the RGB data out from an image and its </a:t>
            </a:r>
            <a:r>
              <a:rPr lang="en-IN" dirty="0" err="1"/>
              <a:t>preprocessing</a:t>
            </a:r>
            <a:r>
              <a:rPr lang="en-IN" dirty="0"/>
              <a:t>.</a:t>
            </a:r>
          </a:p>
          <a:p>
            <a:r>
              <a:rPr lang="en-IN" dirty="0"/>
              <a:t>Have a simple CNN model trained and ready to predict.</a:t>
            </a:r>
          </a:p>
        </p:txBody>
      </p:sp>
    </p:spTree>
    <p:extLst>
      <p:ext uri="{BB962C8B-B14F-4D97-AF65-F5344CB8AC3E}">
        <p14:creationId xmlns:p14="http://schemas.microsoft.com/office/powerpoint/2010/main" val="1722454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2F4A9-67DE-4998-A7EB-C88C835FB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-: WORK DIVISION 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4FCE5-CA1C-4621-8353-26575246C8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IN" dirty="0"/>
              <a:t>Refinement and preparing the dataset:</a:t>
            </a:r>
          </a:p>
          <a:p>
            <a:pPr lvl="1">
              <a:lnSpc>
                <a:spcPct val="200000"/>
              </a:lnSpc>
            </a:pPr>
            <a:r>
              <a:rPr lang="en-IN" dirty="0"/>
              <a:t>Finding the optimal way (RGB/grayscale): Girish</a:t>
            </a:r>
          </a:p>
          <a:p>
            <a:pPr lvl="1">
              <a:lnSpc>
                <a:spcPct val="200000"/>
              </a:lnSpc>
            </a:pPr>
            <a:r>
              <a:rPr lang="en-IN" dirty="0"/>
              <a:t>Getting the </a:t>
            </a:r>
            <a:r>
              <a:rPr lang="en-IN" dirty="0" err="1"/>
              <a:t>the</a:t>
            </a:r>
            <a:r>
              <a:rPr lang="en-IN" dirty="0"/>
              <a:t> data out of image and </a:t>
            </a:r>
            <a:r>
              <a:rPr lang="en-IN" dirty="0" err="1"/>
              <a:t>preprocessing</a:t>
            </a:r>
            <a:r>
              <a:rPr lang="en-IN" dirty="0"/>
              <a:t>: Shashank</a:t>
            </a:r>
          </a:p>
          <a:p>
            <a:pPr>
              <a:lnSpc>
                <a:spcPct val="200000"/>
              </a:lnSpc>
            </a:pPr>
            <a:r>
              <a:rPr lang="en-IN" dirty="0"/>
              <a:t>Planning and coding the model :- Girish + Shashank</a:t>
            </a:r>
          </a:p>
          <a:p>
            <a:pPr>
              <a:lnSpc>
                <a:spcPct val="200000"/>
              </a:lnSpc>
            </a:pPr>
            <a:r>
              <a:rPr lang="en-IN" dirty="0"/>
              <a:t>Report writing, Website maintenance and Presentations:- Girish</a:t>
            </a:r>
          </a:p>
        </p:txBody>
      </p:sp>
    </p:spTree>
    <p:extLst>
      <p:ext uri="{BB962C8B-B14F-4D97-AF65-F5344CB8AC3E}">
        <p14:creationId xmlns:p14="http://schemas.microsoft.com/office/powerpoint/2010/main" val="1263588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72ADE-31F8-40F6-A09F-6240FA97E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-: EXPECTED RESULTS 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5806E1-61F5-46ED-90AB-2BBF91DD72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Predicting the medical imagery of White blood cells.</a:t>
            </a:r>
          </a:p>
          <a:p>
            <a:r>
              <a:rPr lang="en-IN" dirty="0"/>
              <a:t>Have enough accuracy so that it can be reliably used.</a:t>
            </a:r>
          </a:p>
        </p:txBody>
      </p:sp>
    </p:spTree>
    <p:extLst>
      <p:ext uri="{BB962C8B-B14F-4D97-AF65-F5344CB8AC3E}">
        <p14:creationId xmlns:p14="http://schemas.microsoft.com/office/powerpoint/2010/main" val="151756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84B1E-BDEE-4324-A514-FF9E3873E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-: RELEVANT PAPERS 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0BD505-6D91-438F-B4BC-F3DD351C13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IN" dirty="0"/>
              <a:t>1:- </a:t>
            </a:r>
            <a:r>
              <a:rPr lang="en-IN" sz="1800" b="0" i="0" u="none" strike="noStrike" baseline="0" dirty="0">
                <a:latin typeface="ArialUnicodeMS"/>
              </a:rPr>
              <a:t>Image recognition using convolutional neural network combined with ensemble learning algorithm, </a:t>
            </a:r>
            <a:r>
              <a:rPr lang="fr-FR" sz="1800" b="0" i="0" u="none" strike="noStrike" baseline="0" dirty="0" err="1">
                <a:latin typeface="Arial" panose="020B0604020202020204" pitchFamily="34" charset="0"/>
              </a:rPr>
              <a:t>Weilong</a:t>
            </a:r>
            <a:r>
              <a:rPr lang="fr-FR" sz="1800" b="0" i="0" u="none" strike="noStrike" baseline="0" dirty="0">
                <a:latin typeface="Arial" panose="020B0604020202020204" pitchFamily="34" charset="0"/>
              </a:rPr>
              <a:t> Mo </a:t>
            </a:r>
            <a:r>
              <a:rPr lang="fr-FR" sz="1800" b="0" i="1" u="none" strike="noStrike" baseline="0" dirty="0">
                <a:latin typeface="Arial" panose="020B0604020202020204" pitchFamily="34" charset="0"/>
              </a:rPr>
              <a:t>et al </a:t>
            </a:r>
            <a:r>
              <a:rPr lang="fr-FR" sz="1800" b="0" i="0" u="none" strike="noStrike" baseline="0" dirty="0">
                <a:latin typeface="Arial" panose="020B0604020202020204" pitchFamily="34" charset="0"/>
              </a:rPr>
              <a:t>2019 </a:t>
            </a:r>
            <a:r>
              <a:rPr lang="fr-FR" sz="1800" b="0" i="1" u="none" strike="noStrike" baseline="0" dirty="0">
                <a:latin typeface="Arial" panose="020B0604020202020204" pitchFamily="34" charset="0"/>
              </a:rPr>
              <a:t>J. Phys.: Conf. </a:t>
            </a:r>
            <a:r>
              <a:rPr lang="fr-FR" sz="1800" b="0" i="1" u="none" strike="noStrike" baseline="0" dirty="0" err="1">
                <a:latin typeface="Arial" panose="020B0604020202020204" pitchFamily="34" charset="0"/>
              </a:rPr>
              <a:t>Ser</a:t>
            </a:r>
            <a:r>
              <a:rPr lang="fr-FR" sz="1800" b="0" i="1" u="none" strike="noStrike" baseline="0" dirty="0">
                <a:latin typeface="Arial" panose="020B0604020202020204" pitchFamily="34" charset="0"/>
              </a:rPr>
              <a:t>. </a:t>
            </a:r>
            <a:r>
              <a:rPr lang="fr-FR" sz="1800" b="1" i="0" u="none" strike="noStrike" baseline="0" dirty="0">
                <a:latin typeface="Arial" panose="020B0604020202020204" pitchFamily="34" charset="0"/>
              </a:rPr>
              <a:t>1237 </a:t>
            </a:r>
            <a:r>
              <a:rPr lang="fr-FR" sz="1800" b="0" i="0" u="none" strike="noStrike" baseline="0" dirty="0">
                <a:latin typeface="Arial" panose="020B0604020202020204" pitchFamily="34" charset="0"/>
              </a:rPr>
              <a:t>022026</a:t>
            </a:r>
          </a:p>
          <a:p>
            <a:pPr marL="0" indent="0" algn="l">
              <a:buNone/>
            </a:pPr>
            <a:r>
              <a:rPr lang="fr-FR" dirty="0">
                <a:latin typeface="Arial" panose="020B0604020202020204" pitchFamily="34" charset="0"/>
              </a:rPr>
              <a:t>2:- </a:t>
            </a:r>
            <a:r>
              <a:rPr lang="en-I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Q. Li, W. Cai, X. Wang, Y. Zhou, D. D. Feng and M. Chen, "Medical image classification with convolutional neural network," </a:t>
            </a:r>
            <a:r>
              <a:rPr lang="en-IN" b="0" i="1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2014 13th International Conference on Control Automation Robotics &amp; Vision (ICARCV)</a:t>
            </a:r>
            <a:r>
              <a:rPr lang="en-I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, 2014, pp. 844-848, </a:t>
            </a:r>
            <a:r>
              <a:rPr lang="en-IN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doi</a:t>
            </a:r>
            <a:r>
              <a:rPr lang="en-I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: 10.1109/ICARCV.2014.7064414.</a:t>
            </a:r>
          </a:p>
          <a:p>
            <a:pPr marL="0" indent="0" algn="l">
              <a:buNone/>
            </a:pPr>
            <a:r>
              <a:rPr lang="en-IN" dirty="0">
                <a:solidFill>
                  <a:srgbClr val="333333"/>
                </a:solidFill>
                <a:latin typeface="Arial" panose="020B0604020202020204" pitchFamily="34" charset="0"/>
              </a:rPr>
              <a:t>3:- </a:t>
            </a:r>
            <a:r>
              <a:rPr lang="en-IN" dirty="0" err="1">
                <a:solidFill>
                  <a:srgbClr val="333333"/>
                </a:solidFill>
                <a:latin typeface="Arial" panose="020B0604020202020204" pitchFamily="34" charset="0"/>
              </a:rPr>
              <a:t>Jiaohua</a:t>
            </a:r>
            <a:r>
              <a:rPr lang="en-IN" dirty="0">
                <a:solidFill>
                  <a:srgbClr val="333333"/>
                </a:solidFill>
                <a:latin typeface="Arial" panose="020B0604020202020204" pitchFamily="34" charset="0"/>
              </a:rPr>
              <a:t> Qin, </a:t>
            </a:r>
            <a:r>
              <a:rPr lang="en-IN" dirty="0" err="1">
                <a:solidFill>
                  <a:srgbClr val="333333"/>
                </a:solidFill>
                <a:latin typeface="Arial" panose="020B0604020202020204" pitchFamily="34" charset="0"/>
              </a:rPr>
              <a:t>Wenyan</a:t>
            </a:r>
            <a:r>
              <a:rPr lang="en-IN" dirty="0">
                <a:solidFill>
                  <a:srgbClr val="333333"/>
                </a:solidFill>
                <a:latin typeface="Arial" panose="020B0604020202020204" pitchFamily="34" charset="0"/>
              </a:rPr>
              <a:t> Pan, </a:t>
            </a:r>
            <a:r>
              <a:rPr lang="en-IN" dirty="0" err="1">
                <a:solidFill>
                  <a:srgbClr val="333333"/>
                </a:solidFill>
                <a:latin typeface="Arial" panose="020B0604020202020204" pitchFamily="34" charset="0"/>
              </a:rPr>
              <a:t>Xuyu</a:t>
            </a:r>
            <a:r>
              <a:rPr lang="en-IN" dirty="0">
                <a:solidFill>
                  <a:srgbClr val="333333"/>
                </a:solidFill>
                <a:latin typeface="Arial" panose="020B0604020202020204" pitchFamily="34" charset="0"/>
              </a:rPr>
              <a:t> Xiang, Yun Tan, </a:t>
            </a:r>
            <a:r>
              <a:rPr lang="en-IN" dirty="0" err="1">
                <a:solidFill>
                  <a:srgbClr val="333333"/>
                </a:solidFill>
                <a:latin typeface="Arial" panose="020B0604020202020204" pitchFamily="34" charset="0"/>
              </a:rPr>
              <a:t>Guimin</a:t>
            </a:r>
            <a:r>
              <a:rPr lang="en-IN" dirty="0">
                <a:solidFill>
                  <a:srgbClr val="333333"/>
                </a:solidFill>
                <a:latin typeface="Arial" panose="020B0604020202020204" pitchFamily="34" charset="0"/>
              </a:rPr>
              <a:t> Hou, A biological image classification method based on improved CNN, Ecological Informatics, Volume 58, 2020, 101093, ISSN 1574-9541, https://doi.org/10.1016/j.ecoinf.2020.101093.</a:t>
            </a:r>
            <a:endParaRPr lang="fr-FR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pPr marL="0" indent="0" algn="l">
              <a:buNone/>
            </a:pPr>
            <a:r>
              <a:rPr lang="fr-FR" dirty="0">
                <a:solidFill>
                  <a:srgbClr val="333333"/>
                </a:solidFill>
                <a:latin typeface="Arial" panose="020B0604020202020204" pitchFamily="34" charset="0"/>
              </a:rPr>
              <a:t>+ Some tutorials and courses to learn relevant image recognition techniques.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7895008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715</TotalTime>
  <Words>523</Words>
  <Application>Microsoft Office PowerPoint</Application>
  <PresentationFormat>Widescreen</PresentationFormat>
  <Paragraphs>38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ArialUnicodeMS</vt:lpstr>
      <vt:lpstr>Calibri</vt:lpstr>
      <vt:lpstr>Century Gothic</vt:lpstr>
      <vt:lpstr>Wingdings 3</vt:lpstr>
      <vt:lpstr>Wisp</vt:lpstr>
      <vt:lpstr>-:WBC Multiclass Classification :-  -: Project Proposal :-</vt:lpstr>
      <vt:lpstr>-: Motivation and dataset :-</vt:lpstr>
      <vt:lpstr>-: IDEA :-</vt:lpstr>
      <vt:lpstr>-: WORK DIVISION :-</vt:lpstr>
      <vt:lpstr>-: EXPECTED RESULTS :-</vt:lpstr>
      <vt:lpstr>-: RELEVANT PAPERS :-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on Machine Learning </dc:title>
  <dc:creator>Girish tripathy</dc:creator>
  <cp:lastModifiedBy>SHASHANK SAUMYA</cp:lastModifiedBy>
  <cp:revision>17</cp:revision>
  <dcterms:created xsi:type="dcterms:W3CDTF">2021-09-05T21:17:52Z</dcterms:created>
  <dcterms:modified xsi:type="dcterms:W3CDTF">2021-09-08T07:58:35Z</dcterms:modified>
</cp:coreProperties>
</file>