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25"/>
  </p:notesMasterIdLst>
  <p:sldIdLst>
    <p:sldId id="256" r:id="rId5"/>
    <p:sldId id="269" r:id="rId6"/>
    <p:sldId id="270" r:id="rId7"/>
    <p:sldId id="271" r:id="rId8"/>
    <p:sldId id="272" r:id="rId9"/>
    <p:sldId id="276" r:id="rId10"/>
    <p:sldId id="277" r:id="rId11"/>
    <p:sldId id="278" r:id="rId12"/>
    <p:sldId id="264" r:id="rId13"/>
    <p:sldId id="257" r:id="rId14"/>
    <p:sldId id="261" r:id="rId15"/>
    <p:sldId id="266" r:id="rId16"/>
    <p:sldId id="259" r:id="rId17"/>
    <p:sldId id="258" r:id="rId18"/>
    <p:sldId id="260" r:id="rId19"/>
    <p:sldId id="263" r:id="rId20"/>
    <p:sldId id="265" r:id="rId21"/>
    <p:sldId id="268" r:id="rId22"/>
    <p:sldId id="273"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66D73-3A28-4ED0-9FAE-D26C0001F6D8}" v="68" vWet="69" dt="2023-12-07T18:57:43.454"/>
    <p1510:client id="{3D3A5DEE-1911-4E27-A10D-99C6AAA09A87}" v="17" dt="2023-12-07T19:26:00.610"/>
    <p1510:client id="{7004AC93-4D60-4050-AE41-7DE3DE54A269}" v="4125" dt="2023-12-07T19:56:18.727"/>
    <p1510:client id="{B74D5C37-3C99-45CB-A391-DD2FDF937A82}" v="746" dt="2023-12-07T18:53:34.100"/>
    <p1510:client id="{C91B3197-91FA-3617-3184-DCB338F64BB3}" v="692" dt="2023-12-07T19:39:04.939"/>
    <p1510:client id="{F9B8E912-0C76-4E21-BD60-9892DCF9385D}" v="3" dt="2023-12-07T17:02:16.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60"/>
  </p:normalViewPr>
  <p:slideViewPr>
    <p:cSldViewPr snapToGrid="0">
      <p:cViewPr varScale="1">
        <p:scale>
          <a:sx n="106" d="100"/>
          <a:sy n="106" d="100"/>
        </p:scale>
        <p:origin x="5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2F6C7-72EE-4E6F-ADA1-2AF9561ED478}"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5389EF8A-7E74-4154-82E7-3875BAA1B192}">
      <dgm:prSet/>
      <dgm:spPr/>
      <dgm:t>
        <a:bodyPr/>
        <a:lstStyle/>
        <a:p>
          <a:r>
            <a:rPr lang="en-US" dirty="0"/>
            <a:t>Intuitive Menu Browsing: Customers can easily explore the menu, categorized for convenience, ensuring a user-friendly experience.</a:t>
          </a:r>
        </a:p>
      </dgm:t>
    </dgm:pt>
    <dgm:pt modelId="{868BC413-0D12-4621-B554-7993F397073E}" type="parTrans" cxnId="{2C61FD2A-1A36-49C1-A822-50E690846A0F}">
      <dgm:prSet/>
      <dgm:spPr/>
      <dgm:t>
        <a:bodyPr/>
        <a:lstStyle/>
        <a:p>
          <a:endParaRPr lang="en-US"/>
        </a:p>
      </dgm:t>
    </dgm:pt>
    <dgm:pt modelId="{A7320B04-55B8-400F-919D-91A22C00EA52}" type="sibTrans" cxnId="{2C61FD2A-1A36-49C1-A822-50E690846A0F}">
      <dgm:prSet phldrT="1" phldr="0"/>
      <dgm:spPr/>
      <dgm:t>
        <a:bodyPr/>
        <a:lstStyle/>
        <a:p>
          <a:r>
            <a:rPr lang="en-US"/>
            <a:t>1</a:t>
          </a:r>
        </a:p>
      </dgm:t>
    </dgm:pt>
    <dgm:pt modelId="{1AD68786-4561-4DB9-AE45-A5EF37A8D193}">
      <dgm:prSet/>
      <dgm:spPr/>
      <dgm:t>
        <a:bodyPr/>
        <a:lstStyle/>
        <a:p>
          <a:r>
            <a:rPr lang="en-US" dirty="0"/>
            <a:t>Efficient Dish Selection: The interface facilitates swift dish selection, allowing users to add items to their cart with a single click.</a:t>
          </a:r>
        </a:p>
      </dgm:t>
    </dgm:pt>
    <dgm:pt modelId="{3593522E-AC13-42C4-A05F-F9FE2495F08D}" type="parTrans" cxnId="{E7D82AF0-B5A7-4F6E-B5F3-614EB448FC36}">
      <dgm:prSet/>
      <dgm:spPr/>
      <dgm:t>
        <a:bodyPr/>
        <a:lstStyle/>
        <a:p>
          <a:endParaRPr lang="en-US"/>
        </a:p>
      </dgm:t>
    </dgm:pt>
    <dgm:pt modelId="{0DCD017F-ABE6-4114-ADA5-4DB409B957AA}" type="sibTrans" cxnId="{E7D82AF0-B5A7-4F6E-B5F3-614EB448FC36}">
      <dgm:prSet phldrT="2" phldr="0"/>
      <dgm:spPr/>
      <dgm:t>
        <a:bodyPr/>
        <a:lstStyle/>
        <a:p>
          <a:r>
            <a:rPr lang="en-US"/>
            <a:t>2</a:t>
          </a:r>
        </a:p>
      </dgm:t>
    </dgm:pt>
    <dgm:pt modelId="{B700B7EF-BFD0-4B3C-B6EC-D4D16873411F}">
      <dgm:prSet/>
      <dgm:spPr/>
      <dgm:t>
        <a:bodyPr/>
        <a:lstStyle/>
        <a:p>
          <a:r>
            <a:rPr lang="en-US" dirty="0"/>
            <a:t>Quick Order Placement: The streamlined interface accelerates the order placement process, minimizing delays.</a:t>
          </a:r>
        </a:p>
      </dgm:t>
    </dgm:pt>
    <dgm:pt modelId="{5ADABB9D-1A6E-45E2-91DF-A59503324BFE}" type="parTrans" cxnId="{89B25667-4D77-4372-B351-F563D4A75941}">
      <dgm:prSet/>
      <dgm:spPr/>
      <dgm:t>
        <a:bodyPr/>
        <a:lstStyle/>
        <a:p>
          <a:endParaRPr lang="en-US"/>
        </a:p>
      </dgm:t>
    </dgm:pt>
    <dgm:pt modelId="{0E888BD7-2B08-4584-AF4D-B1DE40993B7B}" type="sibTrans" cxnId="{89B25667-4D77-4372-B351-F563D4A75941}">
      <dgm:prSet phldrT="3" phldr="0"/>
      <dgm:spPr/>
      <dgm:t>
        <a:bodyPr/>
        <a:lstStyle/>
        <a:p>
          <a:r>
            <a:rPr lang="en-US"/>
            <a:t>3</a:t>
          </a:r>
        </a:p>
      </dgm:t>
    </dgm:pt>
    <dgm:pt modelId="{5A46028F-DB1A-401E-8636-593E2E663254}" type="pres">
      <dgm:prSet presAssocID="{4D02F6C7-72EE-4E6F-ADA1-2AF9561ED478}" presName="Name0" presStyleCnt="0">
        <dgm:presLayoutVars>
          <dgm:animLvl val="lvl"/>
          <dgm:resizeHandles val="exact"/>
        </dgm:presLayoutVars>
      </dgm:prSet>
      <dgm:spPr/>
    </dgm:pt>
    <dgm:pt modelId="{EA8187BA-EA63-4E9F-BF2F-198D878B0855}" type="pres">
      <dgm:prSet presAssocID="{5389EF8A-7E74-4154-82E7-3875BAA1B192}" presName="compositeNode" presStyleCnt="0">
        <dgm:presLayoutVars>
          <dgm:bulletEnabled val="1"/>
        </dgm:presLayoutVars>
      </dgm:prSet>
      <dgm:spPr/>
    </dgm:pt>
    <dgm:pt modelId="{5AF3EA10-CE87-4126-859C-56A429295B08}" type="pres">
      <dgm:prSet presAssocID="{5389EF8A-7E74-4154-82E7-3875BAA1B192}" presName="bgRect" presStyleLbl="bgAccFollowNode1" presStyleIdx="0" presStyleCnt="3"/>
      <dgm:spPr/>
    </dgm:pt>
    <dgm:pt modelId="{90CA33C6-F0CE-4F55-8BA7-F28E86AC5711}" type="pres">
      <dgm:prSet presAssocID="{A7320B04-55B8-400F-919D-91A22C00EA52}" presName="sibTransNodeCircle" presStyleLbl="alignNode1" presStyleIdx="0" presStyleCnt="6">
        <dgm:presLayoutVars>
          <dgm:chMax val="0"/>
          <dgm:bulletEnabled/>
        </dgm:presLayoutVars>
      </dgm:prSet>
      <dgm:spPr/>
    </dgm:pt>
    <dgm:pt modelId="{4D6E185C-2E9E-45F2-8882-8A0411413FC6}" type="pres">
      <dgm:prSet presAssocID="{5389EF8A-7E74-4154-82E7-3875BAA1B192}" presName="bottomLine" presStyleLbl="alignNode1" presStyleIdx="1" presStyleCnt="6">
        <dgm:presLayoutVars/>
      </dgm:prSet>
      <dgm:spPr/>
    </dgm:pt>
    <dgm:pt modelId="{86462999-3C68-4156-A06F-D06DCFA7CB53}" type="pres">
      <dgm:prSet presAssocID="{5389EF8A-7E74-4154-82E7-3875BAA1B192}" presName="nodeText" presStyleLbl="bgAccFollowNode1" presStyleIdx="0" presStyleCnt="3">
        <dgm:presLayoutVars>
          <dgm:bulletEnabled val="1"/>
        </dgm:presLayoutVars>
      </dgm:prSet>
      <dgm:spPr/>
    </dgm:pt>
    <dgm:pt modelId="{3C6B30CF-6EEF-4100-93B3-579FC4332557}" type="pres">
      <dgm:prSet presAssocID="{A7320B04-55B8-400F-919D-91A22C00EA52}" presName="sibTrans" presStyleCnt="0"/>
      <dgm:spPr/>
    </dgm:pt>
    <dgm:pt modelId="{4969C217-72BD-4E55-B075-2E375727A9FA}" type="pres">
      <dgm:prSet presAssocID="{1AD68786-4561-4DB9-AE45-A5EF37A8D193}" presName="compositeNode" presStyleCnt="0">
        <dgm:presLayoutVars>
          <dgm:bulletEnabled val="1"/>
        </dgm:presLayoutVars>
      </dgm:prSet>
      <dgm:spPr/>
    </dgm:pt>
    <dgm:pt modelId="{C4A279F6-A070-44DF-95D3-07FA1CA48366}" type="pres">
      <dgm:prSet presAssocID="{1AD68786-4561-4DB9-AE45-A5EF37A8D193}" presName="bgRect" presStyleLbl="bgAccFollowNode1" presStyleIdx="1" presStyleCnt="3"/>
      <dgm:spPr/>
    </dgm:pt>
    <dgm:pt modelId="{54251569-C65F-4818-91D5-C69552EDA536}" type="pres">
      <dgm:prSet presAssocID="{0DCD017F-ABE6-4114-ADA5-4DB409B957AA}" presName="sibTransNodeCircle" presStyleLbl="alignNode1" presStyleIdx="2" presStyleCnt="6">
        <dgm:presLayoutVars>
          <dgm:chMax val="0"/>
          <dgm:bulletEnabled/>
        </dgm:presLayoutVars>
      </dgm:prSet>
      <dgm:spPr/>
    </dgm:pt>
    <dgm:pt modelId="{11DE508E-6579-48E3-940C-FDC81E479231}" type="pres">
      <dgm:prSet presAssocID="{1AD68786-4561-4DB9-AE45-A5EF37A8D193}" presName="bottomLine" presStyleLbl="alignNode1" presStyleIdx="3" presStyleCnt="6">
        <dgm:presLayoutVars/>
      </dgm:prSet>
      <dgm:spPr/>
    </dgm:pt>
    <dgm:pt modelId="{1F41F2C6-BDA5-4535-B9FB-37CFADD6CC7D}" type="pres">
      <dgm:prSet presAssocID="{1AD68786-4561-4DB9-AE45-A5EF37A8D193}" presName="nodeText" presStyleLbl="bgAccFollowNode1" presStyleIdx="1" presStyleCnt="3">
        <dgm:presLayoutVars>
          <dgm:bulletEnabled val="1"/>
        </dgm:presLayoutVars>
      </dgm:prSet>
      <dgm:spPr/>
    </dgm:pt>
    <dgm:pt modelId="{09E8DDD8-0F8F-4534-91D2-B0E91F3217CA}" type="pres">
      <dgm:prSet presAssocID="{0DCD017F-ABE6-4114-ADA5-4DB409B957AA}" presName="sibTrans" presStyleCnt="0"/>
      <dgm:spPr/>
    </dgm:pt>
    <dgm:pt modelId="{973BD38B-695E-476B-BD9E-D6C188B9944B}" type="pres">
      <dgm:prSet presAssocID="{B700B7EF-BFD0-4B3C-B6EC-D4D16873411F}" presName="compositeNode" presStyleCnt="0">
        <dgm:presLayoutVars>
          <dgm:bulletEnabled val="1"/>
        </dgm:presLayoutVars>
      </dgm:prSet>
      <dgm:spPr/>
    </dgm:pt>
    <dgm:pt modelId="{B49B9E6D-FC88-4095-8DBC-815EF060201A}" type="pres">
      <dgm:prSet presAssocID="{B700B7EF-BFD0-4B3C-B6EC-D4D16873411F}" presName="bgRect" presStyleLbl="bgAccFollowNode1" presStyleIdx="2" presStyleCnt="3"/>
      <dgm:spPr/>
    </dgm:pt>
    <dgm:pt modelId="{B7D752DB-DFDE-406C-AD49-4DE1E2344DB5}" type="pres">
      <dgm:prSet presAssocID="{0E888BD7-2B08-4584-AF4D-B1DE40993B7B}" presName="sibTransNodeCircle" presStyleLbl="alignNode1" presStyleIdx="4" presStyleCnt="6">
        <dgm:presLayoutVars>
          <dgm:chMax val="0"/>
          <dgm:bulletEnabled/>
        </dgm:presLayoutVars>
      </dgm:prSet>
      <dgm:spPr/>
    </dgm:pt>
    <dgm:pt modelId="{A6CC3776-BDF1-4D7C-82E2-2FA0D5FE4105}" type="pres">
      <dgm:prSet presAssocID="{B700B7EF-BFD0-4B3C-B6EC-D4D16873411F}" presName="bottomLine" presStyleLbl="alignNode1" presStyleIdx="5" presStyleCnt="6">
        <dgm:presLayoutVars/>
      </dgm:prSet>
      <dgm:spPr/>
    </dgm:pt>
    <dgm:pt modelId="{CBAD51F8-7A64-46DE-9A18-E418BD2A76F7}" type="pres">
      <dgm:prSet presAssocID="{B700B7EF-BFD0-4B3C-B6EC-D4D16873411F}" presName="nodeText" presStyleLbl="bgAccFollowNode1" presStyleIdx="2" presStyleCnt="3">
        <dgm:presLayoutVars>
          <dgm:bulletEnabled val="1"/>
        </dgm:presLayoutVars>
      </dgm:prSet>
      <dgm:spPr/>
    </dgm:pt>
  </dgm:ptLst>
  <dgm:cxnLst>
    <dgm:cxn modelId="{310A7601-FC3F-405A-B7CE-4B6925A965C3}" type="presOf" srcId="{A7320B04-55B8-400F-919D-91A22C00EA52}" destId="{90CA33C6-F0CE-4F55-8BA7-F28E86AC5711}" srcOrd="0" destOrd="0" presId="urn:microsoft.com/office/officeart/2016/7/layout/BasicLinearProcessNumbered"/>
    <dgm:cxn modelId="{63B25D0C-29F4-4AC0-90BB-63BA4F4267B7}" type="presOf" srcId="{B700B7EF-BFD0-4B3C-B6EC-D4D16873411F}" destId="{B49B9E6D-FC88-4095-8DBC-815EF060201A}" srcOrd="0" destOrd="0" presId="urn:microsoft.com/office/officeart/2016/7/layout/BasicLinearProcessNumbered"/>
    <dgm:cxn modelId="{B4007E17-BED8-4554-BAC0-8521EC972730}" type="presOf" srcId="{0DCD017F-ABE6-4114-ADA5-4DB409B957AA}" destId="{54251569-C65F-4818-91D5-C69552EDA536}" srcOrd="0" destOrd="0" presId="urn:microsoft.com/office/officeart/2016/7/layout/BasicLinearProcessNumbered"/>
    <dgm:cxn modelId="{2C61FD2A-1A36-49C1-A822-50E690846A0F}" srcId="{4D02F6C7-72EE-4E6F-ADA1-2AF9561ED478}" destId="{5389EF8A-7E74-4154-82E7-3875BAA1B192}" srcOrd="0" destOrd="0" parTransId="{868BC413-0D12-4621-B554-7993F397073E}" sibTransId="{A7320B04-55B8-400F-919D-91A22C00EA52}"/>
    <dgm:cxn modelId="{44CCE346-67E6-44BA-9CDF-024AF5DC911A}" type="presOf" srcId="{0E888BD7-2B08-4584-AF4D-B1DE40993B7B}" destId="{B7D752DB-DFDE-406C-AD49-4DE1E2344DB5}" srcOrd="0" destOrd="0" presId="urn:microsoft.com/office/officeart/2016/7/layout/BasicLinearProcessNumbered"/>
    <dgm:cxn modelId="{89B25667-4D77-4372-B351-F563D4A75941}" srcId="{4D02F6C7-72EE-4E6F-ADA1-2AF9561ED478}" destId="{B700B7EF-BFD0-4B3C-B6EC-D4D16873411F}" srcOrd="2" destOrd="0" parTransId="{5ADABB9D-1A6E-45E2-91DF-A59503324BFE}" sibTransId="{0E888BD7-2B08-4584-AF4D-B1DE40993B7B}"/>
    <dgm:cxn modelId="{30367087-0C05-4090-9B44-DBB668F5BCF4}" type="presOf" srcId="{B700B7EF-BFD0-4B3C-B6EC-D4D16873411F}" destId="{CBAD51F8-7A64-46DE-9A18-E418BD2A76F7}" srcOrd="1" destOrd="0" presId="urn:microsoft.com/office/officeart/2016/7/layout/BasicLinearProcessNumbered"/>
    <dgm:cxn modelId="{774848A9-D2D1-40BF-94B5-22173C1A6C87}" type="presOf" srcId="{4D02F6C7-72EE-4E6F-ADA1-2AF9561ED478}" destId="{5A46028F-DB1A-401E-8636-593E2E663254}" srcOrd="0" destOrd="0" presId="urn:microsoft.com/office/officeart/2016/7/layout/BasicLinearProcessNumbered"/>
    <dgm:cxn modelId="{15D5BBCA-DB39-4BB4-B222-3D3301FFAEDA}" type="presOf" srcId="{5389EF8A-7E74-4154-82E7-3875BAA1B192}" destId="{5AF3EA10-CE87-4126-859C-56A429295B08}" srcOrd="0" destOrd="0" presId="urn:microsoft.com/office/officeart/2016/7/layout/BasicLinearProcessNumbered"/>
    <dgm:cxn modelId="{5CC9BDE3-07E5-4F72-9E07-88F4D0EBA031}" type="presOf" srcId="{1AD68786-4561-4DB9-AE45-A5EF37A8D193}" destId="{1F41F2C6-BDA5-4535-B9FB-37CFADD6CC7D}" srcOrd="1" destOrd="0" presId="urn:microsoft.com/office/officeart/2016/7/layout/BasicLinearProcessNumbered"/>
    <dgm:cxn modelId="{41B12FE6-6171-4DB5-850D-52C5941A0CBA}" type="presOf" srcId="{5389EF8A-7E74-4154-82E7-3875BAA1B192}" destId="{86462999-3C68-4156-A06F-D06DCFA7CB53}" srcOrd="1" destOrd="0" presId="urn:microsoft.com/office/officeart/2016/7/layout/BasicLinearProcessNumbered"/>
    <dgm:cxn modelId="{E7D82AF0-B5A7-4F6E-B5F3-614EB448FC36}" srcId="{4D02F6C7-72EE-4E6F-ADA1-2AF9561ED478}" destId="{1AD68786-4561-4DB9-AE45-A5EF37A8D193}" srcOrd="1" destOrd="0" parTransId="{3593522E-AC13-42C4-A05F-F9FE2495F08D}" sibTransId="{0DCD017F-ABE6-4114-ADA5-4DB409B957AA}"/>
    <dgm:cxn modelId="{D4A37DF0-AAF4-4026-8B2C-EF466189D9D3}" type="presOf" srcId="{1AD68786-4561-4DB9-AE45-A5EF37A8D193}" destId="{C4A279F6-A070-44DF-95D3-07FA1CA48366}" srcOrd="0" destOrd="0" presId="urn:microsoft.com/office/officeart/2016/7/layout/BasicLinearProcessNumbered"/>
    <dgm:cxn modelId="{068233D8-EBFE-40B7-8DF1-AEA289BD14E8}" type="presParOf" srcId="{5A46028F-DB1A-401E-8636-593E2E663254}" destId="{EA8187BA-EA63-4E9F-BF2F-198D878B0855}" srcOrd="0" destOrd="0" presId="urn:microsoft.com/office/officeart/2016/7/layout/BasicLinearProcessNumbered"/>
    <dgm:cxn modelId="{17EAB6E9-D2D5-4D96-8FE4-4F439714F8B2}" type="presParOf" srcId="{EA8187BA-EA63-4E9F-BF2F-198D878B0855}" destId="{5AF3EA10-CE87-4126-859C-56A429295B08}" srcOrd="0" destOrd="0" presId="urn:microsoft.com/office/officeart/2016/7/layout/BasicLinearProcessNumbered"/>
    <dgm:cxn modelId="{BBDE4A66-2060-419C-BD4D-759C95D862B4}" type="presParOf" srcId="{EA8187BA-EA63-4E9F-BF2F-198D878B0855}" destId="{90CA33C6-F0CE-4F55-8BA7-F28E86AC5711}" srcOrd="1" destOrd="0" presId="urn:microsoft.com/office/officeart/2016/7/layout/BasicLinearProcessNumbered"/>
    <dgm:cxn modelId="{FE5E3193-F8AA-4F06-AC38-8897EE598835}" type="presParOf" srcId="{EA8187BA-EA63-4E9F-BF2F-198D878B0855}" destId="{4D6E185C-2E9E-45F2-8882-8A0411413FC6}" srcOrd="2" destOrd="0" presId="urn:microsoft.com/office/officeart/2016/7/layout/BasicLinearProcessNumbered"/>
    <dgm:cxn modelId="{2553E81F-E96B-48A1-B4F9-5419994991D3}" type="presParOf" srcId="{EA8187BA-EA63-4E9F-BF2F-198D878B0855}" destId="{86462999-3C68-4156-A06F-D06DCFA7CB53}" srcOrd="3" destOrd="0" presId="urn:microsoft.com/office/officeart/2016/7/layout/BasicLinearProcessNumbered"/>
    <dgm:cxn modelId="{F943B4CF-D927-428E-99C7-768808ABBACE}" type="presParOf" srcId="{5A46028F-DB1A-401E-8636-593E2E663254}" destId="{3C6B30CF-6EEF-4100-93B3-579FC4332557}" srcOrd="1" destOrd="0" presId="urn:microsoft.com/office/officeart/2016/7/layout/BasicLinearProcessNumbered"/>
    <dgm:cxn modelId="{0AF77F7A-7B89-4082-943F-1DDA623FB672}" type="presParOf" srcId="{5A46028F-DB1A-401E-8636-593E2E663254}" destId="{4969C217-72BD-4E55-B075-2E375727A9FA}" srcOrd="2" destOrd="0" presId="urn:microsoft.com/office/officeart/2016/7/layout/BasicLinearProcessNumbered"/>
    <dgm:cxn modelId="{B9E8BE72-40F8-4C70-8303-E2A583124B18}" type="presParOf" srcId="{4969C217-72BD-4E55-B075-2E375727A9FA}" destId="{C4A279F6-A070-44DF-95D3-07FA1CA48366}" srcOrd="0" destOrd="0" presId="urn:microsoft.com/office/officeart/2016/7/layout/BasicLinearProcessNumbered"/>
    <dgm:cxn modelId="{DABDDED9-7365-44A2-B477-882AC60299BE}" type="presParOf" srcId="{4969C217-72BD-4E55-B075-2E375727A9FA}" destId="{54251569-C65F-4818-91D5-C69552EDA536}" srcOrd="1" destOrd="0" presId="urn:microsoft.com/office/officeart/2016/7/layout/BasicLinearProcessNumbered"/>
    <dgm:cxn modelId="{6BC5E3CC-71C4-4502-91AE-4E036E0936C9}" type="presParOf" srcId="{4969C217-72BD-4E55-B075-2E375727A9FA}" destId="{11DE508E-6579-48E3-940C-FDC81E479231}" srcOrd="2" destOrd="0" presId="urn:microsoft.com/office/officeart/2016/7/layout/BasicLinearProcessNumbered"/>
    <dgm:cxn modelId="{D5D106F0-78AD-4DBB-AC0C-4A3419DC972E}" type="presParOf" srcId="{4969C217-72BD-4E55-B075-2E375727A9FA}" destId="{1F41F2C6-BDA5-4535-B9FB-37CFADD6CC7D}" srcOrd="3" destOrd="0" presId="urn:microsoft.com/office/officeart/2016/7/layout/BasicLinearProcessNumbered"/>
    <dgm:cxn modelId="{D6E7D4E4-B805-4681-831D-CE41BEDB57E4}" type="presParOf" srcId="{5A46028F-DB1A-401E-8636-593E2E663254}" destId="{09E8DDD8-0F8F-4534-91D2-B0E91F3217CA}" srcOrd="3" destOrd="0" presId="urn:microsoft.com/office/officeart/2016/7/layout/BasicLinearProcessNumbered"/>
    <dgm:cxn modelId="{A0EC9556-50EE-489D-9B44-CF04239C6E8C}" type="presParOf" srcId="{5A46028F-DB1A-401E-8636-593E2E663254}" destId="{973BD38B-695E-476B-BD9E-D6C188B9944B}" srcOrd="4" destOrd="0" presId="urn:microsoft.com/office/officeart/2016/7/layout/BasicLinearProcessNumbered"/>
    <dgm:cxn modelId="{A3064C4D-9B63-404A-902D-324F5FC1AD86}" type="presParOf" srcId="{973BD38B-695E-476B-BD9E-D6C188B9944B}" destId="{B49B9E6D-FC88-4095-8DBC-815EF060201A}" srcOrd="0" destOrd="0" presId="urn:microsoft.com/office/officeart/2016/7/layout/BasicLinearProcessNumbered"/>
    <dgm:cxn modelId="{71789713-AADD-4649-BAD3-6E8FE94E5129}" type="presParOf" srcId="{973BD38B-695E-476B-BD9E-D6C188B9944B}" destId="{B7D752DB-DFDE-406C-AD49-4DE1E2344DB5}" srcOrd="1" destOrd="0" presId="urn:microsoft.com/office/officeart/2016/7/layout/BasicLinearProcessNumbered"/>
    <dgm:cxn modelId="{990F07D0-DC19-4DD0-9299-29982347E6CA}" type="presParOf" srcId="{973BD38B-695E-476B-BD9E-D6C188B9944B}" destId="{A6CC3776-BDF1-4D7C-82E2-2FA0D5FE4105}" srcOrd="2" destOrd="0" presId="urn:microsoft.com/office/officeart/2016/7/layout/BasicLinearProcessNumbered"/>
    <dgm:cxn modelId="{D496E86A-6432-4694-B7E9-304D0A9A7FAE}" type="presParOf" srcId="{973BD38B-695E-476B-BD9E-D6C188B9944B}" destId="{CBAD51F8-7A64-46DE-9A18-E418BD2A76F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75D6CE-8B24-40B5-B308-E88407F972D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D18B1EC-BD23-43DC-A546-EF27268EF245}">
      <dgm:prSet/>
      <dgm:spPr/>
      <dgm:t>
        <a:bodyPr/>
        <a:lstStyle/>
        <a:p>
          <a:r>
            <a:rPr lang="en-CA" dirty="0"/>
            <a:t>Our program is functional and can satisfy most of the requirements in the beginning of our Programming.</a:t>
          </a:r>
          <a:endParaRPr lang="en-US" dirty="0"/>
        </a:p>
      </dgm:t>
    </dgm:pt>
    <dgm:pt modelId="{C0C15832-4006-4DCA-91F8-8EF493681468}" type="parTrans" cxnId="{555FC298-0F58-47B7-BB59-C4413BBAF264}">
      <dgm:prSet/>
      <dgm:spPr/>
      <dgm:t>
        <a:bodyPr/>
        <a:lstStyle/>
        <a:p>
          <a:endParaRPr lang="en-US"/>
        </a:p>
      </dgm:t>
    </dgm:pt>
    <dgm:pt modelId="{35A9D046-442C-41F6-B4D1-733BD1F3A747}" type="sibTrans" cxnId="{555FC298-0F58-47B7-BB59-C4413BBAF264}">
      <dgm:prSet/>
      <dgm:spPr/>
      <dgm:t>
        <a:bodyPr/>
        <a:lstStyle/>
        <a:p>
          <a:endParaRPr lang="en-US"/>
        </a:p>
      </dgm:t>
    </dgm:pt>
    <dgm:pt modelId="{CFBD292D-738A-4458-9091-04768AEBAF02}">
      <dgm:prSet/>
      <dgm:spPr/>
      <dgm:t>
        <a:bodyPr/>
        <a:lstStyle/>
        <a:p>
          <a:r>
            <a:rPr lang="en-US" dirty="0"/>
            <a:t>The product can properly take orders, save the orders to files, and send the relevant information to staff data.</a:t>
          </a:r>
        </a:p>
      </dgm:t>
    </dgm:pt>
    <dgm:pt modelId="{A34BF122-EFAE-4F09-B87F-296DD1EBEDA4}" type="parTrans" cxnId="{FE81FCE5-80D8-42CA-A6D6-8EC309851E8E}">
      <dgm:prSet/>
      <dgm:spPr/>
      <dgm:t>
        <a:bodyPr/>
        <a:lstStyle/>
        <a:p>
          <a:endParaRPr lang="en-US"/>
        </a:p>
      </dgm:t>
    </dgm:pt>
    <dgm:pt modelId="{62B0EB63-D95D-400B-B899-FBD7200D3FB7}" type="sibTrans" cxnId="{FE81FCE5-80D8-42CA-A6D6-8EC309851E8E}">
      <dgm:prSet/>
      <dgm:spPr/>
      <dgm:t>
        <a:bodyPr/>
        <a:lstStyle/>
        <a:p>
          <a:endParaRPr lang="en-US"/>
        </a:p>
      </dgm:t>
    </dgm:pt>
    <dgm:pt modelId="{4435A158-6B9C-460F-B0AC-4AAE18171123}">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CA" dirty="0"/>
            <a:t>There were issues and hiccups during development. We take these failures and learn from them.</a:t>
          </a:r>
          <a:endParaRPr lang="en-US" dirty="0"/>
        </a:p>
      </dgm:t>
    </dgm:pt>
    <dgm:pt modelId="{FC12E825-830F-4484-B826-C68C9F0168D3}" type="parTrans" cxnId="{1639A8E8-ACCC-4F87-95DC-C2FCBBE1B2F8}">
      <dgm:prSet/>
      <dgm:spPr/>
      <dgm:t>
        <a:bodyPr/>
        <a:lstStyle/>
        <a:p>
          <a:endParaRPr lang="en-US"/>
        </a:p>
      </dgm:t>
    </dgm:pt>
    <dgm:pt modelId="{0B7EDDAC-3922-401F-8810-8127E3C62FDC}" type="sibTrans" cxnId="{1639A8E8-ACCC-4F87-95DC-C2FCBBE1B2F8}">
      <dgm:prSet/>
      <dgm:spPr/>
      <dgm:t>
        <a:bodyPr/>
        <a:lstStyle/>
        <a:p>
          <a:endParaRPr lang="en-US"/>
        </a:p>
      </dgm:t>
    </dgm:pt>
    <dgm:pt modelId="{196E425A-30DE-4F2D-A283-0333F2348553}">
      <dgm:prSet/>
      <dgm:spPr/>
      <dgm:t>
        <a:bodyPr/>
        <a:lstStyle/>
        <a:p>
          <a:r>
            <a:rPr lang="en-US" dirty="0"/>
            <a:t>Our program aims to bridge the Customer Ordering, and Kitchen viewing of Orders. </a:t>
          </a:r>
        </a:p>
      </dgm:t>
    </dgm:pt>
    <dgm:pt modelId="{76D2D122-938D-4E0A-9CC5-2EDC3C1F5C47}" type="parTrans" cxnId="{F3763F53-0C52-45E5-BC3E-F1CEA769ABEF}">
      <dgm:prSet/>
      <dgm:spPr/>
      <dgm:t>
        <a:bodyPr/>
        <a:lstStyle/>
        <a:p>
          <a:endParaRPr lang="en-CA"/>
        </a:p>
      </dgm:t>
    </dgm:pt>
    <dgm:pt modelId="{22B6D2B1-FF5B-480C-92B6-C0BB5D7398CC}" type="sibTrans" cxnId="{F3763F53-0C52-45E5-BC3E-F1CEA769ABEF}">
      <dgm:prSet/>
      <dgm:spPr/>
      <dgm:t>
        <a:bodyPr/>
        <a:lstStyle/>
        <a:p>
          <a:endParaRPr lang="en-CA"/>
        </a:p>
      </dgm:t>
    </dgm:pt>
    <dgm:pt modelId="{B0251363-59A4-4810-96EA-2588E7BE33A9}" type="pres">
      <dgm:prSet presAssocID="{2075D6CE-8B24-40B5-B308-E88407F972DE}" presName="vert0" presStyleCnt="0">
        <dgm:presLayoutVars>
          <dgm:dir/>
          <dgm:animOne val="branch"/>
          <dgm:animLvl val="lvl"/>
        </dgm:presLayoutVars>
      </dgm:prSet>
      <dgm:spPr/>
    </dgm:pt>
    <dgm:pt modelId="{0BFE0A3F-A4FE-4438-AAED-08DC81A6895E}" type="pres">
      <dgm:prSet presAssocID="{196E425A-30DE-4F2D-A283-0333F2348553}" presName="thickLine" presStyleLbl="alignNode1" presStyleIdx="0" presStyleCnt="4"/>
      <dgm:spPr/>
    </dgm:pt>
    <dgm:pt modelId="{255E2842-6715-477C-A34F-BE4442C6AFDB}" type="pres">
      <dgm:prSet presAssocID="{196E425A-30DE-4F2D-A283-0333F2348553}" presName="horz1" presStyleCnt="0"/>
      <dgm:spPr/>
    </dgm:pt>
    <dgm:pt modelId="{AF887ACC-49AB-48D0-B6A8-44BDF71564D1}" type="pres">
      <dgm:prSet presAssocID="{196E425A-30DE-4F2D-A283-0333F2348553}" presName="tx1" presStyleLbl="revTx" presStyleIdx="0" presStyleCnt="4"/>
      <dgm:spPr/>
    </dgm:pt>
    <dgm:pt modelId="{5425B1C0-DC74-4730-B5AC-669DD0B2108F}" type="pres">
      <dgm:prSet presAssocID="{196E425A-30DE-4F2D-A283-0333F2348553}" presName="vert1" presStyleCnt="0"/>
      <dgm:spPr/>
    </dgm:pt>
    <dgm:pt modelId="{2F438CFB-B5C6-46F8-8BC7-8F0B4B5DFBD6}" type="pres">
      <dgm:prSet presAssocID="{4D18B1EC-BD23-43DC-A546-EF27268EF245}" presName="thickLine" presStyleLbl="alignNode1" presStyleIdx="1" presStyleCnt="4"/>
      <dgm:spPr/>
    </dgm:pt>
    <dgm:pt modelId="{C371A6F2-40F5-4B39-A557-5F9FFDE2D35B}" type="pres">
      <dgm:prSet presAssocID="{4D18B1EC-BD23-43DC-A546-EF27268EF245}" presName="horz1" presStyleCnt="0"/>
      <dgm:spPr/>
    </dgm:pt>
    <dgm:pt modelId="{CEF13A50-85FA-43CE-A1DB-6F3495A8F079}" type="pres">
      <dgm:prSet presAssocID="{4D18B1EC-BD23-43DC-A546-EF27268EF245}" presName="tx1" presStyleLbl="revTx" presStyleIdx="1" presStyleCnt="4"/>
      <dgm:spPr/>
    </dgm:pt>
    <dgm:pt modelId="{49619EC6-9B2B-4A14-8251-7937A8022F98}" type="pres">
      <dgm:prSet presAssocID="{4D18B1EC-BD23-43DC-A546-EF27268EF245}" presName="vert1" presStyleCnt="0"/>
      <dgm:spPr/>
    </dgm:pt>
    <dgm:pt modelId="{5DB7DBCD-2E8B-46F5-B58F-E7AF18534968}" type="pres">
      <dgm:prSet presAssocID="{CFBD292D-738A-4458-9091-04768AEBAF02}" presName="thickLine" presStyleLbl="alignNode1" presStyleIdx="2" presStyleCnt="4"/>
      <dgm:spPr/>
    </dgm:pt>
    <dgm:pt modelId="{C5B520CE-73F3-444C-A1F6-70C2E99B7098}" type="pres">
      <dgm:prSet presAssocID="{CFBD292D-738A-4458-9091-04768AEBAF02}" presName="horz1" presStyleCnt="0"/>
      <dgm:spPr/>
    </dgm:pt>
    <dgm:pt modelId="{922C524A-7CA1-4D73-B52D-41718490CFB9}" type="pres">
      <dgm:prSet presAssocID="{CFBD292D-738A-4458-9091-04768AEBAF02}" presName="tx1" presStyleLbl="revTx" presStyleIdx="2" presStyleCnt="4"/>
      <dgm:spPr/>
    </dgm:pt>
    <dgm:pt modelId="{EBF626A7-821D-42B1-B963-2AC892DBBBC5}" type="pres">
      <dgm:prSet presAssocID="{CFBD292D-738A-4458-9091-04768AEBAF02}" presName="vert1" presStyleCnt="0"/>
      <dgm:spPr/>
    </dgm:pt>
    <dgm:pt modelId="{06BB5D7E-5672-493C-8509-7A4AB092D4A6}" type="pres">
      <dgm:prSet presAssocID="{4435A158-6B9C-460F-B0AC-4AAE18171123}" presName="thickLine" presStyleLbl="alignNode1" presStyleIdx="3" presStyleCnt="4"/>
      <dgm:spPr/>
    </dgm:pt>
    <dgm:pt modelId="{04642B9B-D441-4AD4-9519-D2B16BF96AFA}" type="pres">
      <dgm:prSet presAssocID="{4435A158-6B9C-460F-B0AC-4AAE18171123}" presName="horz1" presStyleCnt="0"/>
      <dgm:spPr/>
    </dgm:pt>
    <dgm:pt modelId="{C2962E4E-49F5-4BB9-A2E0-1A99E6F76A23}" type="pres">
      <dgm:prSet presAssocID="{4435A158-6B9C-460F-B0AC-4AAE18171123}" presName="tx1" presStyleLbl="revTx" presStyleIdx="3" presStyleCnt="4"/>
      <dgm:spPr/>
    </dgm:pt>
    <dgm:pt modelId="{D40B3F9D-3BBA-4F7E-9B47-66A6E9D5FB8C}" type="pres">
      <dgm:prSet presAssocID="{4435A158-6B9C-460F-B0AC-4AAE18171123}" presName="vert1" presStyleCnt="0"/>
      <dgm:spPr/>
    </dgm:pt>
  </dgm:ptLst>
  <dgm:cxnLst>
    <dgm:cxn modelId="{0492D110-518F-4DCE-9544-1CADEC8F9D51}" type="presOf" srcId="{CFBD292D-738A-4458-9091-04768AEBAF02}" destId="{922C524A-7CA1-4D73-B52D-41718490CFB9}" srcOrd="0" destOrd="0" presId="urn:microsoft.com/office/officeart/2008/layout/LinedList"/>
    <dgm:cxn modelId="{04A45018-AC8B-4A38-9E87-763A5C6A1E93}" type="presOf" srcId="{2075D6CE-8B24-40B5-B308-E88407F972DE}" destId="{B0251363-59A4-4810-96EA-2588E7BE33A9}" srcOrd="0" destOrd="0" presId="urn:microsoft.com/office/officeart/2008/layout/LinedList"/>
    <dgm:cxn modelId="{4404D940-A506-4475-AFF5-5289CBEF22C8}" type="presOf" srcId="{196E425A-30DE-4F2D-A283-0333F2348553}" destId="{AF887ACC-49AB-48D0-B6A8-44BDF71564D1}" srcOrd="0" destOrd="0" presId="urn:microsoft.com/office/officeart/2008/layout/LinedList"/>
    <dgm:cxn modelId="{F3763F53-0C52-45E5-BC3E-F1CEA769ABEF}" srcId="{2075D6CE-8B24-40B5-B308-E88407F972DE}" destId="{196E425A-30DE-4F2D-A283-0333F2348553}" srcOrd="0" destOrd="0" parTransId="{76D2D122-938D-4E0A-9CC5-2EDC3C1F5C47}" sibTransId="{22B6D2B1-FF5B-480C-92B6-C0BB5D7398CC}"/>
    <dgm:cxn modelId="{555FC298-0F58-47B7-BB59-C4413BBAF264}" srcId="{2075D6CE-8B24-40B5-B308-E88407F972DE}" destId="{4D18B1EC-BD23-43DC-A546-EF27268EF245}" srcOrd="1" destOrd="0" parTransId="{C0C15832-4006-4DCA-91F8-8EF493681468}" sibTransId="{35A9D046-442C-41F6-B4D1-733BD1F3A747}"/>
    <dgm:cxn modelId="{FB59189F-6F03-4B73-8B2B-C91F49A82F2F}" type="presOf" srcId="{4435A158-6B9C-460F-B0AC-4AAE18171123}" destId="{C2962E4E-49F5-4BB9-A2E0-1A99E6F76A23}" srcOrd="0" destOrd="0" presId="urn:microsoft.com/office/officeart/2008/layout/LinedList"/>
    <dgm:cxn modelId="{8A50ABC7-986B-40EC-AA55-F372BC2725EE}" type="presOf" srcId="{4D18B1EC-BD23-43DC-A546-EF27268EF245}" destId="{CEF13A50-85FA-43CE-A1DB-6F3495A8F079}" srcOrd="0" destOrd="0" presId="urn:microsoft.com/office/officeart/2008/layout/LinedList"/>
    <dgm:cxn modelId="{FE81FCE5-80D8-42CA-A6D6-8EC309851E8E}" srcId="{2075D6CE-8B24-40B5-B308-E88407F972DE}" destId="{CFBD292D-738A-4458-9091-04768AEBAF02}" srcOrd="2" destOrd="0" parTransId="{A34BF122-EFAE-4F09-B87F-296DD1EBEDA4}" sibTransId="{62B0EB63-D95D-400B-B899-FBD7200D3FB7}"/>
    <dgm:cxn modelId="{1639A8E8-ACCC-4F87-95DC-C2FCBBE1B2F8}" srcId="{2075D6CE-8B24-40B5-B308-E88407F972DE}" destId="{4435A158-6B9C-460F-B0AC-4AAE18171123}" srcOrd="3" destOrd="0" parTransId="{FC12E825-830F-4484-B826-C68C9F0168D3}" sibTransId="{0B7EDDAC-3922-401F-8810-8127E3C62FDC}"/>
    <dgm:cxn modelId="{B7E08721-3126-4BEA-8B9F-82C211B00358}" type="presParOf" srcId="{B0251363-59A4-4810-96EA-2588E7BE33A9}" destId="{0BFE0A3F-A4FE-4438-AAED-08DC81A6895E}" srcOrd="0" destOrd="0" presId="urn:microsoft.com/office/officeart/2008/layout/LinedList"/>
    <dgm:cxn modelId="{50205C36-72A2-49AA-B27B-20F242C15D8D}" type="presParOf" srcId="{B0251363-59A4-4810-96EA-2588E7BE33A9}" destId="{255E2842-6715-477C-A34F-BE4442C6AFDB}" srcOrd="1" destOrd="0" presId="urn:microsoft.com/office/officeart/2008/layout/LinedList"/>
    <dgm:cxn modelId="{436C9D43-5D1A-4A27-95BB-CFA4AA0C4D97}" type="presParOf" srcId="{255E2842-6715-477C-A34F-BE4442C6AFDB}" destId="{AF887ACC-49AB-48D0-B6A8-44BDF71564D1}" srcOrd="0" destOrd="0" presId="urn:microsoft.com/office/officeart/2008/layout/LinedList"/>
    <dgm:cxn modelId="{9B474F6F-9860-4A9A-9E30-B244563B6D3D}" type="presParOf" srcId="{255E2842-6715-477C-A34F-BE4442C6AFDB}" destId="{5425B1C0-DC74-4730-B5AC-669DD0B2108F}" srcOrd="1" destOrd="0" presId="urn:microsoft.com/office/officeart/2008/layout/LinedList"/>
    <dgm:cxn modelId="{94C45135-4EFE-4366-8BEE-8BBDE5A5FE34}" type="presParOf" srcId="{B0251363-59A4-4810-96EA-2588E7BE33A9}" destId="{2F438CFB-B5C6-46F8-8BC7-8F0B4B5DFBD6}" srcOrd="2" destOrd="0" presId="urn:microsoft.com/office/officeart/2008/layout/LinedList"/>
    <dgm:cxn modelId="{044403F7-BE71-47BF-88CD-BA50FCD204BF}" type="presParOf" srcId="{B0251363-59A4-4810-96EA-2588E7BE33A9}" destId="{C371A6F2-40F5-4B39-A557-5F9FFDE2D35B}" srcOrd="3" destOrd="0" presId="urn:microsoft.com/office/officeart/2008/layout/LinedList"/>
    <dgm:cxn modelId="{E94E450F-5CB6-4472-AE3E-69A0D72A8EAC}" type="presParOf" srcId="{C371A6F2-40F5-4B39-A557-5F9FFDE2D35B}" destId="{CEF13A50-85FA-43CE-A1DB-6F3495A8F079}" srcOrd="0" destOrd="0" presId="urn:microsoft.com/office/officeart/2008/layout/LinedList"/>
    <dgm:cxn modelId="{0AC9D722-A679-45CF-866A-4A228B0989F5}" type="presParOf" srcId="{C371A6F2-40F5-4B39-A557-5F9FFDE2D35B}" destId="{49619EC6-9B2B-4A14-8251-7937A8022F98}" srcOrd="1" destOrd="0" presId="urn:microsoft.com/office/officeart/2008/layout/LinedList"/>
    <dgm:cxn modelId="{A161AC3E-A95A-40E3-90E8-798D4B289C35}" type="presParOf" srcId="{B0251363-59A4-4810-96EA-2588E7BE33A9}" destId="{5DB7DBCD-2E8B-46F5-B58F-E7AF18534968}" srcOrd="4" destOrd="0" presId="urn:microsoft.com/office/officeart/2008/layout/LinedList"/>
    <dgm:cxn modelId="{78AC9C7C-0BBC-44E2-9AEB-175AEA54B027}" type="presParOf" srcId="{B0251363-59A4-4810-96EA-2588E7BE33A9}" destId="{C5B520CE-73F3-444C-A1F6-70C2E99B7098}" srcOrd="5" destOrd="0" presId="urn:microsoft.com/office/officeart/2008/layout/LinedList"/>
    <dgm:cxn modelId="{70972533-B3F0-42AB-9D7A-92035008D118}" type="presParOf" srcId="{C5B520CE-73F3-444C-A1F6-70C2E99B7098}" destId="{922C524A-7CA1-4D73-B52D-41718490CFB9}" srcOrd="0" destOrd="0" presId="urn:microsoft.com/office/officeart/2008/layout/LinedList"/>
    <dgm:cxn modelId="{6902EE83-6028-4AD9-9E3E-B584A3D492FA}" type="presParOf" srcId="{C5B520CE-73F3-444C-A1F6-70C2E99B7098}" destId="{EBF626A7-821D-42B1-B963-2AC892DBBBC5}" srcOrd="1" destOrd="0" presId="urn:microsoft.com/office/officeart/2008/layout/LinedList"/>
    <dgm:cxn modelId="{B022991E-BC22-4602-A733-11228360722B}" type="presParOf" srcId="{B0251363-59A4-4810-96EA-2588E7BE33A9}" destId="{06BB5D7E-5672-493C-8509-7A4AB092D4A6}" srcOrd="6" destOrd="0" presId="urn:microsoft.com/office/officeart/2008/layout/LinedList"/>
    <dgm:cxn modelId="{0ED54F72-EC53-4DB2-823E-10B643DE3858}" type="presParOf" srcId="{B0251363-59A4-4810-96EA-2588E7BE33A9}" destId="{04642B9B-D441-4AD4-9519-D2B16BF96AFA}" srcOrd="7" destOrd="0" presId="urn:microsoft.com/office/officeart/2008/layout/LinedList"/>
    <dgm:cxn modelId="{6D92D2E5-7196-413C-BB4B-D9B392EF3431}" type="presParOf" srcId="{04642B9B-D441-4AD4-9519-D2B16BF96AFA}" destId="{C2962E4E-49F5-4BB9-A2E0-1A99E6F76A23}" srcOrd="0" destOrd="0" presId="urn:microsoft.com/office/officeart/2008/layout/LinedList"/>
    <dgm:cxn modelId="{CD1D652E-E1F5-4AE0-9FA6-EC45E3A9BCB7}" type="presParOf" srcId="{04642B9B-D441-4AD4-9519-D2B16BF96AFA}" destId="{D40B3F9D-3BBA-4F7E-9B47-66A6E9D5FB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3EA10-CE87-4126-859C-56A429295B08}">
      <dsp:nvSpPr>
        <dsp:cNvPr id="0" name=""/>
        <dsp:cNvSpPr/>
      </dsp:nvSpPr>
      <dsp:spPr>
        <a:xfrm>
          <a:off x="0" y="0"/>
          <a:ext cx="2857499" cy="38100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2782" tIns="330200" rIns="222782" bIns="330200" numCol="1" spcCol="1270" anchor="t" anchorCtr="0">
          <a:noAutofit/>
        </a:bodyPr>
        <a:lstStyle/>
        <a:p>
          <a:pPr marL="0" lvl="0" indent="0" algn="l" defTabSz="711200">
            <a:lnSpc>
              <a:spcPct val="90000"/>
            </a:lnSpc>
            <a:spcBef>
              <a:spcPct val="0"/>
            </a:spcBef>
            <a:spcAft>
              <a:spcPct val="35000"/>
            </a:spcAft>
            <a:buNone/>
          </a:pPr>
          <a:r>
            <a:rPr lang="en-US" sz="1600" kern="1200" dirty="0"/>
            <a:t>Intuitive Menu Browsing: Customers can easily explore the menu, categorized for convenience, ensuring a user-friendly experience.</a:t>
          </a:r>
        </a:p>
      </dsp:txBody>
      <dsp:txXfrm>
        <a:off x="0" y="1447800"/>
        <a:ext cx="2857499" cy="2286000"/>
      </dsp:txXfrm>
    </dsp:sp>
    <dsp:sp modelId="{90CA33C6-F0CE-4F55-8BA7-F28E86AC5711}">
      <dsp:nvSpPr>
        <dsp:cNvPr id="0" name=""/>
        <dsp:cNvSpPr/>
      </dsp:nvSpPr>
      <dsp:spPr>
        <a:xfrm>
          <a:off x="857249" y="380999"/>
          <a:ext cx="1143000" cy="114300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13" tIns="12700" rIns="8911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24637" y="548387"/>
        <a:ext cx="808224" cy="808224"/>
      </dsp:txXfrm>
    </dsp:sp>
    <dsp:sp modelId="{4D6E185C-2E9E-45F2-8882-8A0411413FC6}">
      <dsp:nvSpPr>
        <dsp:cNvPr id="0" name=""/>
        <dsp:cNvSpPr/>
      </dsp:nvSpPr>
      <dsp:spPr>
        <a:xfrm>
          <a:off x="0" y="3809928"/>
          <a:ext cx="28574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279F6-A070-44DF-95D3-07FA1CA48366}">
      <dsp:nvSpPr>
        <dsp:cNvPr id="0" name=""/>
        <dsp:cNvSpPr/>
      </dsp:nvSpPr>
      <dsp:spPr>
        <a:xfrm>
          <a:off x="3143249" y="0"/>
          <a:ext cx="2857499" cy="38100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2782" tIns="330200" rIns="222782" bIns="330200" numCol="1" spcCol="1270" anchor="t" anchorCtr="0">
          <a:noAutofit/>
        </a:bodyPr>
        <a:lstStyle/>
        <a:p>
          <a:pPr marL="0" lvl="0" indent="0" algn="l" defTabSz="711200">
            <a:lnSpc>
              <a:spcPct val="90000"/>
            </a:lnSpc>
            <a:spcBef>
              <a:spcPct val="0"/>
            </a:spcBef>
            <a:spcAft>
              <a:spcPct val="35000"/>
            </a:spcAft>
            <a:buNone/>
          </a:pPr>
          <a:r>
            <a:rPr lang="en-US" sz="1600" kern="1200" dirty="0"/>
            <a:t>Efficient Dish Selection: The interface facilitates swift dish selection, allowing users to add items to their cart with a single click.</a:t>
          </a:r>
        </a:p>
      </dsp:txBody>
      <dsp:txXfrm>
        <a:off x="3143249" y="1447800"/>
        <a:ext cx="2857499" cy="2286000"/>
      </dsp:txXfrm>
    </dsp:sp>
    <dsp:sp modelId="{54251569-C65F-4818-91D5-C69552EDA536}">
      <dsp:nvSpPr>
        <dsp:cNvPr id="0" name=""/>
        <dsp:cNvSpPr/>
      </dsp:nvSpPr>
      <dsp:spPr>
        <a:xfrm>
          <a:off x="4000499" y="380999"/>
          <a:ext cx="1143000" cy="1143000"/>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13" tIns="12700" rIns="8911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167887" y="548387"/>
        <a:ext cx="808224" cy="808224"/>
      </dsp:txXfrm>
    </dsp:sp>
    <dsp:sp modelId="{11DE508E-6579-48E3-940C-FDC81E479231}">
      <dsp:nvSpPr>
        <dsp:cNvPr id="0" name=""/>
        <dsp:cNvSpPr/>
      </dsp:nvSpPr>
      <dsp:spPr>
        <a:xfrm>
          <a:off x="3143249" y="3809928"/>
          <a:ext cx="28574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B9E6D-FC88-4095-8DBC-815EF060201A}">
      <dsp:nvSpPr>
        <dsp:cNvPr id="0" name=""/>
        <dsp:cNvSpPr/>
      </dsp:nvSpPr>
      <dsp:spPr>
        <a:xfrm>
          <a:off x="6286499" y="0"/>
          <a:ext cx="2857499" cy="381000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2782" tIns="330200" rIns="222782" bIns="330200" numCol="1" spcCol="1270" anchor="t" anchorCtr="0">
          <a:noAutofit/>
        </a:bodyPr>
        <a:lstStyle/>
        <a:p>
          <a:pPr marL="0" lvl="0" indent="0" algn="l" defTabSz="711200">
            <a:lnSpc>
              <a:spcPct val="90000"/>
            </a:lnSpc>
            <a:spcBef>
              <a:spcPct val="0"/>
            </a:spcBef>
            <a:spcAft>
              <a:spcPct val="35000"/>
            </a:spcAft>
            <a:buNone/>
          </a:pPr>
          <a:r>
            <a:rPr lang="en-US" sz="1600" kern="1200" dirty="0"/>
            <a:t>Quick Order Placement: The streamlined interface accelerates the order placement process, minimizing delays.</a:t>
          </a:r>
        </a:p>
      </dsp:txBody>
      <dsp:txXfrm>
        <a:off x="6286499" y="1447800"/>
        <a:ext cx="2857499" cy="2286000"/>
      </dsp:txXfrm>
    </dsp:sp>
    <dsp:sp modelId="{B7D752DB-DFDE-406C-AD49-4DE1E2344DB5}">
      <dsp:nvSpPr>
        <dsp:cNvPr id="0" name=""/>
        <dsp:cNvSpPr/>
      </dsp:nvSpPr>
      <dsp:spPr>
        <a:xfrm>
          <a:off x="7143749" y="380999"/>
          <a:ext cx="1143000" cy="114300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113" tIns="12700" rIns="8911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311137" y="548387"/>
        <a:ext cx="808224" cy="808224"/>
      </dsp:txXfrm>
    </dsp:sp>
    <dsp:sp modelId="{A6CC3776-BDF1-4D7C-82E2-2FA0D5FE4105}">
      <dsp:nvSpPr>
        <dsp:cNvPr id="0" name=""/>
        <dsp:cNvSpPr/>
      </dsp:nvSpPr>
      <dsp:spPr>
        <a:xfrm>
          <a:off x="6286499" y="3809928"/>
          <a:ext cx="28574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E0A3F-A4FE-4438-AAED-08DC81A6895E}">
      <dsp:nvSpPr>
        <dsp:cNvPr id="0" name=""/>
        <dsp:cNvSpPr/>
      </dsp:nvSpPr>
      <dsp:spPr>
        <a:xfrm>
          <a:off x="0" y="0"/>
          <a:ext cx="9144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87ACC-49AB-48D0-B6A8-44BDF71564D1}">
      <dsp:nvSpPr>
        <dsp:cNvPr id="0" name=""/>
        <dsp:cNvSpPr/>
      </dsp:nvSpPr>
      <dsp:spPr>
        <a:xfrm>
          <a:off x="0" y="0"/>
          <a:ext cx="9144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Our program aims to bridge the Customer Ordering, and Kitchen viewing of Orders. </a:t>
          </a:r>
        </a:p>
      </dsp:txBody>
      <dsp:txXfrm>
        <a:off x="0" y="0"/>
        <a:ext cx="9144000" cy="952500"/>
      </dsp:txXfrm>
    </dsp:sp>
    <dsp:sp modelId="{2F438CFB-B5C6-46F8-8BC7-8F0B4B5DFBD6}">
      <dsp:nvSpPr>
        <dsp:cNvPr id="0" name=""/>
        <dsp:cNvSpPr/>
      </dsp:nvSpPr>
      <dsp:spPr>
        <a:xfrm>
          <a:off x="0" y="952500"/>
          <a:ext cx="9144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13A50-85FA-43CE-A1DB-6F3495A8F079}">
      <dsp:nvSpPr>
        <dsp:cNvPr id="0" name=""/>
        <dsp:cNvSpPr/>
      </dsp:nvSpPr>
      <dsp:spPr>
        <a:xfrm>
          <a:off x="0" y="952500"/>
          <a:ext cx="9144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dirty="0"/>
            <a:t>Our program is functional and can satisfy most of the requirements in the beginning of our Programming.</a:t>
          </a:r>
          <a:endParaRPr lang="en-US" sz="2400" kern="1200" dirty="0"/>
        </a:p>
      </dsp:txBody>
      <dsp:txXfrm>
        <a:off x="0" y="952500"/>
        <a:ext cx="9144000" cy="952500"/>
      </dsp:txXfrm>
    </dsp:sp>
    <dsp:sp modelId="{5DB7DBCD-2E8B-46F5-B58F-E7AF18534968}">
      <dsp:nvSpPr>
        <dsp:cNvPr id="0" name=""/>
        <dsp:cNvSpPr/>
      </dsp:nvSpPr>
      <dsp:spPr>
        <a:xfrm>
          <a:off x="0" y="1905000"/>
          <a:ext cx="9144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C524A-7CA1-4D73-B52D-41718490CFB9}">
      <dsp:nvSpPr>
        <dsp:cNvPr id="0" name=""/>
        <dsp:cNvSpPr/>
      </dsp:nvSpPr>
      <dsp:spPr>
        <a:xfrm>
          <a:off x="0" y="1905000"/>
          <a:ext cx="9144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product can properly take orders, save the orders to files, and send the relevant information to staff data.</a:t>
          </a:r>
        </a:p>
      </dsp:txBody>
      <dsp:txXfrm>
        <a:off x="0" y="1905000"/>
        <a:ext cx="9144000" cy="952500"/>
      </dsp:txXfrm>
    </dsp:sp>
    <dsp:sp modelId="{06BB5D7E-5672-493C-8509-7A4AB092D4A6}">
      <dsp:nvSpPr>
        <dsp:cNvPr id="0" name=""/>
        <dsp:cNvSpPr/>
      </dsp:nvSpPr>
      <dsp:spPr>
        <a:xfrm>
          <a:off x="0" y="2857500"/>
          <a:ext cx="9144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62E4E-49F5-4BB9-A2E0-1A99E6F76A23}">
      <dsp:nvSpPr>
        <dsp:cNvPr id="0" name=""/>
        <dsp:cNvSpPr/>
      </dsp:nvSpPr>
      <dsp:spPr>
        <a:xfrm>
          <a:off x="0" y="2857500"/>
          <a:ext cx="9144000" cy="9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CA" sz="2400" kern="1200" dirty="0"/>
            <a:t>There were issues and hiccups during development. We take these failures and learn from them.</a:t>
          </a:r>
          <a:endParaRPr lang="en-US" sz="2400" kern="1200" dirty="0"/>
        </a:p>
      </dsp:txBody>
      <dsp:txXfrm>
        <a:off x="0" y="2857500"/>
        <a:ext cx="9144000" cy="9525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D86F2-77AA-40ED-AAFD-358249532DB2}" type="datetimeFigureOut">
              <a:rPr lang="en-CA" smtClean="0"/>
              <a:t>2023-12-07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E4711-B3A0-4B96-8BEB-B63AD3B59BA8}" type="slidenum">
              <a:rPr lang="en-CA" smtClean="0"/>
              <a:t>‹#›</a:t>
            </a:fld>
            <a:endParaRPr lang="en-CA"/>
          </a:p>
        </p:txBody>
      </p:sp>
    </p:spTree>
    <p:extLst>
      <p:ext uri="{BB962C8B-B14F-4D97-AF65-F5344CB8AC3E}">
        <p14:creationId xmlns:p14="http://schemas.microsoft.com/office/powerpoint/2010/main" val="122722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Multiple times over the course of our programming, Visual Studio Program files would encounter problems when trying to integrate.</a:t>
            </a:r>
          </a:p>
          <a:p>
            <a:endParaRPr lang="en-CA" dirty="0"/>
          </a:p>
        </p:txBody>
      </p:sp>
      <p:sp>
        <p:nvSpPr>
          <p:cNvPr id="4" name="Slide Number Placeholder 3"/>
          <p:cNvSpPr>
            <a:spLocks noGrp="1"/>
          </p:cNvSpPr>
          <p:nvPr>
            <p:ph type="sldNum" sz="quarter" idx="5"/>
          </p:nvPr>
        </p:nvSpPr>
        <p:spPr/>
        <p:txBody>
          <a:bodyPr/>
          <a:lstStyle/>
          <a:p>
            <a:fld id="{350E4711-B3A0-4B96-8BEB-B63AD3B59BA8}" type="slidenum">
              <a:rPr lang="en-CA" smtClean="0"/>
              <a:t>16</a:t>
            </a:fld>
            <a:endParaRPr lang="en-CA"/>
          </a:p>
        </p:txBody>
      </p:sp>
    </p:spTree>
    <p:extLst>
      <p:ext uri="{BB962C8B-B14F-4D97-AF65-F5344CB8AC3E}">
        <p14:creationId xmlns:p14="http://schemas.microsoft.com/office/powerpoint/2010/main" val="40729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7824">
              <a:lnSpc>
                <a:spcPct val="90000"/>
              </a:lnSpc>
              <a:spcAft>
                <a:spcPts val="600"/>
              </a:spcAft>
            </a:pPr>
            <a:r>
              <a:rPr lang="en-CA" sz="1200" dirty="0"/>
              <a:t>If the time to learn outweighs the time to code in familiar language is less then the time it would take to learn a new language, stick to what’s familiar</a:t>
            </a:r>
          </a:p>
        </p:txBody>
      </p:sp>
      <p:sp>
        <p:nvSpPr>
          <p:cNvPr id="4" name="Slide Number Placeholder 3"/>
          <p:cNvSpPr>
            <a:spLocks noGrp="1"/>
          </p:cNvSpPr>
          <p:nvPr>
            <p:ph type="sldNum" sz="quarter" idx="5"/>
          </p:nvPr>
        </p:nvSpPr>
        <p:spPr/>
        <p:txBody>
          <a:bodyPr/>
          <a:lstStyle/>
          <a:p>
            <a:fld id="{350E4711-B3A0-4B96-8BEB-B63AD3B59BA8}" type="slidenum">
              <a:rPr lang="en-CA" smtClean="0"/>
              <a:t>18</a:t>
            </a:fld>
            <a:endParaRPr lang="en-CA"/>
          </a:p>
        </p:txBody>
      </p:sp>
    </p:spTree>
    <p:extLst>
      <p:ext uri="{BB962C8B-B14F-4D97-AF65-F5344CB8AC3E}">
        <p14:creationId xmlns:p14="http://schemas.microsoft.com/office/powerpoint/2010/main" val="202440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56333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7240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38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979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664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12/7/2023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71980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1097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172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5047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5143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12/7/2023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695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80685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59AD7E1C-A194-55D5-C761-70703ED5115B}"/>
              </a:ext>
            </a:extLst>
          </p:cNvPr>
          <p:cNvPicPr>
            <a:picLocks noChangeAspect="1"/>
          </p:cNvPicPr>
          <p:nvPr/>
        </p:nvPicPr>
        <p:blipFill rotWithShape="1">
          <a:blip r:embed="rId2"/>
          <a:srcRect/>
          <a:stretch/>
        </p:blipFill>
        <p:spPr>
          <a:xfrm>
            <a:off x="20" y="10"/>
            <a:ext cx="12191977" cy="6857990"/>
          </a:xfrm>
          <a:prstGeom prst="rect">
            <a:avLst/>
          </a:prstGeom>
        </p:spPr>
      </p:pic>
      <p:sp>
        <p:nvSpPr>
          <p:cNvPr id="16" name="Rectangle 15">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7904" y="1517904"/>
            <a:ext cx="9144000" cy="2798064"/>
          </a:xfrm>
        </p:spPr>
        <p:txBody>
          <a:bodyPr>
            <a:normAutofit/>
          </a:bodyPr>
          <a:lstStyle/>
          <a:p>
            <a:r>
              <a:rPr lang="en-US">
                <a:solidFill>
                  <a:schemeClr val="bg1"/>
                </a:solidFill>
              </a:rPr>
              <a:t>Group 1:</a:t>
            </a:r>
            <a:br>
              <a:rPr lang="en-US">
                <a:solidFill>
                  <a:schemeClr val="bg1"/>
                </a:solidFill>
              </a:rPr>
            </a:br>
            <a:r>
              <a:rPr lang="en-US">
                <a:solidFill>
                  <a:schemeClr val="bg1"/>
                </a:solidFill>
              </a:rPr>
              <a:t>Program Demo</a:t>
            </a:r>
          </a:p>
        </p:txBody>
      </p:sp>
      <p:sp>
        <p:nvSpPr>
          <p:cNvPr id="3" name="Subtitle 2"/>
          <p:cNvSpPr>
            <a:spLocks noGrp="1"/>
          </p:cNvSpPr>
          <p:nvPr>
            <p:ph type="subTitle" idx="1"/>
          </p:nvPr>
        </p:nvSpPr>
        <p:spPr>
          <a:xfrm>
            <a:off x="1517904" y="4572000"/>
            <a:ext cx="9144000" cy="1527048"/>
          </a:xfrm>
        </p:spPr>
        <p:txBody>
          <a:bodyPr>
            <a:normAutofit/>
          </a:bodyPr>
          <a:lstStyle/>
          <a:p>
            <a:r>
              <a:rPr lang="en-US">
                <a:solidFill>
                  <a:schemeClr val="bg1"/>
                </a:solidFill>
              </a:rPr>
              <a:t>Ethan, Girish, Rian, Yinus</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3578-DD20-228D-2603-3C0D9D1861F6}"/>
              </a:ext>
            </a:extLst>
          </p:cNvPr>
          <p:cNvSpPr>
            <a:spLocks noGrp="1"/>
          </p:cNvSpPr>
          <p:nvPr>
            <p:ph type="title"/>
          </p:nvPr>
        </p:nvSpPr>
        <p:spPr>
          <a:xfrm>
            <a:off x="1524000" y="1133183"/>
            <a:ext cx="9144000" cy="924218"/>
          </a:xfrm>
        </p:spPr>
        <p:txBody>
          <a:bodyPr anchor="ctr">
            <a:normAutofit/>
          </a:bodyPr>
          <a:lstStyle/>
          <a:p>
            <a:pPr algn="ctr"/>
            <a:r>
              <a:rPr lang="en-US">
                <a:cs typeface="Aharoni"/>
              </a:rPr>
              <a:t>Usability Tests</a:t>
            </a:r>
          </a:p>
        </p:txBody>
      </p:sp>
      <p:sp>
        <p:nvSpPr>
          <p:cNvPr id="3" name="Content Placeholder 2">
            <a:extLst>
              <a:ext uri="{FF2B5EF4-FFF2-40B4-BE49-F238E27FC236}">
                <a16:creationId xmlns:a16="http://schemas.microsoft.com/office/drawing/2014/main" id="{4E70C938-38C7-E3BA-0154-123E4B099DD3}"/>
              </a:ext>
            </a:extLst>
          </p:cNvPr>
          <p:cNvSpPr>
            <a:spLocks/>
          </p:cNvSpPr>
          <p:nvPr/>
        </p:nvSpPr>
        <p:spPr>
          <a:xfrm>
            <a:off x="6526247" y="2173942"/>
            <a:ext cx="4476382" cy="3807703"/>
          </a:xfrm>
          <a:prstGeom prst="rect">
            <a:avLst/>
          </a:prstGeom>
        </p:spPr>
        <p:txBody>
          <a:bodyPr vert="horz" lIns="91440" tIns="45720" rIns="91440" bIns="45720" rtlCol="0" anchor="t">
            <a:noAutofit/>
          </a:bodyPr>
          <a:lstStyle/>
          <a:p>
            <a:pPr defTabSz="694944">
              <a:spcAft>
                <a:spcPts val="600"/>
              </a:spcAft>
            </a:pPr>
            <a:r>
              <a:rPr lang="en-US" sz="1950"/>
              <a:t>9.   </a:t>
            </a:r>
            <a:r>
              <a:rPr lang="en-US" sz="1950" err="1"/>
              <a:t>Request_Help_Test</a:t>
            </a:r>
          </a:p>
          <a:p>
            <a:pPr defTabSz="694944">
              <a:spcAft>
                <a:spcPts val="600"/>
              </a:spcAft>
            </a:pPr>
            <a:r>
              <a:rPr lang="en-US" sz="1950"/>
              <a:t>10. </a:t>
            </a:r>
            <a:r>
              <a:rPr lang="en-US" sz="1950" err="1"/>
              <a:t>View_Request_Help_Test</a:t>
            </a:r>
          </a:p>
          <a:p>
            <a:pPr defTabSz="694944">
              <a:spcAft>
                <a:spcPts val="600"/>
              </a:spcAft>
            </a:pPr>
            <a:r>
              <a:rPr lang="en-US" sz="1950"/>
              <a:t>11. </a:t>
            </a:r>
            <a:r>
              <a:rPr lang="en-US" sz="1950" err="1"/>
              <a:t>Status_from_Chef_Test</a:t>
            </a:r>
          </a:p>
          <a:p>
            <a:pPr defTabSz="694944">
              <a:spcAft>
                <a:spcPts val="600"/>
              </a:spcAft>
            </a:pPr>
            <a:r>
              <a:rPr lang="en-US" sz="1950"/>
              <a:t>12. Table Order Notification</a:t>
            </a:r>
          </a:p>
          <a:p>
            <a:pPr defTabSz="694944">
              <a:spcAft>
                <a:spcPts val="600"/>
              </a:spcAft>
            </a:pPr>
            <a:r>
              <a:rPr lang="en-US" sz="1950"/>
              <a:t>13. Waiter Table Order Display</a:t>
            </a:r>
          </a:p>
          <a:p>
            <a:pPr defTabSz="694944">
              <a:spcAft>
                <a:spcPts val="600"/>
              </a:spcAft>
            </a:pPr>
            <a:r>
              <a:rPr lang="en-US" sz="1950"/>
              <a:t>14.  Waiter Dish Status Update</a:t>
            </a:r>
          </a:p>
          <a:p>
            <a:pPr defTabSz="694944">
              <a:spcAft>
                <a:spcPts val="600"/>
              </a:spcAft>
            </a:pPr>
            <a:r>
              <a:rPr lang="en-US" sz="1950"/>
              <a:t>15.  </a:t>
            </a:r>
            <a:r>
              <a:rPr lang="en-US" sz="1950" err="1"/>
              <a:t>Understand_MenuLayout_Test</a:t>
            </a:r>
          </a:p>
          <a:p>
            <a:pPr defTabSz="694944">
              <a:spcAft>
                <a:spcPts val="600"/>
              </a:spcAft>
            </a:pPr>
            <a:r>
              <a:rPr lang="en-US" sz="1950"/>
              <a:t>16.  </a:t>
            </a:r>
            <a:r>
              <a:rPr lang="en-US" sz="1950" err="1"/>
              <a:t>Navigation_Test</a:t>
            </a:r>
            <a:endParaRPr lang="en-US" sz="1950" kern="1200" err="1">
              <a:latin typeface="+mn-lt"/>
            </a:endParaRPr>
          </a:p>
          <a:p>
            <a:pPr marL="390525" indent="-390525" defTabSz="694944">
              <a:spcAft>
                <a:spcPts val="600"/>
              </a:spcAft>
              <a:buAutoNum type="arabicPeriod"/>
            </a:pPr>
            <a:endParaRPr lang="en-US" sz="1368" kern="1200">
              <a:solidFill>
                <a:schemeClr val="tx1"/>
              </a:solidFill>
              <a:latin typeface="+mn-lt"/>
            </a:endParaRPr>
          </a:p>
          <a:p>
            <a:pPr marL="514350" indent="-514350">
              <a:spcAft>
                <a:spcPts val="600"/>
              </a:spcAft>
              <a:buAutoNum type="arabicPeriod"/>
            </a:pPr>
            <a:endParaRPr lang="en-US"/>
          </a:p>
        </p:txBody>
      </p:sp>
      <p:sp>
        <p:nvSpPr>
          <p:cNvPr id="14" name="TextBox 13">
            <a:extLst>
              <a:ext uri="{FF2B5EF4-FFF2-40B4-BE49-F238E27FC236}">
                <a16:creationId xmlns:a16="http://schemas.microsoft.com/office/drawing/2014/main" id="{5C9F0040-996A-BC7F-B266-8F7832D10CEC}"/>
              </a:ext>
            </a:extLst>
          </p:cNvPr>
          <p:cNvSpPr txBox="1"/>
          <p:nvPr/>
        </p:nvSpPr>
        <p:spPr>
          <a:xfrm>
            <a:off x="2398059" y="2173941"/>
            <a:ext cx="3361764" cy="3224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05000"/>
              </a:lnSpc>
              <a:spcBef>
                <a:spcPts val="684"/>
              </a:spcBef>
              <a:buAutoNum type="arabicPeriod"/>
            </a:pPr>
            <a:r>
              <a:rPr lang="en-US" sz="1950" err="1">
                <a:ea typeface="+mn-lt"/>
                <a:cs typeface="+mn-lt"/>
              </a:rPr>
              <a:t>Verification_Test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Clarity_Test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Evaluation_Test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Feedback_Test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Login_Test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Order_Sent_Test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Order_Update_Test</a:t>
            </a:r>
            <a:endParaRPr lang="en-US" sz="1950">
              <a:ea typeface="+mn-lt"/>
              <a:cs typeface="+mn-lt"/>
            </a:endParaRPr>
          </a:p>
          <a:p>
            <a:pPr marL="390525" indent="-390525">
              <a:lnSpc>
                <a:spcPct val="105000"/>
              </a:lnSpc>
              <a:spcBef>
                <a:spcPts val="684"/>
              </a:spcBef>
              <a:buAutoNum type="arabicPeriod"/>
            </a:pPr>
            <a:r>
              <a:rPr lang="en-US" sz="1950" err="1">
                <a:ea typeface="+mn-lt"/>
                <a:cs typeface="+mn-lt"/>
              </a:rPr>
              <a:t>Confirm_Bill_Test</a:t>
            </a:r>
            <a:endParaRPr lang="en-US" sz="1950" err="1"/>
          </a:p>
        </p:txBody>
      </p:sp>
    </p:spTree>
    <p:extLst>
      <p:ext uri="{BB962C8B-B14F-4D97-AF65-F5344CB8AC3E}">
        <p14:creationId xmlns:p14="http://schemas.microsoft.com/office/powerpoint/2010/main" val="279324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210F-1845-15C5-E86F-15F26BB77CAA}"/>
              </a:ext>
            </a:extLst>
          </p:cNvPr>
          <p:cNvSpPr>
            <a:spLocks noGrp="1"/>
          </p:cNvSpPr>
          <p:nvPr>
            <p:ph type="title"/>
          </p:nvPr>
        </p:nvSpPr>
        <p:spPr/>
        <p:txBody>
          <a:bodyPr/>
          <a:lstStyle/>
          <a:p>
            <a:pPr algn="ctr"/>
            <a:r>
              <a:rPr lang="en-US">
                <a:cs typeface="Aharoni"/>
              </a:rPr>
              <a:t>Status Update</a:t>
            </a:r>
          </a:p>
        </p:txBody>
      </p:sp>
      <p:pic>
        <p:nvPicPr>
          <p:cNvPr id="11" name="Content Placeholder 10" descr="A white and black checklist with black text&#10;&#10;Description automatically generated">
            <a:extLst>
              <a:ext uri="{FF2B5EF4-FFF2-40B4-BE49-F238E27FC236}">
                <a16:creationId xmlns:a16="http://schemas.microsoft.com/office/drawing/2014/main" id="{47132152-50D9-4CB7-CA2F-6293FC64A23F}"/>
              </a:ext>
            </a:extLst>
          </p:cNvPr>
          <p:cNvPicPr>
            <a:picLocks noGrp="1" noChangeAspect="1"/>
          </p:cNvPicPr>
          <p:nvPr>
            <p:ph idx="1"/>
          </p:nvPr>
        </p:nvPicPr>
        <p:blipFill>
          <a:blip r:embed="rId2"/>
          <a:stretch>
            <a:fillRect/>
          </a:stretch>
        </p:blipFill>
        <p:spPr>
          <a:xfrm>
            <a:off x="3049375" y="2427638"/>
            <a:ext cx="6096000" cy="3291353"/>
          </a:xfrm>
        </p:spPr>
      </p:pic>
    </p:spTree>
    <p:extLst>
      <p:ext uri="{BB962C8B-B14F-4D97-AF65-F5344CB8AC3E}">
        <p14:creationId xmlns:p14="http://schemas.microsoft.com/office/powerpoint/2010/main" val="32105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4865C-D730-CDDF-90D4-8B955260BDD5}"/>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en-US" sz="6000"/>
              <a:t>Screen Share and Run the test case</a:t>
            </a:r>
          </a:p>
        </p:txBody>
      </p:sp>
    </p:spTree>
    <p:extLst>
      <p:ext uri="{BB962C8B-B14F-4D97-AF65-F5344CB8AC3E}">
        <p14:creationId xmlns:p14="http://schemas.microsoft.com/office/powerpoint/2010/main" val="218646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3E29A-7C10-8C26-F4B3-F7C47A4AEF4C}"/>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en-US"/>
              <a:t>Issues and Lessons</a:t>
            </a:r>
          </a:p>
        </p:txBody>
      </p:sp>
      <p:sp>
        <p:nvSpPr>
          <p:cNvPr id="3" name="Text Placeholder 2">
            <a:extLst>
              <a:ext uri="{FF2B5EF4-FFF2-40B4-BE49-F238E27FC236}">
                <a16:creationId xmlns:a16="http://schemas.microsoft.com/office/drawing/2014/main" id="{993DA46A-8EF5-490E-0192-376CB6E367BF}"/>
              </a:ext>
            </a:extLst>
          </p:cNvPr>
          <p:cNvSpPr>
            <a:spLocks noGrp="1"/>
          </p:cNvSpPr>
          <p:nvPr>
            <p:ph type="body" idx="1"/>
          </p:nvPr>
        </p:nvSpPr>
        <p:spPr>
          <a:xfrm>
            <a:off x="1517904" y="4479368"/>
            <a:ext cx="9144000" cy="1215137"/>
          </a:xfrm>
        </p:spPr>
        <p:txBody>
          <a:bodyPr vert="horz" lIns="91440" tIns="45720" rIns="91440" bIns="45720" rtlCol="0">
            <a:normAutofit/>
          </a:bodyPr>
          <a:lstStyle/>
          <a:p>
            <a:pPr algn="ctr"/>
            <a:r>
              <a:rPr lang="en-US"/>
              <a:t>A retrospective of the Development of our Project</a:t>
            </a:r>
          </a:p>
        </p:txBody>
      </p:sp>
    </p:spTree>
    <p:extLst>
      <p:ext uri="{BB962C8B-B14F-4D97-AF65-F5344CB8AC3E}">
        <p14:creationId xmlns:p14="http://schemas.microsoft.com/office/powerpoint/2010/main" val="226866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47AD16-19A7-52B0-B6D2-6210DBE9F912}"/>
              </a:ext>
            </a:extLst>
          </p:cNvPr>
          <p:cNvSpPr>
            <a:spLocks noGrp="1"/>
          </p:cNvSpPr>
          <p:nvPr>
            <p:ph type="body" idx="1"/>
          </p:nvPr>
        </p:nvSpPr>
        <p:spPr/>
        <p:txBody>
          <a:bodyPr/>
          <a:lstStyle/>
          <a:p>
            <a:r>
              <a:rPr lang="en-CA" dirty="0"/>
              <a:t>Issues</a:t>
            </a:r>
          </a:p>
        </p:txBody>
      </p:sp>
      <p:sp>
        <p:nvSpPr>
          <p:cNvPr id="3" name="Content Placeholder 2">
            <a:extLst>
              <a:ext uri="{FF2B5EF4-FFF2-40B4-BE49-F238E27FC236}">
                <a16:creationId xmlns:a16="http://schemas.microsoft.com/office/drawing/2014/main" id="{1458C9F6-F0EE-872F-570B-44A36F04ED1B}"/>
              </a:ext>
            </a:extLst>
          </p:cNvPr>
          <p:cNvSpPr>
            <a:spLocks noGrp="1"/>
          </p:cNvSpPr>
          <p:nvPr>
            <p:ph sz="half" idx="2"/>
          </p:nvPr>
        </p:nvSpPr>
        <p:spPr/>
        <p:txBody>
          <a:bodyPr>
            <a:normAutofit/>
          </a:bodyPr>
          <a:lstStyle/>
          <a:p>
            <a:r>
              <a:rPr lang="en-CA" sz="1800" dirty="0"/>
              <a:t>Usage of unfamiliar software</a:t>
            </a:r>
          </a:p>
          <a:p>
            <a:r>
              <a:rPr lang="en-CA" sz="1800" dirty="0"/>
              <a:t>Incomplete / Partial Design Phase</a:t>
            </a:r>
          </a:p>
          <a:p>
            <a:r>
              <a:rPr lang="en-CA" sz="1800" dirty="0"/>
              <a:t>Time Management</a:t>
            </a:r>
          </a:p>
          <a:p>
            <a:r>
              <a:rPr lang="en-CA" sz="1800" dirty="0"/>
              <a:t>GitHub Repository Issues</a:t>
            </a:r>
          </a:p>
          <a:p>
            <a:endParaRPr lang="en-CA" sz="1800" dirty="0"/>
          </a:p>
        </p:txBody>
      </p:sp>
      <p:sp>
        <p:nvSpPr>
          <p:cNvPr id="4" name="Text Placeholder 3">
            <a:extLst>
              <a:ext uri="{FF2B5EF4-FFF2-40B4-BE49-F238E27FC236}">
                <a16:creationId xmlns:a16="http://schemas.microsoft.com/office/drawing/2014/main" id="{A0285ABF-0402-B8C0-9A5D-425CC53B00E9}"/>
              </a:ext>
            </a:extLst>
          </p:cNvPr>
          <p:cNvSpPr>
            <a:spLocks noGrp="1"/>
          </p:cNvSpPr>
          <p:nvPr>
            <p:ph type="body" sz="quarter" idx="3"/>
          </p:nvPr>
        </p:nvSpPr>
        <p:spPr/>
        <p:txBody>
          <a:bodyPr/>
          <a:lstStyle/>
          <a:p>
            <a:r>
              <a:rPr lang="en-CA" dirty="0"/>
              <a:t>Lessons</a:t>
            </a:r>
          </a:p>
        </p:txBody>
      </p:sp>
      <p:sp>
        <p:nvSpPr>
          <p:cNvPr id="5" name="Content Placeholder 4">
            <a:extLst>
              <a:ext uri="{FF2B5EF4-FFF2-40B4-BE49-F238E27FC236}">
                <a16:creationId xmlns:a16="http://schemas.microsoft.com/office/drawing/2014/main" id="{47D0C621-A8F6-ED8F-0ADC-B80CBBCC64D9}"/>
              </a:ext>
            </a:extLst>
          </p:cNvPr>
          <p:cNvSpPr>
            <a:spLocks noGrp="1"/>
          </p:cNvSpPr>
          <p:nvPr>
            <p:ph sz="quarter" idx="4"/>
          </p:nvPr>
        </p:nvSpPr>
        <p:spPr/>
        <p:txBody>
          <a:bodyPr>
            <a:normAutofit/>
          </a:bodyPr>
          <a:lstStyle/>
          <a:p>
            <a:r>
              <a:rPr lang="en-CA" sz="1800" dirty="0"/>
              <a:t>Proper Conduct for Designing</a:t>
            </a:r>
          </a:p>
          <a:p>
            <a:r>
              <a:rPr lang="en-CA" sz="1800" dirty="0"/>
              <a:t>Formatting communication between modules</a:t>
            </a:r>
          </a:p>
          <a:p>
            <a:r>
              <a:rPr lang="en-CA" sz="1800" dirty="0"/>
              <a:t>Adhere to known technology</a:t>
            </a:r>
          </a:p>
          <a:p>
            <a:r>
              <a:rPr lang="en-CA" sz="1800" dirty="0"/>
              <a:t>Play to your skills</a:t>
            </a:r>
          </a:p>
        </p:txBody>
      </p:sp>
      <p:sp>
        <p:nvSpPr>
          <p:cNvPr id="6" name="Title 5">
            <a:extLst>
              <a:ext uri="{FF2B5EF4-FFF2-40B4-BE49-F238E27FC236}">
                <a16:creationId xmlns:a16="http://schemas.microsoft.com/office/drawing/2014/main" id="{FCB8F218-F551-2502-27A0-B6660F37D0E5}"/>
              </a:ext>
            </a:extLst>
          </p:cNvPr>
          <p:cNvSpPr>
            <a:spLocks noGrp="1"/>
          </p:cNvSpPr>
          <p:nvPr>
            <p:ph type="title"/>
          </p:nvPr>
        </p:nvSpPr>
        <p:spPr/>
        <p:txBody>
          <a:bodyPr/>
          <a:lstStyle/>
          <a:p>
            <a:r>
              <a:rPr lang="en-CA" dirty="0"/>
              <a:t>Main Topics</a:t>
            </a:r>
          </a:p>
        </p:txBody>
      </p:sp>
    </p:spTree>
    <p:extLst>
      <p:ext uri="{BB962C8B-B14F-4D97-AF65-F5344CB8AC3E}">
        <p14:creationId xmlns:p14="http://schemas.microsoft.com/office/powerpoint/2010/main" val="9242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5F61B65-4049-CFD4-D801-72489A47204B}"/>
              </a:ext>
            </a:extLst>
          </p:cNvPr>
          <p:cNvSpPr>
            <a:spLocks noGrp="1"/>
          </p:cNvSpPr>
          <p:nvPr>
            <p:ph type="title"/>
          </p:nvPr>
        </p:nvSpPr>
        <p:spPr>
          <a:xfrm>
            <a:off x="1517904" y="1517904"/>
            <a:ext cx="9144000" cy="1344168"/>
          </a:xfrm>
        </p:spPr>
        <p:txBody>
          <a:bodyPr vert="horz" lIns="91440" tIns="45720" rIns="91440" bIns="45720" rtlCol="0" anchor="t">
            <a:normAutofit/>
          </a:bodyPr>
          <a:lstStyle/>
          <a:p>
            <a:r>
              <a:rPr lang="en-US" sz="3600" kern="1200" spc="-50" baseline="0">
                <a:solidFill>
                  <a:schemeClr val="tx1"/>
                </a:solidFill>
                <a:latin typeface="+mj-lt"/>
                <a:ea typeface="+mj-ea"/>
                <a:cs typeface="+mj-cs"/>
              </a:rPr>
              <a:t>Issues</a:t>
            </a:r>
            <a:br>
              <a:rPr lang="en-US" sz="3600" kern="1200" spc="-50" baseline="0">
                <a:solidFill>
                  <a:schemeClr val="tx1"/>
                </a:solidFill>
                <a:latin typeface="+mj-lt"/>
                <a:ea typeface="+mj-ea"/>
                <a:cs typeface="+mj-cs"/>
              </a:rPr>
            </a:br>
            <a:r>
              <a:rPr lang="en-US" sz="3600" kern="1200" spc="-50" baseline="0">
                <a:solidFill>
                  <a:schemeClr val="tx1"/>
                </a:solidFill>
                <a:latin typeface="+mj-lt"/>
                <a:ea typeface="+mj-ea"/>
                <a:cs typeface="+mj-cs"/>
              </a:rPr>
              <a:t>Unfamiliar Software and Partial Design</a:t>
            </a:r>
          </a:p>
        </p:txBody>
      </p:sp>
      <p:sp>
        <p:nvSpPr>
          <p:cNvPr id="8" name="Content Placeholder 7">
            <a:extLst>
              <a:ext uri="{FF2B5EF4-FFF2-40B4-BE49-F238E27FC236}">
                <a16:creationId xmlns:a16="http://schemas.microsoft.com/office/drawing/2014/main" id="{729F5C82-EDB9-C05D-C755-1FB6390358B2}"/>
              </a:ext>
            </a:extLst>
          </p:cNvPr>
          <p:cNvSpPr>
            <a:spLocks/>
          </p:cNvSpPr>
          <p:nvPr/>
        </p:nvSpPr>
        <p:spPr>
          <a:xfrm>
            <a:off x="1429966" y="2970213"/>
            <a:ext cx="4463085" cy="2529835"/>
          </a:xfrm>
          <a:prstGeom prst="rect">
            <a:avLst/>
          </a:prstGeom>
        </p:spPr>
        <p:txBody>
          <a:bodyPr>
            <a:normAutofit/>
          </a:bodyPr>
          <a:lstStyle/>
          <a:p>
            <a:pPr marL="285750" indent="-285750" defTabSz="740664">
              <a:lnSpc>
                <a:spcPct val="90000"/>
              </a:lnSpc>
              <a:spcAft>
                <a:spcPts val="600"/>
              </a:spcAft>
              <a:buFont typeface="Arial" panose="020B0604020202020204" pitchFamily="34" charset="0"/>
              <a:buChar char="•"/>
            </a:pPr>
            <a:r>
              <a:rPr lang="en-CA" sz="1700" kern="1200" dirty="0">
                <a:solidFill>
                  <a:schemeClr val="tx1"/>
                </a:solidFill>
                <a:latin typeface="+mn-lt"/>
                <a:ea typeface="+mn-ea"/>
                <a:cs typeface="+mn-cs"/>
              </a:rPr>
              <a:t>An important aspect of the designing phase of SDLC is identifying the tools to be used.</a:t>
            </a:r>
          </a:p>
          <a:p>
            <a:pPr marL="285750" indent="-285750" defTabSz="740664">
              <a:lnSpc>
                <a:spcPct val="90000"/>
              </a:lnSpc>
              <a:spcAft>
                <a:spcPts val="600"/>
              </a:spcAft>
              <a:buFont typeface="Arial" panose="020B0604020202020204" pitchFamily="34" charset="0"/>
              <a:buChar char="•"/>
            </a:pPr>
            <a:r>
              <a:rPr lang="en-CA" sz="1700" kern="1200" dirty="0">
                <a:solidFill>
                  <a:schemeClr val="tx1"/>
                </a:solidFill>
                <a:latin typeface="+mn-lt"/>
                <a:ea typeface="+mn-ea"/>
                <a:cs typeface="+mn-cs"/>
              </a:rPr>
              <a:t>Taking the time to learn and understand unfamiliar tools.</a:t>
            </a:r>
          </a:p>
          <a:p>
            <a:pPr marL="285750" indent="-285750" defTabSz="740664">
              <a:lnSpc>
                <a:spcPct val="90000"/>
              </a:lnSpc>
              <a:spcAft>
                <a:spcPts val="600"/>
              </a:spcAft>
              <a:buFont typeface="Arial" panose="020B0604020202020204" pitchFamily="34" charset="0"/>
              <a:buChar char="•"/>
            </a:pPr>
            <a:r>
              <a:rPr lang="en-CA" sz="1700" kern="1200" dirty="0">
                <a:solidFill>
                  <a:schemeClr val="tx1"/>
                </a:solidFill>
                <a:latin typeface="+mn-lt"/>
                <a:ea typeface="+mn-ea"/>
                <a:cs typeface="+mn-cs"/>
              </a:rPr>
              <a:t>Practice their usage before implementing them.</a:t>
            </a:r>
          </a:p>
          <a:p>
            <a:pPr marL="285750" indent="-285750" defTabSz="740664">
              <a:lnSpc>
                <a:spcPct val="90000"/>
              </a:lnSpc>
              <a:spcAft>
                <a:spcPts val="600"/>
              </a:spcAft>
              <a:buFont typeface="Arial" panose="020B0604020202020204" pitchFamily="34" charset="0"/>
              <a:buChar char="•"/>
            </a:pPr>
            <a:r>
              <a:rPr lang="en-CA" sz="1700" kern="1200" dirty="0">
                <a:solidFill>
                  <a:schemeClr val="tx1"/>
                </a:solidFill>
                <a:latin typeface="+mn-lt"/>
                <a:ea typeface="+mn-ea"/>
                <a:cs typeface="+mn-cs"/>
              </a:rPr>
              <a:t>Result: Extreme difficulty in the creation of GUI, and increased time spent</a:t>
            </a:r>
            <a:endParaRPr lang="en-CA" sz="1700" dirty="0"/>
          </a:p>
        </p:txBody>
      </p:sp>
      <p:sp>
        <p:nvSpPr>
          <p:cNvPr id="9" name="Content Placeholder 8">
            <a:extLst>
              <a:ext uri="{FF2B5EF4-FFF2-40B4-BE49-F238E27FC236}">
                <a16:creationId xmlns:a16="http://schemas.microsoft.com/office/drawing/2014/main" id="{9CE3094B-6A6D-18D4-CB5D-8C0D2D3B43D0}"/>
              </a:ext>
            </a:extLst>
          </p:cNvPr>
          <p:cNvSpPr>
            <a:spLocks/>
          </p:cNvSpPr>
          <p:nvPr/>
        </p:nvSpPr>
        <p:spPr>
          <a:xfrm>
            <a:off x="6286250" y="2970213"/>
            <a:ext cx="4375654" cy="2529835"/>
          </a:xfrm>
          <a:prstGeom prst="rect">
            <a:avLst/>
          </a:prstGeom>
        </p:spPr>
        <p:txBody>
          <a:bodyPr>
            <a:normAutofit/>
          </a:bodyPr>
          <a:lstStyle/>
          <a:p>
            <a:pPr marL="285750" indent="-285750" defTabSz="740664">
              <a:lnSpc>
                <a:spcPct val="90000"/>
              </a:lnSpc>
              <a:spcAft>
                <a:spcPts val="600"/>
              </a:spcAft>
              <a:buFont typeface="Arial" panose="020B0604020202020204" pitchFamily="34" charset="0"/>
              <a:buChar char="•"/>
            </a:pPr>
            <a:r>
              <a:rPr lang="en-CA" sz="1620" kern="1200" dirty="0">
                <a:solidFill>
                  <a:schemeClr val="tx1"/>
                </a:solidFill>
                <a:latin typeface="+mn-lt"/>
                <a:ea typeface="+mn-ea"/>
                <a:cs typeface="+mn-cs"/>
              </a:rPr>
              <a:t>The design phase was handled very poorly.</a:t>
            </a:r>
          </a:p>
          <a:p>
            <a:pPr marL="285750" indent="-285750" defTabSz="740664">
              <a:lnSpc>
                <a:spcPct val="90000"/>
              </a:lnSpc>
              <a:spcAft>
                <a:spcPts val="600"/>
              </a:spcAft>
              <a:buFont typeface="Arial" panose="020B0604020202020204" pitchFamily="34" charset="0"/>
              <a:buChar char="•"/>
            </a:pPr>
            <a:r>
              <a:rPr lang="en-CA" sz="1620" kern="1200" dirty="0">
                <a:solidFill>
                  <a:schemeClr val="tx1"/>
                </a:solidFill>
                <a:latin typeface="+mn-lt"/>
                <a:ea typeface="+mn-ea"/>
                <a:cs typeface="+mn-cs"/>
              </a:rPr>
              <a:t>This became a problem when integrating and interweaving modules.</a:t>
            </a:r>
          </a:p>
          <a:p>
            <a:pPr marL="285750" indent="-285750" defTabSz="740664">
              <a:lnSpc>
                <a:spcPct val="90000"/>
              </a:lnSpc>
              <a:spcAft>
                <a:spcPts val="600"/>
              </a:spcAft>
              <a:buFont typeface="Arial" panose="020B0604020202020204" pitchFamily="34" charset="0"/>
              <a:buChar char="•"/>
            </a:pPr>
            <a:r>
              <a:rPr lang="en-CA" sz="1620" kern="1200" dirty="0">
                <a:solidFill>
                  <a:schemeClr val="tx1"/>
                </a:solidFill>
                <a:latin typeface="+mn-lt"/>
                <a:ea typeface="+mn-ea"/>
                <a:cs typeface="+mn-cs"/>
              </a:rPr>
              <a:t>The coupling between modules was high.</a:t>
            </a:r>
          </a:p>
          <a:p>
            <a:pPr marL="285750" indent="-285750" defTabSz="740664">
              <a:lnSpc>
                <a:spcPct val="90000"/>
              </a:lnSpc>
              <a:spcAft>
                <a:spcPts val="600"/>
              </a:spcAft>
              <a:buFont typeface="Arial" panose="020B0604020202020204" pitchFamily="34" charset="0"/>
              <a:buChar char="•"/>
            </a:pPr>
            <a:r>
              <a:rPr lang="en-CA" sz="1620" kern="1200" dirty="0">
                <a:solidFill>
                  <a:schemeClr val="tx1"/>
                </a:solidFill>
                <a:latin typeface="+mn-lt"/>
                <a:ea typeface="+mn-ea"/>
                <a:cs typeface="+mn-cs"/>
              </a:rPr>
              <a:t>Responsibility for coupled modules was split.</a:t>
            </a:r>
            <a:endParaRPr lang="en-CA" sz="2000" dirty="0"/>
          </a:p>
        </p:txBody>
      </p:sp>
    </p:spTree>
    <p:extLst>
      <p:ext uri="{BB962C8B-B14F-4D97-AF65-F5344CB8AC3E}">
        <p14:creationId xmlns:p14="http://schemas.microsoft.com/office/powerpoint/2010/main" val="340372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CE276B-0B93-4C78-A08A-FC34B55FD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D644BC4D-DFA6-46C1-B30A-1439A5195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440C05E-38FD-F5DA-26CB-6F1FAF00ED80}"/>
              </a:ext>
            </a:extLst>
          </p:cNvPr>
          <p:cNvSpPr>
            <a:spLocks/>
          </p:cNvSpPr>
          <p:nvPr/>
        </p:nvSpPr>
        <p:spPr>
          <a:xfrm>
            <a:off x="1692711" y="1913507"/>
            <a:ext cx="4170149" cy="583080"/>
          </a:xfrm>
          <a:prstGeom prst="rect">
            <a:avLst/>
          </a:prstGeom>
        </p:spPr>
        <p:txBody>
          <a:bodyPr>
            <a:normAutofit/>
          </a:bodyPr>
          <a:lstStyle/>
          <a:p>
            <a:pPr defTabSz="877824">
              <a:spcAft>
                <a:spcPts val="600"/>
              </a:spcAft>
            </a:pPr>
            <a:r>
              <a:rPr lang="en-CA" sz="2304" kern="1200" dirty="0">
                <a:solidFill>
                  <a:schemeClr val="tx1"/>
                </a:solidFill>
                <a:latin typeface="+mj-lt"/>
                <a:ea typeface="+mn-ea"/>
                <a:cs typeface="+mn-cs"/>
              </a:rPr>
              <a:t>Time Management</a:t>
            </a:r>
            <a:endParaRPr lang="en-CA" dirty="0">
              <a:latin typeface="+mj-lt"/>
            </a:endParaRPr>
          </a:p>
        </p:txBody>
      </p:sp>
      <p:sp>
        <p:nvSpPr>
          <p:cNvPr id="8" name="Content Placeholder 7">
            <a:extLst>
              <a:ext uri="{FF2B5EF4-FFF2-40B4-BE49-F238E27FC236}">
                <a16:creationId xmlns:a16="http://schemas.microsoft.com/office/drawing/2014/main" id="{729F5C82-EDB9-C05D-C755-1FB6390358B2}"/>
              </a:ext>
            </a:extLst>
          </p:cNvPr>
          <p:cNvSpPr>
            <a:spLocks/>
          </p:cNvSpPr>
          <p:nvPr/>
        </p:nvSpPr>
        <p:spPr>
          <a:xfrm>
            <a:off x="1692710" y="2587599"/>
            <a:ext cx="4170149" cy="2356894"/>
          </a:xfrm>
          <a:prstGeom prst="rect">
            <a:avLst/>
          </a:prstGeom>
        </p:spPr>
        <p:txBody>
          <a:bodyPr>
            <a:normAutofit/>
          </a:bodyPr>
          <a:lstStyle/>
          <a:p>
            <a:pPr defTabSz="877824">
              <a:lnSpc>
                <a:spcPct val="90000"/>
              </a:lnSpc>
              <a:spcAft>
                <a:spcPts val="600"/>
              </a:spcAft>
            </a:pPr>
            <a:r>
              <a:rPr lang="en-CA" sz="1920" kern="1200" dirty="0">
                <a:solidFill>
                  <a:schemeClr val="tx1"/>
                </a:solidFill>
                <a:latin typeface="+mn-lt"/>
                <a:ea typeface="+mn-ea"/>
                <a:cs typeface="+mn-cs"/>
              </a:rPr>
              <a:t>While we had created a development plan, we found it difficult to follow it</a:t>
            </a:r>
          </a:p>
          <a:p>
            <a:pPr defTabSz="877824">
              <a:lnSpc>
                <a:spcPct val="90000"/>
              </a:lnSpc>
              <a:spcAft>
                <a:spcPts val="600"/>
              </a:spcAft>
            </a:pPr>
            <a:r>
              <a:rPr lang="en-CA" sz="1920" kern="1200" dirty="0">
                <a:solidFill>
                  <a:schemeClr val="tx1"/>
                </a:solidFill>
                <a:latin typeface="+mn-lt"/>
                <a:ea typeface="+mn-ea"/>
                <a:cs typeface="+mn-cs"/>
              </a:rPr>
              <a:t>In a Sprint, these issues would come up during the daily huddles.</a:t>
            </a:r>
          </a:p>
          <a:p>
            <a:pPr defTabSz="877824">
              <a:lnSpc>
                <a:spcPct val="90000"/>
              </a:lnSpc>
              <a:spcAft>
                <a:spcPts val="600"/>
              </a:spcAft>
            </a:pPr>
            <a:r>
              <a:rPr lang="en-CA" sz="1920" kern="1200" dirty="0">
                <a:solidFill>
                  <a:schemeClr val="tx1"/>
                </a:solidFill>
                <a:latin typeface="+mn-lt"/>
                <a:ea typeface="+mn-ea"/>
                <a:cs typeface="+mn-cs"/>
              </a:rPr>
              <a:t>We could not implement sprint ideology or planning</a:t>
            </a:r>
          </a:p>
          <a:p>
            <a:pPr>
              <a:lnSpc>
                <a:spcPct val="90000"/>
              </a:lnSpc>
              <a:spcAft>
                <a:spcPts val="600"/>
              </a:spcAft>
            </a:pPr>
            <a:endParaRPr lang="en-CA" sz="2000" dirty="0"/>
          </a:p>
        </p:txBody>
      </p:sp>
      <p:sp>
        <p:nvSpPr>
          <p:cNvPr id="6" name="Text Placeholder 5">
            <a:extLst>
              <a:ext uri="{FF2B5EF4-FFF2-40B4-BE49-F238E27FC236}">
                <a16:creationId xmlns:a16="http://schemas.microsoft.com/office/drawing/2014/main" id="{C004B086-78FB-6048-AF42-A4DBD94BF95D}"/>
              </a:ext>
            </a:extLst>
          </p:cNvPr>
          <p:cNvSpPr>
            <a:spLocks/>
          </p:cNvSpPr>
          <p:nvPr/>
        </p:nvSpPr>
        <p:spPr>
          <a:xfrm>
            <a:off x="6329142" y="1913507"/>
            <a:ext cx="4170149" cy="583080"/>
          </a:xfrm>
          <a:prstGeom prst="rect">
            <a:avLst/>
          </a:prstGeom>
        </p:spPr>
        <p:txBody>
          <a:bodyPr/>
          <a:lstStyle/>
          <a:p>
            <a:pPr defTabSz="877824">
              <a:spcAft>
                <a:spcPts val="600"/>
              </a:spcAft>
            </a:pPr>
            <a:r>
              <a:rPr lang="en-CA" sz="2304" kern="1200">
                <a:solidFill>
                  <a:schemeClr val="tx1"/>
                </a:solidFill>
                <a:latin typeface="+mj-lt"/>
                <a:ea typeface="+mn-ea"/>
                <a:cs typeface="+mn-cs"/>
              </a:rPr>
              <a:t>GitHub Issues</a:t>
            </a:r>
            <a:endParaRPr lang="en-CA">
              <a:latin typeface="+mj-lt"/>
            </a:endParaRPr>
          </a:p>
        </p:txBody>
      </p:sp>
      <p:sp>
        <p:nvSpPr>
          <p:cNvPr id="9" name="Content Placeholder 8">
            <a:extLst>
              <a:ext uri="{FF2B5EF4-FFF2-40B4-BE49-F238E27FC236}">
                <a16:creationId xmlns:a16="http://schemas.microsoft.com/office/drawing/2014/main" id="{9CE3094B-6A6D-18D4-CB5D-8C0D2D3B43D0}"/>
              </a:ext>
            </a:extLst>
          </p:cNvPr>
          <p:cNvSpPr>
            <a:spLocks/>
          </p:cNvSpPr>
          <p:nvPr/>
        </p:nvSpPr>
        <p:spPr>
          <a:xfrm>
            <a:off x="6329142" y="2587599"/>
            <a:ext cx="4170149" cy="2356894"/>
          </a:xfrm>
          <a:prstGeom prst="rect">
            <a:avLst/>
          </a:prstGeom>
        </p:spPr>
        <p:txBody>
          <a:bodyPr>
            <a:normAutofit/>
          </a:bodyPr>
          <a:lstStyle/>
          <a:p>
            <a:pPr defTabSz="877824">
              <a:lnSpc>
                <a:spcPct val="90000"/>
              </a:lnSpc>
              <a:spcAft>
                <a:spcPts val="600"/>
              </a:spcAft>
            </a:pPr>
            <a:r>
              <a:rPr lang="en-CA" sz="1700" kern="1200">
                <a:solidFill>
                  <a:schemeClr val="tx1"/>
                </a:solidFill>
                <a:latin typeface="+mn-lt"/>
                <a:ea typeface="+mn-ea"/>
                <a:cs typeface="+mn-cs"/>
              </a:rPr>
              <a:t>The GitHub is a version control and a repository to collect files</a:t>
            </a:r>
          </a:p>
          <a:p>
            <a:pPr defTabSz="877824">
              <a:lnSpc>
                <a:spcPct val="90000"/>
              </a:lnSpc>
              <a:spcAft>
                <a:spcPts val="600"/>
              </a:spcAft>
            </a:pPr>
            <a:r>
              <a:rPr lang="en-CA" sz="1700" kern="1200">
                <a:solidFill>
                  <a:schemeClr val="tx1"/>
                </a:solidFill>
                <a:latin typeface="+mn-lt"/>
                <a:ea typeface="+mn-ea"/>
                <a:cs typeface="+mn-cs"/>
              </a:rPr>
              <a:t>The repository itself is at odds with our IDE: Visual Studios</a:t>
            </a:r>
          </a:p>
          <a:p>
            <a:pPr defTabSz="877824">
              <a:lnSpc>
                <a:spcPct val="90000"/>
              </a:lnSpc>
              <a:spcAft>
                <a:spcPts val="600"/>
              </a:spcAft>
            </a:pPr>
            <a:r>
              <a:rPr lang="en-CA" sz="1700" kern="1200">
                <a:solidFill>
                  <a:schemeClr val="tx1"/>
                </a:solidFill>
                <a:latin typeface="+mn-lt"/>
                <a:ea typeface="+mn-ea"/>
                <a:cs typeface="+mn-cs"/>
              </a:rPr>
              <a:t>Visual Studio Program files would encounter problems when trying to commit.</a:t>
            </a:r>
          </a:p>
          <a:p>
            <a:pPr defTabSz="877824">
              <a:lnSpc>
                <a:spcPct val="90000"/>
              </a:lnSpc>
              <a:spcAft>
                <a:spcPts val="600"/>
              </a:spcAft>
            </a:pPr>
            <a:r>
              <a:rPr lang="en-CA" sz="1700" kern="1200">
                <a:solidFill>
                  <a:schemeClr val="tx1"/>
                </a:solidFill>
                <a:latin typeface="+mn-lt"/>
                <a:ea typeface="+mn-ea"/>
                <a:cs typeface="+mn-cs"/>
              </a:rPr>
              <a:t>Under-utilization of GitHub tools.</a:t>
            </a:r>
            <a:endParaRPr lang="en-CA" sz="1700"/>
          </a:p>
        </p:txBody>
      </p:sp>
    </p:spTree>
    <p:extLst>
      <p:ext uri="{BB962C8B-B14F-4D97-AF65-F5344CB8AC3E}">
        <p14:creationId xmlns:p14="http://schemas.microsoft.com/office/powerpoint/2010/main" val="191381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E4033FD-8E49-B748-E820-37D1C7CA493B}"/>
              </a:ext>
            </a:extLst>
          </p:cNvPr>
          <p:cNvSpPr>
            <a:spLocks noGrp="1"/>
          </p:cNvSpPr>
          <p:nvPr>
            <p:ph type="body" idx="1"/>
          </p:nvPr>
        </p:nvSpPr>
        <p:spPr>
          <a:xfrm>
            <a:off x="1517904" y="2254907"/>
            <a:ext cx="4334256" cy="463162"/>
          </a:xfrm>
        </p:spPr>
        <p:txBody>
          <a:bodyPr/>
          <a:lstStyle/>
          <a:p>
            <a:r>
              <a:rPr lang="en-CA" dirty="0"/>
              <a:t>Design Conduct</a:t>
            </a:r>
          </a:p>
        </p:txBody>
      </p:sp>
      <p:sp>
        <p:nvSpPr>
          <p:cNvPr id="7" name="Content Placeholder 6">
            <a:extLst>
              <a:ext uri="{FF2B5EF4-FFF2-40B4-BE49-F238E27FC236}">
                <a16:creationId xmlns:a16="http://schemas.microsoft.com/office/drawing/2014/main" id="{FEFA9629-43E0-6956-FE12-2139014DAE6A}"/>
              </a:ext>
            </a:extLst>
          </p:cNvPr>
          <p:cNvSpPr>
            <a:spLocks noGrp="1"/>
          </p:cNvSpPr>
          <p:nvPr>
            <p:ph sz="half" idx="2"/>
          </p:nvPr>
        </p:nvSpPr>
        <p:spPr>
          <a:xfrm>
            <a:off x="1517904" y="2833735"/>
            <a:ext cx="4334256" cy="3260897"/>
          </a:xfrm>
        </p:spPr>
        <p:txBody>
          <a:bodyPr>
            <a:normAutofit/>
          </a:bodyPr>
          <a:lstStyle/>
          <a:p>
            <a:r>
              <a:rPr lang="en-CA" sz="2000" dirty="0"/>
              <a:t>More time and consideration should be spent in this phase.</a:t>
            </a:r>
          </a:p>
          <a:p>
            <a:r>
              <a:rPr lang="en-CA" sz="2000" dirty="0"/>
              <a:t>Pull from our teachings in another course to make this process easier</a:t>
            </a:r>
          </a:p>
          <a:p>
            <a:r>
              <a:rPr lang="en-CA" sz="2000" dirty="0"/>
              <a:t>Properly map out the relationships and split the requirements</a:t>
            </a:r>
          </a:p>
          <a:p>
            <a:endParaRPr lang="en-CA" sz="2000" dirty="0"/>
          </a:p>
        </p:txBody>
      </p:sp>
      <p:sp>
        <p:nvSpPr>
          <p:cNvPr id="8" name="Text Placeholder 7">
            <a:extLst>
              <a:ext uri="{FF2B5EF4-FFF2-40B4-BE49-F238E27FC236}">
                <a16:creationId xmlns:a16="http://schemas.microsoft.com/office/drawing/2014/main" id="{9C9A2D67-FD49-DC3C-3F1C-D26A725E27FA}"/>
              </a:ext>
            </a:extLst>
          </p:cNvPr>
          <p:cNvSpPr>
            <a:spLocks noGrp="1"/>
          </p:cNvSpPr>
          <p:nvPr>
            <p:ph type="body" sz="quarter" idx="3"/>
          </p:nvPr>
        </p:nvSpPr>
        <p:spPr>
          <a:xfrm>
            <a:off x="6327648" y="2268487"/>
            <a:ext cx="4334256" cy="436002"/>
          </a:xfrm>
        </p:spPr>
        <p:txBody>
          <a:bodyPr>
            <a:normAutofit lnSpcReduction="10000"/>
          </a:bodyPr>
          <a:lstStyle/>
          <a:p>
            <a:r>
              <a:rPr lang="en-CA" dirty="0"/>
              <a:t>Module Communication</a:t>
            </a:r>
          </a:p>
        </p:txBody>
      </p:sp>
      <p:sp>
        <p:nvSpPr>
          <p:cNvPr id="9" name="Content Placeholder 8">
            <a:extLst>
              <a:ext uri="{FF2B5EF4-FFF2-40B4-BE49-F238E27FC236}">
                <a16:creationId xmlns:a16="http://schemas.microsoft.com/office/drawing/2014/main" id="{E13E44C9-7424-5CCA-309F-4C56BDD2AC92}"/>
              </a:ext>
            </a:extLst>
          </p:cNvPr>
          <p:cNvSpPr>
            <a:spLocks noGrp="1"/>
          </p:cNvSpPr>
          <p:nvPr>
            <p:ph sz="quarter" idx="4"/>
          </p:nvPr>
        </p:nvSpPr>
        <p:spPr>
          <a:xfrm>
            <a:off x="6336792" y="2833735"/>
            <a:ext cx="4334256" cy="3260897"/>
          </a:xfrm>
        </p:spPr>
        <p:txBody>
          <a:bodyPr>
            <a:normAutofit/>
          </a:bodyPr>
          <a:lstStyle/>
          <a:p>
            <a:r>
              <a:rPr lang="en-CA" sz="2000" dirty="0"/>
              <a:t>After tasks are divided and modules are created, sit down to flesh out the inter-module communication.</a:t>
            </a:r>
          </a:p>
          <a:p>
            <a:r>
              <a:rPr lang="en-CA" sz="2000" dirty="0"/>
              <a:t>Data your modules will receive and send to accomplish the tasks</a:t>
            </a:r>
          </a:p>
          <a:p>
            <a:r>
              <a:rPr lang="en-CA" sz="2000" dirty="0"/>
              <a:t>Makes Integration much smoother</a:t>
            </a:r>
          </a:p>
          <a:p>
            <a:endParaRPr lang="en-CA" sz="2000" dirty="0"/>
          </a:p>
        </p:txBody>
      </p:sp>
      <p:sp>
        <p:nvSpPr>
          <p:cNvPr id="5" name="Title 4">
            <a:extLst>
              <a:ext uri="{FF2B5EF4-FFF2-40B4-BE49-F238E27FC236}">
                <a16:creationId xmlns:a16="http://schemas.microsoft.com/office/drawing/2014/main" id="{5D5C8E1B-BAD6-19D1-620C-F0400D166E45}"/>
              </a:ext>
            </a:extLst>
          </p:cNvPr>
          <p:cNvSpPr>
            <a:spLocks noGrp="1"/>
          </p:cNvSpPr>
          <p:nvPr>
            <p:ph type="title"/>
          </p:nvPr>
        </p:nvSpPr>
        <p:spPr>
          <a:xfrm>
            <a:off x="1517904" y="1517904"/>
            <a:ext cx="9144000" cy="736409"/>
          </a:xfrm>
        </p:spPr>
        <p:txBody>
          <a:bodyPr/>
          <a:lstStyle/>
          <a:p>
            <a:r>
              <a:rPr lang="en-CA" dirty="0"/>
              <a:t>Lessons</a:t>
            </a:r>
          </a:p>
        </p:txBody>
      </p:sp>
    </p:spTree>
    <p:extLst>
      <p:ext uri="{BB962C8B-B14F-4D97-AF65-F5344CB8AC3E}">
        <p14:creationId xmlns:p14="http://schemas.microsoft.com/office/powerpoint/2010/main" val="175172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40C05E-38FD-F5DA-26CB-6F1FAF00ED80}"/>
              </a:ext>
            </a:extLst>
          </p:cNvPr>
          <p:cNvSpPr>
            <a:spLocks/>
          </p:cNvSpPr>
          <p:nvPr/>
        </p:nvSpPr>
        <p:spPr>
          <a:xfrm>
            <a:off x="1692711" y="1913507"/>
            <a:ext cx="4170149" cy="583080"/>
          </a:xfrm>
          <a:prstGeom prst="rect">
            <a:avLst/>
          </a:prstGeom>
        </p:spPr>
        <p:txBody>
          <a:bodyPr>
            <a:normAutofit/>
          </a:bodyPr>
          <a:lstStyle/>
          <a:p>
            <a:pPr defTabSz="877824">
              <a:spcAft>
                <a:spcPts val="600"/>
              </a:spcAft>
            </a:pPr>
            <a:r>
              <a:rPr lang="en-CA" sz="2400" dirty="0">
                <a:latin typeface="+mj-lt"/>
              </a:rPr>
              <a:t>Familiar Technology</a:t>
            </a:r>
          </a:p>
        </p:txBody>
      </p:sp>
      <p:sp>
        <p:nvSpPr>
          <p:cNvPr id="8" name="Content Placeholder 7">
            <a:extLst>
              <a:ext uri="{FF2B5EF4-FFF2-40B4-BE49-F238E27FC236}">
                <a16:creationId xmlns:a16="http://schemas.microsoft.com/office/drawing/2014/main" id="{729F5C82-EDB9-C05D-C755-1FB6390358B2}"/>
              </a:ext>
            </a:extLst>
          </p:cNvPr>
          <p:cNvSpPr>
            <a:spLocks/>
          </p:cNvSpPr>
          <p:nvPr/>
        </p:nvSpPr>
        <p:spPr>
          <a:xfrm>
            <a:off x="1692710" y="2587599"/>
            <a:ext cx="4170149" cy="2356894"/>
          </a:xfrm>
          <a:prstGeom prst="rect">
            <a:avLst/>
          </a:prstGeom>
        </p:spPr>
        <p:txBody>
          <a:bodyPr>
            <a:normAutofit/>
          </a:bodyPr>
          <a:lstStyle/>
          <a:p>
            <a:pPr defTabSz="877824">
              <a:lnSpc>
                <a:spcPct val="90000"/>
              </a:lnSpc>
              <a:spcAft>
                <a:spcPts val="600"/>
              </a:spcAft>
            </a:pPr>
            <a:r>
              <a:rPr lang="en-CA" sz="2000" kern="1200" dirty="0">
                <a:solidFill>
                  <a:schemeClr val="tx1"/>
                </a:solidFill>
                <a:latin typeface="+mn-lt"/>
                <a:ea typeface="+mn-ea"/>
                <a:cs typeface="+mn-cs"/>
              </a:rPr>
              <a:t>Where possible use familiar technology and languages.</a:t>
            </a:r>
          </a:p>
          <a:p>
            <a:pPr defTabSz="877824">
              <a:lnSpc>
                <a:spcPct val="90000"/>
              </a:lnSpc>
              <a:spcAft>
                <a:spcPts val="600"/>
              </a:spcAft>
            </a:pPr>
            <a:r>
              <a:rPr lang="en-CA" sz="2000" dirty="0"/>
              <a:t>Judge the time it’ll take to learn a new technology, vs. coding with familiar technology.</a:t>
            </a:r>
          </a:p>
          <a:p>
            <a:pPr defTabSz="877824">
              <a:lnSpc>
                <a:spcPct val="90000"/>
              </a:lnSpc>
              <a:spcAft>
                <a:spcPts val="600"/>
              </a:spcAft>
            </a:pPr>
            <a:endParaRPr lang="en-CA" sz="2000" dirty="0"/>
          </a:p>
          <a:p>
            <a:pPr defTabSz="877824">
              <a:lnSpc>
                <a:spcPct val="90000"/>
              </a:lnSpc>
              <a:spcAft>
                <a:spcPts val="600"/>
              </a:spcAft>
            </a:pPr>
            <a:endParaRPr lang="en-CA" sz="2000" dirty="0"/>
          </a:p>
        </p:txBody>
      </p:sp>
      <p:sp>
        <p:nvSpPr>
          <p:cNvPr id="6" name="Text Placeholder 5">
            <a:extLst>
              <a:ext uri="{FF2B5EF4-FFF2-40B4-BE49-F238E27FC236}">
                <a16:creationId xmlns:a16="http://schemas.microsoft.com/office/drawing/2014/main" id="{C004B086-78FB-6048-AF42-A4DBD94BF95D}"/>
              </a:ext>
            </a:extLst>
          </p:cNvPr>
          <p:cNvSpPr>
            <a:spLocks/>
          </p:cNvSpPr>
          <p:nvPr/>
        </p:nvSpPr>
        <p:spPr>
          <a:xfrm>
            <a:off x="6329142" y="1913507"/>
            <a:ext cx="4170149" cy="583080"/>
          </a:xfrm>
          <a:prstGeom prst="rect">
            <a:avLst/>
          </a:prstGeom>
        </p:spPr>
        <p:txBody>
          <a:bodyPr/>
          <a:lstStyle/>
          <a:p>
            <a:pPr defTabSz="877824">
              <a:spcAft>
                <a:spcPts val="600"/>
              </a:spcAft>
            </a:pPr>
            <a:r>
              <a:rPr lang="en-CA" sz="2400" dirty="0">
                <a:latin typeface="+mj-lt"/>
              </a:rPr>
              <a:t>Play to your Strengths</a:t>
            </a:r>
          </a:p>
        </p:txBody>
      </p:sp>
      <p:sp>
        <p:nvSpPr>
          <p:cNvPr id="9" name="Content Placeholder 8">
            <a:extLst>
              <a:ext uri="{FF2B5EF4-FFF2-40B4-BE49-F238E27FC236}">
                <a16:creationId xmlns:a16="http://schemas.microsoft.com/office/drawing/2014/main" id="{9CE3094B-6A6D-18D4-CB5D-8C0D2D3B43D0}"/>
              </a:ext>
            </a:extLst>
          </p:cNvPr>
          <p:cNvSpPr>
            <a:spLocks/>
          </p:cNvSpPr>
          <p:nvPr/>
        </p:nvSpPr>
        <p:spPr>
          <a:xfrm>
            <a:off x="6329142" y="2587599"/>
            <a:ext cx="4170149" cy="2356894"/>
          </a:xfrm>
          <a:prstGeom prst="rect">
            <a:avLst/>
          </a:prstGeom>
        </p:spPr>
        <p:txBody>
          <a:bodyPr>
            <a:normAutofit/>
          </a:bodyPr>
          <a:lstStyle/>
          <a:p>
            <a:pPr defTabSz="877824">
              <a:lnSpc>
                <a:spcPct val="90000"/>
              </a:lnSpc>
              <a:spcAft>
                <a:spcPts val="600"/>
              </a:spcAft>
            </a:pPr>
            <a:r>
              <a:rPr lang="en-CA" sz="2000" kern="1200" dirty="0">
                <a:solidFill>
                  <a:schemeClr val="tx1"/>
                </a:solidFill>
                <a:latin typeface="+mn-lt"/>
                <a:ea typeface="+mn-ea"/>
                <a:cs typeface="+mn-cs"/>
              </a:rPr>
              <a:t>Work should be divided according to the strengths and abilities of each member.</a:t>
            </a:r>
          </a:p>
          <a:p>
            <a:pPr defTabSz="877824">
              <a:lnSpc>
                <a:spcPct val="90000"/>
              </a:lnSpc>
              <a:spcAft>
                <a:spcPts val="600"/>
              </a:spcAft>
            </a:pPr>
            <a:r>
              <a:rPr lang="en-CA" sz="2000" dirty="0"/>
              <a:t>If there are concepts or problems that a person is comfortable solving, they should be responsible for them.</a:t>
            </a:r>
          </a:p>
          <a:p>
            <a:pPr defTabSz="877824">
              <a:lnSpc>
                <a:spcPct val="90000"/>
              </a:lnSpc>
              <a:spcAft>
                <a:spcPts val="600"/>
              </a:spcAft>
            </a:pPr>
            <a:endParaRPr lang="en-CA" sz="2000" dirty="0"/>
          </a:p>
        </p:txBody>
      </p:sp>
    </p:spTree>
    <p:extLst>
      <p:ext uri="{BB962C8B-B14F-4D97-AF65-F5344CB8AC3E}">
        <p14:creationId xmlns:p14="http://schemas.microsoft.com/office/powerpoint/2010/main" val="22648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E61788-0928-8048-5197-465F76DC6591}"/>
              </a:ext>
            </a:extLst>
          </p:cNvPr>
          <p:cNvSpPr>
            <a:spLocks noGrp="1"/>
          </p:cNvSpPr>
          <p:nvPr>
            <p:ph type="title"/>
          </p:nvPr>
        </p:nvSpPr>
        <p:spPr>
          <a:xfrm>
            <a:off x="1524000" y="1133183"/>
            <a:ext cx="9144000" cy="924218"/>
          </a:xfrm>
        </p:spPr>
        <p:txBody>
          <a:bodyPr anchor="ctr">
            <a:normAutofit/>
          </a:bodyPr>
          <a:lstStyle/>
          <a:p>
            <a:pPr algn="ctr"/>
            <a:r>
              <a:rPr lang="en-CA"/>
              <a:t>Concluding</a:t>
            </a:r>
          </a:p>
        </p:txBody>
      </p:sp>
      <p:graphicFrame>
        <p:nvGraphicFramePr>
          <p:cNvPr id="31" name="Content Placeholder 7">
            <a:extLst>
              <a:ext uri="{FF2B5EF4-FFF2-40B4-BE49-F238E27FC236}">
                <a16:creationId xmlns:a16="http://schemas.microsoft.com/office/drawing/2014/main" id="{BD24A0D3-2E95-8A13-AF2A-E7E96D5E8CFC}"/>
              </a:ext>
            </a:extLst>
          </p:cNvPr>
          <p:cNvGraphicFramePr>
            <a:graphicFrameLocks noGrp="1"/>
          </p:cNvGraphicFramePr>
          <p:nvPr>
            <p:ph idx="1"/>
            <p:extLst>
              <p:ext uri="{D42A27DB-BD31-4B8C-83A1-F6EECF244321}">
                <p14:modId xmlns:p14="http://schemas.microsoft.com/office/powerpoint/2010/main" val="3294552805"/>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34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42707-57F2-A514-D367-1B7D1433D27F}"/>
              </a:ext>
            </a:extLst>
          </p:cNvPr>
          <p:cNvSpPr>
            <a:spLocks noGrp="1"/>
          </p:cNvSpPr>
          <p:nvPr>
            <p:ph type="title"/>
          </p:nvPr>
        </p:nvSpPr>
        <p:spPr>
          <a:xfrm>
            <a:off x="762000" y="758951"/>
            <a:ext cx="3880511" cy="1577849"/>
          </a:xfrm>
        </p:spPr>
        <p:txBody>
          <a:bodyPr>
            <a:normAutofit/>
          </a:bodyPr>
          <a:lstStyle/>
          <a:p>
            <a:r>
              <a:rPr lang="en-US" sz="3300" cap="all">
                <a:ea typeface="+mj-lt"/>
                <a:cs typeface="+mj-lt"/>
              </a:rPr>
              <a:t>The smart food ordering interface</a:t>
            </a:r>
            <a:endParaRPr lang="en-US" sz="3300"/>
          </a:p>
        </p:txBody>
      </p:sp>
      <p:sp>
        <p:nvSpPr>
          <p:cNvPr id="3" name="Content Placeholder 2">
            <a:extLst>
              <a:ext uri="{FF2B5EF4-FFF2-40B4-BE49-F238E27FC236}">
                <a16:creationId xmlns:a16="http://schemas.microsoft.com/office/drawing/2014/main" id="{A608BA20-DDDE-1E76-89A0-ED96A286A224}"/>
              </a:ext>
            </a:extLst>
          </p:cNvPr>
          <p:cNvSpPr>
            <a:spLocks noGrp="1"/>
          </p:cNvSpPr>
          <p:nvPr>
            <p:ph idx="1"/>
          </p:nvPr>
        </p:nvSpPr>
        <p:spPr>
          <a:xfrm>
            <a:off x="762000" y="2611718"/>
            <a:ext cx="3880511" cy="3514164"/>
          </a:xfrm>
        </p:spPr>
        <p:txBody>
          <a:bodyPr vert="horz" lIns="91440" tIns="45720" rIns="91440" bIns="45720" rtlCol="0">
            <a:normAutofit/>
          </a:bodyPr>
          <a:lstStyle/>
          <a:p>
            <a:pPr marL="0" indent="0">
              <a:lnSpc>
                <a:spcPct val="95000"/>
              </a:lnSpc>
              <a:buNone/>
            </a:pPr>
            <a:r>
              <a:rPr lang="en-US" sz="2000">
                <a:latin typeface="Arial"/>
                <a:cs typeface="Arial"/>
              </a:rPr>
              <a:t>•</a:t>
            </a:r>
            <a:r>
              <a:rPr lang="en-US" sz="2000">
                <a:latin typeface="Calisto MT"/>
              </a:rPr>
              <a:t>In response to the ever-evolving demands of the modern world, our team developed a cutting-edge solution— a Smart Food Ordering Interface. Recognizing the need for an efficient, seamless, and time-saving approach to food ordering, our project aimed to revolutionize the way customers interact with menus and place orders.</a:t>
            </a:r>
            <a:endParaRPr lang="en-US" sz="2000"/>
          </a:p>
          <a:p>
            <a:pPr>
              <a:lnSpc>
                <a:spcPct val="95000"/>
              </a:lnSpc>
            </a:pPr>
            <a:endParaRPr lang="en-US" sz="2000"/>
          </a:p>
        </p:txBody>
      </p:sp>
      <p:pic>
        <p:nvPicPr>
          <p:cNvPr id="14" name="Picture 13" descr="Tray of takeaway coffees">
            <a:extLst>
              <a:ext uri="{FF2B5EF4-FFF2-40B4-BE49-F238E27FC236}">
                <a16:creationId xmlns:a16="http://schemas.microsoft.com/office/drawing/2014/main" id="{21AFBF5D-99B6-A429-954A-B572902B3263}"/>
              </a:ext>
            </a:extLst>
          </p:cNvPr>
          <p:cNvPicPr>
            <a:picLocks noChangeAspect="1"/>
          </p:cNvPicPr>
          <p:nvPr/>
        </p:nvPicPr>
        <p:blipFill rotWithShape="1">
          <a:blip r:embed="rId2"/>
          <a:srcRect l="14608" r="19298" b="-1"/>
          <a:stretch/>
        </p:blipFill>
        <p:spPr>
          <a:xfrm>
            <a:off x="5401463" y="10"/>
            <a:ext cx="6790537" cy="6857990"/>
          </a:xfrm>
          <a:prstGeom prst="rect">
            <a:avLst/>
          </a:prstGeom>
        </p:spPr>
      </p:pic>
    </p:spTree>
    <p:extLst>
      <p:ext uri="{BB962C8B-B14F-4D97-AF65-F5344CB8AC3E}">
        <p14:creationId xmlns:p14="http://schemas.microsoft.com/office/powerpoint/2010/main" val="412983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018E-616B-C914-DCC9-F3EC457FBBA1}"/>
              </a:ext>
            </a:extLst>
          </p:cNvPr>
          <p:cNvSpPr>
            <a:spLocks noGrp="1"/>
          </p:cNvSpPr>
          <p:nvPr>
            <p:ph type="ctrTitle"/>
          </p:nvPr>
        </p:nvSpPr>
        <p:spPr/>
        <p:txBody>
          <a:bodyPr/>
          <a:lstStyle/>
          <a:p>
            <a:r>
              <a:rPr lang="en-CA" dirty="0"/>
              <a:t>The End</a:t>
            </a:r>
          </a:p>
        </p:txBody>
      </p:sp>
      <p:sp>
        <p:nvSpPr>
          <p:cNvPr id="3" name="Subtitle 2">
            <a:extLst>
              <a:ext uri="{FF2B5EF4-FFF2-40B4-BE49-F238E27FC236}">
                <a16:creationId xmlns:a16="http://schemas.microsoft.com/office/drawing/2014/main" id="{16A9D320-E285-4878-9395-CAA680D42382}"/>
              </a:ext>
            </a:extLst>
          </p:cNvPr>
          <p:cNvSpPr>
            <a:spLocks noGrp="1"/>
          </p:cNvSpPr>
          <p:nvPr>
            <p:ph type="subTitle" idx="1"/>
          </p:nvPr>
        </p:nvSpPr>
        <p:spPr/>
        <p:txBody>
          <a:bodyPr/>
          <a:lstStyle/>
          <a:p>
            <a:r>
              <a:rPr lang="en-CA" dirty="0"/>
              <a:t>Any Questions?</a:t>
            </a:r>
          </a:p>
        </p:txBody>
      </p:sp>
    </p:spTree>
    <p:extLst>
      <p:ext uri="{BB962C8B-B14F-4D97-AF65-F5344CB8AC3E}">
        <p14:creationId xmlns:p14="http://schemas.microsoft.com/office/powerpoint/2010/main" val="116695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CE163-E43F-1EF0-5182-0360D40EA37B}"/>
              </a:ext>
            </a:extLst>
          </p:cNvPr>
          <p:cNvSpPr>
            <a:spLocks noGrp="1"/>
          </p:cNvSpPr>
          <p:nvPr>
            <p:ph type="title"/>
          </p:nvPr>
        </p:nvSpPr>
        <p:spPr>
          <a:xfrm>
            <a:off x="5411874" y="1517903"/>
            <a:ext cx="5250030" cy="1345115"/>
          </a:xfrm>
        </p:spPr>
        <p:txBody>
          <a:bodyPr>
            <a:normAutofit/>
          </a:bodyPr>
          <a:lstStyle/>
          <a:p>
            <a:r>
              <a:rPr lang="en-US" cap="all">
                <a:ea typeface="+mj-lt"/>
                <a:cs typeface="+mj-lt"/>
              </a:rPr>
              <a:t>Goal</a:t>
            </a:r>
            <a:endParaRPr lang="en-US"/>
          </a:p>
        </p:txBody>
      </p:sp>
      <p:pic>
        <p:nvPicPr>
          <p:cNvPr id="16" name="Graphic 15" descr="Shopping cart">
            <a:extLst>
              <a:ext uri="{FF2B5EF4-FFF2-40B4-BE49-F238E27FC236}">
                <a16:creationId xmlns:a16="http://schemas.microsoft.com/office/drawing/2014/main" id="{C0E6891C-965A-F158-A0F5-3D8C0ED5EB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1864539"/>
            <a:ext cx="3128922" cy="3128922"/>
          </a:xfrm>
          <a:prstGeom prst="rect">
            <a:avLst/>
          </a:prstGeom>
        </p:spPr>
      </p:pic>
      <p:sp>
        <p:nvSpPr>
          <p:cNvPr id="3" name="Content Placeholder 2">
            <a:extLst>
              <a:ext uri="{FF2B5EF4-FFF2-40B4-BE49-F238E27FC236}">
                <a16:creationId xmlns:a16="http://schemas.microsoft.com/office/drawing/2014/main" id="{64C7B350-2481-D368-F354-4458C2966AD8}"/>
              </a:ext>
            </a:extLst>
          </p:cNvPr>
          <p:cNvSpPr>
            <a:spLocks noGrp="1"/>
          </p:cNvSpPr>
          <p:nvPr>
            <p:ph idx="1"/>
          </p:nvPr>
        </p:nvSpPr>
        <p:spPr>
          <a:xfrm>
            <a:off x="5411874" y="2970222"/>
            <a:ext cx="5250030" cy="2610771"/>
          </a:xfrm>
        </p:spPr>
        <p:txBody>
          <a:bodyPr vert="horz" lIns="91440" tIns="45720" rIns="91440" bIns="45720" rtlCol="0">
            <a:normAutofit/>
          </a:bodyPr>
          <a:lstStyle/>
          <a:p>
            <a:pPr>
              <a:lnSpc>
                <a:spcPct val="95000"/>
              </a:lnSpc>
            </a:pPr>
            <a:r>
              <a:rPr lang="en-US" sz="1600" dirty="0">
                <a:latin typeface="Calisto MT"/>
              </a:rPr>
              <a:t>The primary goal of our Smart Food Ordering Interface is to streamline the food ordering process for customers, ensuring a quick and hassle-free experience. By providing an intuitive interface, customers will have the ability to effortlessly browse through the menu, select their desired dishes, and add them to their virtual cart. The ordering process will be optimized for speed and accuracy, reducing the likelihood of miscommunication and errors in orders.</a:t>
            </a:r>
            <a:endParaRPr lang="en-US" sz="1600" dirty="0"/>
          </a:p>
          <a:p>
            <a:pPr>
              <a:lnSpc>
                <a:spcPct val="95000"/>
              </a:lnSpc>
            </a:pPr>
            <a:endParaRPr lang="en-US" sz="1600" dirty="0"/>
          </a:p>
        </p:txBody>
      </p:sp>
    </p:spTree>
    <p:extLst>
      <p:ext uri="{BB962C8B-B14F-4D97-AF65-F5344CB8AC3E}">
        <p14:creationId xmlns:p14="http://schemas.microsoft.com/office/powerpoint/2010/main" val="33443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433CD-02D8-516B-8806-70AB84ADB663}"/>
              </a:ext>
            </a:extLst>
          </p:cNvPr>
          <p:cNvSpPr>
            <a:spLocks noGrp="1"/>
          </p:cNvSpPr>
          <p:nvPr>
            <p:ph type="title"/>
          </p:nvPr>
        </p:nvSpPr>
        <p:spPr>
          <a:xfrm>
            <a:off x="1524000" y="1133183"/>
            <a:ext cx="9144000" cy="924218"/>
          </a:xfrm>
        </p:spPr>
        <p:txBody>
          <a:bodyPr anchor="ctr">
            <a:normAutofit/>
          </a:bodyPr>
          <a:lstStyle/>
          <a:p>
            <a:pPr algn="ctr"/>
            <a:r>
              <a:rPr lang="en-US">
                <a:cs typeface="Aharoni"/>
              </a:rPr>
              <a:t>MAJOR FEATURES</a:t>
            </a:r>
            <a:endParaRPr lang="en-US"/>
          </a:p>
        </p:txBody>
      </p:sp>
      <p:graphicFrame>
        <p:nvGraphicFramePr>
          <p:cNvPr id="14" name="Content Placeholder 2">
            <a:extLst>
              <a:ext uri="{FF2B5EF4-FFF2-40B4-BE49-F238E27FC236}">
                <a16:creationId xmlns:a16="http://schemas.microsoft.com/office/drawing/2014/main" id="{293D0695-64FA-F7D0-A2C6-C5CC53F994A5}"/>
              </a:ext>
            </a:extLst>
          </p:cNvPr>
          <p:cNvGraphicFramePr>
            <a:graphicFrameLocks noGrp="1"/>
          </p:cNvGraphicFramePr>
          <p:nvPr>
            <p:ph idx="1"/>
            <p:extLst>
              <p:ext uri="{D42A27DB-BD31-4B8C-83A1-F6EECF244321}">
                <p14:modId xmlns:p14="http://schemas.microsoft.com/office/powerpoint/2010/main" val="1057710830"/>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288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1EA6-27EC-A0ED-8040-DC27D6F4AC28}"/>
              </a:ext>
            </a:extLst>
          </p:cNvPr>
          <p:cNvSpPr>
            <a:spLocks noGrp="1"/>
          </p:cNvSpPr>
          <p:nvPr>
            <p:ph type="title"/>
          </p:nvPr>
        </p:nvSpPr>
        <p:spPr/>
        <p:txBody>
          <a:bodyPr/>
          <a:lstStyle/>
          <a:p>
            <a:r>
              <a:rPr lang="en-US" sz="4000" cap="all">
                <a:ea typeface="+mj-lt"/>
                <a:cs typeface="+mj-lt"/>
              </a:rPr>
              <a:t>Benefits</a:t>
            </a:r>
            <a:endParaRPr lang="en-US"/>
          </a:p>
        </p:txBody>
      </p:sp>
      <p:sp>
        <p:nvSpPr>
          <p:cNvPr id="3" name="Content Placeholder 2">
            <a:extLst>
              <a:ext uri="{FF2B5EF4-FFF2-40B4-BE49-F238E27FC236}">
                <a16:creationId xmlns:a16="http://schemas.microsoft.com/office/drawing/2014/main" id="{6A721D21-1877-D51A-2C07-2CA16F8A1DA8}"/>
              </a:ext>
            </a:extLst>
          </p:cNvPr>
          <p:cNvSpPr>
            <a:spLocks noGrp="1"/>
          </p:cNvSpPr>
          <p:nvPr>
            <p:ph idx="1"/>
          </p:nvPr>
        </p:nvSpPr>
        <p:spPr>
          <a:xfrm>
            <a:off x="1517904" y="2344271"/>
            <a:ext cx="9144000" cy="3754777"/>
          </a:xfrm>
        </p:spPr>
        <p:txBody>
          <a:bodyPr vert="horz" lIns="91440" tIns="45720" rIns="91440" bIns="45720" rtlCol="0" anchor="t">
            <a:normAutofit/>
          </a:bodyPr>
          <a:lstStyle/>
          <a:p>
            <a:pPr>
              <a:buNone/>
            </a:pPr>
            <a:r>
              <a:rPr lang="en-US" sz="1700" cap="all">
                <a:latin typeface="Arial"/>
                <a:cs typeface="Arial"/>
              </a:rPr>
              <a:t>•</a:t>
            </a:r>
            <a:r>
              <a:rPr lang="en-US" sz="1700" cap="all">
                <a:latin typeface="Calisto MT"/>
              </a:rPr>
              <a:t>Time Efficiency: Customers save valuable time by swiftly navigating the menu and placing orders, reducing wait times and enhancing overall efficiency.</a:t>
            </a:r>
            <a:endParaRPr lang="en-US"/>
          </a:p>
          <a:p>
            <a:pPr>
              <a:buNone/>
            </a:pPr>
            <a:r>
              <a:rPr lang="en-US" sz="1700" cap="all">
                <a:latin typeface="Arial"/>
                <a:cs typeface="Arial"/>
              </a:rPr>
              <a:t>•</a:t>
            </a:r>
            <a:r>
              <a:rPr lang="en-US" sz="1700" cap="all">
                <a:latin typeface="Calisto MT"/>
              </a:rPr>
              <a:t>Accuracy: With a digital ordering system, the chances of miscommunication are significantly diminished, leading to more accurate order fulfillment.</a:t>
            </a:r>
            <a:endParaRPr lang="en-US"/>
          </a:p>
          <a:p>
            <a:pPr>
              <a:buNone/>
            </a:pPr>
            <a:r>
              <a:rPr lang="en-US" sz="1700" cap="all">
                <a:latin typeface="Arial"/>
                <a:cs typeface="Arial"/>
              </a:rPr>
              <a:t>•</a:t>
            </a:r>
            <a:r>
              <a:rPr lang="en-US" sz="1700" cap="all">
                <a:latin typeface="Calisto MT"/>
              </a:rPr>
              <a:t>Enhanced User Experience: The user-friendly interface ensures a positive and enjoyable experience for customers, fostering customer satisfaction and loyalty.</a:t>
            </a:r>
            <a:endParaRPr lang="en-US"/>
          </a:p>
          <a:p>
            <a:pPr>
              <a:buNone/>
            </a:pPr>
            <a:r>
              <a:rPr lang="en-US" sz="1700" cap="all">
                <a:latin typeface="Arial"/>
                <a:cs typeface="Arial"/>
              </a:rPr>
              <a:t>•</a:t>
            </a:r>
            <a:r>
              <a:rPr lang="en-US" sz="1700" cap="all">
                <a:latin typeface="Calisto MT"/>
              </a:rPr>
              <a:t>Adaptability: The system is adaptable to various dining scenarios, whether in a restaurant, café, or for takeaway, catering to diverse customer needs.</a:t>
            </a:r>
            <a:endParaRPr lang="en-US"/>
          </a:p>
          <a:p>
            <a:pPr marL="0" indent="0">
              <a:buNone/>
            </a:pPr>
            <a:endParaRPr lang="en-US" sz="4000" cap="all"/>
          </a:p>
        </p:txBody>
      </p:sp>
    </p:spTree>
    <p:extLst>
      <p:ext uri="{BB962C8B-B14F-4D97-AF65-F5344CB8AC3E}">
        <p14:creationId xmlns:p14="http://schemas.microsoft.com/office/powerpoint/2010/main" val="427180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3E29A-7C10-8C26-F4B3-F7C47A4AEF4C}"/>
              </a:ext>
            </a:extLst>
          </p:cNvPr>
          <p:cNvSpPr>
            <a:spLocks noGrp="1"/>
          </p:cNvSpPr>
          <p:nvPr>
            <p:ph type="title"/>
          </p:nvPr>
        </p:nvSpPr>
        <p:spPr>
          <a:xfrm>
            <a:off x="1524307" y="1652375"/>
            <a:ext cx="9144000" cy="2798064"/>
          </a:xfrm>
        </p:spPr>
        <p:txBody>
          <a:bodyPr vert="horz" lIns="91440" tIns="45720" rIns="91440" bIns="45720" rtlCol="0" anchor="ctr">
            <a:normAutofit/>
          </a:bodyPr>
          <a:lstStyle/>
          <a:p>
            <a:pPr algn="ctr"/>
            <a:r>
              <a:rPr lang="en-US"/>
              <a:t>Integration Tests</a:t>
            </a:r>
          </a:p>
        </p:txBody>
      </p:sp>
    </p:spTree>
    <p:extLst>
      <p:ext uri="{BB962C8B-B14F-4D97-AF65-F5344CB8AC3E}">
        <p14:creationId xmlns:p14="http://schemas.microsoft.com/office/powerpoint/2010/main" val="394279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3578-DD20-228D-2603-3C0D9D1861F6}"/>
              </a:ext>
            </a:extLst>
          </p:cNvPr>
          <p:cNvSpPr>
            <a:spLocks noGrp="1"/>
          </p:cNvSpPr>
          <p:nvPr>
            <p:ph type="title"/>
          </p:nvPr>
        </p:nvSpPr>
        <p:spPr>
          <a:xfrm>
            <a:off x="1524000" y="1133183"/>
            <a:ext cx="9144000" cy="924218"/>
          </a:xfrm>
        </p:spPr>
        <p:txBody>
          <a:bodyPr anchor="ctr">
            <a:normAutofit/>
          </a:bodyPr>
          <a:lstStyle/>
          <a:p>
            <a:pPr algn="ctr"/>
            <a:r>
              <a:rPr lang="en-US">
                <a:cs typeface="Aharoni"/>
              </a:rPr>
              <a:t>Integration Tests</a:t>
            </a:r>
          </a:p>
        </p:txBody>
      </p:sp>
      <p:sp>
        <p:nvSpPr>
          <p:cNvPr id="3" name="Content Placeholder 2">
            <a:extLst>
              <a:ext uri="{FF2B5EF4-FFF2-40B4-BE49-F238E27FC236}">
                <a16:creationId xmlns:a16="http://schemas.microsoft.com/office/drawing/2014/main" id="{4E70C938-38C7-E3BA-0154-123E4B099DD3}"/>
              </a:ext>
            </a:extLst>
          </p:cNvPr>
          <p:cNvSpPr>
            <a:spLocks/>
          </p:cNvSpPr>
          <p:nvPr/>
        </p:nvSpPr>
        <p:spPr>
          <a:xfrm>
            <a:off x="6526247" y="2173942"/>
            <a:ext cx="4476382" cy="3807703"/>
          </a:xfrm>
          <a:prstGeom prst="rect">
            <a:avLst/>
          </a:prstGeom>
        </p:spPr>
        <p:txBody>
          <a:bodyPr vert="horz" lIns="91440" tIns="45720" rIns="91440" bIns="45720" rtlCol="0" anchor="t">
            <a:noAutofit/>
          </a:bodyPr>
          <a:lstStyle/>
          <a:p>
            <a:pPr defTabSz="694944">
              <a:spcAft>
                <a:spcPts val="600"/>
              </a:spcAft>
            </a:pPr>
            <a:endParaRPr lang="en-US" sz="1950" kern="1200">
              <a:latin typeface="+mn-lt"/>
            </a:endParaRPr>
          </a:p>
          <a:p>
            <a:pPr marL="390525" indent="-390525" defTabSz="694944">
              <a:spcAft>
                <a:spcPts val="600"/>
              </a:spcAft>
              <a:buAutoNum type="arabicPeriod"/>
            </a:pPr>
            <a:endParaRPr lang="en-US" sz="1368" kern="1200">
              <a:solidFill>
                <a:schemeClr val="tx1"/>
              </a:solidFill>
              <a:latin typeface="+mn-lt"/>
            </a:endParaRPr>
          </a:p>
          <a:p>
            <a:pPr marL="514350" indent="-514350">
              <a:spcAft>
                <a:spcPts val="600"/>
              </a:spcAft>
              <a:buAutoNum type="arabicPeriod"/>
            </a:pPr>
            <a:endParaRPr lang="en-US"/>
          </a:p>
        </p:txBody>
      </p:sp>
      <p:sp>
        <p:nvSpPr>
          <p:cNvPr id="14" name="TextBox 13">
            <a:extLst>
              <a:ext uri="{FF2B5EF4-FFF2-40B4-BE49-F238E27FC236}">
                <a16:creationId xmlns:a16="http://schemas.microsoft.com/office/drawing/2014/main" id="{5C9F0040-996A-BC7F-B266-8F7832D10CEC}"/>
              </a:ext>
            </a:extLst>
          </p:cNvPr>
          <p:cNvSpPr txBox="1"/>
          <p:nvPr/>
        </p:nvSpPr>
        <p:spPr>
          <a:xfrm>
            <a:off x="2398059" y="2173941"/>
            <a:ext cx="3361764" cy="2325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00050" indent="-400050">
              <a:lnSpc>
                <a:spcPct val="105000"/>
              </a:lnSpc>
              <a:spcBef>
                <a:spcPts val="684"/>
              </a:spcBef>
              <a:buAutoNum type="arabicPeriod"/>
            </a:pPr>
            <a:r>
              <a:rPr lang="en-US" sz="1950">
                <a:ea typeface="+mn-lt"/>
                <a:cs typeface="+mn-lt"/>
              </a:rPr>
              <a:t>Increment Button Test</a:t>
            </a:r>
            <a:endParaRPr lang="en-US" sz="1950" err="1">
              <a:ea typeface="+mn-lt"/>
              <a:cs typeface="+mn-lt"/>
            </a:endParaRPr>
          </a:p>
          <a:p>
            <a:pPr marL="390525" indent="-390525">
              <a:lnSpc>
                <a:spcPct val="105000"/>
              </a:lnSpc>
              <a:spcBef>
                <a:spcPts val="684"/>
              </a:spcBef>
              <a:buAutoNum type="arabicPeriod"/>
            </a:pPr>
            <a:r>
              <a:rPr lang="en-US" sz="1950">
                <a:ea typeface="+mn-lt"/>
                <a:cs typeface="+mn-lt"/>
              </a:rPr>
              <a:t>Decrement Button Test</a:t>
            </a:r>
          </a:p>
          <a:p>
            <a:pPr marL="390525" indent="-390525">
              <a:lnSpc>
                <a:spcPct val="105000"/>
              </a:lnSpc>
              <a:spcBef>
                <a:spcPts val="684"/>
              </a:spcBef>
              <a:buAutoNum type="arabicPeriod"/>
            </a:pPr>
            <a:r>
              <a:rPr lang="en-US" sz="1950">
                <a:ea typeface="+mn-lt"/>
                <a:cs typeface="+mn-lt"/>
              </a:rPr>
              <a:t>Update Status Test</a:t>
            </a:r>
          </a:p>
          <a:p>
            <a:pPr marL="390525" indent="-390525">
              <a:lnSpc>
                <a:spcPct val="105000"/>
              </a:lnSpc>
              <a:spcBef>
                <a:spcPts val="684"/>
              </a:spcBef>
              <a:buAutoNum type="arabicPeriod"/>
            </a:pPr>
            <a:r>
              <a:rPr lang="en-US" sz="1950">
                <a:ea typeface="+mn-lt"/>
                <a:cs typeface="+mn-lt"/>
              </a:rPr>
              <a:t>Integration of Chef and </a:t>
            </a:r>
            <a:r>
              <a:rPr lang="en-US" sz="1950" err="1">
                <a:ea typeface="+mn-lt"/>
                <a:cs typeface="+mn-lt"/>
              </a:rPr>
              <a:t>ChefTableView</a:t>
            </a:r>
            <a:endParaRPr lang="en-US" sz="1950">
              <a:ea typeface="+mn-lt"/>
              <a:cs typeface="+mn-lt"/>
            </a:endParaRPr>
          </a:p>
          <a:p>
            <a:pPr marL="390525" indent="-390525">
              <a:lnSpc>
                <a:spcPct val="105000"/>
              </a:lnSpc>
              <a:spcBef>
                <a:spcPts val="684"/>
              </a:spcBef>
              <a:buAutoNum type="arabicPeriod"/>
            </a:pPr>
            <a:r>
              <a:rPr lang="en-US" sz="1950"/>
              <a:t>Call Server Button Test</a:t>
            </a:r>
          </a:p>
        </p:txBody>
      </p:sp>
      <p:sp>
        <p:nvSpPr>
          <p:cNvPr id="4" name="TextBox 3">
            <a:extLst>
              <a:ext uri="{FF2B5EF4-FFF2-40B4-BE49-F238E27FC236}">
                <a16:creationId xmlns:a16="http://schemas.microsoft.com/office/drawing/2014/main" id="{F8451535-4DA9-3D04-6F03-60825AA922AE}"/>
              </a:ext>
            </a:extLst>
          </p:cNvPr>
          <p:cNvSpPr txBox="1"/>
          <p:nvPr/>
        </p:nvSpPr>
        <p:spPr>
          <a:xfrm>
            <a:off x="6467462" y="2170502"/>
            <a:ext cx="4077582" cy="28770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5000"/>
              </a:lnSpc>
              <a:spcBef>
                <a:spcPts val="684"/>
              </a:spcBef>
            </a:pPr>
            <a:r>
              <a:rPr lang="en-US" sz="1950">
                <a:ea typeface="+mn-lt"/>
                <a:cs typeface="+mn-lt"/>
              </a:rPr>
              <a:t>6.   Integration of Watier and </a:t>
            </a:r>
            <a:r>
              <a:rPr lang="en-US" sz="1950" err="1">
                <a:ea typeface="+mn-lt"/>
                <a:cs typeface="+mn-lt"/>
              </a:rPr>
              <a:t>WaiterTableView</a:t>
            </a:r>
            <a:endParaRPr lang="en-US" sz="1950">
              <a:ea typeface="+mn-lt"/>
              <a:cs typeface="+mn-lt"/>
            </a:endParaRPr>
          </a:p>
          <a:p>
            <a:pPr>
              <a:lnSpc>
                <a:spcPct val="105000"/>
              </a:lnSpc>
              <a:spcBef>
                <a:spcPts val="684"/>
              </a:spcBef>
            </a:pPr>
            <a:r>
              <a:rPr lang="en-US" sz="1950">
                <a:ea typeface="+mn-lt"/>
                <a:cs typeface="+mn-lt"/>
              </a:rPr>
              <a:t>7.   Integration of </a:t>
            </a:r>
            <a:r>
              <a:rPr lang="en-US" sz="1950" err="1">
                <a:ea typeface="+mn-lt"/>
                <a:cs typeface="+mn-lt"/>
              </a:rPr>
              <a:t>LoginPage</a:t>
            </a:r>
            <a:r>
              <a:rPr lang="en-US" sz="1950">
                <a:ea typeface="+mn-lt"/>
                <a:cs typeface="+mn-lt"/>
              </a:rPr>
              <a:t> and </a:t>
            </a:r>
            <a:r>
              <a:rPr lang="en-US" sz="1950" err="1">
                <a:ea typeface="+mn-lt"/>
                <a:cs typeface="+mn-lt"/>
              </a:rPr>
              <a:t>WaiterTableView</a:t>
            </a:r>
            <a:endParaRPr lang="en-US" sz="1950">
              <a:ea typeface="+mn-lt"/>
              <a:cs typeface="+mn-lt"/>
            </a:endParaRPr>
          </a:p>
          <a:p>
            <a:pPr>
              <a:lnSpc>
                <a:spcPct val="105000"/>
              </a:lnSpc>
              <a:spcBef>
                <a:spcPts val="684"/>
              </a:spcBef>
            </a:pPr>
            <a:r>
              <a:rPr lang="en-US" sz="1950">
                <a:ea typeface="+mn-lt"/>
                <a:cs typeface="+mn-lt"/>
              </a:rPr>
              <a:t>8.   Integration of </a:t>
            </a:r>
            <a:r>
              <a:rPr lang="en-US" sz="1950" err="1">
                <a:ea typeface="+mn-lt"/>
                <a:cs typeface="+mn-lt"/>
              </a:rPr>
              <a:t>LoginPage</a:t>
            </a:r>
            <a:r>
              <a:rPr lang="en-US" sz="1950">
                <a:ea typeface="+mn-lt"/>
                <a:cs typeface="+mn-lt"/>
              </a:rPr>
              <a:t> and </a:t>
            </a:r>
            <a:r>
              <a:rPr lang="en-US" sz="1950" err="1">
                <a:ea typeface="+mn-lt"/>
                <a:cs typeface="+mn-lt"/>
              </a:rPr>
              <a:t>ChefTableView</a:t>
            </a:r>
            <a:endParaRPr lang="en-US" sz="1950">
              <a:ea typeface="+mn-lt"/>
              <a:cs typeface="+mn-lt"/>
            </a:endParaRPr>
          </a:p>
          <a:p>
            <a:pPr>
              <a:lnSpc>
                <a:spcPct val="105000"/>
              </a:lnSpc>
              <a:spcBef>
                <a:spcPts val="684"/>
              </a:spcBef>
            </a:pPr>
            <a:r>
              <a:rPr lang="en-US" sz="1950">
                <a:ea typeface="+mn-lt"/>
                <a:cs typeface="+mn-lt"/>
              </a:rPr>
              <a:t>9.   Integration of </a:t>
            </a:r>
            <a:r>
              <a:rPr lang="en-US" sz="1950" err="1">
                <a:ea typeface="+mn-lt"/>
                <a:cs typeface="+mn-lt"/>
              </a:rPr>
              <a:t>TableView</a:t>
            </a:r>
            <a:r>
              <a:rPr lang="en-US" sz="1950">
                <a:ea typeface="+mn-lt"/>
                <a:cs typeface="+mn-lt"/>
              </a:rPr>
              <a:t> and </a:t>
            </a:r>
            <a:r>
              <a:rPr lang="en-US" sz="1950" err="1">
                <a:ea typeface="+mn-lt"/>
                <a:cs typeface="+mn-lt"/>
              </a:rPr>
              <a:t>MainMenu</a:t>
            </a:r>
            <a:r>
              <a:rPr lang="en-US" sz="1950">
                <a:ea typeface="+mn-lt"/>
                <a:cs typeface="+mn-lt"/>
              </a:rPr>
              <a:t> page</a:t>
            </a:r>
            <a:endParaRPr lang="en-US" sz="1950"/>
          </a:p>
        </p:txBody>
      </p:sp>
    </p:spTree>
    <p:extLst>
      <p:ext uri="{BB962C8B-B14F-4D97-AF65-F5344CB8AC3E}">
        <p14:creationId xmlns:p14="http://schemas.microsoft.com/office/powerpoint/2010/main" val="141397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4865C-D730-CDDF-90D4-8B955260BDD5}"/>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en-US" sz="6000"/>
              <a:t>Screen Share and Run the test case</a:t>
            </a:r>
          </a:p>
        </p:txBody>
      </p:sp>
    </p:spTree>
    <p:extLst>
      <p:ext uri="{BB962C8B-B14F-4D97-AF65-F5344CB8AC3E}">
        <p14:creationId xmlns:p14="http://schemas.microsoft.com/office/powerpoint/2010/main" val="349904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3E29A-7C10-8C26-F4B3-F7C47A4AEF4C}"/>
              </a:ext>
            </a:extLst>
          </p:cNvPr>
          <p:cNvSpPr>
            <a:spLocks noGrp="1"/>
          </p:cNvSpPr>
          <p:nvPr>
            <p:ph type="title"/>
          </p:nvPr>
        </p:nvSpPr>
        <p:spPr>
          <a:xfrm>
            <a:off x="1524307" y="1652375"/>
            <a:ext cx="9144000" cy="2798064"/>
          </a:xfrm>
        </p:spPr>
        <p:txBody>
          <a:bodyPr vert="horz" lIns="91440" tIns="45720" rIns="91440" bIns="45720" rtlCol="0" anchor="ctr">
            <a:normAutofit/>
          </a:bodyPr>
          <a:lstStyle/>
          <a:p>
            <a:pPr algn="ctr"/>
            <a:r>
              <a:rPr lang="en-US"/>
              <a:t>Usability Tests</a:t>
            </a:r>
          </a:p>
        </p:txBody>
      </p:sp>
    </p:spTree>
    <p:extLst>
      <p:ext uri="{BB962C8B-B14F-4D97-AF65-F5344CB8AC3E}">
        <p14:creationId xmlns:p14="http://schemas.microsoft.com/office/powerpoint/2010/main" val="1838317890"/>
      </p:ext>
    </p:extLst>
  </p:cSld>
  <p:clrMapOvr>
    <a:masterClrMapping/>
  </p:clrMapOvr>
</p:sld>
</file>

<file path=ppt/theme/theme1.xml><?xml version="1.0" encoding="utf-8"?>
<a:theme xmlns:a="http://schemas.openxmlformats.org/drawingml/2006/main" name="PrismaticVTI">
  <a:themeElements>
    <a:clrScheme name="AnalogousFromRegularSeedRightStep">
      <a:dk1>
        <a:srgbClr val="000000"/>
      </a:dk1>
      <a:lt1>
        <a:srgbClr val="FFFFFF"/>
      </a:lt1>
      <a:dk2>
        <a:srgbClr val="1B2130"/>
      </a:dk2>
      <a:lt2>
        <a:srgbClr val="F3F0F0"/>
      </a:lt2>
      <a:accent1>
        <a:srgbClr val="20B4A9"/>
      </a:accent1>
      <a:accent2>
        <a:srgbClr val="1794D5"/>
      </a:accent2>
      <a:accent3>
        <a:srgbClr val="2957E7"/>
      </a:accent3>
      <a:accent4>
        <a:srgbClr val="4B2CD9"/>
      </a:accent4>
      <a:accent5>
        <a:srgbClr val="9929E7"/>
      </a:accent5>
      <a:accent6>
        <a:srgbClr val="D517D3"/>
      </a:accent6>
      <a:hlink>
        <a:srgbClr val="BF3F4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46ADC4CE0E21418499916B4223CBE8" ma:contentTypeVersion="13" ma:contentTypeDescription="Create a new document." ma:contentTypeScope="" ma:versionID="f7ce9145fac0d8c6af80c0ea0ee10d00">
  <xsd:schema xmlns:xsd="http://www.w3.org/2001/XMLSchema" xmlns:xs="http://www.w3.org/2001/XMLSchema" xmlns:p="http://schemas.microsoft.com/office/2006/metadata/properties" xmlns:ns2="4a1fae52-654f-4473-ab57-2a1bcd4dbd3c" xmlns:ns3="5cbe4bcf-4083-4f8b-bbc1-7499163ac314" targetNamespace="http://schemas.microsoft.com/office/2006/metadata/properties" ma:root="true" ma:fieldsID="323a480e25a2e6b2d3b44161333af211" ns2:_="" ns3:_="">
    <xsd:import namespace="4a1fae52-654f-4473-ab57-2a1bcd4dbd3c"/>
    <xsd:import namespace="5cbe4bcf-4083-4f8b-bbc1-7499163ac31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1fae52-654f-4473-ab57-2a1bcd4dbd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ef14a81-40c6-4318-85f6-ee55e424c7b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be4bcf-4083-4f8b-bbc1-7499163ac31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82d5dfb-c276-451f-ba35-5b232cb39152}" ma:internalName="TaxCatchAll" ma:showField="CatchAllData" ma:web="5cbe4bcf-4083-4f8b-bbc1-7499163ac3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cbe4bcf-4083-4f8b-bbc1-7499163ac314" xsi:nil="true"/>
    <lcf76f155ced4ddcb4097134ff3c332f xmlns="4a1fae52-654f-4473-ab57-2a1bcd4dbd3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E00B9CE-7CB8-4703-886A-4ECD2082B078}">
  <ds:schemaRefs>
    <ds:schemaRef ds:uri="http://schemas.microsoft.com/sharepoint/v3/contenttype/forms"/>
  </ds:schemaRefs>
</ds:datastoreItem>
</file>

<file path=customXml/itemProps2.xml><?xml version="1.0" encoding="utf-8"?>
<ds:datastoreItem xmlns:ds="http://schemas.openxmlformats.org/officeDocument/2006/customXml" ds:itemID="{4E1B7F67-7F32-4D7E-83F3-374627E56015}">
  <ds:schemaRefs>
    <ds:schemaRef ds:uri="4a1fae52-654f-4473-ab57-2a1bcd4dbd3c"/>
    <ds:schemaRef ds:uri="5cbe4bcf-4083-4f8b-bbc1-7499163ac3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B020AA2-6E61-45E3-956D-B33A710BD745}">
  <ds:schemaRefs>
    <ds:schemaRef ds:uri="4a1fae52-654f-4473-ab57-2a1bcd4dbd3c"/>
    <ds:schemaRef ds:uri="5cbe4bcf-4083-4f8b-bbc1-7499163ac3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4ddd393a-e98a-4404-841f-c4becdd925a5}" enabled="0" method="" siteId="{4ddd393a-e98a-4404-841f-c4becdd925a5}" removed="1"/>
</clbl:labelList>
</file>

<file path=docProps/app.xml><?xml version="1.0" encoding="utf-8"?>
<Properties xmlns="http://schemas.openxmlformats.org/officeDocument/2006/extended-properties" xmlns:vt="http://schemas.openxmlformats.org/officeDocument/2006/docPropsVTypes">
  <Template>office theme</Template>
  <TotalTime>123</TotalTime>
  <Words>957</Words>
  <Application>Microsoft Office PowerPoint</Application>
  <PresentationFormat>Widescreen</PresentationFormat>
  <Paragraphs>108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Aharoni</vt:lpstr>
      <vt:lpstr>Arial</vt:lpstr>
      <vt:lpstr>Avenir Next LT Pro</vt:lpstr>
      <vt:lpstr>Calibri</vt:lpstr>
      <vt:lpstr>Calisto MT</vt:lpstr>
      <vt:lpstr>PrismaticVTI</vt:lpstr>
      <vt:lpstr>Group 1: Program Demo</vt:lpstr>
      <vt:lpstr>The smart food ordering interface</vt:lpstr>
      <vt:lpstr>Goal</vt:lpstr>
      <vt:lpstr>MAJOR FEATURES</vt:lpstr>
      <vt:lpstr>Benefits</vt:lpstr>
      <vt:lpstr>Integration Tests</vt:lpstr>
      <vt:lpstr>Integration Tests</vt:lpstr>
      <vt:lpstr>Screen Share and Run the test case</vt:lpstr>
      <vt:lpstr>Usability Tests</vt:lpstr>
      <vt:lpstr>Usability Tests</vt:lpstr>
      <vt:lpstr>Status Update</vt:lpstr>
      <vt:lpstr>Screen Share and Run the test case</vt:lpstr>
      <vt:lpstr>Issues and Lessons</vt:lpstr>
      <vt:lpstr>Main Topics</vt:lpstr>
      <vt:lpstr>Issues Unfamiliar Software and Partial Design</vt:lpstr>
      <vt:lpstr>PowerPoint Presentation</vt:lpstr>
      <vt:lpstr>Lessons</vt:lpstr>
      <vt:lpstr>PowerPoint Presentation</vt:lpstr>
      <vt:lpstr>Concluding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Rian Sanchez</dc:creator>
  <cp:lastModifiedBy>Rian Sanchez</cp:lastModifiedBy>
  <cp:revision>53</cp:revision>
  <dcterms:created xsi:type="dcterms:W3CDTF">2023-12-07T15:33:00Z</dcterms:created>
  <dcterms:modified xsi:type="dcterms:W3CDTF">2023-12-07T19:56:18Z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0x0101005F46ADC4CE0E21418499916B4223CBE8</vt:lpwstr>
  </property>
  <property fmtid="{D5CDD505-2E9C-101B-9397-08002B2CF9AE}" pid="3" name="MediaServiceImageTags">
    <vt:lpwstr/>
  </property>
</Properties>
</file>