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71" r:id="rId4"/>
    <p:sldId id="272" r:id="rId5"/>
    <p:sldId id="273" r:id="rId6"/>
    <p:sldId id="274" r:id="rId7"/>
    <p:sldId id="268" r:id="rId8"/>
    <p:sldId id="260" r:id="rId9"/>
    <p:sldId id="269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ABBE5-46C7-4730-958B-2FBF82E49AB6}" v="738" dt="2019-11-08T17:20:31.389"/>
    <p1510:client id="{24868AA8-9FCC-491B-8CE5-E3F5518D0110}" v="341" dt="2019-11-09T11:19:51.257"/>
    <p1510:client id="{D1DAEE63-DBEA-4304-BAD2-CE531157A3C7}" v="1312" dt="2019-11-08T11:21:28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52F0-8461-49E8-87A7-AAA30CD9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389" y="2881164"/>
            <a:ext cx="4879676" cy="133994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  <a:ea typeface="+mj-lt"/>
                <a:cs typeface="+mj-lt"/>
              </a:rPr>
              <a:t>Blockchain</a:t>
            </a:r>
            <a:endParaRPr 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999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AB4A1D-FE16-4494-9F5C-6B39B7EE36F3}"/>
              </a:ext>
            </a:extLst>
          </p:cNvPr>
          <p:cNvSpPr txBox="1"/>
          <p:nvPr/>
        </p:nvSpPr>
        <p:spPr>
          <a:xfrm>
            <a:off x="339306" y="296174"/>
            <a:ext cx="712829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Blockchain vs Bitcoin:</a:t>
            </a:r>
          </a:p>
          <a:p>
            <a:endParaRPr lang="en-US" sz="3200" b="1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2FDFD-2207-46AA-B81D-2C30E478D6B3}"/>
              </a:ext>
            </a:extLst>
          </p:cNvPr>
          <p:cNvSpPr txBox="1"/>
          <p:nvPr/>
        </p:nvSpPr>
        <p:spPr>
          <a:xfrm>
            <a:off x="339306" y="1230702"/>
            <a:ext cx="11082067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The goal of blockchain is to allow digital information to be recorded and distributed, but not edited. </a:t>
            </a:r>
            <a:r>
              <a:rPr lang="en-US" sz="3200" dirty="0">
                <a:ea typeface="+mn-lt"/>
                <a:cs typeface="+mn-lt"/>
              </a:rPr>
              <a:t>The Bitcoin protocol is built on the blockchain.</a:t>
            </a:r>
          </a:p>
          <a:p>
            <a:pPr marL="285750" indent="-285750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 In a research paper introducing the digital currency, Bitcoin’s pseudonymous creator Satoshi Nakamoto referred to it as “a new electronic cash system that’s fully peer-to-peer, with no trusted third party.”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099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4811A-5A48-451E-B7CA-95F086E9B6EA}"/>
              </a:ext>
            </a:extLst>
          </p:cNvPr>
          <p:cNvSpPr txBox="1"/>
          <p:nvPr/>
        </p:nvSpPr>
        <p:spPr>
          <a:xfrm>
            <a:off x="353684" y="109267"/>
            <a:ext cx="9989387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Calibri Light"/>
                <a:cs typeface="Calibri Light"/>
              </a:rPr>
              <a:t>The key business benefits:</a:t>
            </a:r>
          </a:p>
          <a:p>
            <a:r>
              <a:rPr lang="en-US" sz="2400" b="1">
                <a:ea typeface="+mn-lt"/>
                <a:cs typeface="+mn-lt"/>
              </a:rPr>
              <a:t>•  Time savings</a:t>
            </a:r>
            <a:endParaRPr lang="en-US" sz="240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•  </a:t>
            </a:r>
            <a:r>
              <a:rPr lang="en-US" sz="2400" b="1">
                <a:ea typeface="+mn-lt"/>
                <a:cs typeface="+mn-lt"/>
              </a:rPr>
              <a:t>Cost savings</a:t>
            </a:r>
            <a:endParaRPr lang="en-US" sz="240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•  </a:t>
            </a:r>
            <a:r>
              <a:rPr lang="en-US" sz="2400" b="1">
                <a:ea typeface="+mn-lt"/>
                <a:cs typeface="+mn-lt"/>
              </a:rPr>
              <a:t>Tighter security</a:t>
            </a:r>
            <a:endParaRPr lang="en-US" sz="240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•  </a:t>
            </a:r>
            <a:r>
              <a:rPr lang="en-US" sz="2400" b="1">
                <a:ea typeface="+mn-lt"/>
                <a:cs typeface="+mn-lt"/>
              </a:rPr>
              <a:t>Enhanced privacy</a:t>
            </a:r>
            <a:endParaRPr lang="en-US" sz="240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•  </a:t>
            </a:r>
            <a:r>
              <a:rPr lang="en-US" sz="2400" b="1">
                <a:ea typeface="+mn-lt"/>
                <a:cs typeface="+mn-lt"/>
              </a:rPr>
              <a:t>Improved auditability</a:t>
            </a:r>
            <a:endParaRPr lang="en-US" sz="240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•  </a:t>
            </a:r>
            <a:r>
              <a:rPr lang="en-US" sz="2400" b="1">
                <a:ea typeface="+mn-lt"/>
                <a:cs typeface="+mn-lt"/>
              </a:rPr>
              <a:t>Increased operational efficiency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sz="2400" dirty="0">
              <a:cs typeface="Calibri"/>
            </a:endParaRPr>
          </a:p>
          <a:p>
            <a:endParaRPr lang="en-US" sz="2400" b="1" dirty="0">
              <a:latin typeface="Calibri Light"/>
              <a:cs typeface="Calibri Light"/>
            </a:endParaRPr>
          </a:p>
          <a:p>
            <a:endParaRPr lang="en-US" sz="4400" b="1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3625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EDB78F-76B1-4699-A89D-B961B3F1F805}"/>
              </a:ext>
            </a:extLst>
          </p:cNvPr>
          <p:cNvSpPr txBox="1"/>
          <p:nvPr/>
        </p:nvSpPr>
        <p:spPr>
          <a:xfrm>
            <a:off x="209910" y="583723"/>
            <a:ext cx="1034882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400" dirty="0">
              <a:latin typeface="Calibri Light"/>
              <a:cs typeface="Calibri Ligh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725A88-E094-4F31-AAC1-EC2A7875FEE1}"/>
              </a:ext>
            </a:extLst>
          </p:cNvPr>
          <p:cNvSpPr txBox="1"/>
          <p:nvPr/>
        </p:nvSpPr>
        <p:spPr>
          <a:xfrm>
            <a:off x="324929" y="368061"/>
            <a:ext cx="71426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What is Blockchain Technology: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46F82-7DFB-4EDA-91DA-0DC132031F74}"/>
              </a:ext>
            </a:extLst>
          </p:cNvPr>
          <p:cNvSpPr txBox="1"/>
          <p:nvPr/>
        </p:nvSpPr>
        <p:spPr>
          <a:xfrm>
            <a:off x="425570" y="1115684"/>
            <a:ext cx="10981426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A blockchain public ledger that keeps a shared record of all the transactions ​distributed over a vast network of users. ​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It is decentralized network and doesn’t require any intermediate system for ​the exchange of services.​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The primary use of blockchains is as a distributed ledger for cryptocurrencies.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Example Bitcoin stores all its transactions onto a public database called as Blockchain.​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Blockchain placed information in a secure way because of it following </a:t>
            </a:r>
            <a:r>
              <a:rPr lang="en-US" sz="2800">
                <a:ea typeface="+mn-lt"/>
                <a:cs typeface="+mn-lt"/>
              </a:rPr>
              <a:t>cryptography hashing technic. </a:t>
            </a:r>
            <a:endParaRPr lang="en-US" sz="2800" dirty="0">
              <a:cs typeface="Calibri" panose="020F0502020204030204"/>
            </a:endParaRPr>
          </a:p>
          <a:p>
            <a:endParaRPr lang="en-US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10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4547C-CB48-4E2D-8AE0-C721C53C6347}"/>
              </a:ext>
            </a:extLst>
          </p:cNvPr>
          <p:cNvSpPr txBox="1"/>
          <p:nvPr/>
        </p:nvSpPr>
        <p:spPr>
          <a:xfrm>
            <a:off x="281797" y="310551"/>
            <a:ext cx="71858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Blockchain Version: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A91FE-E51D-4772-B9FC-A4966DCDFE76}"/>
              </a:ext>
            </a:extLst>
          </p:cNvPr>
          <p:cNvSpPr txBox="1"/>
          <p:nvPr/>
        </p:nvSpPr>
        <p:spPr>
          <a:xfrm>
            <a:off x="425571" y="1662024"/>
            <a:ext cx="1134085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                 The brief description of the evolution of blockchain technology and its versioning from 1.0 to 3.0 are explained below.</a:t>
            </a:r>
            <a:endParaRPr lang="en-US" sz="2800" dirty="0">
              <a:cs typeface="Calibri"/>
            </a:endParaRPr>
          </a:p>
          <a:p>
            <a:endParaRPr lang="en-US" sz="2800" dirty="0"/>
          </a:p>
          <a:p>
            <a:r>
              <a:rPr lang="en-US" sz="2800" dirty="0"/>
              <a:t>                            1) Blockchain 1.0: Currency</a:t>
            </a:r>
            <a:endParaRPr lang="en-US" sz="280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r>
              <a:rPr lang="en-US" sz="2800" dirty="0"/>
              <a:t>                            3) Blockchain 2.0: Smart Contracts</a:t>
            </a:r>
            <a:endParaRPr lang="en-US" sz="280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r>
              <a:rPr lang="en-US" sz="2800" dirty="0"/>
              <a:t>                            4) Blockchain 3.0: </a:t>
            </a:r>
            <a:r>
              <a:rPr lang="en-US" sz="2800" dirty="0" err="1"/>
              <a:t>DApps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266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31280-7F8E-418C-ADBC-E9E1CD7D6ACD}"/>
              </a:ext>
            </a:extLst>
          </p:cNvPr>
          <p:cNvSpPr txBox="1"/>
          <p:nvPr/>
        </p:nvSpPr>
        <p:spPr>
          <a:xfrm>
            <a:off x="554967" y="425570"/>
            <a:ext cx="69126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Blockchain 1.0: Currency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7A0B1-38D4-4466-8C75-C5AFF172DCE0}"/>
              </a:ext>
            </a:extLst>
          </p:cNvPr>
          <p:cNvSpPr txBox="1"/>
          <p:nvPr/>
        </p:nvSpPr>
        <p:spPr>
          <a:xfrm>
            <a:off x="770627" y="1316966"/>
            <a:ext cx="10981426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The idea of creating money through solving computational puzzles was first introduced in 2005 by Hal Finney, who created the first concept for cryptocurrencies (The implementation of distributed ledger technology). 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This ledger allows financial transactions based on blockchain technology or DLT to be executed with Bitcoin. Bitcoin is the most prominent example in this segment.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It is being used as cash for the Internet and seen as the enabler of an Internet of Money.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561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38FB30-48C3-4364-99D2-3AB385874E55}"/>
              </a:ext>
            </a:extLst>
          </p:cNvPr>
          <p:cNvSpPr txBox="1"/>
          <p:nvPr/>
        </p:nvSpPr>
        <p:spPr>
          <a:xfrm>
            <a:off x="281797" y="224287"/>
            <a:ext cx="71858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Blockchain 2.0: Smart Contracts</a:t>
            </a:r>
            <a:endParaRPr lang="en-US" sz="3200" b="1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027CB-05F6-478A-A835-EB271C581170}"/>
              </a:ext>
            </a:extLst>
          </p:cNvPr>
          <p:cNvSpPr txBox="1"/>
          <p:nvPr/>
        </p:nvSpPr>
        <p:spPr>
          <a:xfrm>
            <a:off x="468702" y="1259456"/>
            <a:ext cx="10780143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The main issues that came with Bitcoin are wasteful mining and lack of network scalability. To overcome these issues, this version extends the concept of Bitcoin beyond currency. 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The new key concepts are Smart Contracts. It is small computer programs that "live" in the blockchain.</a:t>
            </a:r>
            <a:endParaRPr lang="en-US" sz="2800" dirty="0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The blockchain 2.0 version is successfully processing a high number of daily transactions on a public network, where millions were raised through ICO (Initial Coin Offerings), and the market cap increased rapidly.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897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25B78-7A9D-4DAA-97CF-03870331C330}"/>
              </a:ext>
            </a:extLst>
          </p:cNvPr>
          <p:cNvSpPr txBox="1"/>
          <p:nvPr/>
        </p:nvSpPr>
        <p:spPr>
          <a:xfrm>
            <a:off x="238665" y="138023"/>
            <a:ext cx="72289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Blockchain 3.0: </a:t>
            </a:r>
            <a:r>
              <a:rPr lang="en-US" sz="3200" b="1" dirty="0" err="1"/>
              <a:t>DApps</a:t>
            </a:r>
            <a:endParaRPr lang="en-US" sz="3200" b="1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16F56-8359-4DDF-8FDD-0A9D2AEA939F}"/>
              </a:ext>
            </a:extLst>
          </p:cNvPr>
          <p:cNvSpPr txBox="1"/>
          <p:nvPr/>
        </p:nvSpPr>
        <p:spPr>
          <a:xfrm>
            <a:off x="641231" y="1302590"/>
            <a:ext cx="1102455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err="1"/>
              <a:t>DApps</a:t>
            </a:r>
            <a:r>
              <a:rPr lang="en-US" sz="2800" dirty="0"/>
              <a:t> is also known as a decentralized application. </a:t>
            </a: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It uses decentralized storage and communication.</a:t>
            </a:r>
            <a:endParaRPr lang="en-US" sz="28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 Its backend code is running on a decentralized peer-to-peer network. </a:t>
            </a:r>
            <a:endParaRPr lang="en-US" sz="28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A </a:t>
            </a:r>
            <a:r>
              <a:rPr lang="en-US" sz="2800" dirty="0" err="1"/>
              <a:t>DApp</a:t>
            </a:r>
            <a:r>
              <a:rPr lang="en-US" sz="2800" dirty="0"/>
              <a:t> can have frontend code hosted on decentralized storages such as Ethereum Swarm and user interfaces written in any language that can make a call to its backend like a traditional Apps.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206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F59F25-70C8-4BAD-8C1B-6FA948E34E1E}"/>
              </a:ext>
            </a:extLst>
          </p:cNvPr>
          <p:cNvSpPr txBox="1"/>
          <p:nvPr/>
        </p:nvSpPr>
        <p:spPr>
          <a:xfrm>
            <a:off x="554967" y="1216325"/>
            <a:ext cx="10751387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The primary use of blockchains is as a distributed ledger for cryptocurrencies.</a:t>
            </a:r>
          </a:p>
          <a:p>
            <a:pPr marL="285750" indent="-285750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A blockchain is a concept of storing data digitally. </a:t>
            </a:r>
            <a:endParaRPr lang="en-US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This data comes in blocks. These blocks are chained together and make the data immutable.</a:t>
            </a:r>
            <a:endParaRPr lang="en-US" sz="32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 When a block of data is chained with the other blocks, its data can never be changed again. </a:t>
            </a:r>
            <a:endParaRPr lang="en-US" sz="32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46439-0108-457B-8878-27A9C8C88A29}"/>
              </a:ext>
            </a:extLst>
          </p:cNvPr>
          <p:cNvSpPr txBox="1"/>
          <p:nvPr/>
        </p:nvSpPr>
        <p:spPr>
          <a:xfrm>
            <a:off x="368061" y="382438"/>
            <a:ext cx="70995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Blockchain main uses:</a:t>
            </a:r>
          </a:p>
        </p:txBody>
      </p:sp>
    </p:spTree>
    <p:extLst>
      <p:ext uri="{BB962C8B-B14F-4D97-AF65-F5344CB8AC3E}">
        <p14:creationId xmlns:p14="http://schemas.microsoft.com/office/powerpoint/2010/main" val="179656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672AD9-BD56-46A3-9F92-1A145DDA246B}"/>
              </a:ext>
            </a:extLst>
          </p:cNvPr>
          <p:cNvSpPr txBox="1"/>
          <p:nvPr/>
        </p:nvSpPr>
        <p:spPr>
          <a:xfrm>
            <a:off x="4724400" y="32004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Transactions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EF5A5-EAFB-403E-830C-BE94FFDE4DB8}"/>
              </a:ext>
            </a:extLst>
          </p:cNvPr>
          <p:cNvSpPr txBox="1"/>
          <p:nvPr/>
        </p:nvSpPr>
        <p:spPr>
          <a:xfrm>
            <a:off x="4724400" y="32004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Transactions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F35A1-1A4E-43B9-A151-C04F71B9E9B4}"/>
              </a:ext>
            </a:extLst>
          </p:cNvPr>
          <p:cNvSpPr txBox="1"/>
          <p:nvPr/>
        </p:nvSpPr>
        <p:spPr>
          <a:xfrm>
            <a:off x="166776" y="-106391"/>
            <a:ext cx="116427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2F124-E972-4042-8079-169076542B1C}"/>
              </a:ext>
            </a:extLst>
          </p:cNvPr>
          <p:cNvSpPr txBox="1"/>
          <p:nvPr/>
        </p:nvSpPr>
        <p:spPr>
          <a:xfrm>
            <a:off x="166778" y="324929"/>
            <a:ext cx="730082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How Hashes are using in Blockchain: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C600F-9A64-4063-96AF-0F411F2CBD46}"/>
              </a:ext>
            </a:extLst>
          </p:cNvPr>
          <p:cNvSpPr txBox="1"/>
          <p:nvPr/>
        </p:nvSpPr>
        <p:spPr>
          <a:xfrm>
            <a:off x="109269" y="1072552"/>
            <a:ext cx="111395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B6E3E1-4523-4AEB-AECF-9B698436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2" y="985568"/>
            <a:ext cx="10564482" cy="576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6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8951EC-1C16-463A-A702-BBFD8D071A1B}"/>
              </a:ext>
            </a:extLst>
          </p:cNvPr>
          <p:cNvSpPr txBox="1"/>
          <p:nvPr/>
        </p:nvSpPr>
        <p:spPr>
          <a:xfrm>
            <a:off x="353685" y="468702"/>
            <a:ext cx="97593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Arial"/>
                <a:ea typeface="ＭＳ Ｐゴシック"/>
                <a:cs typeface="Arial"/>
              </a:rPr>
              <a:t>Blockchain is a System Comprised of:</a:t>
            </a:r>
            <a:endParaRPr lang="en-US" sz="3200" dirty="0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57812-A296-471C-BF6D-1A23B9B82993}"/>
              </a:ext>
            </a:extLst>
          </p:cNvPr>
          <p:cNvSpPr txBox="1"/>
          <p:nvPr/>
        </p:nvSpPr>
        <p:spPr>
          <a:xfrm>
            <a:off x="842514" y="1480536"/>
            <a:ext cx="6625086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Distributed ledger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/>
              <a:t>Coinbase Transaction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/>
              <a:t>Basic</a:t>
            </a:r>
            <a:r>
              <a:rPr lang="en-US" sz="2800">
                <a:ea typeface="+mn-lt"/>
                <a:cs typeface="+mn-lt"/>
              </a:rPr>
              <a:t> Components of Bitcoin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Blockchain Proof of work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Key Concepts of Bitcoin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Blockchain Key Areas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Blockchain Cryptocurrency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Blockchain DAO(Decentralized Autonomous Organization)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Blockchain Bitcoin Cash</a:t>
            </a:r>
          </a:p>
        </p:txBody>
      </p:sp>
    </p:spTree>
    <p:extLst>
      <p:ext uri="{BB962C8B-B14F-4D97-AF65-F5344CB8AC3E}">
        <p14:creationId xmlns:p14="http://schemas.microsoft.com/office/powerpoint/2010/main" val="262599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Blockchain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/>
  <cp:lastModifiedBy/>
  <cp:revision>352</cp:revision>
  <dcterms:created xsi:type="dcterms:W3CDTF">2019-11-08T13:54:40Z</dcterms:created>
  <dcterms:modified xsi:type="dcterms:W3CDTF">2019-11-09T11:21:30Z</dcterms:modified>
</cp:coreProperties>
</file>