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6"/>
  </p:notesMasterIdLst>
  <p:sldIdLst>
    <p:sldId id="286" r:id="rId2"/>
    <p:sldId id="287" r:id="rId3"/>
    <p:sldId id="290" r:id="rId4"/>
    <p:sldId id="293" r:id="rId5"/>
    <p:sldId id="295" r:id="rId6"/>
    <p:sldId id="305" r:id="rId7"/>
    <p:sldId id="306" r:id="rId8"/>
    <p:sldId id="307" r:id="rId9"/>
    <p:sldId id="312" r:id="rId10"/>
    <p:sldId id="308" r:id="rId11"/>
    <p:sldId id="313" r:id="rId12"/>
    <p:sldId id="309" r:id="rId13"/>
    <p:sldId id="311" r:id="rId14"/>
    <p:sldId id="310"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p:cViewPr varScale="1">
        <p:scale>
          <a:sx n="80" d="100"/>
          <a:sy n="80" d="100"/>
        </p:scale>
        <p:origin x="102"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51"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D1B0241-66BE-457F-B4E7-EB031C9E476C}" type="datetimeFigureOut">
              <a:rPr lang="en-IN" smtClean="0"/>
              <a:t>20-04-2018</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A20BFB4-8B57-421E-9ED7-FA5E34077011}" type="slidenum">
              <a:rPr lang="en-IN" smtClean="0"/>
              <a:t>‹#›</a:t>
            </a:fld>
            <a:endParaRPr lang="en-IN"/>
          </a:p>
        </p:txBody>
      </p:sp>
    </p:spTree>
    <p:extLst>
      <p:ext uri="{BB962C8B-B14F-4D97-AF65-F5344CB8AC3E}">
        <p14:creationId xmlns:p14="http://schemas.microsoft.com/office/powerpoint/2010/main" val="1887403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4/20/2018</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3722406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4/20/2018</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393618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4/20/2018</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516112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4/20/2018</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1906117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4/20/2018</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32565866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4/20/2018</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2081180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4/20/2018</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26169916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4/20/2018</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1385237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4/20/2018</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1472035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4/20/2018</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3587484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4/20/2018</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3713259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4/20/2018</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107038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4/20/2018</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2545916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4/20/2018</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1979491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4/20/2018</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2090389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4/20/2018</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380310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4/20/2018</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2347128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pPr/>
              <a:t>4/20/2018</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IN" smtClean="0"/>
              <a:pPr/>
              <a:t>‹#›</a:t>
            </a:fld>
            <a:endParaRPr lang="en-IN"/>
          </a:p>
        </p:txBody>
      </p:sp>
    </p:spTree>
    <p:extLst>
      <p:ext uri="{BB962C8B-B14F-4D97-AF65-F5344CB8AC3E}">
        <p14:creationId xmlns:p14="http://schemas.microsoft.com/office/powerpoint/2010/main" val="419580345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docs.scipy.org/doc/scipy/referenc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oreilly.com/ideas/six-reasons-why-i-recommend-scikit-lear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 </a:t>
            </a:r>
            <a:br>
              <a:rPr lang="en-US" dirty="0" smtClean="0"/>
            </a:br>
            <a:r>
              <a:rPr lang="en-US" dirty="0" smtClean="0"/>
              <a:t>Machine Learning</a:t>
            </a:r>
            <a:br>
              <a:rPr lang="en-US" dirty="0" smtClean="0"/>
            </a:br>
            <a:r>
              <a:rPr lang="en-US" sz="3100" dirty="0" smtClean="0"/>
              <a:t>Using Python (</a:t>
            </a:r>
            <a:r>
              <a:rPr lang="en-US" sz="3100" dirty="0" err="1" smtClean="0"/>
              <a:t>Scikit</a:t>
            </a:r>
            <a:r>
              <a:rPr lang="en-US" sz="3100" dirty="0" smtClean="0"/>
              <a:t> Learn)</a:t>
            </a:r>
            <a:br>
              <a:rPr lang="en-US" sz="3100" dirty="0" smtClean="0"/>
            </a:br>
            <a:r>
              <a:rPr lang="en-US" sz="3100" dirty="0" smtClean="0"/>
              <a:t>an Introduction </a:t>
            </a:r>
            <a:endParaRPr lang="en-IN" sz="3100" dirty="0"/>
          </a:p>
        </p:txBody>
      </p:sp>
      <p:sp>
        <p:nvSpPr>
          <p:cNvPr id="3" name="Subtitle 2"/>
          <p:cNvSpPr>
            <a:spLocks noGrp="1"/>
          </p:cNvSpPr>
          <p:nvPr>
            <p:ph type="subTitle" idx="1"/>
          </p:nvPr>
        </p:nvSpPr>
        <p:spPr>
          <a:xfrm>
            <a:off x="4533575" y="4876800"/>
            <a:ext cx="6987645" cy="1388534"/>
          </a:xfrm>
        </p:spPr>
        <p:txBody>
          <a:bodyPr/>
          <a:lstStyle/>
          <a:p>
            <a:r>
              <a:rPr lang="en-US" dirty="0" smtClean="0"/>
              <a:t>Girish Gore</a:t>
            </a:r>
            <a:endParaRPr lang="en-IN" dirty="0"/>
          </a:p>
        </p:txBody>
      </p:sp>
    </p:spTree>
    <p:extLst>
      <p:ext uri="{BB962C8B-B14F-4D97-AF65-F5344CB8AC3E}">
        <p14:creationId xmlns:p14="http://schemas.microsoft.com/office/powerpoint/2010/main" val="3108008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0299" y="1"/>
            <a:ext cx="10018713" cy="1143000"/>
          </a:xfrm>
        </p:spPr>
        <p:txBody>
          <a:bodyPr/>
          <a:lstStyle/>
          <a:p>
            <a:r>
              <a:rPr lang="en-US" dirty="0" smtClean="0"/>
              <a:t>Steps in Machine Learning</a:t>
            </a:r>
            <a:endParaRPr lang="en-IN" dirty="0"/>
          </a:p>
        </p:txBody>
      </p:sp>
      <p:sp>
        <p:nvSpPr>
          <p:cNvPr id="3" name="Content Placeholder 2"/>
          <p:cNvSpPr>
            <a:spLocks noGrp="1"/>
          </p:cNvSpPr>
          <p:nvPr>
            <p:ph idx="1"/>
          </p:nvPr>
        </p:nvSpPr>
        <p:spPr>
          <a:xfrm>
            <a:off x="2133600" y="1447800"/>
            <a:ext cx="9906000" cy="5717090"/>
          </a:xfrm>
        </p:spPr>
        <p:txBody>
          <a:bodyPr>
            <a:normAutofit fontScale="85000" lnSpcReduction="20000"/>
          </a:bodyPr>
          <a:lstStyle/>
          <a:p>
            <a:r>
              <a:rPr lang="en-IN" dirty="0"/>
              <a:t>Gathering data </a:t>
            </a:r>
            <a:r>
              <a:rPr lang="en-IN" dirty="0" smtClean="0"/>
              <a:t>: Related , Connected , Accurate , Enough</a:t>
            </a:r>
            <a:endParaRPr lang="en-US" dirty="0" smtClean="0"/>
          </a:p>
          <a:p>
            <a:r>
              <a:rPr lang="en-US" dirty="0" smtClean="0"/>
              <a:t>EDA : Exploratory Data Analysis</a:t>
            </a:r>
          </a:p>
          <a:p>
            <a:pPr lvl="1"/>
            <a:r>
              <a:rPr lang="en-US" dirty="0" smtClean="0"/>
              <a:t>Explore Features as Continues , Categorical , Ordinal &amp; their distributions</a:t>
            </a:r>
          </a:p>
          <a:p>
            <a:pPr lvl="1"/>
            <a:r>
              <a:rPr lang="en-US" dirty="0" smtClean="0"/>
              <a:t>Visualizing their relation with each other ; with the dependent variable</a:t>
            </a:r>
          </a:p>
          <a:p>
            <a:r>
              <a:rPr lang="en-US" dirty="0" smtClean="0"/>
              <a:t>Pre Processing the Data</a:t>
            </a:r>
          </a:p>
          <a:p>
            <a:pPr lvl="1"/>
            <a:r>
              <a:rPr lang="en-US" dirty="0" smtClean="0"/>
              <a:t>Feature Generation</a:t>
            </a:r>
          </a:p>
          <a:p>
            <a:pPr lvl="1"/>
            <a:r>
              <a:rPr lang="en-US" dirty="0" smtClean="0"/>
              <a:t>Feature Elimination</a:t>
            </a:r>
          </a:p>
          <a:p>
            <a:pPr lvl="1"/>
            <a:r>
              <a:rPr lang="en-US" dirty="0" smtClean="0"/>
              <a:t>Feature Transformation</a:t>
            </a:r>
          </a:p>
          <a:p>
            <a:pPr lvl="2"/>
            <a:r>
              <a:rPr lang="en-US" dirty="0" smtClean="0"/>
              <a:t>Continues Variables :  Center , Scale , Box Cox</a:t>
            </a:r>
          </a:p>
          <a:p>
            <a:pPr lvl="2"/>
            <a:r>
              <a:rPr lang="en-US" dirty="0" smtClean="0"/>
              <a:t>Categorical Variable :  Label Encoding ; One Hot Encoding </a:t>
            </a:r>
          </a:p>
          <a:p>
            <a:r>
              <a:rPr lang="en-IN" dirty="0"/>
              <a:t>Choosing the right algorithm / </a:t>
            </a:r>
            <a:r>
              <a:rPr lang="en-IN" dirty="0" smtClean="0"/>
              <a:t>model</a:t>
            </a:r>
            <a:endParaRPr lang="en-US" b="1" dirty="0">
              <a:solidFill>
                <a:srgbClr val="00B0F0"/>
              </a:solidFill>
            </a:endParaRPr>
          </a:p>
          <a:p>
            <a:r>
              <a:rPr lang="en-US" dirty="0"/>
              <a:t>Over fitting vs. Under fitting : Test / Train </a:t>
            </a:r>
            <a:r>
              <a:rPr lang="en-US" dirty="0" smtClean="0"/>
              <a:t>Split Strategies</a:t>
            </a:r>
            <a:endParaRPr lang="en-US" b="1" dirty="0">
              <a:solidFill>
                <a:srgbClr val="00B0F0"/>
              </a:solidFill>
            </a:endParaRPr>
          </a:p>
          <a:p>
            <a:r>
              <a:rPr lang="en-IN" dirty="0"/>
              <a:t>Evaluation</a:t>
            </a:r>
          </a:p>
          <a:p>
            <a:r>
              <a:rPr lang="en-IN" dirty="0"/>
              <a:t>Hyper parameter tuning</a:t>
            </a:r>
          </a:p>
          <a:p>
            <a:r>
              <a:rPr lang="en-IN" dirty="0"/>
              <a:t>Prediction</a:t>
            </a:r>
          </a:p>
          <a:p>
            <a:endParaRPr lang="en-US" dirty="0" smtClean="0"/>
          </a:p>
          <a:p>
            <a:pPr lvl="1"/>
            <a:endParaRPr lang="en-IN" dirty="0"/>
          </a:p>
        </p:txBody>
      </p:sp>
    </p:spTree>
    <p:extLst>
      <p:ext uri="{BB962C8B-B14F-4D97-AF65-F5344CB8AC3E}">
        <p14:creationId xmlns:p14="http://schemas.microsoft.com/office/powerpoint/2010/main" val="3281074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err="1" smtClean="0"/>
              <a:t>Scikit</a:t>
            </a:r>
            <a:r>
              <a:rPr lang="en-US" dirty="0" smtClean="0"/>
              <a:t> Learn applied example</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608338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
            <a:ext cx="10018713" cy="990600"/>
          </a:xfrm>
        </p:spPr>
        <p:txBody>
          <a:bodyPr/>
          <a:lstStyle/>
          <a:p>
            <a:r>
              <a:rPr lang="en-US" dirty="0" err="1" smtClean="0"/>
              <a:t>RandomForest</a:t>
            </a:r>
            <a:r>
              <a:rPr lang="en-US" dirty="0" smtClean="0"/>
              <a:t> (Recap)</a:t>
            </a:r>
            <a:endParaRPr lang="en-IN" dirty="0"/>
          </a:p>
        </p:txBody>
      </p:sp>
      <p:pic>
        <p:nvPicPr>
          <p:cNvPr id="4" name="Content Placeholder 4"/>
          <p:cNvPicPr>
            <a:picLocks noGrp="1" noChangeAspect="1"/>
          </p:cNvPicPr>
          <p:nvPr>
            <p:ph idx="1"/>
          </p:nvPr>
        </p:nvPicPr>
        <p:blipFill>
          <a:blip r:embed="rId2"/>
          <a:stretch>
            <a:fillRect/>
          </a:stretch>
        </p:blipFill>
        <p:spPr>
          <a:xfrm>
            <a:off x="6942221" y="3021926"/>
            <a:ext cx="5165559" cy="3752600"/>
          </a:xfrm>
          <a:prstGeom prst="rect">
            <a:avLst/>
          </a:prstGeom>
        </p:spPr>
      </p:pic>
      <p:sp>
        <p:nvSpPr>
          <p:cNvPr id="5" name="Content Placeholder 2"/>
          <p:cNvSpPr txBox="1">
            <a:spLocks/>
          </p:cNvSpPr>
          <p:nvPr/>
        </p:nvSpPr>
        <p:spPr>
          <a:xfrm>
            <a:off x="2133600" y="1447800"/>
            <a:ext cx="9906000" cy="571709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lvl="1"/>
            <a:endParaRPr lang="en-IN" dirty="0"/>
          </a:p>
        </p:txBody>
      </p:sp>
      <p:sp>
        <p:nvSpPr>
          <p:cNvPr id="6" name="Rectangle 5"/>
          <p:cNvSpPr/>
          <p:nvPr/>
        </p:nvSpPr>
        <p:spPr>
          <a:xfrm>
            <a:off x="1828800" y="990601"/>
            <a:ext cx="10210800" cy="2031325"/>
          </a:xfrm>
          <a:prstGeom prst="rect">
            <a:avLst/>
          </a:prstGeom>
        </p:spPr>
        <p:txBody>
          <a:bodyPr wrap="square">
            <a:spAutoFit/>
          </a:bodyPr>
          <a:lstStyle/>
          <a:p>
            <a:r>
              <a:rPr lang="en-US" dirty="0"/>
              <a:t>Random forests include three main tuning </a:t>
            </a:r>
            <a:r>
              <a:rPr lang="en-US" dirty="0" smtClean="0"/>
              <a:t>parameters:</a:t>
            </a:r>
            <a:endParaRPr lang="en-US" dirty="0"/>
          </a:p>
          <a:p>
            <a:pPr marL="742950" lvl="1" indent="-285750">
              <a:buFont typeface="Arial" panose="020B0604020202020204" pitchFamily="34" charset="0"/>
              <a:buChar char="•"/>
            </a:pPr>
            <a:r>
              <a:rPr lang="en-US" b="1" dirty="0"/>
              <a:t>Node Size:</a:t>
            </a:r>
            <a:r>
              <a:rPr lang="en-US" dirty="0"/>
              <a:t> unlike in decision trees, the number of observations in the terminal nodes of each tree of the forest can be very small. The goal is to grow trees with as little bias as possible.</a:t>
            </a:r>
          </a:p>
          <a:p>
            <a:pPr marL="742950" lvl="1" indent="-285750">
              <a:buFont typeface="Arial" panose="020B0604020202020204" pitchFamily="34" charset="0"/>
              <a:buChar char="•"/>
            </a:pPr>
            <a:r>
              <a:rPr lang="en-US" b="1" dirty="0"/>
              <a:t>Number of Trees:</a:t>
            </a:r>
            <a:r>
              <a:rPr lang="en-US" dirty="0"/>
              <a:t> in practice, 500 trees is often a good choice.</a:t>
            </a:r>
          </a:p>
          <a:p>
            <a:pPr marL="742950" lvl="1" indent="-285750">
              <a:buFont typeface="Arial" panose="020B0604020202020204" pitchFamily="34" charset="0"/>
              <a:buChar char="•"/>
            </a:pPr>
            <a:r>
              <a:rPr lang="en-US" b="1" dirty="0"/>
              <a:t>Number of Predictors Sampled: </a:t>
            </a:r>
            <a:r>
              <a:rPr lang="en-US" dirty="0"/>
              <a:t>the number of predictors sampled at each split would seem to be a key tuning parameter that should affect how well random forests perform. Sampling 2-5 each time is often adequate.</a:t>
            </a:r>
            <a:endParaRPr lang="en-IN" dirty="0"/>
          </a:p>
        </p:txBody>
      </p:sp>
    </p:spTree>
    <p:extLst>
      <p:ext uri="{BB962C8B-B14F-4D97-AF65-F5344CB8AC3E}">
        <p14:creationId xmlns:p14="http://schemas.microsoft.com/office/powerpoint/2010/main" val="751711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240" y="19911"/>
            <a:ext cx="10018713" cy="928110"/>
          </a:xfrm>
        </p:spPr>
        <p:txBody>
          <a:bodyPr/>
          <a:lstStyle/>
          <a:p>
            <a:r>
              <a:rPr lang="en-US" dirty="0" err="1" smtClean="0"/>
              <a:t>Gini</a:t>
            </a:r>
            <a:r>
              <a:rPr lang="en-US" dirty="0" smtClean="0"/>
              <a:t> Index (Recap)</a:t>
            </a:r>
            <a:endParaRPr lang="en-IN" dirty="0"/>
          </a:p>
        </p:txBody>
      </p:sp>
      <p:pic>
        <p:nvPicPr>
          <p:cNvPr id="5" name="Content Placeholder 4"/>
          <p:cNvPicPr>
            <a:picLocks noGrp="1" noChangeAspect="1"/>
          </p:cNvPicPr>
          <p:nvPr>
            <p:ph idx="1"/>
          </p:nvPr>
        </p:nvPicPr>
        <p:blipFill>
          <a:blip r:embed="rId2"/>
          <a:stretch>
            <a:fillRect/>
          </a:stretch>
        </p:blipFill>
        <p:spPr>
          <a:xfrm>
            <a:off x="5105400" y="4056345"/>
            <a:ext cx="6961717" cy="2514600"/>
          </a:xfrm>
          <a:prstGeom prst="rect">
            <a:avLst/>
          </a:prstGeom>
        </p:spPr>
      </p:pic>
      <p:sp>
        <p:nvSpPr>
          <p:cNvPr id="7" name="Content Placeholder 2"/>
          <p:cNvSpPr txBox="1">
            <a:spLocks/>
          </p:cNvSpPr>
          <p:nvPr/>
        </p:nvSpPr>
        <p:spPr>
          <a:xfrm>
            <a:off x="1447239" y="1143000"/>
            <a:ext cx="10018713" cy="3124201"/>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IN" b="1" dirty="0" smtClean="0"/>
              <a:t>Split on Gender:</a:t>
            </a:r>
            <a:endParaRPr lang="en-IN" dirty="0" smtClean="0"/>
          </a:p>
          <a:p>
            <a:pPr lvl="1"/>
            <a:r>
              <a:rPr lang="en-IN" dirty="0" smtClean="0"/>
              <a:t>Calculate, </a:t>
            </a:r>
            <a:r>
              <a:rPr lang="en-IN" dirty="0" err="1" smtClean="0"/>
              <a:t>Gini</a:t>
            </a:r>
            <a:r>
              <a:rPr lang="en-IN" dirty="0" smtClean="0"/>
              <a:t> for sub-node Female = (0.2)*(0.2)+(0.8)*(0.8)=0.68</a:t>
            </a:r>
          </a:p>
          <a:p>
            <a:pPr lvl="1"/>
            <a:r>
              <a:rPr lang="en-IN" dirty="0" err="1" smtClean="0"/>
              <a:t>Gini</a:t>
            </a:r>
            <a:r>
              <a:rPr lang="en-IN" dirty="0" smtClean="0"/>
              <a:t> for sub-node Male = (0.65)*(0.65)+(0.35)*(0.35)=0.55</a:t>
            </a:r>
          </a:p>
          <a:p>
            <a:pPr lvl="1"/>
            <a:r>
              <a:rPr lang="en-IN" dirty="0" smtClean="0"/>
              <a:t>Calculate weighted </a:t>
            </a:r>
            <a:r>
              <a:rPr lang="en-IN" dirty="0" err="1" smtClean="0"/>
              <a:t>Gini</a:t>
            </a:r>
            <a:r>
              <a:rPr lang="en-IN" dirty="0" smtClean="0"/>
              <a:t> for Split Gender = (10/30)*0.68+(20/30)*0.55 = </a:t>
            </a:r>
            <a:r>
              <a:rPr lang="en-IN" b="1" dirty="0" smtClean="0"/>
              <a:t>0.59</a:t>
            </a:r>
            <a:endParaRPr lang="en-IN" dirty="0" smtClean="0"/>
          </a:p>
          <a:p>
            <a:r>
              <a:rPr lang="en-IN" b="1" dirty="0" smtClean="0"/>
              <a:t>Similar for Split on Class:</a:t>
            </a:r>
            <a:endParaRPr lang="en-IN" dirty="0" smtClean="0"/>
          </a:p>
          <a:p>
            <a:pPr lvl="1"/>
            <a:r>
              <a:rPr lang="en-IN" dirty="0" err="1" smtClean="0"/>
              <a:t>Gini</a:t>
            </a:r>
            <a:r>
              <a:rPr lang="en-IN" dirty="0" smtClean="0"/>
              <a:t> for sub-node Class IX = (0.43)*(0.43)+(0.57)*(0.57)=0.51</a:t>
            </a:r>
          </a:p>
          <a:p>
            <a:pPr lvl="1"/>
            <a:r>
              <a:rPr lang="en-IN" dirty="0" err="1" smtClean="0"/>
              <a:t>Gini</a:t>
            </a:r>
            <a:r>
              <a:rPr lang="en-IN" dirty="0" smtClean="0"/>
              <a:t> for sub-node Class X = (0.56)*(0.56)+(0.44)*(0.44)=0.51</a:t>
            </a:r>
          </a:p>
          <a:p>
            <a:pPr lvl="1"/>
            <a:r>
              <a:rPr lang="en-IN" dirty="0" smtClean="0"/>
              <a:t>Calculate weighted </a:t>
            </a:r>
            <a:r>
              <a:rPr lang="en-IN" dirty="0" err="1" smtClean="0"/>
              <a:t>Gini</a:t>
            </a:r>
            <a:r>
              <a:rPr lang="en-IN" dirty="0" smtClean="0"/>
              <a:t> for Split Class = (14/30)*0.51+(16/30)*0.51 = </a:t>
            </a:r>
            <a:r>
              <a:rPr lang="en-IN" b="1" dirty="0" smtClean="0"/>
              <a:t>0.51</a:t>
            </a:r>
            <a:endParaRPr lang="en-IN" dirty="0" smtClean="0"/>
          </a:p>
          <a:p>
            <a:pPr lvl="1"/>
            <a:endParaRPr lang="en-IN" dirty="0"/>
          </a:p>
        </p:txBody>
      </p:sp>
    </p:spTree>
    <p:extLst>
      <p:ext uri="{BB962C8B-B14F-4D97-AF65-F5344CB8AC3E}">
        <p14:creationId xmlns:p14="http://schemas.microsoft.com/office/powerpoint/2010/main" val="3894939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319796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
            <a:ext cx="10018713" cy="1295400"/>
          </a:xfrm>
        </p:spPr>
        <p:txBody>
          <a:bodyPr/>
          <a:lstStyle/>
          <a:p>
            <a:r>
              <a:rPr lang="en-US" dirty="0" smtClean="0"/>
              <a:t>Introducing the Speaker</a:t>
            </a:r>
            <a:endParaRPr lang="en-IN" dirty="0"/>
          </a:p>
        </p:txBody>
      </p:sp>
      <p:sp>
        <p:nvSpPr>
          <p:cNvPr id="3" name="Content Placeholder 2"/>
          <p:cNvSpPr>
            <a:spLocks noGrp="1"/>
          </p:cNvSpPr>
          <p:nvPr>
            <p:ph idx="1"/>
          </p:nvPr>
        </p:nvSpPr>
        <p:spPr>
          <a:xfrm>
            <a:off x="1676400" y="1524000"/>
            <a:ext cx="10018712" cy="5714999"/>
          </a:xfrm>
        </p:spPr>
        <p:txBody>
          <a:bodyPr>
            <a:normAutofit/>
          </a:bodyPr>
          <a:lstStyle/>
          <a:p>
            <a:r>
              <a:rPr lang="en-US" dirty="0" smtClean="0"/>
              <a:t> Girish Gore : 10+ Years of Experience in Data Analytics / Data Science</a:t>
            </a:r>
          </a:p>
          <a:p>
            <a:r>
              <a:rPr lang="en-US" dirty="0"/>
              <a:t> M.S. </a:t>
            </a:r>
            <a:r>
              <a:rPr lang="en-US" dirty="0" smtClean="0"/>
              <a:t>(Data Mining and Applications) from </a:t>
            </a:r>
            <a:r>
              <a:rPr lang="en-US" dirty="0"/>
              <a:t>BITS </a:t>
            </a:r>
            <a:r>
              <a:rPr lang="en-US" dirty="0" err="1"/>
              <a:t>Pilani</a:t>
            </a:r>
            <a:r>
              <a:rPr lang="en-US" dirty="0"/>
              <a:t> </a:t>
            </a:r>
            <a:endParaRPr lang="en-US" dirty="0" smtClean="0"/>
          </a:p>
          <a:p>
            <a:r>
              <a:rPr lang="en-US" dirty="0"/>
              <a:t> </a:t>
            </a:r>
            <a:r>
              <a:rPr lang="en-US" dirty="0" smtClean="0"/>
              <a:t>B.E. Computer Science from VIT Pune</a:t>
            </a:r>
          </a:p>
          <a:p>
            <a:r>
              <a:rPr lang="en-US" dirty="0" smtClean="0"/>
              <a:t> Spent Time on Data Products Mainly In companies like</a:t>
            </a:r>
          </a:p>
          <a:p>
            <a:pPr lvl="1"/>
            <a:r>
              <a:rPr lang="en-US" dirty="0" smtClean="0"/>
              <a:t>Cognizant (Innovations Group) </a:t>
            </a:r>
          </a:p>
          <a:p>
            <a:pPr lvl="1"/>
            <a:r>
              <a:rPr lang="en-US" dirty="0" smtClean="0"/>
              <a:t>SAS (Pricing &amp; Revenue Management)</a:t>
            </a:r>
          </a:p>
          <a:p>
            <a:pPr lvl="1"/>
            <a:r>
              <a:rPr lang="en-US" dirty="0" err="1" smtClean="0"/>
              <a:t>VuClip</a:t>
            </a:r>
            <a:r>
              <a:rPr lang="en-US" dirty="0" smtClean="0"/>
              <a:t> (Video Entertainment)</a:t>
            </a:r>
          </a:p>
          <a:p>
            <a:pPr lvl="1"/>
            <a:r>
              <a:rPr lang="en-US" dirty="0" err="1" smtClean="0"/>
              <a:t>Shoptimize</a:t>
            </a:r>
            <a:r>
              <a:rPr lang="en-US" dirty="0" smtClean="0"/>
              <a:t> (E-Commerce)</a:t>
            </a:r>
          </a:p>
          <a:p>
            <a:r>
              <a:rPr lang="en-US" dirty="0" smtClean="0"/>
              <a:t>Worked in fields like </a:t>
            </a:r>
          </a:p>
          <a:p>
            <a:pPr lvl="1"/>
            <a:r>
              <a:rPr lang="en-US" dirty="0" smtClean="0"/>
              <a:t>Dynamic Pricing ,Forecasting and Optimization</a:t>
            </a:r>
          </a:p>
          <a:p>
            <a:pPr lvl="1"/>
            <a:r>
              <a:rPr lang="en-US" dirty="0" smtClean="0"/>
              <a:t>Recommender Systems</a:t>
            </a:r>
          </a:p>
          <a:p>
            <a:pPr lvl="1"/>
            <a:r>
              <a:rPr lang="en-US" dirty="0" smtClean="0"/>
              <a:t>Business Metric Generation </a:t>
            </a:r>
          </a:p>
          <a:p>
            <a:pPr lvl="1"/>
            <a:endParaRPr lang="en-US" dirty="0" smtClean="0"/>
          </a:p>
          <a:p>
            <a:pPr marL="457200" lvl="1" indent="0">
              <a:buNone/>
            </a:pPr>
            <a:endParaRPr lang="en-US" dirty="0" smtClean="0"/>
          </a:p>
        </p:txBody>
      </p:sp>
    </p:spTree>
    <p:extLst>
      <p:ext uri="{BB962C8B-B14F-4D97-AF65-F5344CB8AC3E}">
        <p14:creationId xmlns:p14="http://schemas.microsoft.com/office/powerpoint/2010/main" val="28805871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236"/>
            <a:ext cx="10018713" cy="1752599"/>
          </a:xfrm>
        </p:spPr>
        <p:txBody>
          <a:bodyPr/>
          <a:lstStyle/>
          <a:p>
            <a:r>
              <a:rPr lang="en-US" dirty="0" smtClean="0"/>
              <a:t>The Hierarchy</a:t>
            </a:r>
            <a:endParaRPr lang="en-IN" dirty="0"/>
          </a:p>
        </p:txBody>
      </p:sp>
      <p:pic>
        <p:nvPicPr>
          <p:cNvPr id="5" name="Picture 4"/>
          <p:cNvPicPr>
            <a:picLocks noChangeAspect="1"/>
          </p:cNvPicPr>
          <p:nvPr/>
        </p:nvPicPr>
        <p:blipFill>
          <a:blip r:embed="rId2"/>
          <a:stretch>
            <a:fillRect/>
          </a:stretch>
        </p:blipFill>
        <p:spPr>
          <a:xfrm>
            <a:off x="5181600" y="1591312"/>
            <a:ext cx="7010400" cy="5264414"/>
          </a:xfrm>
          <a:prstGeom prst="rect">
            <a:avLst/>
          </a:prstGeom>
        </p:spPr>
      </p:pic>
    </p:spTree>
    <p:extLst>
      <p:ext uri="{BB962C8B-B14F-4D97-AF65-F5344CB8AC3E}">
        <p14:creationId xmlns:p14="http://schemas.microsoft.com/office/powerpoint/2010/main" val="14506876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412"/>
            <a:ext cx="10018713" cy="1752599"/>
          </a:xfrm>
        </p:spPr>
        <p:txBody>
          <a:bodyPr/>
          <a:lstStyle/>
          <a:p>
            <a:r>
              <a:rPr lang="en-US" dirty="0" smtClean="0"/>
              <a:t>Traditional Programming </a:t>
            </a:r>
            <a:r>
              <a:rPr lang="en-US" dirty="0" err="1" smtClean="0"/>
              <a:t>vs</a:t>
            </a:r>
            <a:r>
              <a:rPr lang="en-US" dirty="0" smtClean="0"/>
              <a:t> Machine Learning</a:t>
            </a:r>
            <a:endParaRPr lang="en-IN" dirty="0"/>
          </a:p>
        </p:txBody>
      </p:sp>
      <p:sp>
        <p:nvSpPr>
          <p:cNvPr id="3" name="Content Placeholder 2"/>
          <p:cNvSpPr>
            <a:spLocks noGrp="1"/>
          </p:cNvSpPr>
          <p:nvPr>
            <p:ph idx="1"/>
          </p:nvPr>
        </p:nvSpPr>
        <p:spPr>
          <a:xfrm>
            <a:off x="1143000" y="1066800"/>
            <a:ext cx="10018713" cy="5326963"/>
          </a:xfrm>
        </p:spPr>
        <p:txBody>
          <a:bodyPr>
            <a:normAutofit/>
          </a:bodyPr>
          <a:lstStyle/>
          <a:p>
            <a:endParaRPr lang="en-IN" dirty="0" smtClean="0"/>
          </a:p>
          <a:p>
            <a:endParaRPr lang="en-US" dirty="0" smtClean="0"/>
          </a:p>
          <a:p>
            <a:r>
              <a:rPr lang="en-US" dirty="0" smtClean="0"/>
              <a:t>If Programming automates processes , </a:t>
            </a:r>
          </a:p>
          <a:p>
            <a:pPr marL="0" indent="0">
              <a:buNone/>
            </a:pPr>
            <a:r>
              <a:rPr lang="en-US" b="1" dirty="0" smtClean="0">
                <a:solidFill>
                  <a:schemeClr val="accent1"/>
                </a:solidFill>
              </a:rPr>
              <a:t>Machine Learning automates Program </a:t>
            </a:r>
          </a:p>
          <a:p>
            <a:pPr marL="0" indent="0">
              <a:buNone/>
            </a:pPr>
            <a:r>
              <a:rPr lang="en-US" b="1" dirty="0" smtClean="0">
                <a:solidFill>
                  <a:schemeClr val="accent1"/>
                </a:solidFill>
              </a:rPr>
              <a:t>generation </a:t>
            </a:r>
            <a:r>
              <a:rPr lang="en-US" dirty="0" smtClean="0"/>
              <a:t>i.e. Automation.</a:t>
            </a:r>
          </a:p>
          <a:p>
            <a:endParaRPr lang="en-IN" dirty="0"/>
          </a:p>
          <a:p>
            <a:r>
              <a:rPr lang="en-IN" dirty="0" smtClean="0"/>
              <a:t>Data </a:t>
            </a:r>
            <a:r>
              <a:rPr lang="en-IN" dirty="0"/>
              <a:t>and output is run on the computer to </a:t>
            </a:r>
          </a:p>
          <a:p>
            <a:pPr marL="0" indent="0">
              <a:buNone/>
            </a:pPr>
            <a:r>
              <a:rPr lang="en-IN" dirty="0"/>
              <a:t>create a program. This program can be </a:t>
            </a:r>
            <a:r>
              <a:rPr lang="en-IN" dirty="0" smtClean="0"/>
              <a:t>used</a:t>
            </a:r>
            <a:endParaRPr lang="en-IN" dirty="0"/>
          </a:p>
          <a:p>
            <a:pPr marL="0" indent="0">
              <a:buNone/>
            </a:pPr>
            <a:r>
              <a:rPr lang="en-IN" dirty="0"/>
              <a:t> in traditional programming</a:t>
            </a:r>
          </a:p>
          <a:p>
            <a:endParaRPr lang="en-IN" dirty="0"/>
          </a:p>
        </p:txBody>
      </p:sp>
      <p:pic>
        <p:nvPicPr>
          <p:cNvPr id="4" name="Picture 3"/>
          <p:cNvPicPr>
            <a:picLocks noChangeAspect="1"/>
          </p:cNvPicPr>
          <p:nvPr/>
        </p:nvPicPr>
        <p:blipFill>
          <a:blip r:embed="rId2"/>
          <a:stretch>
            <a:fillRect/>
          </a:stretch>
        </p:blipFill>
        <p:spPr>
          <a:xfrm>
            <a:off x="6934200" y="3124200"/>
            <a:ext cx="5152797" cy="3570027"/>
          </a:xfrm>
          <a:prstGeom prst="rect">
            <a:avLst/>
          </a:prstGeom>
        </p:spPr>
      </p:pic>
    </p:spTree>
    <p:extLst>
      <p:ext uri="{BB962C8B-B14F-4D97-AF65-F5344CB8AC3E}">
        <p14:creationId xmlns:p14="http://schemas.microsoft.com/office/powerpoint/2010/main" val="963255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9343" y="3220"/>
            <a:ext cx="10018713" cy="1752599"/>
          </a:xfrm>
        </p:spPr>
        <p:txBody>
          <a:bodyPr/>
          <a:lstStyle/>
          <a:p>
            <a:r>
              <a:rPr lang="en-US" dirty="0" smtClean="0"/>
              <a:t>Types Of Machine Learning</a:t>
            </a:r>
            <a:endParaRPr lang="en-IN" dirty="0"/>
          </a:p>
        </p:txBody>
      </p:sp>
      <p:sp>
        <p:nvSpPr>
          <p:cNvPr id="3" name="Content Placeholder 2"/>
          <p:cNvSpPr>
            <a:spLocks noGrp="1"/>
          </p:cNvSpPr>
          <p:nvPr>
            <p:ph idx="1"/>
          </p:nvPr>
        </p:nvSpPr>
        <p:spPr>
          <a:xfrm>
            <a:off x="1489654" y="1755819"/>
            <a:ext cx="10098090" cy="4495799"/>
          </a:xfrm>
        </p:spPr>
        <p:txBody>
          <a:bodyPr>
            <a:normAutofit/>
          </a:bodyPr>
          <a:lstStyle/>
          <a:p>
            <a:r>
              <a:rPr lang="en-US" dirty="0" smtClean="0"/>
              <a:t>Learning Associations</a:t>
            </a:r>
          </a:p>
          <a:p>
            <a:r>
              <a:rPr lang="en-US" dirty="0" smtClean="0"/>
              <a:t>Supervised Learning</a:t>
            </a:r>
          </a:p>
          <a:p>
            <a:pPr lvl="1"/>
            <a:r>
              <a:rPr lang="en-US" dirty="0" smtClean="0"/>
              <a:t>Regression</a:t>
            </a:r>
          </a:p>
          <a:p>
            <a:pPr lvl="1"/>
            <a:r>
              <a:rPr lang="en-US" dirty="0" smtClean="0"/>
              <a:t>Classification</a:t>
            </a:r>
          </a:p>
          <a:p>
            <a:r>
              <a:rPr lang="en-US" dirty="0" smtClean="0"/>
              <a:t>Un Supervised Learning</a:t>
            </a:r>
          </a:p>
          <a:p>
            <a:r>
              <a:rPr lang="en-US" dirty="0" smtClean="0"/>
              <a:t>Reinforcement Learning</a:t>
            </a:r>
          </a:p>
          <a:p>
            <a:r>
              <a:rPr lang="en-US" dirty="0" smtClean="0"/>
              <a:t>Semi supervised Learning</a:t>
            </a:r>
          </a:p>
          <a:p>
            <a:pPr lvl="1"/>
            <a:r>
              <a:rPr lang="en-IN" dirty="0"/>
              <a:t>Training data includes a few desired </a:t>
            </a:r>
            <a:r>
              <a:rPr lang="en-IN" dirty="0" smtClean="0"/>
              <a:t>outputs. Between supervised and un supervised</a:t>
            </a:r>
            <a:endParaRPr lang="en-IN" dirty="0"/>
          </a:p>
        </p:txBody>
      </p:sp>
    </p:spTree>
    <p:extLst>
      <p:ext uri="{BB962C8B-B14F-4D97-AF65-F5344CB8AC3E}">
        <p14:creationId xmlns:p14="http://schemas.microsoft.com/office/powerpoint/2010/main" val="27447563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6099"/>
            <a:ext cx="10018713" cy="1203101"/>
          </a:xfrm>
        </p:spPr>
        <p:txBody>
          <a:bodyPr/>
          <a:lstStyle/>
          <a:p>
            <a:r>
              <a:rPr lang="en-US" dirty="0" smtClean="0"/>
              <a:t>ML – Data Science Relationship</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2514600" y="1219200"/>
            <a:ext cx="8343900" cy="5391150"/>
          </a:xfrm>
          <a:prstGeom prst="rect">
            <a:avLst/>
          </a:prstGeom>
        </p:spPr>
      </p:pic>
    </p:spTree>
    <p:extLst>
      <p:ext uri="{BB962C8B-B14F-4D97-AF65-F5344CB8AC3E}">
        <p14:creationId xmlns:p14="http://schemas.microsoft.com/office/powerpoint/2010/main" val="19606970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2278" y="1"/>
            <a:ext cx="10018713" cy="990600"/>
          </a:xfrm>
        </p:spPr>
        <p:txBody>
          <a:bodyPr/>
          <a:lstStyle/>
          <a:p>
            <a:r>
              <a:rPr lang="en-US" dirty="0" smtClean="0"/>
              <a:t>Python For Data Science</a:t>
            </a:r>
            <a:endParaRPr lang="en-IN" dirty="0"/>
          </a:p>
        </p:txBody>
      </p:sp>
      <p:pic>
        <p:nvPicPr>
          <p:cNvPr id="4" name="Content Placeholder 3"/>
          <p:cNvPicPr>
            <a:picLocks noGrp="1" noChangeAspect="1"/>
          </p:cNvPicPr>
          <p:nvPr>
            <p:ph idx="1"/>
          </p:nvPr>
        </p:nvPicPr>
        <p:blipFill>
          <a:blip r:embed="rId2"/>
          <a:stretch>
            <a:fillRect/>
          </a:stretch>
        </p:blipFill>
        <p:spPr>
          <a:xfrm>
            <a:off x="5002630" y="2587291"/>
            <a:ext cx="7153275" cy="4238625"/>
          </a:xfrm>
          <a:prstGeom prst="rect">
            <a:avLst/>
          </a:prstGeom>
        </p:spPr>
      </p:pic>
      <p:sp>
        <p:nvSpPr>
          <p:cNvPr id="6" name="Content Placeholder 2"/>
          <p:cNvSpPr txBox="1">
            <a:spLocks/>
          </p:cNvSpPr>
          <p:nvPr/>
        </p:nvSpPr>
        <p:spPr>
          <a:xfrm>
            <a:off x="1392901" y="1676400"/>
            <a:ext cx="10098090" cy="4495799"/>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smtClean="0"/>
              <a:t>Easy to Learn</a:t>
            </a:r>
          </a:p>
          <a:p>
            <a:pPr lvl="1"/>
            <a:r>
              <a:rPr lang="en-US" dirty="0" smtClean="0"/>
              <a:t>Easy to </a:t>
            </a:r>
            <a:r>
              <a:rPr lang="en-US" dirty="0"/>
              <a:t>U</a:t>
            </a:r>
            <a:r>
              <a:rPr lang="en-US" dirty="0" smtClean="0"/>
              <a:t>nderstand Syntax</a:t>
            </a:r>
          </a:p>
          <a:p>
            <a:pPr lvl="1"/>
            <a:r>
              <a:rPr lang="en-US" dirty="0" smtClean="0"/>
              <a:t>Short Learning Curve</a:t>
            </a:r>
          </a:p>
          <a:p>
            <a:r>
              <a:rPr lang="en-US" dirty="0" smtClean="0"/>
              <a:t>Scalability</a:t>
            </a:r>
          </a:p>
          <a:p>
            <a:pPr lvl="1"/>
            <a:r>
              <a:rPr lang="en-US" dirty="0" smtClean="0"/>
              <a:t>Rapid adoption &amp; </a:t>
            </a:r>
            <a:r>
              <a:rPr lang="en-US" dirty="0" err="1" smtClean="0"/>
              <a:t>Dev</a:t>
            </a:r>
            <a:endParaRPr lang="en-US" dirty="0" smtClean="0"/>
          </a:p>
          <a:p>
            <a:pPr lvl="1"/>
            <a:r>
              <a:rPr lang="en-US" dirty="0" smtClean="0"/>
              <a:t>Leaner &amp; Faster</a:t>
            </a:r>
          </a:p>
          <a:p>
            <a:r>
              <a:rPr lang="en-US" dirty="0" smtClean="0"/>
              <a:t>Choice of Data Science </a:t>
            </a:r>
          </a:p>
          <a:p>
            <a:pPr marL="0" indent="0">
              <a:buNone/>
            </a:pPr>
            <a:r>
              <a:rPr lang="en-US" dirty="0" smtClean="0"/>
              <a:t>Libraries</a:t>
            </a:r>
          </a:p>
          <a:p>
            <a:r>
              <a:rPr lang="en-US" dirty="0" smtClean="0"/>
              <a:t>Python Community</a:t>
            </a:r>
          </a:p>
          <a:p>
            <a:pPr lvl="1"/>
            <a:r>
              <a:rPr lang="en-US" dirty="0" smtClean="0"/>
              <a:t>Vibrant Community of</a:t>
            </a:r>
          </a:p>
          <a:p>
            <a:pPr marL="457200" lvl="1" indent="0">
              <a:buNone/>
            </a:pPr>
            <a:r>
              <a:rPr lang="en-US" dirty="0" smtClean="0"/>
              <a:t>Vibrant programmers</a:t>
            </a:r>
          </a:p>
          <a:p>
            <a:endParaRPr lang="en-US" dirty="0" smtClean="0"/>
          </a:p>
          <a:p>
            <a:endParaRPr lang="en-IN" dirty="0"/>
          </a:p>
        </p:txBody>
      </p:sp>
    </p:spTree>
    <p:extLst>
      <p:ext uri="{BB962C8B-B14F-4D97-AF65-F5344CB8AC3E}">
        <p14:creationId xmlns:p14="http://schemas.microsoft.com/office/powerpoint/2010/main" val="4169587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
            <a:ext cx="10018713" cy="990599"/>
          </a:xfrm>
        </p:spPr>
        <p:txBody>
          <a:bodyPr/>
          <a:lstStyle/>
          <a:p>
            <a:r>
              <a:rPr lang="en-US" dirty="0" err="1" smtClean="0"/>
              <a:t>Scikit</a:t>
            </a:r>
            <a:r>
              <a:rPr lang="en-US" dirty="0" smtClean="0"/>
              <a:t> Learn</a:t>
            </a:r>
            <a:endParaRPr lang="en-IN" dirty="0"/>
          </a:p>
        </p:txBody>
      </p:sp>
      <p:sp>
        <p:nvSpPr>
          <p:cNvPr id="3" name="Content Placeholder 2"/>
          <p:cNvSpPr>
            <a:spLocks noGrp="1"/>
          </p:cNvSpPr>
          <p:nvPr>
            <p:ph idx="1"/>
          </p:nvPr>
        </p:nvSpPr>
        <p:spPr>
          <a:xfrm>
            <a:off x="1484309" y="990600"/>
            <a:ext cx="10326692" cy="5410200"/>
          </a:xfrm>
        </p:spPr>
        <p:txBody>
          <a:bodyPr>
            <a:normAutofit fontScale="92500" lnSpcReduction="10000"/>
          </a:bodyPr>
          <a:lstStyle/>
          <a:p>
            <a:r>
              <a:rPr lang="en-IN" dirty="0"/>
              <a:t>It's an extensive, well-documented, and accessible, curated library of machine-learning </a:t>
            </a:r>
            <a:r>
              <a:rPr lang="en-IN" dirty="0" smtClean="0"/>
              <a:t>models</a:t>
            </a:r>
          </a:p>
          <a:p>
            <a:r>
              <a:rPr lang="en-US" dirty="0" smtClean="0"/>
              <a:t>It is built upon </a:t>
            </a:r>
            <a:r>
              <a:rPr lang="en-US" dirty="0" err="1" smtClean="0"/>
              <a:t>Scipy</a:t>
            </a:r>
            <a:r>
              <a:rPr lang="en-US" dirty="0" smtClean="0"/>
              <a:t> library which includes following primary libraries</a:t>
            </a:r>
          </a:p>
          <a:p>
            <a:pPr lvl="1" fontAlgn="base"/>
            <a:r>
              <a:rPr lang="en-IN" b="1" dirty="0" err="1" smtClean="0"/>
              <a:t>SciPy</a:t>
            </a:r>
            <a:r>
              <a:rPr lang="en-IN" dirty="0"/>
              <a:t>: Fundamental library for scientific </a:t>
            </a:r>
            <a:r>
              <a:rPr lang="en-IN" dirty="0" smtClean="0"/>
              <a:t>computing</a:t>
            </a:r>
          </a:p>
          <a:p>
            <a:pPr lvl="1" fontAlgn="base"/>
            <a:r>
              <a:rPr lang="en-IN" b="1" dirty="0" err="1"/>
              <a:t>NumPy</a:t>
            </a:r>
            <a:r>
              <a:rPr lang="en-IN" dirty="0"/>
              <a:t>: Base n-dimensional array </a:t>
            </a:r>
            <a:r>
              <a:rPr lang="en-IN" dirty="0" smtClean="0"/>
              <a:t>package</a:t>
            </a:r>
            <a:endParaRPr lang="en-IN" dirty="0"/>
          </a:p>
          <a:p>
            <a:pPr lvl="1" fontAlgn="base"/>
            <a:r>
              <a:rPr lang="en-IN" b="1" dirty="0" err="1"/>
              <a:t>Matplotlib</a:t>
            </a:r>
            <a:r>
              <a:rPr lang="en-IN" dirty="0"/>
              <a:t>: Comprehensive 2D/3D plotting</a:t>
            </a:r>
          </a:p>
          <a:p>
            <a:pPr lvl="1" fontAlgn="base"/>
            <a:r>
              <a:rPr lang="en-IN" b="1" dirty="0" err="1"/>
              <a:t>IPython</a:t>
            </a:r>
            <a:r>
              <a:rPr lang="en-IN" dirty="0"/>
              <a:t>: Enhanced interactive console</a:t>
            </a:r>
          </a:p>
          <a:p>
            <a:pPr lvl="1" fontAlgn="base"/>
            <a:r>
              <a:rPr lang="en-IN" b="1" dirty="0" err="1"/>
              <a:t>Sympy</a:t>
            </a:r>
            <a:r>
              <a:rPr lang="en-IN" dirty="0"/>
              <a:t>: Symbolic mathematics</a:t>
            </a:r>
          </a:p>
          <a:p>
            <a:pPr lvl="1" fontAlgn="base"/>
            <a:r>
              <a:rPr lang="en-IN" b="1" dirty="0"/>
              <a:t>Pandas</a:t>
            </a:r>
            <a:r>
              <a:rPr lang="en-IN" dirty="0"/>
              <a:t>: Data structures and </a:t>
            </a:r>
            <a:r>
              <a:rPr lang="en-IN" dirty="0" smtClean="0"/>
              <a:t>analysis</a:t>
            </a:r>
          </a:p>
          <a:p>
            <a:pPr lvl="1" fontAlgn="base"/>
            <a:r>
              <a:rPr lang="en-US" b="1" dirty="0" err="1" smtClean="0"/>
              <a:t>Seaborn</a:t>
            </a:r>
            <a:r>
              <a:rPr lang="en-US" dirty="0" smtClean="0"/>
              <a:t> : Visualization library based on </a:t>
            </a:r>
            <a:r>
              <a:rPr lang="en-US" dirty="0" err="1" smtClean="0"/>
              <a:t>matplotlib</a:t>
            </a:r>
            <a:endParaRPr lang="en-IN" dirty="0" smtClean="0"/>
          </a:p>
          <a:p>
            <a:r>
              <a:rPr lang="en-IN" b="1" dirty="0" err="1" smtClean="0">
                <a:solidFill>
                  <a:srgbClr val="0070C0"/>
                </a:solidFill>
              </a:rPr>
              <a:t>Numpy</a:t>
            </a:r>
            <a:r>
              <a:rPr lang="en-IN" dirty="0" smtClean="0"/>
              <a:t> </a:t>
            </a:r>
            <a:r>
              <a:rPr lang="en-IN" dirty="0"/>
              <a:t>provides a high-performance multidimensional array and basic tools to compute with and manipulate these arrays. </a:t>
            </a:r>
            <a:r>
              <a:rPr lang="en-IN" b="1" dirty="0" err="1">
                <a:solidFill>
                  <a:srgbClr val="0070C0"/>
                </a:solidFill>
                <a:hlinkClick r:id="rId2"/>
              </a:rPr>
              <a:t>SciPy</a:t>
            </a:r>
            <a:r>
              <a:rPr lang="en-IN" dirty="0"/>
              <a:t> builds on this, and provides a large number of functions that operate on </a:t>
            </a:r>
            <a:r>
              <a:rPr lang="en-IN" dirty="0" err="1"/>
              <a:t>numpy</a:t>
            </a:r>
            <a:r>
              <a:rPr lang="en-IN" dirty="0"/>
              <a:t> arrays and are useful for different types of scientific and engineering applications.</a:t>
            </a:r>
          </a:p>
        </p:txBody>
      </p:sp>
    </p:spTree>
    <p:extLst>
      <p:ext uri="{BB962C8B-B14F-4D97-AF65-F5344CB8AC3E}">
        <p14:creationId xmlns:p14="http://schemas.microsoft.com/office/powerpoint/2010/main" val="2721215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2385" y="1"/>
            <a:ext cx="10018713" cy="1219200"/>
          </a:xfrm>
        </p:spPr>
        <p:txBody>
          <a:bodyPr/>
          <a:lstStyle/>
          <a:p>
            <a:r>
              <a:rPr lang="en-US" dirty="0" smtClean="0"/>
              <a:t>Pros &amp; Cons of Using </a:t>
            </a:r>
            <a:r>
              <a:rPr lang="en-US" dirty="0" err="1"/>
              <a:t>S</a:t>
            </a:r>
            <a:r>
              <a:rPr lang="en-US" dirty="0" err="1" smtClean="0"/>
              <a:t>cikit</a:t>
            </a:r>
            <a:r>
              <a:rPr lang="en-US" dirty="0" smtClean="0"/>
              <a:t> learn</a:t>
            </a:r>
            <a:endParaRPr lang="en-IN" dirty="0"/>
          </a:p>
        </p:txBody>
      </p:sp>
      <p:sp>
        <p:nvSpPr>
          <p:cNvPr id="3" name="Content Placeholder 2"/>
          <p:cNvSpPr>
            <a:spLocks noGrp="1"/>
          </p:cNvSpPr>
          <p:nvPr>
            <p:ph idx="1"/>
          </p:nvPr>
        </p:nvSpPr>
        <p:spPr>
          <a:xfrm>
            <a:off x="1512385" y="990600"/>
            <a:ext cx="10591800" cy="5257800"/>
          </a:xfrm>
        </p:spPr>
        <p:txBody>
          <a:bodyPr>
            <a:normAutofit fontScale="92500" lnSpcReduction="20000"/>
          </a:bodyPr>
          <a:lstStyle/>
          <a:p>
            <a:r>
              <a:rPr lang="en-US" dirty="0" smtClean="0"/>
              <a:t>Consistent Interface for Machine Learning Models</a:t>
            </a:r>
          </a:p>
          <a:p>
            <a:r>
              <a:rPr lang="en-US" dirty="0" smtClean="0"/>
              <a:t>Provides multiple </a:t>
            </a:r>
            <a:r>
              <a:rPr lang="en-US" dirty="0" err="1" smtClean="0"/>
              <a:t>tunining</a:t>
            </a:r>
            <a:r>
              <a:rPr lang="en-US" dirty="0"/>
              <a:t> </a:t>
            </a:r>
            <a:r>
              <a:rPr lang="en-US" dirty="0" smtClean="0"/>
              <a:t>parameters with sensible defaults</a:t>
            </a:r>
          </a:p>
          <a:p>
            <a:r>
              <a:rPr lang="en-US" dirty="0" smtClean="0"/>
              <a:t>Exceptional Documentation</a:t>
            </a:r>
          </a:p>
          <a:p>
            <a:r>
              <a:rPr lang="en-US" dirty="0" smtClean="0"/>
              <a:t>Rich set  of functionality support </a:t>
            </a:r>
          </a:p>
          <a:p>
            <a:r>
              <a:rPr lang="en-US" dirty="0" smtClean="0"/>
              <a:t>Active support and development</a:t>
            </a:r>
          </a:p>
          <a:p>
            <a:endParaRPr lang="en-US" dirty="0"/>
          </a:p>
          <a:p>
            <a:pPr marL="0" indent="0">
              <a:buNone/>
            </a:pPr>
            <a:r>
              <a:rPr lang="en-US" dirty="0" smtClean="0"/>
              <a:t>Potential Cons …</a:t>
            </a:r>
          </a:p>
          <a:p>
            <a:r>
              <a:rPr lang="en-US" dirty="0" smtClean="0"/>
              <a:t>Steep learning curve than R</a:t>
            </a:r>
          </a:p>
          <a:p>
            <a:r>
              <a:rPr lang="en-US" dirty="0" smtClean="0"/>
              <a:t>Machine Learning centric approach makes Interpretability difficult than R</a:t>
            </a:r>
          </a:p>
          <a:p>
            <a:endParaRPr lang="en-US" dirty="0"/>
          </a:p>
          <a:p>
            <a:pPr marL="0" indent="0">
              <a:buNone/>
            </a:pPr>
            <a:r>
              <a:rPr lang="en-US" dirty="0" smtClean="0"/>
              <a:t>More Readings :</a:t>
            </a:r>
          </a:p>
          <a:p>
            <a:pPr marL="0" indent="0">
              <a:buNone/>
            </a:pPr>
            <a:r>
              <a:rPr lang="en-IN" dirty="0">
                <a:hlinkClick r:id="rId2"/>
              </a:rPr>
              <a:t>https://www.oreilly.com/ideas/six-reasons-why-i-recommend-scikit-learn</a:t>
            </a:r>
            <a:endParaRPr lang="en-IN" dirty="0"/>
          </a:p>
        </p:txBody>
      </p:sp>
    </p:spTree>
    <p:extLst>
      <p:ext uri="{BB962C8B-B14F-4D97-AF65-F5344CB8AC3E}">
        <p14:creationId xmlns:p14="http://schemas.microsoft.com/office/powerpoint/2010/main" val="982573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1859</TotalTime>
  <Words>597</Words>
  <Application>Microsoft Office PowerPoint</Application>
  <PresentationFormat>Widescreen</PresentationFormat>
  <Paragraphs>103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Corbel</vt:lpstr>
      <vt:lpstr>Parallax</vt:lpstr>
      <vt:lpstr>  Machine Learning Using Python (Scikit Learn) an Introduction </vt:lpstr>
      <vt:lpstr>Introducing the Speaker</vt:lpstr>
      <vt:lpstr>The Hierarchy</vt:lpstr>
      <vt:lpstr>Traditional Programming vs Machine Learning</vt:lpstr>
      <vt:lpstr>Types Of Machine Learning</vt:lpstr>
      <vt:lpstr>ML – Data Science Relationship</vt:lpstr>
      <vt:lpstr>Python For Data Science</vt:lpstr>
      <vt:lpstr>Scikit Learn</vt:lpstr>
      <vt:lpstr>Pros &amp; Cons of Using Scikit learn</vt:lpstr>
      <vt:lpstr>Steps in Machine Learning</vt:lpstr>
      <vt:lpstr>A Scikit Learn applied example</vt:lpstr>
      <vt:lpstr>RandomForest (Recap)</vt:lpstr>
      <vt:lpstr>Gini Index (Recap)</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Workshop</dc:title>
  <dc:creator>rajesh.jakhotia</dc:creator>
  <cp:keywords>K2 Analytics</cp:keywords>
  <cp:lastModifiedBy>Girish</cp:lastModifiedBy>
  <cp:revision>89</cp:revision>
  <dcterms:created xsi:type="dcterms:W3CDTF">2017-07-31T07:00:31Z</dcterms:created>
  <dcterms:modified xsi:type="dcterms:W3CDTF">2018-04-20T10:37:05Z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2017-07-19T00:00:00Z</vt:filetime>
  </property>
  <property fmtid="{D5CDD505-2E9C-101B-9397-08002B2CF9AE}" pid="3" name="Creator">
    <vt:lpwstr>Microsoft® PowerPoint® 2016</vt:lpwstr>
  </property>
  <property fmtid="{D5CDD505-2E9C-101B-9397-08002B2CF9AE}" pid="4" name="LastSaved">
    <vt:filetime>2017-07-31T00:00:00Z</vt:filetime>
  </property>
</Properties>
</file>