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88" r:id="rId4"/>
    <p:sldId id="289" r:id="rId5"/>
    <p:sldId id="287" r:id="rId6"/>
    <p:sldId id="262" r:id="rId7"/>
    <p:sldId id="264" r:id="rId8"/>
    <p:sldId id="265" r:id="rId9"/>
    <p:sldId id="270" r:id="rId10"/>
    <p:sldId id="266" r:id="rId11"/>
    <p:sldId id="267" r:id="rId12"/>
    <p:sldId id="271" r:id="rId13"/>
    <p:sldId id="268" r:id="rId14"/>
    <p:sldId id="269" r:id="rId15"/>
    <p:sldId id="273" r:id="rId16"/>
    <p:sldId id="274" r:id="rId17"/>
    <p:sldId id="275" r:id="rId18"/>
    <p:sldId id="276" r:id="rId19"/>
    <p:sldId id="272" r:id="rId20"/>
    <p:sldId id="277" r:id="rId21"/>
    <p:sldId id="278" r:id="rId22"/>
    <p:sldId id="279" r:id="rId23"/>
    <p:sldId id="280" r:id="rId24"/>
    <p:sldId id="285" r:id="rId25"/>
    <p:sldId id="281" r:id="rId26"/>
    <p:sldId id="282" r:id="rId27"/>
    <p:sldId id="283" r:id="rId28"/>
    <p:sldId id="284" r:id="rId29"/>
    <p:sldId id="286" r:id="rId30"/>
  </p:sldIdLst>
  <p:sldSz cx="9144000" cy="5143500" type="screen16x9"/>
  <p:notesSz cx="6858000" cy="9144000"/>
  <p:embeddedFontLs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7F829D-CC46-4D65-85D4-CCB2AAB8D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5DB0B-3D88-4399-A266-1EE8834483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22AC-D70A-46D4-B150-C2486B38F9D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BEF8-D83B-496D-92C8-E57C01803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CEA1-D3F8-4DBC-AD6A-8F3DA462C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CB51-E1A3-4FE8-926C-D33667C2A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6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3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600" b="0" dirty="0"/>
              <a:t>Scripts in a Frame: A Two-Tiered Approach for Archiving Deferred Representations</a:t>
            </a: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3181" y="3286314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      By: </a:t>
            </a:r>
            <a:r>
              <a:rPr lang="en-US" dirty="0"/>
              <a:t> Dr. Justin F. Brunelle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1781A-6BA9-497C-AFD2-DE06DC725EC9}"/>
              </a:ext>
            </a:extLst>
          </p:cNvPr>
          <p:cNvSpPr txBox="1"/>
          <p:nvPr/>
        </p:nvSpPr>
        <p:spPr>
          <a:xfrm>
            <a:off x="6230679" y="4323907"/>
            <a:ext cx="298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Girish Kathireddy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0163-422E-4903-A05E-B664F4C9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F990-FD2A-4730-AE39-4D40FC80C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250DC-A617-470A-81E4-F95195F9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9" y="1394908"/>
            <a:ext cx="4224358" cy="3629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6D9D6-934F-425E-8AFB-8DBFEA86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44" y="1271165"/>
            <a:ext cx="3806456" cy="35063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7740-9041-4A2A-B22A-750D483F1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41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0231-8286-4D7D-BEE3-DEE9F9E2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2005-2012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E69-1F76-454D-A17D-17C4AB56E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JavaScript is responsible for 52.7% of all missing embedded resources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33.2% more missing resources in 2012 than in 2005  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JavaScript negatively impacts the archives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CC55-0E24-4F76-A567-C145B8E06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97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FAB-8E73-4099-A87D-EAFD16DA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728586" cy="914187"/>
          </a:xfrm>
        </p:spPr>
        <p:txBody>
          <a:bodyPr/>
          <a:lstStyle/>
          <a:p>
            <a:r>
              <a:rPr lang="en-US" dirty="0"/>
              <a:t>How do we measure memento quality? </a:t>
            </a:r>
            <a:br>
              <a:rPr lang="en" dirty="0"/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6FE60A8-5734-4C59-A401-27D4101F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49" y="2232837"/>
            <a:ext cx="3634399" cy="25163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2D0650-8F06-4900-A365-32B896B460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E129-9B2A-41A0-BE3D-DD9A287D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87" y="-7036"/>
            <a:ext cx="3728586" cy="51505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056C1-4D94-4623-B718-5A83F2B587ED}"/>
              </a:ext>
            </a:extLst>
          </p:cNvPr>
          <p:cNvCxnSpPr>
            <a:cxnSpLocks/>
          </p:cNvCxnSpPr>
          <p:nvPr/>
        </p:nvCxnSpPr>
        <p:spPr>
          <a:xfrm>
            <a:off x="4674781" y="385786"/>
            <a:ext cx="128299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F3AB7-F368-43D2-89AA-FC01837DE38C}"/>
              </a:ext>
            </a:extLst>
          </p:cNvPr>
          <p:cNvCxnSpPr/>
          <p:nvPr/>
        </p:nvCxnSpPr>
        <p:spPr>
          <a:xfrm>
            <a:off x="4720856" y="1786270"/>
            <a:ext cx="864781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A23702-CDF4-404B-85D2-AE02FA49D82E}"/>
              </a:ext>
            </a:extLst>
          </p:cNvPr>
          <p:cNvCxnSpPr/>
          <p:nvPr/>
        </p:nvCxnSpPr>
        <p:spPr>
          <a:xfrm>
            <a:off x="4642884" y="2884967"/>
            <a:ext cx="128299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1F715-C0A2-4A4E-8F64-F3D232AC4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8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5EF430C-AF49-4D7A-BD6C-CA08FB15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1494971"/>
            <a:ext cx="3307393" cy="24255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baseline="-25000" dirty="0"/>
              <a:t>m     =0.29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r>
              <a:rPr lang="en-US" baseline="-25000" dirty="0"/>
              <a:t> 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DA7481-B42B-40E6-967D-09019094FC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AEB3-17CE-406C-B7D2-87B1D2C5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467912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8E07C-6863-41DC-BAAA-6078F9C1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4" y="2400514"/>
            <a:ext cx="4206605" cy="929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D9A38-7BA3-49BC-9DE7-E4B9AE0267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47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D76608-02E3-4270-AB59-867DD2D853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254BE-69C4-4D76-94C9-C258E96D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223363" cy="5143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4D7DD41-08C1-44C9-A397-A78ECDCA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618344"/>
            <a:ext cx="3372757" cy="23027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baseline="-25000" dirty="0"/>
              <a:t>m     = 0.24</a:t>
            </a:r>
          </a:p>
          <a:p>
            <a:endParaRPr lang="en-US" baseline="-25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E0EC8-7586-4161-8AF7-7579501B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05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BB4-1995-4C80-B958-40EF33C8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CFED8-E37F-4867-8349-6F5E9C18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2148114"/>
            <a:ext cx="3430475" cy="17724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(Size, 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Multimedia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B5727-2B6A-48A9-894D-C9E3B456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25" y="0"/>
            <a:ext cx="3842000" cy="51435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580CA0-F568-41ED-965C-B9886C0C82BD}"/>
              </a:ext>
            </a:extLst>
          </p:cNvPr>
          <p:cNvCxnSpPr/>
          <p:nvPr/>
        </p:nvCxnSpPr>
        <p:spPr>
          <a:xfrm flipH="1">
            <a:off x="4782457" y="1748971"/>
            <a:ext cx="23005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62420-EFF4-4139-B07A-8BE0F6E43A6E}"/>
              </a:ext>
            </a:extLst>
          </p:cNvPr>
          <p:cNvCxnSpPr/>
          <p:nvPr/>
        </p:nvCxnSpPr>
        <p:spPr>
          <a:xfrm flipV="1">
            <a:off x="7082971" y="195942"/>
            <a:ext cx="0" cy="14514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A91D48-D7CB-4148-BE57-F49F7F5C3B1E}"/>
              </a:ext>
            </a:extLst>
          </p:cNvPr>
          <p:cNvSpPr txBox="1"/>
          <p:nvPr/>
        </p:nvSpPr>
        <p:spPr>
          <a:xfrm>
            <a:off x="4025850" y="1647371"/>
            <a:ext cx="95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2F8536-596F-43D0-8A8D-4CA1D5D4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97" y="3719748"/>
            <a:ext cx="2273726" cy="7874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F2CB7-5C9A-4C21-B4CB-1442DAE3D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2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504-F749-4F6C-9023-ED9AA8E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damage calculation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95DF-4B17-4AE2-A0B2-9968B9288F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86A99-5D09-451A-8D19-3583425D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1350400"/>
            <a:ext cx="4237087" cy="20270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20748-8479-4051-8CC0-BEAC9B6E2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3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A735-675D-460F-801E-2FEA722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sheet damage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518C-7A12-4072-AA69-3BDCB1DEA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0CDEE-2D29-4353-ABD3-0D88998FDD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A1E0F-40DD-40A0-B472-6130B108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2" y="2865375"/>
            <a:ext cx="4077053" cy="169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06DA8-1EF7-4981-AE88-A363DB50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1464"/>
            <a:ext cx="4589747" cy="40428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F385-86AB-4D4E-ACFD-1E95C3906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25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23AE-886F-44FB-8776-4B3941E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baseline="-25000" dirty="0" err="1"/>
              <a:t>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C8F12-1B00-4445-99BD-8FDBF13E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4" y="735669"/>
            <a:ext cx="3878916" cy="1165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1A40C-5819-4584-9087-B2B7C9EE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81" y="2277000"/>
            <a:ext cx="3680779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00ABE-8256-412B-8A20-7B1734A45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81" y="2685143"/>
            <a:ext cx="2748185" cy="9518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9E6D9-0074-42B9-9538-B1930FE94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94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4F40EA-1E7A-438D-8F8A-78E56CA21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43C1-415F-4204-88E1-17C5A4D7E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307D2-580A-4781-A1DF-FB3E1ACD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" y="1322450"/>
            <a:ext cx="9144000" cy="35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E197-5E3C-403F-9DF5-24D74D8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5" y="1276119"/>
            <a:ext cx="7688700" cy="535200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78D0-5263-400B-913D-E305848A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75" y="2036345"/>
            <a:ext cx="7688700" cy="2261100"/>
          </a:xfrm>
        </p:spPr>
        <p:txBody>
          <a:bodyPr/>
          <a:lstStyle/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Understanding the challenges of archiving JavaScript 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Measuring JavaScript in the archives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Measuring archive quality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two-tiered approach for crawling deferred representations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4D726CE-5541-4346-BF6D-6A281422B44F}"/>
              </a:ext>
            </a:extLst>
          </p:cNvPr>
          <p:cNvSpPr/>
          <p:nvPr/>
        </p:nvSpPr>
        <p:spPr>
          <a:xfrm>
            <a:off x="6032204" y="2091236"/>
            <a:ext cx="318977" cy="92148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50533-CC09-4EFF-AE68-C219C8513DE7}"/>
              </a:ext>
            </a:extLst>
          </p:cNvPr>
          <p:cNvSpPr txBox="1"/>
          <p:nvPr/>
        </p:nvSpPr>
        <p:spPr>
          <a:xfrm>
            <a:off x="6441912" y="2376660"/>
            <a:ext cx="142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EC8074-473B-4E29-8328-9AA8B33256F0}"/>
              </a:ext>
            </a:extLst>
          </p:cNvPr>
          <p:cNvCxnSpPr>
            <a:cxnSpLocks/>
          </p:cNvCxnSpPr>
          <p:nvPr/>
        </p:nvCxnSpPr>
        <p:spPr>
          <a:xfrm>
            <a:off x="4196316" y="3166895"/>
            <a:ext cx="21548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453222-CE06-49BD-8109-02A280808DDB}"/>
              </a:ext>
            </a:extLst>
          </p:cNvPr>
          <p:cNvCxnSpPr>
            <a:cxnSpLocks/>
          </p:cNvCxnSpPr>
          <p:nvPr/>
        </p:nvCxnSpPr>
        <p:spPr>
          <a:xfrm>
            <a:off x="3384725" y="3397267"/>
            <a:ext cx="2966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350BB-D3B6-43F0-8429-BC26F668B581}"/>
              </a:ext>
            </a:extLst>
          </p:cNvPr>
          <p:cNvCxnSpPr>
            <a:cxnSpLocks/>
          </p:cNvCxnSpPr>
          <p:nvPr/>
        </p:nvCxnSpPr>
        <p:spPr>
          <a:xfrm>
            <a:off x="5869172" y="3627640"/>
            <a:ext cx="471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2BE00C-19C5-4B79-AC84-BAF40AEDBA3D}"/>
              </a:ext>
            </a:extLst>
          </p:cNvPr>
          <p:cNvSpPr txBox="1"/>
          <p:nvPr/>
        </p:nvSpPr>
        <p:spPr>
          <a:xfrm>
            <a:off x="6441912" y="2976100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2269F-97AD-465B-A97C-7455A8E9F127}"/>
              </a:ext>
            </a:extLst>
          </p:cNvPr>
          <p:cNvSpPr txBox="1"/>
          <p:nvPr/>
        </p:nvSpPr>
        <p:spPr>
          <a:xfrm>
            <a:off x="6441912" y="3242331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B28A3-15F5-4498-952F-6AA4EF1932C6}"/>
              </a:ext>
            </a:extLst>
          </p:cNvPr>
          <p:cNvSpPr txBox="1"/>
          <p:nvPr/>
        </p:nvSpPr>
        <p:spPr>
          <a:xfrm>
            <a:off x="6441912" y="3508562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D79D-D878-41DF-B06B-FFF73B323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67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86B9-C969-4EEB-8088-0062E8D3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crawl, archive, and play back deferred representations?</a:t>
            </a:r>
            <a:br>
              <a:rPr lang="e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AD18A-30A4-4BB2-82DC-1E4003542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05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80607-19EE-43B7-BC34-C1F73E3D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AD303A-D3C9-4360-9C27-89A4C1DD2F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2186-63C9-4F7D-8AF7-5DBA1869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98" y="1066799"/>
            <a:ext cx="4529002" cy="3411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AEC84-8F68-404B-87B0-AE79E9DA7D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731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62B8-2EB0-42EA-AACA-704F7CCF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1318650"/>
            <a:ext cx="3871243" cy="1687200"/>
          </a:xfrm>
        </p:spPr>
        <p:txBody>
          <a:bodyPr/>
          <a:lstStyle/>
          <a:p>
            <a:r>
              <a:rPr lang="en-US" dirty="0"/>
              <a:t>Two-tiered crawling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25A5-FE06-4E9A-B91F-8E4EBF18A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2750457"/>
            <a:ext cx="3430475" cy="11700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Descendants : FSM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38CA2-0A1A-4C3B-A259-9BE573CF91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63AB4-607F-460A-8ACF-33389659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5314"/>
            <a:ext cx="4582514" cy="5143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ED89-8B1B-4C0D-AAF6-9F189B11DE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07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7D6D20-C30E-4C2C-B1AD-216D174C7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15" y="1407705"/>
            <a:ext cx="3858935" cy="2512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PhantomJS</a:t>
            </a:r>
            <a:r>
              <a:rPr lang="en-US" dirty="0"/>
              <a:t> discovers more embedded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Heritrix</a:t>
            </a:r>
            <a:r>
              <a:rPr lang="en-US" dirty="0"/>
              <a:t> is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8A510-77B2-4C27-A4F2-4C724138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52" y="0"/>
            <a:ext cx="3080967" cy="5143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CE008-81CF-4287-B461-B4CF620050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02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70B4-E426-4EA0-83D0-17A38DAA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1CCB-15E5-4ED6-9196-D0D7703F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2233325"/>
            <a:ext cx="3619450" cy="1687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10000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 by 5.2 times (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Slower by  2.7 times (</a:t>
            </a:r>
            <a:r>
              <a:rPr lang="en-US" dirty="0" err="1"/>
              <a:t>Heritrix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Frontier Size :1.8 times larger (</a:t>
            </a:r>
            <a:r>
              <a:rPr lang="en-US" dirty="0" err="1"/>
              <a:t>Heritrix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2B9DB-F72A-4BF2-AE77-23DD2ED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9" y="1318650"/>
            <a:ext cx="4222234" cy="2449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ECDC-A269-4398-935F-6E48A3341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38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807-81E0-42E9-B95A-83B7814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1222975"/>
            <a:ext cx="3501129" cy="1782875"/>
          </a:xfrm>
        </p:spPr>
        <p:txBody>
          <a:bodyPr/>
          <a:lstStyle/>
          <a:p>
            <a:r>
              <a:rPr lang="en-US" dirty="0"/>
              <a:t>Identifying Descendants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F226F-DB1A-4856-9951-46A50329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71" y="2445657"/>
            <a:ext cx="3597679" cy="147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Trees are 2 Levels Deep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D00CA-8884-4D4E-8769-5D6083218F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C92C9-6D1D-4B46-A1D8-8A01392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25" y="2571750"/>
            <a:ext cx="4572000" cy="223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A61A9-BF65-495A-A79D-734A3235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9199"/>
            <a:ext cx="4153260" cy="19661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F0E74-F36B-4EB8-A5E9-9C203112E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33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58C139-C6DD-4EA9-AC2F-2B8D1ADEE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84AAB7B-028E-4ADE-A192-8E9E9B3DD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A9ACB-F6A0-421D-9150-C78A27BE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0" y="1322450"/>
            <a:ext cx="8274033" cy="33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5FF8A4-EE5A-477D-85E1-E0510560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1611086"/>
            <a:ext cx="3430475" cy="23094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Archival coverage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benefits from S1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9031-E011-4CAA-9E22-F6E816BD7C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A48A7-DF67-4626-9B11-D5ED1A2F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7064"/>
            <a:ext cx="4804115" cy="219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DCD25-3250-4559-B4FF-C31B4270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40" y="2895743"/>
            <a:ext cx="4682634" cy="18561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A1809-4C91-4A52-BA9E-422855456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417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C5AD1-F261-46C1-803A-917CE250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299029"/>
            <a:ext cx="4180114" cy="747485"/>
          </a:xfrm>
        </p:spPr>
        <p:txBody>
          <a:bodyPr/>
          <a:lstStyle/>
          <a:p>
            <a:r>
              <a:rPr lang="en-US" b="0" dirty="0"/>
              <a:t>Storage Impact 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9A6B27-ED25-439B-A9C4-C77DD3D7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86" y="2380343"/>
            <a:ext cx="7975041" cy="13337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11.4 times larger for deferred vs nondeferred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Totals 5.12 times more storage per URI-R for total 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AE9C-DBDF-4511-AED1-26E7BF4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4D01-4327-4BA2-9626-E0F5AC173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Modeling User Interactions</a:t>
            </a:r>
          </a:p>
          <a:p>
            <a:pPr marL="285750" indent="-285750"/>
            <a:r>
              <a:rPr lang="en-US" dirty="0"/>
              <a:t>Halting problem</a:t>
            </a:r>
          </a:p>
          <a:p>
            <a:r>
              <a:rPr lang="en-US" dirty="0"/>
              <a:t>     Random walks through the archives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586BD-1E53-4A23-A63B-5474BD378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45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5FC6-8DD1-404B-9AF6-44185D74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Deferred Representations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514B-DF21-4692-9264-3DEABBCE1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 user interaction</a:t>
            </a:r>
          </a:p>
          <a:p>
            <a:pPr marL="285750" indent="-285750"/>
            <a:r>
              <a:rPr lang="en-US" dirty="0"/>
              <a:t> client-side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CB1FC-156F-4320-ABC8-F6541063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36" y="2373289"/>
            <a:ext cx="5111438" cy="19666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5F8579-B338-4673-858A-6FCFCFBD0C13}"/>
              </a:ext>
            </a:extLst>
          </p:cNvPr>
          <p:cNvCxnSpPr>
            <a:cxnSpLocks/>
          </p:cNvCxnSpPr>
          <p:nvPr/>
        </p:nvCxnSpPr>
        <p:spPr>
          <a:xfrm>
            <a:off x="3715657" y="3209425"/>
            <a:ext cx="249645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632AC-136F-47AA-B185-0746B023515F}"/>
              </a:ext>
            </a:extLst>
          </p:cNvPr>
          <p:cNvSpPr txBox="1"/>
          <p:nvPr/>
        </p:nvSpPr>
        <p:spPr>
          <a:xfrm>
            <a:off x="2735265" y="290164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stop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9C647-603D-47F6-9757-2EAA16C48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6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B6D5-38ED-459A-87D7-7678A4C0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1F1E-BFE3-4BC6-B953-DD8B07484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Heritrix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B5CD-1023-47FA-8FEF-12CCC23C7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FA92-1C44-4194-8E2E-9A216F9F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6F31-2DC3-4CC2-9658-39B338D2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Momento</a:t>
            </a:r>
            <a:r>
              <a:rPr lang="en-US" dirty="0"/>
              <a:t> (2011)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75BB0-CF5E-4EE0-A21B-A4ACFCD0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1870528"/>
            <a:ext cx="5370285" cy="29697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963F9-DE4A-4AEC-A077-44022A462DBB}"/>
              </a:ext>
            </a:extLst>
          </p:cNvPr>
          <p:cNvCxnSpPr/>
          <p:nvPr/>
        </p:nvCxnSpPr>
        <p:spPr>
          <a:xfrm flipH="1" flipV="1">
            <a:off x="7322457" y="1524000"/>
            <a:ext cx="50800" cy="160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93803E-615C-4A75-8999-0FE3DC0B7535}"/>
              </a:ext>
            </a:extLst>
          </p:cNvPr>
          <p:cNvCxnSpPr/>
          <p:nvPr/>
        </p:nvCxnSpPr>
        <p:spPr>
          <a:xfrm flipV="1">
            <a:off x="6567714" y="3289651"/>
            <a:ext cx="1618343" cy="435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86800A-A5F7-48E1-8FE7-0F1DCFD4780C}"/>
              </a:ext>
            </a:extLst>
          </p:cNvPr>
          <p:cNvSpPr txBox="1"/>
          <p:nvPr/>
        </p:nvSpPr>
        <p:spPr>
          <a:xfrm>
            <a:off x="8196739" y="3157526"/>
            <a:ext cx="67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751A-0C11-4040-BEE2-859886BC7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Research Questions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To what extent does JavaScript impact archival tools?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How do we measure memento quality? 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How can we crawl, archive, and play back deferred representations?</a:t>
            </a:r>
            <a:endParaRPr lang="e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85FFA-50E9-4E95-8662-757433E90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08B5-120D-4C5B-9B4D-38FC9C0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what extent does JavaScript impact archival tools?</a:t>
            </a:r>
            <a:br>
              <a:rPr lang="en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60DD-6CE0-4C63-B826-4C689472C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Measure the Impact of </a:t>
            </a:r>
            <a:r>
              <a:rPr lang="en-US" dirty="0" err="1"/>
              <a:t>Javascript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3D646-B179-4556-83BF-8B6E6667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46" y="1768427"/>
            <a:ext cx="4214794" cy="34105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79DB-A844-4A5F-88E2-887C9D6681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32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B956FF-DFA3-4CA8-92E0-A084325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D20C-8583-40C2-9247-2E8E9C687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1000 URIs from Twitter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1000 URIs from Archive-it 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 Uri complexity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Content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09EF9-457B-4295-A742-213C2158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35" y="2001966"/>
            <a:ext cx="4122777" cy="983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4098F-9358-4988-B395-D249D94E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74" y="3369107"/>
            <a:ext cx="2255715" cy="586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E68A94-BCF0-4259-8322-2D668F3A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32" y="4387221"/>
            <a:ext cx="2575783" cy="289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A7555-4A2E-46A5-8A6A-773A993C5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180" y="1708364"/>
            <a:ext cx="3817951" cy="31625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16733-7394-432C-B8DC-69C84ADC2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8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E8B9-6C75-4594-BA69-DAF9DC56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C5294-EB58-455F-B571-7468F511B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00396"/>
              </p:ext>
            </p:extLst>
          </p:nvPr>
        </p:nvGraphicFramePr>
        <p:xfrm>
          <a:off x="1524000" y="2034363"/>
          <a:ext cx="5784111" cy="29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037">
                  <a:extLst>
                    <a:ext uri="{9D8B030D-6E8A-4147-A177-3AD203B41FA5}">
                      <a16:colId xmlns:a16="http://schemas.microsoft.com/office/drawing/2014/main" val="1456153983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3900040687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2961855406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 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Archive-It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9951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URI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47681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Content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6152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Response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38.2% more HTTP non-200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30.9% HTTP 200 response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60993"/>
                  </a:ext>
                </a:extLst>
              </a:tr>
              <a:tr h="412323">
                <a:tc>
                  <a:txBody>
                    <a:bodyPr/>
                    <a:lstStyle/>
                    <a:p>
                      <a:r>
                        <a:rPr lang="en-US" dirty="0"/>
                        <a:t>Perfectly archived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778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17409-4BA0-4F21-9A78-80CE62962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6299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380</Words>
  <Application>Microsoft Office PowerPoint</Application>
  <PresentationFormat>On-screen Show (16:9)</PresentationFormat>
  <Paragraphs>124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Raleway</vt:lpstr>
      <vt:lpstr>Arial</vt:lpstr>
      <vt:lpstr>Lato</vt:lpstr>
      <vt:lpstr>Streamline</vt:lpstr>
      <vt:lpstr>Scripts in a Frame: A Two-Tiered Approach for Archiving Deferred Representations</vt:lpstr>
      <vt:lpstr>Topics Covered</vt:lpstr>
      <vt:lpstr>Deferred Representations</vt:lpstr>
      <vt:lpstr>Crawls</vt:lpstr>
      <vt:lpstr>ZOMBIES</vt:lpstr>
      <vt:lpstr>Research Questions</vt:lpstr>
      <vt:lpstr>To what extent does JavaScript impact archival tools? </vt:lpstr>
      <vt:lpstr>Experiment Design</vt:lpstr>
      <vt:lpstr>Experiment Results</vt:lpstr>
      <vt:lpstr>PowerPoint Presentation</vt:lpstr>
      <vt:lpstr>From 2005-2012</vt:lpstr>
      <vt:lpstr>How do we measure memento quality?  </vt:lpstr>
      <vt:lpstr>PowerPoint Presentation</vt:lpstr>
      <vt:lpstr>PowerPoint Presentation</vt:lpstr>
      <vt:lpstr>Dm</vt:lpstr>
      <vt:lpstr>Image damage calculation</vt:lpstr>
      <vt:lpstr>Style sheet damage calculation</vt:lpstr>
      <vt:lpstr>Dm</vt:lpstr>
      <vt:lpstr>PowerPoint Presentation</vt:lpstr>
      <vt:lpstr>How can we crawl, archive, and play back deferred representations? </vt:lpstr>
      <vt:lpstr>Current Work Flow</vt:lpstr>
      <vt:lpstr>Two-tiered crawling approach</vt:lpstr>
      <vt:lpstr>PowerPoint Presentation</vt:lpstr>
      <vt:lpstr>Experiment</vt:lpstr>
      <vt:lpstr>Identifying Descendants</vt:lpstr>
      <vt:lpstr>PowerPoint Presentation</vt:lpstr>
      <vt:lpstr>PowerPoint Presentation</vt:lpstr>
      <vt:lpstr>Storage Impact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Facts</dc:title>
  <dc:creator>Girish Kathireddy</dc:creator>
  <cp:lastModifiedBy>Girish Kathireddy</cp:lastModifiedBy>
  <cp:revision>39</cp:revision>
  <dcterms:modified xsi:type="dcterms:W3CDTF">2017-12-06T19:32:54Z</dcterms:modified>
</cp:coreProperties>
</file>