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357" r:id="rId3"/>
    <p:sldId id="257" r:id="rId4"/>
    <p:sldId id="258" r:id="rId5"/>
    <p:sldId id="261" r:id="rId6"/>
    <p:sldId id="262" r:id="rId7"/>
    <p:sldId id="267" r:id="rId8"/>
    <p:sldId id="259" r:id="rId9"/>
    <p:sldId id="366" r:id="rId10"/>
    <p:sldId id="367" r:id="rId11"/>
    <p:sldId id="294" r:id="rId12"/>
    <p:sldId id="295" r:id="rId13"/>
    <p:sldId id="296" r:id="rId14"/>
    <p:sldId id="297" r:id="rId15"/>
    <p:sldId id="270" r:id="rId16"/>
    <p:sldId id="301" r:id="rId17"/>
    <p:sldId id="358" r:id="rId18"/>
    <p:sldId id="359" r:id="rId19"/>
    <p:sldId id="362" r:id="rId20"/>
    <p:sldId id="360" r:id="rId21"/>
    <p:sldId id="361" r:id="rId22"/>
    <p:sldId id="330" r:id="rId23"/>
    <p:sldId id="335" r:id="rId24"/>
    <p:sldId id="336" r:id="rId25"/>
    <p:sldId id="34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E2A6-F811-DF11-F934-B05E5047C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F9D0C-7F60-D518-98D2-EAC24F7E6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D9E0A-821B-FEB1-0D70-01A466B0F939}"/>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8297029C-28F0-9025-146E-966982D01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A50F9-C55A-4F0B-AAA5-8729F8AC66AA}"/>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69803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6000-CF3F-3B4A-BA23-C2E8DCEFC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1548C-9FF5-3F04-E016-79D57B1DD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9142F-F1FF-BF6C-5D43-8A7557E13674}"/>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043F6D3A-F021-5080-539E-B4C31786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55AF-D9C4-E99B-CA74-8AFBA9BA0E31}"/>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54934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ADCBC-2CF4-B02A-E4DC-C15B53797C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CF68E-BB63-5A20-9237-0E965385D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74755-B60D-DA12-94E5-14FA151D60ED}"/>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DABE45AD-B7EB-EEC4-7D77-6ECBF512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11A27-BF48-338E-E11B-96EAD96FE740}"/>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4561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1E8D-4D0D-F72A-AA1F-9E29121A2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F5053-7173-6E01-9C32-37859A7DA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0EDC5-B145-9FBE-2993-81FE7DE9DABC}"/>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A2D3D0D6-6A22-71E7-C688-2E1D30BF8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D1180-F01A-9667-F913-52A0F5BDAA8E}"/>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37716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F8E3-459C-F76F-00BA-6C4EF87AF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91978-FD01-0F96-48D0-099D0FF54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7B010-6C43-508E-C521-FA3ABC7929FF}"/>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34887CBB-EC17-9ADF-BF89-2B4374D93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84AB8-3B6D-6170-220B-0D8EFADC6C3D}"/>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72766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6251-13B0-6FC9-8772-693D95A98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97A60-3784-970B-D073-C629A2205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EA9983-4B19-794A-1076-746513F20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E4288-4AB2-023C-6E4A-87359192B48E}"/>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FD866A30-1A0F-1740-FF38-C74211DAA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2FE4C-C20D-B89C-EFEC-3573A8145DE6}"/>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364900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772B-D923-3A9E-E459-3EEBEE4FD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EA6DDC-C26F-967B-3A2A-096CCB7E0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E2C7A-B66A-B146-B3AC-DB0DF3C01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A4D6-804D-6817-2F67-5DA4D024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79623-38A2-441B-2B86-75BB81B8A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E9767-C840-2070-4645-5794459D5BE2}"/>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8" name="Footer Placeholder 7">
            <a:extLst>
              <a:ext uri="{FF2B5EF4-FFF2-40B4-BE49-F238E27FC236}">
                <a16:creationId xmlns:a16="http://schemas.microsoft.com/office/drawing/2014/main" id="{90D52589-EC16-3EE1-3A23-CC5B231D2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61BF3-2AB7-3726-82B9-1F50B9ACCD8F}"/>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41443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7BAE-0B56-C31B-4186-9842FFFDFE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EFF65-4BB4-92B7-02B7-2B086AE250D3}"/>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4" name="Footer Placeholder 3">
            <a:extLst>
              <a:ext uri="{FF2B5EF4-FFF2-40B4-BE49-F238E27FC236}">
                <a16:creationId xmlns:a16="http://schemas.microsoft.com/office/drawing/2014/main" id="{7EB4D3E1-09F6-3720-345F-CCCF6C6AB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0DAC8-A35A-350C-4771-44E82287DA14}"/>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9279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534D6-DD10-FBF0-EE3A-3A38BB0AEFDD}"/>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3" name="Footer Placeholder 2">
            <a:extLst>
              <a:ext uri="{FF2B5EF4-FFF2-40B4-BE49-F238E27FC236}">
                <a16:creationId xmlns:a16="http://schemas.microsoft.com/office/drawing/2014/main" id="{147FE2EB-060E-ACC3-DCD1-E6053A42B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677A7-E48B-EE86-8E39-7D9B41F200CA}"/>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42019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E7A-0AC4-02DD-ECB9-301542C3A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13EDB-F45F-21ED-2988-65EB0F3CF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95BC2-7B4C-C41D-14BE-8CE66B82C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1EEA3-CA4E-A8B0-AF7E-3D84333B5397}"/>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44A94648-56AB-0EA0-AE7F-38F9DAF2E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89BDB-7253-E542-F2CA-6E9DA9D51675}"/>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51518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2D69-521E-C8A0-C5EF-630BEED82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86DCB9-3171-EA47-924C-7CA1C17E3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709A09-B641-E794-8079-EA50B77DA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C2ED7-893A-B7D0-492F-536D83A9BCE7}"/>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2F41D0C2-5BE1-1DA0-3B88-A8F2CEECC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F082A-19EF-F652-41EA-D783C1D9183C}"/>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07419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F0421-F937-5614-BE21-FBA6D4065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3E4E-2CCB-9045-0549-33965FD71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900AC-EB24-4252-1203-BBE0264B5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CE1942E2-CFB4-A7B9-C310-E77AA5DCD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BA69E-3B5F-07B5-EE0B-AE04F9A8D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8CD0B-C4B8-42F1-95AD-30686E9229E8}" type="slidenum">
              <a:rPr lang="en-US" smtClean="0"/>
              <a:t>‹#›</a:t>
            </a:fld>
            <a:endParaRPr lang="en-US"/>
          </a:p>
        </p:txBody>
      </p:sp>
    </p:spTree>
    <p:extLst>
      <p:ext uri="{BB962C8B-B14F-4D97-AF65-F5344CB8AC3E}">
        <p14:creationId xmlns:p14="http://schemas.microsoft.com/office/powerpoint/2010/main" val="384263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C67802-F57B-6630-DBB6-C305319338C8}"/>
              </a:ext>
            </a:extLst>
          </p:cNvPr>
          <p:cNvSpPr txBox="1"/>
          <p:nvPr/>
        </p:nvSpPr>
        <p:spPr>
          <a:xfrm>
            <a:off x="2813538" y="2321004"/>
            <a:ext cx="6770076" cy="1107996"/>
          </a:xfrm>
          <a:prstGeom prst="rect">
            <a:avLst/>
          </a:prstGeom>
          <a:noFill/>
        </p:spPr>
        <p:txBody>
          <a:bodyPr wrap="square">
            <a:spAutoFit/>
          </a:bodyPr>
          <a:lstStyle/>
          <a:p>
            <a:pPr algn="ctr"/>
            <a:r>
              <a:rPr lang="en-US" sz="2400" b="1" dirty="0">
                <a:solidFill>
                  <a:schemeClr val="accent6"/>
                </a:solidFill>
                <a:latin typeface="Times New Roman" panose="02020603050405020304" pitchFamily="18" charset="0"/>
                <a:cs typeface="Times New Roman" panose="02020603050405020304" pitchFamily="18" charset="0"/>
              </a:rPr>
              <a:t>Al-Based Tool for Preliminary Diagnosis of Dermatological Manifestations</a:t>
            </a:r>
          </a:p>
          <a:p>
            <a:endParaRPr lang="en-US" dirty="0"/>
          </a:p>
        </p:txBody>
      </p:sp>
    </p:spTree>
    <p:extLst>
      <p:ext uri="{BB962C8B-B14F-4D97-AF65-F5344CB8AC3E}">
        <p14:creationId xmlns:p14="http://schemas.microsoft.com/office/powerpoint/2010/main" val="4504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61496140"/>
              </p:ext>
            </p:extLst>
          </p:nvPr>
        </p:nvGraphicFramePr>
        <p:xfrm>
          <a:off x="955591" y="1148034"/>
          <a:ext cx="10165490" cy="4899025"/>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2017, IEEE</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Mohd</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Anas</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Ram Kailash Gupta, Dr.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Shafeeq</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Ahmad</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K-Means Clustering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Detection of skin cancer gives the best chance of being diagnosed early. Biopsy method for skin cancer detection is much painful. Human interpretation contains difficulty and subjectivity therefore automated analysis of skin cancer affected images has become important.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smtClean="0">
                          <a:latin typeface="Times New Roman" panose="02020603050405020304" pitchFamily="18" charset="0"/>
                          <a:cs typeface="Times New Roman" panose="02020603050405020304" pitchFamily="18" charset="0"/>
                        </a:rPr>
                        <a:t>2020, IEEE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Hari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Kishan</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Kondaveeti</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Prabhat</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Edupuganti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Transfer Learning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Today, Cancer is one of the major lethal diseases in the world. Globally out of every three cancers diagnosed, one is identified as skin cancer. Some reports suggest that one out of every five Americans might fall prey to skin cancer in the course of their life.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41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9AB40-29F6-9D44-F1CC-4AE026AD1AE5}"/>
              </a:ext>
            </a:extLst>
          </p:cNvPr>
          <p:cNvSpPr txBox="1"/>
          <p:nvPr/>
        </p:nvSpPr>
        <p:spPr>
          <a:xfrm>
            <a:off x="365760" y="495047"/>
            <a:ext cx="11460479" cy="5598136"/>
          </a:xfrm>
          <a:prstGeom prst="rect">
            <a:avLst/>
          </a:prstGeom>
          <a:noFill/>
        </p:spPr>
        <p:txBody>
          <a:bodyPr wrap="square">
            <a:spAutoFit/>
          </a:bodyPr>
          <a:lstStyle/>
          <a:p>
            <a:pPr marL="0" marR="0" algn="ctr">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 </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in dermatological diagnostics that incorporates the Convolutional Neural Network (CNN) algorithm represents a significant technological advancement in the field. CNNs, a class of deep neural networks, are particularly adept at processing visual imagery, making them highly suitable for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skin images. In the current setup, these algorithms are trained on large datasets of dermatological images, where they learn to identify patterns and features indicative of various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conditions.The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process typically involves inputting a skin image into the CNN, which then undergoes several layers of processing. Each layer extracts specific features from the image, with deeper layers identifying more complex patterns. The final output is a classification or diagnosis based on the features identified in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image.This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system offers a more objective and consistent approach compared to traditional methods, which rely heavily on individual practitioner expertise. By utilizing CNNs, the existing system can assist dermatologists in diagnosing a wide range of skin diseases more quickly and accurately, thereby enhancing patient care. However, it is essential to note that this AI-based approach is generally used in conjunction with, rather than as a replacement for, the clinical judgment of healthcare professionals.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756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60A30-7667-5084-9E23-0A0552E01F72}"/>
              </a:ext>
            </a:extLst>
          </p:cNvPr>
          <p:cNvSpPr txBox="1"/>
          <p:nvPr/>
        </p:nvSpPr>
        <p:spPr>
          <a:xfrm>
            <a:off x="574431" y="780230"/>
            <a:ext cx="10733650" cy="5297540"/>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a:t>
            </a:r>
          </a:p>
          <a:p>
            <a:pPr marL="0" marR="0">
              <a:lnSpc>
                <a:spcPct val="107000"/>
              </a:lnSpc>
              <a:spcBef>
                <a:spcPts val="200"/>
              </a:spcBef>
              <a:spcAft>
                <a:spcPts val="0"/>
              </a:spcAft>
            </a:pPr>
            <a:endParaRPr lang="en-US" sz="20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Dependency: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require large, diverse datasets for training; insufficient or biased data can lead to inaccurate or skewed diagnostic results.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Lack of Explain ability: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operate as a "black box," making it difficult to understand how they arrive at specific diagnoses, impacting user trust.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Overfitting Risks: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Without proper tuning, CNNs might overfit to training data, leading to poor performance on new, unseen images.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Resource Intensity: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Training and running CNN models demand significant computational resources, which can be costly and limit accessibility in resource-constrained settings.</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Complementary, Not Replacement: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assist but don’t replace dermatologists' expertise; over-reliance on AI could overlook nuanced clinical insights and patient context.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9414-0E23-B632-DD25-04EB2BC31C54}"/>
              </a:ext>
            </a:extLst>
          </p:cNvPr>
          <p:cNvSpPr txBox="1"/>
          <p:nvPr/>
        </p:nvSpPr>
        <p:spPr>
          <a:xfrm>
            <a:off x="333521" y="621725"/>
            <a:ext cx="11721905" cy="5614550"/>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2000"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model innovatively combines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 with a Long Short-Term Memory (LSTM) network, creating a hybrid AI system for enhanced dermatological diagnosis.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known for its efficiency in processing high-resolution images, serves as the foundation. It efficiently extracts and processes spatial features from dermatological images, identifying key patterns indicative of various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conditions.Integrating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LSTM, a form of recurrent neural network, adds a temporal dimension to the analysis. This is particularly beneficial when the model assesses progression in skin conditions over time, based on sequential images or data. The LSTM component effectively captures and interprets changes in skin images, providing insights into the evolution of skin diseases.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This hybrid approach leverages the strengths of both architectures: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proficiency in image classification and LSTM's capability in handling sequential data. The result is a robust and versatile diagnostic tool that not only identifies dermatological conditions with high accuracy but also tracks their progression, offering a comprehensive understanding that aids in more effective treatment planning.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28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F64BA-AA27-B273-127E-1731F696A15A}"/>
              </a:ext>
            </a:extLst>
          </p:cNvPr>
          <p:cNvSpPr txBox="1"/>
          <p:nvPr/>
        </p:nvSpPr>
        <p:spPr>
          <a:xfrm>
            <a:off x="595533" y="796708"/>
            <a:ext cx="10775852" cy="5264583"/>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ADVANTAGES </a:t>
            </a:r>
          </a:p>
          <a:p>
            <a:pPr marL="0" marR="0">
              <a:lnSpc>
                <a:spcPct val="107000"/>
              </a:lnSpc>
              <a:spcBef>
                <a:spcPts val="200"/>
              </a:spcBef>
              <a:spcAft>
                <a:spcPts val="0"/>
              </a:spcAft>
            </a:pP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Diagnostic Accuracy: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Combining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LSTM leverages spatial and temporal data analysis, significantly improving the accuracy of skin condition diagnoses.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Disease Progression Tracking: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LSTM's sequential data analysis allows for effective monitoring of skin disease progression, facilitating timely and targeted treatments.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Efficient Processing: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lightweight architecture ensures fast image processing, making the system suitable for real-time applications and remote diagnostics.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Versatile Application: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hybrid model is adaptable to various skin types and conditions, enhancing its applicability across diverse patient demographics.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Improved Patient Outcomes: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Accurate and timely diagnoses, coupled with disease progression monitoring, contribute to better treatment strategies and overall patient care.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96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C71C5-B91D-64BB-0990-C205457F514D}"/>
              </a:ext>
            </a:extLst>
          </p:cNvPr>
          <p:cNvSpPr txBox="1"/>
          <p:nvPr/>
        </p:nvSpPr>
        <p:spPr>
          <a:xfrm>
            <a:off x="559189" y="213892"/>
            <a:ext cx="6098344" cy="374077"/>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Block Diagram </a:t>
            </a:r>
            <a:endParaRPr lang="en-US" sz="20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A5B80F-270B-9008-2D85-6874DB54A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455" y="0"/>
            <a:ext cx="8732836" cy="6944440"/>
          </a:xfrm>
          <a:prstGeom prst="rect">
            <a:avLst/>
          </a:prstGeom>
        </p:spPr>
      </p:pic>
      <p:sp>
        <p:nvSpPr>
          <p:cNvPr id="8" name="TextBox 7">
            <a:extLst>
              <a:ext uri="{FF2B5EF4-FFF2-40B4-BE49-F238E27FC236}">
                <a16:creationId xmlns:a16="http://schemas.microsoft.com/office/drawing/2014/main" id="{1D4DD1C6-7CA4-9C5E-C407-810D97876B08}"/>
              </a:ext>
            </a:extLst>
          </p:cNvPr>
          <p:cNvSpPr txBox="1"/>
          <p:nvPr/>
        </p:nvSpPr>
        <p:spPr>
          <a:xfrm>
            <a:off x="249702" y="5843341"/>
            <a:ext cx="609834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1 Block diagram of the project</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8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3DA78-CC26-ECB7-14E4-A1AA8DFC53FF}"/>
              </a:ext>
            </a:extLst>
          </p:cNvPr>
          <p:cNvSpPr txBox="1"/>
          <p:nvPr/>
        </p:nvSpPr>
        <p:spPr>
          <a:xfrm>
            <a:off x="759655" y="435584"/>
            <a:ext cx="9889588" cy="5501699"/>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H/W AND S/W REQUIREMENTS</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Hardware: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RAM			:  8 GB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8 GB Ram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Software’s	</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Python 3.6 or high version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IDE                                         :  PyCharm.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Framework                             :   Flask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8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364376" y="1541417"/>
            <a:ext cx="7720149" cy="4663440"/>
          </a:xfrm>
          <a:prstGeom prst="rect">
            <a:avLst/>
          </a:prstGeom>
        </p:spPr>
      </p:pic>
      <p:sp>
        <p:nvSpPr>
          <p:cNvPr id="4" name="Rectangle 3"/>
          <p:cNvSpPr/>
          <p:nvPr/>
        </p:nvSpPr>
        <p:spPr>
          <a:xfrm>
            <a:off x="5189551" y="657888"/>
            <a:ext cx="2284600" cy="400110"/>
          </a:xfrm>
          <a:prstGeom prst="rect">
            <a:avLst/>
          </a:prstGeom>
        </p:spPr>
        <p:txBody>
          <a:bodyPr wrap="none">
            <a:spAutoFit/>
          </a:bodyPr>
          <a:lstStyle/>
          <a:p>
            <a:r>
              <a:rPr lang="en-IN" sz="2000" b="1" dirty="0">
                <a:solidFill>
                  <a:srgbClr val="92D050"/>
                </a:solidFill>
                <a:latin typeface="Times New Roman" panose="02020603050405020304" pitchFamily="18" charset="0"/>
                <a:ea typeface="Calibri" panose="020F0502020204030204" pitchFamily="34" charset="0"/>
              </a:rPr>
              <a:t>ARCHITECTURE</a:t>
            </a:r>
            <a:endParaRPr lang="en-IN" dirty="0">
              <a:solidFill>
                <a:srgbClr val="92D050"/>
              </a:solidFill>
            </a:endParaRPr>
          </a:p>
        </p:txBody>
      </p:sp>
    </p:spTree>
    <p:extLst>
      <p:ext uri="{BB962C8B-B14F-4D97-AF65-F5344CB8AC3E}">
        <p14:creationId xmlns:p14="http://schemas.microsoft.com/office/powerpoint/2010/main" val="347778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589" y="929947"/>
            <a:ext cx="10228217" cy="5499967"/>
          </a:xfrm>
          <a:prstGeom prst="rect">
            <a:avLst/>
          </a:prstGeom>
        </p:spPr>
        <p:txBody>
          <a:bodyPr wrap="square">
            <a:spAutoFit/>
          </a:bodyPr>
          <a:lstStyle/>
          <a:p>
            <a:pPr marL="742950" lvl="1" indent="-285750" algn="just">
              <a:lnSpc>
                <a:spcPct val="107000"/>
              </a:lnSpc>
              <a:spcAft>
                <a:spcPts val="0"/>
              </a:spcAft>
              <a:buFont typeface="+mj-lt"/>
              <a:buAutoNum type="arabicPeriod"/>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System:</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Collecting data:</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It will collect the data what the user is providing</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After collecting data we will pre-process the data by fixing the size of the images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Splitting: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data will be split into train (70%-80%) and test (30%-20%) after pre-processing the data.</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Training: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After splitting the data will be trained with different deep learning algorithms for the classification.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Classifying the images which is taken as input and </a:t>
            </a:r>
            <a:r>
              <a:rPr lang="en-IN" sz="2000" kern="100" dirty="0" smtClean="0">
                <a:latin typeface="Times New Roman" panose="02020603050405020304" pitchFamily="18" charset="0"/>
                <a:ea typeface="Calibri" panose="020F0502020204030204" pitchFamily="34" charset="0"/>
                <a:cs typeface="Times New Roman" panose="02020603050405020304" pitchFamily="18" charset="0"/>
              </a:rPr>
              <a:t>produce the output.</a:t>
            </a: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399386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705301"/>
            <a:ext cx="11129554" cy="5961632"/>
          </a:xfrm>
          <a:prstGeom prst="rect">
            <a:avLst/>
          </a:prstGeom>
        </p:spPr>
        <p:txBody>
          <a:bodyPr wrap="square">
            <a:spAutoFit/>
          </a:bodyPr>
          <a:lstStyle/>
          <a:p>
            <a:pPr marL="914400" lvl="1" indent="-457200" algn="just">
              <a:lnSpc>
                <a:spcPct val="107000"/>
              </a:lnSpc>
              <a:spcAft>
                <a:spcPts val="0"/>
              </a:spcAft>
              <a:buFont typeface="+mj-lt"/>
              <a:buAutoNum type="arabicPeriod" startAt="2"/>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Patient:</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Register: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register with the valid details of them.</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login with details what they have provided at registration.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will give the required information and will upload the data as per that we will classify the result and it will show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thw</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classification result.</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Booking appointment &amp; Chatting: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Booking appointment as per the classification and if needed patient can chat with the doctor based on the problem.</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Feedback:</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can provide the feedback on the doctor after completion their treatment.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371522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16062" y="402597"/>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accent6"/>
                </a:solidFill>
                <a:latin typeface="Times New Roman" panose="02020603050405020304" pitchFamily="18" charset="0"/>
                <a:cs typeface="Times New Roman" panose="02020603050405020304" pitchFamily="18" charset="0"/>
              </a:rPr>
              <a:t>INDEX</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655153" y="941967"/>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925685" y="1085895"/>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Modules</a:t>
            </a:r>
            <a:endParaRPr lang="en-US" sz="1800" dirty="0">
              <a:latin typeface="Times New Roman" panose="02020603050405020304" pitchFamily="18" charset="0"/>
              <a:cs typeface="Times New Roman" panose="02020603050405020304" pitchFamily="18" charset="0"/>
            </a:endParaRP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990720"/>
            <a:ext cx="9144000" cy="5038302"/>
          </a:xfrm>
          <a:prstGeom prst="rect">
            <a:avLst/>
          </a:prstGeom>
        </p:spPr>
        <p:txBody>
          <a:bodyPr wrap="square">
            <a:spAutoFit/>
          </a:bodyPr>
          <a:lstStyle/>
          <a:p>
            <a:pPr marL="914400" lvl="1" indent="-457200" algn="just">
              <a:lnSpc>
                <a:spcPct val="107000"/>
              </a:lnSpc>
              <a:spcAft>
                <a:spcPts val="0"/>
              </a:spcAft>
              <a:buFont typeface="+mj-lt"/>
              <a:buAutoNum type="arabicPeriod" startAt="3"/>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Doctor: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Register: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Doctor need to register with the valid details of them like name, mail, Hospital name, Experience of them etc.,</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login with details what they have provided at registration.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Appointments: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Doctor can view the appointments related.</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Accept Appointments: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As per their schedules they can adjust and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accpept</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the appointments and after that it will reflected to patient.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15408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594" y="1453641"/>
            <a:ext cx="9509760" cy="4576637"/>
          </a:xfrm>
          <a:prstGeom prst="rect">
            <a:avLst/>
          </a:prstGeom>
        </p:spPr>
        <p:txBody>
          <a:bodyPr wrap="square">
            <a:spAutoFit/>
          </a:bodyPr>
          <a:lstStyle/>
          <a:p>
            <a:pPr marL="914400" lvl="1" indent="-457200" algn="just">
              <a:lnSpc>
                <a:spcPct val="107000"/>
              </a:lnSpc>
              <a:spcAft>
                <a:spcPts val="0"/>
              </a:spcAft>
              <a:buFont typeface="+mj-lt"/>
              <a:buAutoNum type="arabicPeriod" startAt="4"/>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Admin: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login by using the details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Dash Board:</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dash board with different graphs like confusion matrices of the algorithms.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registrations: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registrations it may be the doctor it may be the patient.</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feedback:</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feedback of the patient on the doctor.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704971" y="514196"/>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184474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B749B-4026-792A-BD2D-8E416A8E2D3E}"/>
              </a:ext>
            </a:extLst>
          </p:cNvPr>
          <p:cNvSpPr txBox="1"/>
          <p:nvPr/>
        </p:nvSpPr>
        <p:spPr>
          <a:xfrm>
            <a:off x="940526" y="768928"/>
            <a:ext cx="10175966" cy="4882427"/>
          </a:xfrm>
          <a:prstGeom prst="rect">
            <a:avLst/>
          </a:prstGeom>
          <a:noFill/>
        </p:spPr>
        <p:txBody>
          <a:bodyPr wrap="square">
            <a:spAutoFit/>
          </a:bodyPr>
          <a:lstStyle/>
          <a:p>
            <a:pPr marL="0" marR="0" algn="ctr">
              <a:lnSpc>
                <a:spcPct val="107000"/>
              </a:lnSpc>
              <a:spcBef>
                <a:spcPts val="1200"/>
              </a:spcBef>
              <a:spcAft>
                <a:spcPts val="0"/>
              </a:spcAft>
            </a:pPr>
            <a:r>
              <a:rPr lang="en-IN" sz="24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ALGORITHM </a:t>
            </a:r>
            <a:endParaRPr lang="en-IN" sz="2400" b="1" kern="1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1200"/>
              </a:spcBef>
              <a:spcAft>
                <a:spcPts val="0"/>
              </a:spcAft>
            </a:pPr>
            <a:r>
              <a:rPr lang="en-IN" sz="1800" b="1"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 (CNN)</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this dermatological diagnostic project, the Convolutional Neural Network (CNN) algorithm plays a central role due to its exceptional capability in image processing and analysis. CNN, a deep learning algorithm, is specifically designed to recognize and interpret visual information, making it ideal for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complex dermatological images.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CNN algorithm in this project operates through several layers, each designed to detect different features in the skin images. The initial layers identify basic features like edges and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colors</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deeper layers recognize more complex patterns like textures and shapes associated with various skin conditions. This hierarchical feature extraction is crucial for accurately identifying a wide range of dermatological issues.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65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750FF-E25F-9827-2EC7-A6D2F347330D}"/>
              </a:ext>
            </a:extLst>
          </p:cNvPr>
          <p:cNvSpPr txBox="1"/>
          <p:nvPr/>
        </p:nvSpPr>
        <p:spPr>
          <a:xfrm>
            <a:off x="630702" y="820524"/>
            <a:ext cx="10930596" cy="5028556"/>
          </a:xfrm>
          <a:prstGeom prst="rect">
            <a:avLst/>
          </a:prstGeom>
          <a:noFill/>
        </p:spPr>
        <p:txBody>
          <a:bodyPr wrap="square">
            <a:spAutoFit/>
          </a:bodyPr>
          <a:lstStyle/>
          <a:p>
            <a:pPr marL="0" marR="0" algn="just">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Mobile Net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a class of efficient models for mobile and edge devices, developed by Google. It stands out in the realm of Convolutional Neural Networks (CNNs) due to its streamlined architecture that balances the trade-off between performance and computational resource requirements. This balance is crucial for deploying high-accuracy models in resource-constrained environments, like smartphones and IoT devices.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core innovation in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the use of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separable convolutions, a technique that significantly reduces the number of parameters and computational complexity compared to standard convolutions. In a traditional convolution layer, filters are applied that combine inputs from all channels of the previous layer. However, in a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separable convolution, this process is split into two layers: a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followed by a pointwise convolution. The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applies a single filter per input channel, and the pointwise convolution then uses a 1x1 convolution to combine the output from the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across channels. This approach drastically reduces the computational cost and model size without a substantial decrease in performance.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89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48B95-5F56-DC41-7FF6-A912BEF1F4D1}"/>
              </a:ext>
            </a:extLst>
          </p:cNvPr>
          <p:cNvSpPr txBox="1"/>
          <p:nvPr/>
        </p:nvSpPr>
        <p:spPr>
          <a:xfrm>
            <a:off x="1012874" y="1330220"/>
            <a:ext cx="10424160" cy="4197559"/>
          </a:xfrm>
          <a:prstGeom prst="rect">
            <a:avLst/>
          </a:prstGeom>
          <a:noFill/>
        </p:spPr>
        <p:txBody>
          <a:bodyPr wrap="square">
            <a:spAutoFit/>
          </a:bodyPr>
          <a:lstStyle/>
          <a:p>
            <a:pPr marL="0" marR="0" algn="just">
              <a:lnSpc>
                <a:spcPct val="150000"/>
              </a:lnSpc>
            </a:pP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characterized by its small size and lower latency, which makes it ideal for running on mobile and edge devices with limited computational power and memory. Despite its compact structure,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does not significantly compromise accuracy, making it suitable for a wide range of applications, including image classification, object detection, and facial recognition.</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Additionally,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offers flexibility through hyperparameters like width multiplier and resolution multiplier, allowing developers to create models that best suit their specific needs for speed and accuracy. This scalability makes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a versatile choice for various applications in real-world scenarios, especially where the computational resources are a limiting factor.</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586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00F2F7-348D-1269-9ED9-021FBB5B29A3}"/>
              </a:ext>
            </a:extLst>
          </p:cNvPr>
          <p:cNvSpPr txBox="1"/>
          <p:nvPr/>
        </p:nvSpPr>
        <p:spPr>
          <a:xfrm>
            <a:off x="905021" y="344478"/>
            <a:ext cx="10775851" cy="5859553"/>
          </a:xfrm>
          <a:prstGeom prst="rect">
            <a:avLst/>
          </a:prstGeom>
          <a:noFill/>
        </p:spPr>
        <p:txBody>
          <a:bodyPr wrap="square">
            <a:spAutoFit/>
          </a:bodyPr>
          <a:lstStyle/>
          <a:p>
            <a:pPr algn="ctr">
              <a:lnSpc>
                <a:spcPct val="150000"/>
              </a:lnSpc>
            </a:pPr>
            <a:r>
              <a:rPr lang="en-US" sz="2000" dirty="0">
                <a:solidFill>
                  <a:schemeClr val="accent6"/>
                </a:solidFill>
                <a:latin typeface="Times New Roman" panose="02020603050405020304" pitchFamily="18" charset="0"/>
                <a:cs typeface="Times New Roman" panose="02020603050405020304" pitchFamily="18" charset="0"/>
              </a:rPr>
              <a:t>REFERENCES </a:t>
            </a:r>
          </a:p>
          <a:p>
            <a:pPr algn="just">
              <a:lnSpc>
                <a:spcPct val="150000"/>
              </a:lnSpc>
            </a:pPr>
            <a:r>
              <a:rPr lang="en-US" dirty="0">
                <a:latin typeface="Times New Roman" panose="02020603050405020304" pitchFamily="18" charset="0"/>
                <a:cs typeface="Times New Roman" panose="02020603050405020304" pitchFamily="18" charset="0"/>
              </a:rPr>
              <a:t>1. Al-</a:t>
            </a:r>
            <a:r>
              <a:rPr lang="en-US" dirty="0" err="1">
                <a:latin typeface="Times New Roman" panose="02020603050405020304" pitchFamily="18" charset="0"/>
                <a:cs typeface="Times New Roman" panose="02020603050405020304" pitchFamily="18" charset="0"/>
              </a:rPr>
              <a:t>Masni</a:t>
            </a:r>
            <a:r>
              <a:rPr lang="en-US" dirty="0">
                <a:latin typeface="Times New Roman" panose="02020603050405020304" pitchFamily="18" charset="0"/>
                <a:cs typeface="Times New Roman" panose="02020603050405020304" pitchFamily="18" charset="0"/>
              </a:rPr>
              <a:t>, M. A., Al-</a:t>
            </a:r>
            <a:r>
              <a:rPr lang="en-US" dirty="0" err="1">
                <a:latin typeface="Times New Roman" panose="02020603050405020304" pitchFamily="18" charset="0"/>
                <a:cs typeface="Times New Roman" panose="02020603050405020304" pitchFamily="18" charset="0"/>
              </a:rPr>
              <a:t>Antari</a:t>
            </a:r>
            <a:r>
              <a:rPr lang="en-US" dirty="0">
                <a:latin typeface="Times New Roman" panose="02020603050405020304" pitchFamily="18" charset="0"/>
                <a:cs typeface="Times New Roman" panose="02020603050405020304" pitchFamily="18" charset="0"/>
              </a:rPr>
              <a:t>, M. A., Choi, M.-T., Han, S.-M., &amp; Kim, T.-S. (2018). </a:t>
            </a:r>
            <a:r>
              <a:rPr lang="en-US" dirty="0" err="1">
                <a:latin typeface="Times New Roman" panose="02020603050405020304" pitchFamily="18" charset="0"/>
                <a:cs typeface="Times New Roman" panose="02020603050405020304" pitchFamily="18" charset="0"/>
              </a:rPr>
              <a:t>Skinlesion</a:t>
            </a:r>
            <a:r>
              <a:rPr lang="en-US" dirty="0">
                <a:latin typeface="Times New Roman" panose="02020603050405020304" pitchFamily="18" charset="0"/>
                <a:cs typeface="Times New Roman" panose="02020603050405020304" pitchFamily="18" charset="0"/>
              </a:rPr>
              <a:t> segmentation in </a:t>
            </a:r>
            <a:r>
              <a:rPr lang="en-US" dirty="0" err="1">
                <a:latin typeface="Times New Roman" panose="02020603050405020304" pitchFamily="18" charset="0"/>
                <a:cs typeface="Times New Roman" panose="02020603050405020304" pitchFamily="18" charset="0"/>
              </a:rPr>
              <a:t>dermoscopy</a:t>
            </a:r>
            <a:r>
              <a:rPr lang="en-US" dirty="0">
                <a:latin typeface="Times New Roman" panose="02020603050405020304" pitchFamily="18" charset="0"/>
                <a:cs typeface="Times New Roman" panose="02020603050405020304" pitchFamily="18" charset="0"/>
              </a:rPr>
              <a:t> images via deep full resolution </a:t>
            </a:r>
            <a:r>
              <a:rPr lang="en-US" dirty="0" err="1">
                <a:latin typeface="Times New Roman" panose="02020603050405020304" pitchFamily="18" charset="0"/>
                <a:cs typeface="Times New Roman" panose="02020603050405020304" pitchFamily="18" charset="0"/>
              </a:rPr>
              <a:t>convolutionalnetworks</a:t>
            </a:r>
            <a:r>
              <a:rPr lang="en-US" dirty="0">
                <a:latin typeface="Times New Roman" panose="02020603050405020304" pitchFamily="18" charset="0"/>
                <a:cs typeface="Times New Roman" panose="02020603050405020304" pitchFamily="18" charset="0"/>
              </a:rPr>
              <a:t>. Computer Methods and Programs in Biomedicine, 162, 221–231.</a:t>
            </a:r>
          </a:p>
          <a:p>
            <a:pPr algn="just">
              <a:lnSpc>
                <a:spcPct val="150000"/>
              </a:lnSpc>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Alfed</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Khelifi</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Bouridane</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Seker</a:t>
            </a:r>
            <a:r>
              <a:rPr lang="en-US" dirty="0">
                <a:latin typeface="Times New Roman" panose="02020603050405020304" pitchFamily="18" charset="0"/>
                <a:cs typeface="Times New Roman" panose="02020603050405020304" pitchFamily="18" charset="0"/>
              </a:rPr>
              <a:t>, H. (2015). Pigment network-based </a:t>
            </a:r>
            <a:r>
              <a:rPr lang="en-US" dirty="0" err="1">
                <a:latin typeface="Times New Roman" panose="02020603050405020304" pitchFamily="18" charset="0"/>
                <a:cs typeface="Times New Roman" panose="02020603050405020304" pitchFamily="18" charset="0"/>
              </a:rPr>
              <a:t>skincancer</a:t>
            </a:r>
            <a:r>
              <a:rPr lang="en-US" dirty="0">
                <a:latin typeface="Times New Roman" panose="02020603050405020304" pitchFamily="18" charset="0"/>
                <a:cs typeface="Times New Roman" panose="02020603050405020304" pitchFamily="18" charset="0"/>
              </a:rPr>
              <a:t> detection. In 2015 37th annual international conference of the IEEE </a:t>
            </a:r>
            <a:r>
              <a:rPr lang="en-US" dirty="0" err="1">
                <a:latin typeface="Times New Roman" panose="02020603050405020304" pitchFamily="18" charset="0"/>
                <a:cs typeface="Times New Roman" panose="02020603050405020304" pitchFamily="18" charset="0"/>
              </a:rPr>
              <a:t>engineeringin</a:t>
            </a:r>
            <a:r>
              <a:rPr lang="en-US" dirty="0">
                <a:latin typeface="Times New Roman" panose="02020603050405020304" pitchFamily="18" charset="0"/>
                <a:cs typeface="Times New Roman" panose="02020603050405020304" pitchFamily="18" charset="0"/>
              </a:rPr>
              <a:t> medicine and biology society (EMBC) (pp. 7214–7217). IEEE.</a:t>
            </a:r>
          </a:p>
          <a:p>
            <a:pPr algn="just">
              <a:lnSpc>
                <a:spcPct val="150000"/>
              </a:lnSpc>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Aljanabi</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Özok</a:t>
            </a:r>
            <a:r>
              <a:rPr lang="en-US" dirty="0">
                <a:latin typeface="Times New Roman" panose="02020603050405020304" pitchFamily="18" charset="0"/>
                <a:cs typeface="Times New Roman" panose="02020603050405020304" pitchFamily="18" charset="0"/>
              </a:rPr>
              <a:t>, Y. E., </a:t>
            </a:r>
            <a:r>
              <a:rPr lang="en-US" dirty="0" err="1">
                <a:latin typeface="Times New Roman" panose="02020603050405020304" pitchFamily="18" charset="0"/>
                <a:cs typeface="Times New Roman" panose="02020603050405020304" pitchFamily="18" charset="0"/>
              </a:rPr>
              <a:t>Rahebi</a:t>
            </a:r>
            <a:r>
              <a:rPr lang="en-US" dirty="0">
                <a:latin typeface="Times New Roman" panose="02020603050405020304" pitchFamily="18" charset="0"/>
                <a:cs typeface="Times New Roman" panose="02020603050405020304" pitchFamily="18" charset="0"/>
              </a:rPr>
              <a:t>, J., &amp; Abdullah, A. S. (2018). Skin lesion </a:t>
            </a:r>
            <a:r>
              <a:rPr lang="en-US" dirty="0" err="1">
                <a:latin typeface="Times New Roman" panose="02020603050405020304" pitchFamily="18" charset="0"/>
                <a:cs typeface="Times New Roman" panose="02020603050405020304" pitchFamily="18" charset="0"/>
              </a:rPr>
              <a:t>segmentationmethod</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dermoscopy</a:t>
            </a:r>
            <a:r>
              <a:rPr lang="en-US" dirty="0">
                <a:latin typeface="Times New Roman" panose="02020603050405020304" pitchFamily="18" charset="0"/>
                <a:cs typeface="Times New Roman" panose="02020603050405020304" pitchFamily="18" charset="0"/>
              </a:rPr>
              <a:t> images using artificial bee colony algorithm. Symmetry,10(8), 347.</a:t>
            </a:r>
          </a:p>
          <a:p>
            <a:pPr algn="just">
              <a:lnSpc>
                <a:spcPct val="150000"/>
              </a:lnSpc>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Biessmann</a:t>
            </a:r>
            <a:r>
              <a:rPr lang="en-US" dirty="0">
                <a:latin typeface="Times New Roman" panose="02020603050405020304" pitchFamily="18" charset="0"/>
                <a:cs typeface="Times New Roman" panose="02020603050405020304" pitchFamily="18" charset="0"/>
              </a:rPr>
              <a:t>, F., Salinas, D., </a:t>
            </a:r>
            <a:r>
              <a:rPr lang="en-US" dirty="0" err="1">
                <a:latin typeface="Times New Roman" panose="02020603050405020304" pitchFamily="18" charset="0"/>
                <a:cs typeface="Times New Roman" panose="02020603050405020304" pitchFamily="18" charset="0"/>
              </a:rPr>
              <a:t>Schelter</a:t>
            </a:r>
            <a:r>
              <a:rPr lang="en-US" dirty="0">
                <a:latin typeface="Times New Roman" panose="02020603050405020304" pitchFamily="18" charset="0"/>
                <a:cs typeface="Times New Roman" panose="02020603050405020304" pitchFamily="18" charset="0"/>
              </a:rPr>
              <a:t>, S., Schmidt, P., &amp; Lange, D. (2018). ‘‘ Deep" </a:t>
            </a:r>
            <a:r>
              <a:rPr lang="en-US" dirty="0" err="1">
                <a:latin typeface="Times New Roman" panose="02020603050405020304" pitchFamily="18" charset="0"/>
                <a:cs typeface="Times New Roman" panose="02020603050405020304" pitchFamily="18" charset="0"/>
              </a:rPr>
              <a:t>learningfor</a:t>
            </a:r>
            <a:r>
              <a:rPr lang="en-US" dirty="0">
                <a:latin typeface="Times New Roman" panose="02020603050405020304" pitchFamily="18" charset="0"/>
                <a:cs typeface="Times New Roman" panose="02020603050405020304" pitchFamily="18" charset="0"/>
              </a:rPr>
              <a:t> missing value </a:t>
            </a:r>
            <a:r>
              <a:rPr lang="en-US" dirty="0" err="1">
                <a:latin typeface="Times New Roman" panose="02020603050405020304" pitchFamily="18" charset="0"/>
                <a:cs typeface="Times New Roman" panose="02020603050405020304" pitchFamily="18" charset="0"/>
              </a:rPr>
              <a:t>imputationin</a:t>
            </a:r>
            <a:r>
              <a:rPr lang="en-US" dirty="0">
                <a:latin typeface="Times New Roman" panose="02020603050405020304" pitchFamily="18" charset="0"/>
                <a:cs typeface="Times New Roman" panose="02020603050405020304" pitchFamily="18" charset="0"/>
              </a:rPr>
              <a:t> tables with non-numerical data. In Proceedings </a:t>
            </a:r>
            <a:r>
              <a:rPr lang="en-US" dirty="0" err="1">
                <a:latin typeface="Times New Roman" panose="02020603050405020304" pitchFamily="18" charset="0"/>
                <a:cs typeface="Times New Roman" panose="02020603050405020304" pitchFamily="18" charset="0"/>
              </a:rPr>
              <a:t>ofthe</a:t>
            </a:r>
            <a:r>
              <a:rPr lang="en-US" dirty="0">
                <a:latin typeface="Times New Roman" panose="02020603050405020304" pitchFamily="18" charset="0"/>
                <a:cs typeface="Times New Roman" panose="02020603050405020304" pitchFamily="18" charset="0"/>
              </a:rPr>
              <a:t> 27th ACM international conference on information and knowledge management (pp.2017–2025).</a:t>
            </a:r>
          </a:p>
          <a:p>
            <a:pPr algn="just">
              <a:lnSpc>
                <a:spcPct val="150000"/>
              </a:lnSpc>
            </a:pPr>
            <a:r>
              <a:rPr lang="en-US" dirty="0">
                <a:latin typeface="Times New Roman" panose="02020603050405020304" pitchFamily="18" charset="0"/>
                <a:cs typeface="Times New Roman" panose="02020603050405020304" pitchFamily="18" charset="0"/>
              </a:rPr>
              <a:t>5.Canadian Cancer Society’s Advisory Committee on Cancer Statistics (2014). </a:t>
            </a:r>
            <a:r>
              <a:rPr lang="en-US" dirty="0" err="1">
                <a:latin typeface="Times New Roman" panose="02020603050405020304" pitchFamily="18" charset="0"/>
                <a:cs typeface="Times New Roman" panose="02020603050405020304" pitchFamily="18" charset="0"/>
              </a:rPr>
              <a:t>Canadiancancer</a:t>
            </a:r>
            <a:r>
              <a:rPr lang="en-US" dirty="0">
                <a:latin typeface="Times New Roman" panose="02020603050405020304" pitchFamily="18" charset="0"/>
                <a:cs typeface="Times New Roman" panose="02020603050405020304" pitchFamily="18" charset="0"/>
              </a:rPr>
              <a:t> statistics 2014 - special topic: Skin cancers. Retrieved from https://www.cancer.ca/statistics. (Accessed 30 December 2020).</a:t>
            </a:r>
          </a:p>
        </p:txBody>
      </p:sp>
    </p:spTree>
    <p:extLst>
      <p:ext uri="{BB962C8B-B14F-4D97-AF65-F5344CB8AC3E}">
        <p14:creationId xmlns:p14="http://schemas.microsoft.com/office/powerpoint/2010/main" val="97109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71562B-C7A1-52A2-28E6-D5376FAAA657}"/>
              </a:ext>
            </a:extLst>
          </p:cNvPr>
          <p:cNvSpPr txBox="1"/>
          <p:nvPr/>
        </p:nvSpPr>
        <p:spPr>
          <a:xfrm>
            <a:off x="293077" y="501984"/>
            <a:ext cx="11605846" cy="5640455"/>
          </a:xfrm>
          <a:prstGeom prst="rect">
            <a:avLst/>
          </a:prstGeom>
          <a:noFill/>
        </p:spPr>
        <p:txBody>
          <a:bodyPr wrap="square">
            <a:spAutoFit/>
          </a:bodyPr>
          <a:lstStyle/>
          <a:p>
            <a:pPr marL="0" marR="0" algn="ctr">
              <a:lnSpc>
                <a:spcPct val="107000"/>
              </a:lnSpc>
              <a:spcBef>
                <a:spcPts val="1200"/>
              </a:spcBef>
              <a:spcAft>
                <a:spcPts val="0"/>
              </a:spcAft>
            </a:pPr>
            <a:r>
              <a:rPr lang="en-IN" sz="24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US" sz="28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increasing prevalence of skin diseases and the shortage of dermatologists in many regions necessitate the development of innovative solutions to assist in the preliminary diagnosis of dermatological conditions. We present an AI-based tool designed to serve as an aid for patients, general practitioners, and dermatologists. This system leverages Convolutional Neural Networks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 for the analysis of skin image datasets, providing a platform for the preliminary diagnosis of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diseases.Upon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registration, users can access different functionalities based on their role: admin/owner, patient, or doctor. The admin can train the model with a skin image dataset, view registered users, and receive feedback. Patients can log in, upload skin images, and provide additional information such as age, gender, and duration of the condition. The system then classifies the disease, provides a description, suggests remedies, and assesses disease severity. It also recommends dermatologists based on the diagnosis, allowing patients to book appointments and view their past disease history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136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B153D-0F07-F9A0-7245-AB8F7DDB5868}"/>
              </a:ext>
            </a:extLst>
          </p:cNvPr>
          <p:cNvSpPr txBox="1"/>
          <p:nvPr/>
        </p:nvSpPr>
        <p:spPr>
          <a:xfrm>
            <a:off x="633045" y="1609519"/>
            <a:ext cx="10733650" cy="3264163"/>
          </a:xfrm>
          <a:prstGeom prst="rect">
            <a:avLst/>
          </a:prstGeom>
          <a:noFill/>
        </p:spPr>
        <p:txBody>
          <a:bodyPr wrap="square">
            <a:spAutoFit/>
          </a:bodyPr>
          <a:lstStyle/>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Doctors can view their appointments and manage their profiles, enhancing the tool's utility for professional use. The system is designed to support both English and Telugu, broadening its accessibility. Through this AI-based diagnostic tool, we aim to bridge the gap in dermatological care by providing immediate, preliminary support, and facilitating effective patient-doctor interaction.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Dermatological Manifestations, Supervised machine learning, CNN,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Hybrid Algorithm.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6064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D22273-94D1-504A-A053-793CBF05C406}"/>
              </a:ext>
            </a:extLst>
          </p:cNvPr>
          <p:cNvSpPr txBox="1"/>
          <p:nvPr/>
        </p:nvSpPr>
        <p:spPr>
          <a:xfrm>
            <a:off x="745588" y="722686"/>
            <a:ext cx="10199077" cy="4169859"/>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PROBLEM</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Despite advances in healthcare, there remains a significant gap in dermatological services, particularly in preliminary diagnosis. The deficit of dermatologists and the geographic limitations in accessing specialist care exacerbate the problem, leading to delayed diagnoses and treatments. This gap in service disproportionately affects rural and underserved communities, often resulting in worsened health outcomes.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problem is twofold: firstly, there is an uneven distribution of dermatological expertise, and secondly, there is an increasing incidence of skin diseases globally. The need for an accessible, efficient, and accurate preliminary diagnostic process is critical. This study proposes to address these issues by developing an AI-based diagnostic tool that can provide immediate, preliminary assessments of dermatological conditions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75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6A36F-1827-5BE4-2292-E6EC935754A0}"/>
              </a:ext>
            </a:extLst>
          </p:cNvPr>
          <p:cNvSpPr txBox="1"/>
          <p:nvPr/>
        </p:nvSpPr>
        <p:spPr>
          <a:xfrm>
            <a:off x="637735" y="754944"/>
            <a:ext cx="10916529" cy="5255478"/>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overarching aim of this research is to develop an AI-based tool capable of providing preliminary diagnoses for dermatological conditions to improve the accessibility and efficiency of dermatological care. This aim is underpinned by several specific objectives: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investigate the applicability of Convolutional Neural Networks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architectures in accurately classifying skin diseases from images. The study will assess the diagnostic accuracy of these AI models compared to traditional methods, aiming to match or surpass the benchmark set by human experts in recognizing and classifying various skin conditions.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design a user-friendly interface for patients and healthcare providers. The interface should allow easy submission of skin images and relevant clinical information by patients, and facilitate the review and management of diagnostic reports by healthcare professionals.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50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927AE-68AA-E44F-E055-FCC51A48C0A7}"/>
              </a:ext>
            </a:extLst>
          </p:cNvPr>
          <p:cNvSpPr txBox="1"/>
          <p:nvPr/>
        </p:nvSpPr>
        <p:spPr>
          <a:xfrm>
            <a:off x="548640" y="758863"/>
            <a:ext cx="10818056" cy="5105052"/>
          </a:xfrm>
          <a:prstGeom prst="rect">
            <a:avLst/>
          </a:prstGeom>
          <a:noFill/>
        </p:spPr>
        <p:txBody>
          <a:bodyPr wrap="square">
            <a:spAutoFit/>
          </a:bodyPr>
          <a:lstStyle/>
          <a:p>
            <a:pPr marL="0" marR="0" algn="ctr">
              <a:lnSpc>
                <a:spcPct val="107000"/>
              </a:lnSpc>
              <a:spcBef>
                <a:spcPts val="200"/>
              </a:spcBef>
              <a:spcAft>
                <a:spcPts val="0"/>
              </a:spcAft>
            </a:pPr>
            <a:r>
              <a:rPr lang="en-IN" sz="28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SCOPE</a:t>
            </a:r>
            <a:endParaRPr lang="en-US" sz="3200" b="1" kern="100" dirty="0">
              <a:solidFill>
                <a:schemeClr val="accent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200"/>
              </a:spcBef>
              <a:spcAft>
                <a:spcPts val="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scope of this study encompasses the design, development, and evaluation of an AI-based tool for the preliminary diagnosis of dermatological conditions. It includes the application of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architectures for image analysis, the development of a user interface for various stakeholders (patients and healthcare providers), and the integration of multilingual support to cater to a broader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demographic.The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research is focused on assessing the accuracy of the AI tool in classifying skin diseases, its usability, and its impact on the accessibility and efficiency of dermatological care. The study will also explore the tool's potential to assist in the triage process within healthcare systems. Participants will involve a diverse group of users, including patients and dermatologists, to test the tool's functionality and gather feedback on its performance and user experience.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However, the study faces several limitations. Firstly, the accuracy of the AI tool is heavily dependent on the quality and diversity of the dataset used for model training. A dataset that lacks variety may not be representative of the wider population, which can limit the tool's effectiveness across different skin types and conditions.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8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19F5A-7AA8-3248-9F83-A1D75A9D2104}"/>
              </a:ext>
            </a:extLst>
          </p:cNvPr>
          <p:cNvSpPr txBox="1"/>
          <p:nvPr/>
        </p:nvSpPr>
        <p:spPr>
          <a:xfrm>
            <a:off x="651803" y="821232"/>
            <a:ext cx="10888394" cy="4671535"/>
          </a:xfrm>
          <a:prstGeom prst="rect">
            <a:avLst/>
          </a:prstGeom>
          <a:noFill/>
        </p:spPr>
        <p:txBody>
          <a:bodyPr wrap="square">
            <a:spAutoFit/>
          </a:bodyPr>
          <a:lstStyle/>
          <a:p>
            <a:pPr marL="0" marR="0" algn="ctr">
              <a:lnSpc>
                <a:spcPct val="107000"/>
              </a:lnSpc>
              <a:spcBef>
                <a:spcPts val="0"/>
              </a:spcBef>
              <a:spcAft>
                <a:spcPts val="800"/>
              </a:spcAft>
            </a:pPr>
            <a:r>
              <a:rPr lang="en-IN"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INTRODCUTION  </a:t>
            </a:r>
            <a:endParaRPr lang="en-US"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prevalence of dermatological diseases globally is a significant health concern, with skin conditions ranking fourth among the most common causes of human illness. The complexity of skin diseases, combined with a global scarcity of dermatologists, especially in remote and underserved areas, necessitates the development of accessible diagnostic support. This disparity in healthcare access has spurred interest in leveraging artificial intelligence (AI) to bridge the diagnostic gap.</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application of AI, particularly Convolutional Neural Networks (CNN) and architectures like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shown promising results in image recognition tasks due to their ability to learn hierarchical representations. In dermatology, where visual inspection plays a pivotal role in diagnosis, such AI models can be trained to recognize and classify skin conditions from images with a level of precision that approaches that of trained professionals. This potential makes AI a valuable ally in preliminary skin disease diagnosis.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2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7430164"/>
              </p:ext>
            </p:extLst>
          </p:nvPr>
        </p:nvGraphicFramePr>
        <p:xfrm>
          <a:off x="955591" y="1148034"/>
          <a:ext cx="10165490" cy="4887076"/>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39564">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2093202">
                <a:tc>
                  <a:txBody>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2018,</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IEEE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Khalid M.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Hosny</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Mohamed A.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Kassem</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Mohamed M.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Foaud</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Deep Learning and Transfer Learning </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Skin cancer, specially melanoma is one of most deadly diseases. In the color images of skin, there is a high similarity between different skin lesion like melanoma and nevus, which increase the difficulty of the detection and diagnosis.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28114">
                <a:tc>
                  <a:txBody>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2017,</a:t>
                      </a:r>
                      <a:r>
                        <a:rPr lang="en-US" sz="16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IEEE</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Pratik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Dubal</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Sankirtan</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Bhatt, Chaitanya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Joglekar</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Dr.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Sonali</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Patil</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Detection and Classification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is the most common type of cancer, which affects the life of millions of people every year. About three million people are diagnosed with the disease every year in the United States alone. The rate of survival decreases steeply as the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the</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disease progresses.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863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2970</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Jahnavi</dc:creator>
  <cp:lastModifiedBy>Nagam Chenchulakshmi</cp:lastModifiedBy>
  <cp:revision>17</cp:revision>
  <dcterms:created xsi:type="dcterms:W3CDTF">2024-01-19T11:24:49Z</dcterms:created>
  <dcterms:modified xsi:type="dcterms:W3CDTF">2024-11-20T11:21:12Z</dcterms:modified>
</cp:coreProperties>
</file>