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4">
  <p:sldMasterIdLst>
    <p:sldMasterId id="2147483648" r:id="rId1"/>
  </p:sldMasterIdLst>
  <p:sldIdLst>
    <p:sldId id="256" r:id="rId2"/>
    <p:sldId id="357" r:id="rId3"/>
    <p:sldId id="257" r:id="rId4"/>
    <p:sldId id="258" r:id="rId5"/>
    <p:sldId id="261" r:id="rId6"/>
    <p:sldId id="262" r:id="rId7"/>
    <p:sldId id="267" r:id="rId8"/>
    <p:sldId id="259" r:id="rId9"/>
    <p:sldId id="366" r:id="rId10"/>
    <p:sldId id="367" r:id="rId11"/>
    <p:sldId id="294" r:id="rId12"/>
    <p:sldId id="295" r:id="rId13"/>
    <p:sldId id="296" r:id="rId14"/>
    <p:sldId id="297" r:id="rId15"/>
    <p:sldId id="270" r:id="rId16"/>
    <p:sldId id="301" r:id="rId17"/>
    <p:sldId id="358" r:id="rId18"/>
    <p:sldId id="359" r:id="rId19"/>
    <p:sldId id="362" r:id="rId20"/>
    <p:sldId id="360" r:id="rId21"/>
    <p:sldId id="361" r:id="rId22"/>
    <p:sldId id="330" r:id="rId23"/>
    <p:sldId id="335" r:id="rId24"/>
    <p:sldId id="336" r:id="rId25"/>
    <p:sldId id="310" r:id="rId26"/>
    <p:sldId id="312" r:id="rId27"/>
    <p:sldId id="313" r:id="rId28"/>
    <p:sldId id="314" r:id="rId29"/>
    <p:sldId id="315" r:id="rId30"/>
    <p:sldId id="316" r:id="rId31"/>
    <p:sldId id="317" r:id="rId32"/>
    <p:sldId id="318" r:id="rId33"/>
    <p:sldId id="319" r:id="rId34"/>
    <p:sldId id="320" r:id="rId35"/>
    <p:sldId id="321" r:id="rId36"/>
    <p:sldId id="322" r:id="rId37"/>
    <p:sldId id="323" r:id="rId38"/>
    <p:sldId id="326" r:id="rId39"/>
    <p:sldId id="324" r:id="rId40"/>
    <p:sldId id="325" r:id="rId41"/>
    <p:sldId id="327" r:id="rId42"/>
    <p:sldId id="328" r:id="rId43"/>
    <p:sldId id="329" r:id="rId44"/>
    <p:sldId id="365" r:id="rId45"/>
    <p:sldId id="344" r:id="rId4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7" d="100"/>
          <a:sy n="77" d="100"/>
        </p:scale>
        <p:origin x="684"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8AE2A6-F811-DF11-F934-B05E5047CBF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51F9D0C-7F60-D518-98D2-EAC24F7E6B2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13D9E0A-821B-FEB1-0D70-01A466B0F939}"/>
              </a:ext>
            </a:extLst>
          </p:cNvPr>
          <p:cNvSpPr>
            <a:spLocks noGrp="1"/>
          </p:cNvSpPr>
          <p:nvPr>
            <p:ph type="dt" sz="half" idx="10"/>
          </p:nvPr>
        </p:nvSpPr>
        <p:spPr/>
        <p:txBody>
          <a:bodyPr/>
          <a:lstStyle/>
          <a:p>
            <a:fld id="{C80C41AA-5E13-45C2-8A82-CC451D3A83C7}" type="datetimeFigureOut">
              <a:rPr lang="en-US" smtClean="0"/>
              <a:t>11/20/2024</a:t>
            </a:fld>
            <a:endParaRPr lang="en-US"/>
          </a:p>
        </p:txBody>
      </p:sp>
      <p:sp>
        <p:nvSpPr>
          <p:cNvPr id="5" name="Footer Placeholder 4">
            <a:extLst>
              <a:ext uri="{FF2B5EF4-FFF2-40B4-BE49-F238E27FC236}">
                <a16:creationId xmlns:a16="http://schemas.microsoft.com/office/drawing/2014/main" id="{8297029C-28F0-9025-146E-966982D012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EA50F9-C55A-4F0B-AAA5-8729F8AC66AA}"/>
              </a:ext>
            </a:extLst>
          </p:cNvPr>
          <p:cNvSpPr>
            <a:spLocks noGrp="1"/>
          </p:cNvSpPr>
          <p:nvPr>
            <p:ph type="sldNum" sz="quarter" idx="12"/>
          </p:nvPr>
        </p:nvSpPr>
        <p:spPr/>
        <p:txBody>
          <a:bodyPr/>
          <a:lstStyle/>
          <a:p>
            <a:fld id="{B7B8CD0B-C4B8-42F1-95AD-30686E9229E8}" type="slidenum">
              <a:rPr lang="en-US" smtClean="0"/>
              <a:t>‹#›</a:t>
            </a:fld>
            <a:endParaRPr lang="en-US"/>
          </a:p>
        </p:txBody>
      </p:sp>
    </p:spTree>
    <p:extLst>
      <p:ext uri="{BB962C8B-B14F-4D97-AF65-F5344CB8AC3E}">
        <p14:creationId xmlns:p14="http://schemas.microsoft.com/office/powerpoint/2010/main" val="698037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506000-CF3F-3B4A-BA23-C2E8DCEFCD4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E61548C-9FF5-3F04-E016-79D57B1DD59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009142F-F1FF-BF6C-5D43-8A7557E13674}"/>
              </a:ext>
            </a:extLst>
          </p:cNvPr>
          <p:cNvSpPr>
            <a:spLocks noGrp="1"/>
          </p:cNvSpPr>
          <p:nvPr>
            <p:ph type="dt" sz="half" idx="10"/>
          </p:nvPr>
        </p:nvSpPr>
        <p:spPr/>
        <p:txBody>
          <a:bodyPr/>
          <a:lstStyle/>
          <a:p>
            <a:fld id="{C80C41AA-5E13-45C2-8A82-CC451D3A83C7}" type="datetimeFigureOut">
              <a:rPr lang="en-US" smtClean="0"/>
              <a:t>11/20/2024</a:t>
            </a:fld>
            <a:endParaRPr lang="en-US"/>
          </a:p>
        </p:txBody>
      </p:sp>
      <p:sp>
        <p:nvSpPr>
          <p:cNvPr id="5" name="Footer Placeholder 4">
            <a:extLst>
              <a:ext uri="{FF2B5EF4-FFF2-40B4-BE49-F238E27FC236}">
                <a16:creationId xmlns:a16="http://schemas.microsoft.com/office/drawing/2014/main" id="{043F6D3A-F021-5080-539E-B4C317869A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D455AF-D9C4-E99B-CA74-8AFBA9BA0E31}"/>
              </a:ext>
            </a:extLst>
          </p:cNvPr>
          <p:cNvSpPr>
            <a:spLocks noGrp="1"/>
          </p:cNvSpPr>
          <p:nvPr>
            <p:ph type="sldNum" sz="quarter" idx="12"/>
          </p:nvPr>
        </p:nvSpPr>
        <p:spPr/>
        <p:txBody>
          <a:bodyPr/>
          <a:lstStyle/>
          <a:p>
            <a:fld id="{B7B8CD0B-C4B8-42F1-95AD-30686E9229E8}" type="slidenum">
              <a:rPr lang="en-US" smtClean="0"/>
              <a:t>‹#›</a:t>
            </a:fld>
            <a:endParaRPr lang="en-US"/>
          </a:p>
        </p:txBody>
      </p:sp>
    </p:spTree>
    <p:extLst>
      <p:ext uri="{BB962C8B-B14F-4D97-AF65-F5344CB8AC3E}">
        <p14:creationId xmlns:p14="http://schemas.microsoft.com/office/powerpoint/2010/main" val="25493460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F9ADCBC-2CF4-B02A-E4DC-C15B53797C3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29CF68E-BB63-5A20-9237-0E965385DE9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774755-B60D-DA12-94E5-14FA151D60ED}"/>
              </a:ext>
            </a:extLst>
          </p:cNvPr>
          <p:cNvSpPr>
            <a:spLocks noGrp="1"/>
          </p:cNvSpPr>
          <p:nvPr>
            <p:ph type="dt" sz="half" idx="10"/>
          </p:nvPr>
        </p:nvSpPr>
        <p:spPr/>
        <p:txBody>
          <a:bodyPr/>
          <a:lstStyle/>
          <a:p>
            <a:fld id="{C80C41AA-5E13-45C2-8A82-CC451D3A83C7}" type="datetimeFigureOut">
              <a:rPr lang="en-US" smtClean="0"/>
              <a:t>11/20/2024</a:t>
            </a:fld>
            <a:endParaRPr lang="en-US"/>
          </a:p>
        </p:txBody>
      </p:sp>
      <p:sp>
        <p:nvSpPr>
          <p:cNvPr id="5" name="Footer Placeholder 4">
            <a:extLst>
              <a:ext uri="{FF2B5EF4-FFF2-40B4-BE49-F238E27FC236}">
                <a16:creationId xmlns:a16="http://schemas.microsoft.com/office/drawing/2014/main" id="{DABE45AD-B7EB-EEC4-7D77-6ECBF51275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411A27-BF48-338E-E11B-96EAD96FE740}"/>
              </a:ext>
            </a:extLst>
          </p:cNvPr>
          <p:cNvSpPr>
            <a:spLocks noGrp="1"/>
          </p:cNvSpPr>
          <p:nvPr>
            <p:ph type="sldNum" sz="quarter" idx="12"/>
          </p:nvPr>
        </p:nvSpPr>
        <p:spPr/>
        <p:txBody>
          <a:bodyPr/>
          <a:lstStyle/>
          <a:p>
            <a:fld id="{B7B8CD0B-C4B8-42F1-95AD-30686E9229E8}" type="slidenum">
              <a:rPr lang="en-US" smtClean="0"/>
              <a:t>‹#›</a:t>
            </a:fld>
            <a:endParaRPr lang="en-US"/>
          </a:p>
        </p:txBody>
      </p:sp>
    </p:spTree>
    <p:extLst>
      <p:ext uri="{BB962C8B-B14F-4D97-AF65-F5344CB8AC3E}">
        <p14:creationId xmlns:p14="http://schemas.microsoft.com/office/powerpoint/2010/main" val="456135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421E8D-4D0D-F72A-AA1F-9E29121A297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1CF5053-7173-6E01-9C32-37859A7DA02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80EDC5-B145-9FBE-2993-81FE7DE9DABC}"/>
              </a:ext>
            </a:extLst>
          </p:cNvPr>
          <p:cNvSpPr>
            <a:spLocks noGrp="1"/>
          </p:cNvSpPr>
          <p:nvPr>
            <p:ph type="dt" sz="half" idx="10"/>
          </p:nvPr>
        </p:nvSpPr>
        <p:spPr/>
        <p:txBody>
          <a:bodyPr/>
          <a:lstStyle/>
          <a:p>
            <a:fld id="{C80C41AA-5E13-45C2-8A82-CC451D3A83C7}" type="datetimeFigureOut">
              <a:rPr lang="en-US" smtClean="0"/>
              <a:t>11/20/2024</a:t>
            </a:fld>
            <a:endParaRPr lang="en-US"/>
          </a:p>
        </p:txBody>
      </p:sp>
      <p:sp>
        <p:nvSpPr>
          <p:cNvPr id="5" name="Footer Placeholder 4">
            <a:extLst>
              <a:ext uri="{FF2B5EF4-FFF2-40B4-BE49-F238E27FC236}">
                <a16:creationId xmlns:a16="http://schemas.microsoft.com/office/drawing/2014/main" id="{A2D3D0D6-6A22-71E7-C688-2E1D30BF88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BD1180-F01A-9667-F913-52A0F5BDAA8E}"/>
              </a:ext>
            </a:extLst>
          </p:cNvPr>
          <p:cNvSpPr>
            <a:spLocks noGrp="1"/>
          </p:cNvSpPr>
          <p:nvPr>
            <p:ph type="sldNum" sz="quarter" idx="12"/>
          </p:nvPr>
        </p:nvSpPr>
        <p:spPr/>
        <p:txBody>
          <a:bodyPr/>
          <a:lstStyle/>
          <a:p>
            <a:fld id="{B7B8CD0B-C4B8-42F1-95AD-30686E9229E8}" type="slidenum">
              <a:rPr lang="en-US" smtClean="0"/>
              <a:t>‹#›</a:t>
            </a:fld>
            <a:endParaRPr lang="en-US"/>
          </a:p>
        </p:txBody>
      </p:sp>
    </p:spTree>
    <p:extLst>
      <p:ext uri="{BB962C8B-B14F-4D97-AF65-F5344CB8AC3E}">
        <p14:creationId xmlns:p14="http://schemas.microsoft.com/office/powerpoint/2010/main" val="13771656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4F8E3-459C-F76F-00BA-6C4EF87AF67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B691978-FD01-0F96-48D0-099D0FF54D9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CB7B010-6C43-508E-C521-FA3ABC7929FF}"/>
              </a:ext>
            </a:extLst>
          </p:cNvPr>
          <p:cNvSpPr>
            <a:spLocks noGrp="1"/>
          </p:cNvSpPr>
          <p:nvPr>
            <p:ph type="dt" sz="half" idx="10"/>
          </p:nvPr>
        </p:nvSpPr>
        <p:spPr/>
        <p:txBody>
          <a:bodyPr/>
          <a:lstStyle/>
          <a:p>
            <a:fld id="{C80C41AA-5E13-45C2-8A82-CC451D3A83C7}" type="datetimeFigureOut">
              <a:rPr lang="en-US" smtClean="0"/>
              <a:t>11/20/2024</a:t>
            </a:fld>
            <a:endParaRPr lang="en-US"/>
          </a:p>
        </p:txBody>
      </p:sp>
      <p:sp>
        <p:nvSpPr>
          <p:cNvPr id="5" name="Footer Placeholder 4">
            <a:extLst>
              <a:ext uri="{FF2B5EF4-FFF2-40B4-BE49-F238E27FC236}">
                <a16:creationId xmlns:a16="http://schemas.microsoft.com/office/drawing/2014/main" id="{34887CBB-EC17-9ADF-BF89-2B4374D93C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984AB8-3B6D-6170-220B-0D8EFADC6C3D}"/>
              </a:ext>
            </a:extLst>
          </p:cNvPr>
          <p:cNvSpPr>
            <a:spLocks noGrp="1"/>
          </p:cNvSpPr>
          <p:nvPr>
            <p:ph type="sldNum" sz="quarter" idx="12"/>
          </p:nvPr>
        </p:nvSpPr>
        <p:spPr/>
        <p:txBody>
          <a:bodyPr/>
          <a:lstStyle/>
          <a:p>
            <a:fld id="{B7B8CD0B-C4B8-42F1-95AD-30686E9229E8}" type="slidenum">
              <a:rPr lang="en-US" smtClean="0"/>
              <a:t>‹#›</a:t>
            </a:fld>
            <a:endParaRPr lang="en-US"/>
          </a:p>
        </p:txBody>
      </p:sp>
    </p:spTree>
    <p:extLst>
      <p:ext uri="{BB962C8B-B14F-4D97-AF65-F5344CB8AC3E}">
        <p14:creationId xmlns:p14="http://schemas.microsoft.com/office/powerpoint/2010/main" val="17276659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86251-13B0-6FC9-8772-693D95A989E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9197A60-3784-970B-D073-C629A220508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5EA9983-4B19-794A-1076-746513F20F9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0E4288-4AB2-023C-6E4A-87359192B48E}"/>
              </a:ext>
            </a:extLst>
          </p:cNvPr>
          <p:cNvSpPr>
            <a:spLocks noGrp="1"/>
          </p:cNvSpPr>
          <p:nvPr>
            <p:ph type="dt" sz="half" idx="10"/>
          </p:nvPr>
        </p:nvSpPr>
        <p:spPr/>
        <p:txBody>
          <a:bodyPr/>
          <a:lstStyle/>
          <a:p>
            <a:fld id="{C80C41AA-5E13-45C2-8A82-CC451D3A83C7}" type="datetimeFigureOut">
              <a:rPr lang="en-US" smtClean="0"/>
              <a:t>11/20/2024</a:t>
            </a:fld>
            <a:endParaRPr lang="en-US"/>
          </a:p>
        </p:txBody>
      </p:sp>
      <p:sp>
        <p:nvSpPr>
          <p:cNvPr id="6" name="Footer Placeholder 5">
            <a:extLst>
              <a:ext uri="{FF2B5EF4-FFF2-40B4-BE49-F238E27FC236}">
                <a16:creationId xmlns:a16="http://schemas.microsoft.com/office/drawing/2014/main" id="{FD866A30-1A0F-1740-FF38-C74211DAA4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662FE4C-C20D-B89C-EFEC-3573A8145DE6}"/>
              </a:ext>
            </a:extLst>
          </p:cNvPr>
          <p:cNvSpPr>
            <a:spLocks noGrp="1"/>
          </p:cNvSpPr>
          <p:nvPr>
            <p:ph type="sldNum" sz="quarter" idx="12"/>
          </p:nvPr>
        </p:nvSpPr>
        <p:spPr/>
        <p:txBody>
          <a:bodyPr/>
          <a:lstStyle/>
          <a:p>
            <a:fld id="{B7B8CD0B-C4B8-42F1-95AD-30686E9229E8}" type="slidenum">
              <a:rPr lang="en-US" smtClean="0"/>
              <a:t>‹#›</a:t>
            </a:fld>
            <a:endParaRPr lang="en-US"/>
          </a:p>
        </p:txBody>
      </p:sp>
    </p:spTree>
    <p:extLst>
      <p:ext uri="{BB962C8B-B14F-4D97-AF65-F5344CB8AC3E}">
        <p14:creationId xmlns:p14="http://schemas.microsoft.com/office/powerpoint/2010/main" val="36490063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EC772B-D923-3A9E-E459-3EEBEE4FD82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AEA6DDC-C26F-967B-3A2A-096CCB7E0A4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58E2C7A-B66A-B146-B3AC-DB0DF3C011A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75CA4D6-804D-6817-2F67-5DA4D0245A5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9479623-38A2-441B-2B86-75BB81B8AE8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D1E9767-C840-2070-4645-5794459D5BE2}"/>
              </a:ext>
            </a:extLst>
          </p:cNvPr>
          <p:cNvSpPr>
            <a:spLocks noGrp="1"/>
          </p:cNvSpPr>
          <p:nvPr>
            <p:ph type="dt" sz="half" idx="10"/>
          </p:nvPr>
        </p:nvSpPr>
        <p:spPr/>
        <p:txBody>
          <a:bodyPr/>
          <a:lstStyle/>
          <a:p>
            <a:fld id="{C80C41AA-5E13-45C2-8A82-CC451D3A83C7}" type="datetimeFigureOut">
              <a:rPr lang="en-US" smtClean="0"/>
              <a:t>11/20/2024</a:t>
            </a:fld>
            <a:endParaRPr lang="en-US"/>
          </a:p>
        </p:txBody>
      </p:sp>
      <p:sp>
        <p:nvSpPr>
          <p:cNvPr id="8" name="Footer Placeholder 7">
            <a:extLst>
              <a:ext uri="{FF2B5EF4-FFF2-40B4-BE49-F238E27FC236}">
                <a16:creationId xmlns:a16="http://schemas.microsoft.com/office/drawing/2014/main" id="{90D52589-EC16-3EE1-3A23-CC5B231D211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8861BF3-2AB7-3726-82B9-1F50B9ACCD8F}"/>
              </a:ext>
            </a:extLst>
          </p:cNvPr>
          <p:cNvSpPr>
            <a:spLocks noGrp="1"/>
          </p:cNvSpPr>
          <p:nvPr>
            <p:ph type="sldNum" sz="quarter" idx="12"/>
          </p:nvPr>
        </p:nvSpPr>
        <p:spPr/>
        <p:txBody>
          <a:bodyPr/>
          <a:lstStyle/>
          <a:p>
            <a:fld id="{B7B8CD0B-C4B8-42F1-95AD-30686E9229E8}" type="slidenum">
              <a:rPr lang="en-US" smtClean="0"/>
              <a:t>‹#›</a:t>
            </a:fld>
            <a:endParaRPr lang="en-US"/>
          </a:p>
        </p:txBody>
      </p:sp>
    </p:spTree>
    <p:extLst>
      <p:ext uri="{BB962C8B-B14F-4D97-AF65-F5344CB8AC3E}">
        <p14:creationId xmlns:p14="http://schemas.microsoft.com/office/powerpoint/2010/main" val="24144325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5D7BAE-0B56-C31B-4186-9842FFFDFE1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BBEFF65-4BB4-92B7-02B7-2B086AE250D3}"/>
              </a:ext>
            </a:extLst>
          </p:cNvPr>
          <p:cNvSpPr>
            <a:spLocks noGrp="1"/>
          </p:cNvSpPr>
          <p:nvPr>
            <p:ph type="dt" sz="half" idx="10"/>
          </p:nvPr>
        </p:nvSpPr>
        <p:spPr/>
        <p:txBody>
          <a:bodyPr/>
          <a:lstStyle/>
          <a:p>
            <a:fld id="{C80C41AA-5E13-45C2-8A82-CC451D3A83C7}" type="datetimeFigureOut">
              <a:rPr lang="en-US" smtClean="0"/>
              <a:t>11/20/2024</a:t>
            </a:fld>
            <a:endParaRPr lang="en-US"/>
          </a:p>
        </p:txBody>
      </p:sp>
      <p:sp>
        <p:nvSpPr>
          <p:cNvPr id="4" name="Footer Placeholder 3">
            <a:extLst>
              <a:ext uri="{FF2B5EF4-FFF2-40B4-BE49-F238E27FC236}">
                <a16:creationId xmlns:a16="http://schemas.microsoft.com/office/drawing/2014/main" id="{7EB4D3E1-09F6-3720-345F-CCCF6C6AB38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3F0DAC8-A35A-350C-4771-44E82287DA14}"/>
              </a:ext>
            </a:extLst>
          </p:cNvPr>
          <p:cNvSpPr>
            <a:spLocks noGrp="1"/>
          </p:cNvSpPr>
          <p:nvPr>
            <p:ph type="sldNum" sz="quarter" idx="12"/>
          </p:nvPr>
        </p:nvSpPr>
        <p:spPr/>
        <p:txBody>
          <a:bodyPr/>
          <a:lstStyle/>
          <a:p>
            <a:fld id="{B7B8CD0B-C4B8-42F1-95AD-30686E9229E8}" type="slidenum">
              <a:rPr lang="en-US" smtClean="0"/>
              <a:t>‹#›</a:t>
            </a:fld>
            <a:endParaRPr lang="en-US"/>
          </a:p>
        </p:txBody>
      </p:sp>
    </p:spTree>
    <p:extLst>
      <p:ext uri="{BB962C8B-B14F-4D97-AF65-F5344CB8AC3E}">
        <p14:creationId xmlns:p14="http://schemas.microsoft.com/office/powerpoint/2010/main" val="29279124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C9534D6-DD10-FBF0-EE3A-3A38BB0AEFDD}"/>
              </a:ext>
            </a:extLst>
          </p:cNvPr>
          <p:cNvSpPr>
            <a:spLocks noGrp="1"/>
          </p:cNvSpPr>
          <p:nvPr>
            <p:ph type="dt" sz="half" idx="10"/>
          </p:nvPr>
        </p:nvSpPr>
        <p:spPr/>
        <p:txBody>
          <a:bodyPr/>
          <a:lstStyle/>
          <a:p>
            <a:fld id="{C80C41AA-5E13-45C2-8A82-CC451D3A83C7}" type="datetimeFigureOut">
              <a:rPr lang="en-US" smtClean="0"/>
              <a:t>11/20/2024</a:t>
            </a:fld>
            <a:endParaRPr lang="en-US"/>
          </a:p>
        </p:txBody>
      </p:sp>
      <p:sp>
        <p:nvSpPr>
          <p:cNvPr id="3" name="Footer Placeholder 2">
            <a:extLst>
              <a:ext uri="{FF2B5EF4-FFF2-40B4-BE49-F238E27FC236}">
                <a16:creationId xmlns:a16="http://schemas.microsoft.com/office/drawing/2014/main" id="{147FE2EB-060E-ACC3-DCD1-E6053A42B4E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11677A7-E48B-EE86-8E39-7D9B41F200CA}"/>
              </a:ext>
            </a:extLst>
          </p:cNvPr>
          <p:cNvSpPr>
            <a:spLocks noGrp="1"/>
          </p:cNvSpPr>
          <p:nvPr>
            <p:ph type="sldNum" sz="quarter" idx="12"/>
          </p:nvPr>
        </p:nvSpPr>
        <p:spPr/>
        <p:txBody>
          <a:bodyPr/>
          <a:lstStyle/>
          <a:p>
            <a:fld id="{B7B8CD0B-C4B8-42F1-95AD-30686E9229E8}" type="slidenum">
              <a:rPr lang="en-US" smtClean="0"/>
              <a:t>‹#›</a:t>
            </a:fld>
            <a:endParaRPr lang="en-US"/>
          </a:p>
        </p:txBody>
      </p:sp>
    </p:spTree>
    <p:extLst>
      <p:ext uri="{BB962C8B-B14F-4D97-AF65-F5344CB8AC3E}">
        <p14:creationId xmlns:p14="http://schemas.microsoft.com/office/powerpoint/2010/main" val="14201951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6D6E7A-0AC4-02DD-ECB9-301542C3A9E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7D13EDB-F45F-21ED-2988-65EB0F3CF81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0E95BC2-7B4C-C41D-14BE-8CE66B82CB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371EEA3-CA4E-A8B0-AF7E-3D84333B5397}"/>
              </a:ext>
            </a:extLst>
          </p:cNvPr>
          <p:cNvSpPr>
            <a:spLocks noGrp="1"/>
          </p:cNvSpPr>
          <p:nvPr>
            <p:ph type="dt" sz="half" idx="10"/>
          </p:nvPr>
        </p:nvSpPr>
        <p:spPr/>
        <p:txBody>
          <a:bodyPr/>
          <a:lstStyle/>
          <a:p>
            <a:fld id="{C80C41AA-5E13-45C2-8A82-CC451D3A83C7}" type="datetimeFigureOut">
              <a:rPr lang="en-US" smtClean="0"/>
              <a:t>11/20/2024</a:t>
            </a:fld>
            <a:endParaRPr lang="en-US"/>
          </a:p>
        </p:txBody>
      </p:sp>
      <p:sp>
        <p:nvSpPr>
          <p:cNvPr id="6" name="Footer Placeholder 5">
            <a:extLst>
              <a:ext uri="{FF2B5EF4-FFF2-40B4-BE49-F238E27FC236}">
                <a16:creationId xmlns:a16="http://schemas.microsoft.com/office/drawing/2014/main" id="{44A94648-56AB-0EA0-AE7F-38F9DAF2EAF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7A89BDB-7253-E542-F2CA-6E9DA9D51675}"/>
              </a:ext>
            </a:extLst>
          </p:cNvPr>
          <p:cNvSpPr>
            <a:spLocks noGrp="1"/>
          </p:cNvSpPr>
          <p:nvPr>
            <p:ph type="sldNum" sz="quarter" idx="12"/>
          </p:nvPr>
        </p:nvSpPr>
        <p:spPr/>
        <p:txBody>
          <a:bodyPr/>
          <a:lstStyle/>
          <a:p>
            <a:fld id="{B7B8CD0B-C4B8-42F1-95AD-30686E9229E8}" type="slidenum">
              <a:rPr lang="en-US" smtClean="0"/>
              <a:t>‹#›</a:t>
            </a:fld>
            <a:endParaRPr lang="en-US"/>
          </a:p>
        </p:txBody>
      </p:sp>
    </p:spTree>
    <p:extLst>
      <p:ext uri="{BB962C8B-B14F-4D97-AF65-F5344CB8AC3E}">
        <p14:creationId xmlns:p14="http://schemas.microsoft.com/office/powerpoint/2010/main" val="5151855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42D69-521E-C8A0-C5EF-630BEED82A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886DCB9-3171-EA47-924C-7CA1C17E31D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5709A09-B641-E794-8079-EA50B77DA3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F0C2ED7-893A-B7D0-492F-536D83A9BCE7}"/>
              </a:ext>
            </a:extLst>
          </p:cNvPr>
          <p:cNvSpPr>
            <a:spLocks noGrp="1"/>
          </p:cNvSpPr>
          <p:nvPr>
            <p:ph type="dt" sz="half" idx="10"/>
          </p:nvPr>
        </p:nvSpPr>
        <p:spPr/>
        <p:txBody>
          <a:bodyPr/>
          <a:lstStyle/>
          <a:p>
            <a:fld id="{C80C41AA-5E13-45C2-8A82-CC451D3A83C7}" type="datetimeFigureOut">
              <a:rPr lang="en-US" smtClean="0"/>
              <a:t>11/20/2024</a:t>
            </a:fld>
            <a:endParaRPr lang="en-US"/>
          </a:p>
        </p:txBody>
      </p:sp>
      <p:sp>
        <p:nvSpPr>
          <p:cNvPr id="6" name="Footer Placeholder 5">
            <a:extLst>
              <a:ext uri="{FF2B5EF4-FFF2-40B4-BE49-F238E27FC236}">
                <a16:creationId xmlns:a16="http://schemas.microsoft.com/office/drawing/2014/main" id="{2F41D0C2-5BE1-1DA0-3B88-A8F2CEECC7C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92F082A-19EF-F652-41EA-D783C1D9183C}"/>
              </a:ext>
            </a:extLst>
          </p:cNvPr>
          <p:cNvSpPr>
            <a:spLocks noGrp="1"/>
          </p:cNvSpPr>
          <p:nvPr>
            <p:ph type="sldNum" sz="quarter" idx="12"/>
          </p:nvPr>
        </p:nvSpPr>
        <p:spPr/>
        <p:txBody>
          <a:bodyPr/>
          <a:lstStyle/>
          <a:p>
            <a:fld id="{B7B8CD0B-C4B8-42F1-95AD-30686E9229E8}" type="slidenum">
              <a:rPr lang="en-US" smtClean="0"/>
              <a:t>‹#›</a:t>
            </a:fld>
            <a:endParaRPr lang="en-US"/>
          </a:p>
        </p:txBody>
      </p:sp>
    </p:spTree>
    <p:extLst>
      <p:ext uri="{BB962C8B-B14F-4D97-AF65-F5344CB8AC3E}">
        <p14:creationId xmlns:p14="http://schemas.microsoft.com/office/powerpoint/2010/main" val="10741900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A2F0421-F937-5614-BE21-FBA6D406570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ED63E4E-2CCB-9045-0549-33965FD713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F900AC-EB24-4252-1203-BBE0264B544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0C41AA-5E13-45C2-8A82-CC451D3A83C7}" type="datetimeFigureOut">
              <a:rPr lang="en-US" smtClean="0"/>
              <a:t>11/20/2024</a:t>
            </a:fld>
            <a:endParaRPr lang="en-US"/>
          </a:p>
        </p:txBody>
      </p:sp>
      <p:sp>
        <p:nvSpPr>
          <p:cNvPr id="5" name="Footer Placeholder 4">
            <a:extLst>
              <a:ext uri="{FF2B5EF4-FFF2-40B4-BE49-F238E27FC236}">
                <a16:creationId xmlns:a16="http://schemas.microsoft.com/office/drawing/2014/main" id="{CE1942E2-CFB4-A7B9-C310-E77AA5DCD53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B4BA69E-3B5F-07B5-EE0B-AE04F9A8D3A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B8CD0B-C4B8-42F1-95AD-30686E9229E8}" type="slidenum">
              <a:rPr lang="en-US" smtClean="0"/>
              <a:t>‹#›</a:t>
            </a:fld>
            <a:endParaRPr lang="en-US"/>
          </a:p>
        </p:txBody>
      </p:sp>
    </p:spTree>
    <p:extLst>
      <p:ext uri="{BB962C8B-B14F-4D97-AF65-F5344CB8AC3E}">
        <p14:creationId xmlns:p14="http://schemas.microsoft.com/office/powerpoint/2010/main" val="38426362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 Id="rId5" Type="http://schemas.openxmlformats.org/officeDocument/2006/relationships/image" Target="../../word/media/image2.svg"/></Relationships>
</file>

<file path=ppt/slides/_rels/slide44.xml.rels><?xml version="1.0" encoding="UTF-8" standalone="yes"?>
<Relationships xmlns="http://schemas.openxmlformats.org/package/2006/relationships"><Relationship Id="rId7" Type="http://schemas.openxmlformats.org/officeDocument/2006/relationships/image" Target="../../word/media/image4.sv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71C67802-F57B-6630-DBB6-C305319338C8}"/>
              </a:ext>
            </a:extLst>
          </p:cNvPr>
          <p:cNvSpPr txBox="1"/>
          <p:nvPr/>
        </p:nvSpPr>
        <p:spPr>
          <a:xfrm>
            <a:off x="2813538" y="2321004"/>
            <a:ext cx="6770076" cy="1107996"/>
          </a:xfrm>
          <a:prstGeom prst="rect">
            <a:avLst/>
          </a:prstGeom>
          <a:noFill/>
        </p:spPr>
        <p:txBody>
          <a:bodyPr wrap="square">
            <a:spAutoFit/>
          </a:bodyPr>
          <a:lstStyle/>
          <a:p>
            <a:pPr algn="ctr"/>
            <a:r>
              <a:rPr lang="en-US" sz="2400" b="1" dirty="0">
                <a:solidFill>
                  <a:schemeClr val="accent6"/>
                </a:solidFill>
                <a:latin typeface="Times New Roman" panose="02020603050405020304" pitchFamily="18" charset="0"/>
                <a:cs typeface="Times New Roman" panose="02020603050405020304" pitchFamily="18" charset="0"/>
              </a:rPr>
              <a:t>Al-Based Tool for Preliminary Diagnosis of Dermatological Manifestations</a:t>
            </a:r>
          </a:p>
          <a:p>
            <a:endParaRPr lang="en-US" dirty="0"/>
          </a:p>
        </p:txBody>
      </p:sp>
    </p:spTree>
    <p:extLst>
      <p:ext uri="{BB962C8B-B14F-4D97-AF65-F5344CB8AC3E}">
        <p14:creationId xmlns:p14="http://schemas.microsoft.com/office/powerpoint/2010/main" val="4504563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861496140"/>
              </p:ext>
            </p:extLst>
          </p:nvPr>
        </p:nvGraphicFramePr>
        <p:xfrm>
          <a:off x="955591" y="1148034"/>
          <a:ext cx="10165490" cy="4899025"/>
        </p:xfrm>
        <a:graphic>
          <a:graphicData uri="http://schemas.openxmlformats.org/drawingml/2006/table">
            <a:tbl>
              <a:tblPr firstRow="1" bandRow="1">
                <a:tableStyleId>{5C22544A-7EE6-4342-B048-85BDC9FD1C3A}</a:tableStyleId>
              </a:tblPr>
              <a:tblGrid>
                <a:gridCol w="807057">
                  <a:extLst>
                    <a:ext uri="{9D8B030D-6E8A-4147-A177-3AD203B41FA5}">
                      <a16:colId xmlns:a16="http://schemas.microsoft.com/office/drawing/2014/main" val="20000"/>
                    </a:ext>
                  </a:extLst>
                </a:gridCol>
                <a:gridCol w="1458347">
                  <a:extLst>
                    <a:ext uri="{9D8B030D-6E8A-4147-A177-3AD203B41FA5}">
                      <a16:colId xmlns:a16="http://schemas.microsoft.com/office/drawing/2014/main" val="20001"/>
                    </a:ext>
                  </a:extLst>
                </a:gridCol>
                <a:gridCol w="1705232">
                  <a:extLst>
                    <a:ext uri="{9D8B030D-6E8A-4147-A177-3AD203B41FA5}">
                      <a16:colId xmlns:a16="http://schemas.microsoft.com/office/drawing/2014/main" val="20002"/>
                    </a:ext>
                  </a:extLst>
                </a:gridCol>
                <a:gridCol w="1828800">
                  <a:extLst>
                    <a:ext uri="{9D8B030D-6E8A-4147-A177-3AD203B41FA5}">
                      <a16:colId xmlns:a16="http://schemas.microsoft.com/office/drawing/2014/main" val="20003"/>
                    </a:ext>
                  </a:extLst>
                </a:gridCol>
                <a:gridCol w="4366054">
                  <a:extLst>
                    <a:ext uri="{9D8B030D-6E8A-4147-A177-3AD203B41FA5}">
                      <a16:colId xmlns:a16="http://schemas.microsoft.com/office/drawing/2014/main" val="20004"/>
                    </a:ext>
                  </a:extLst>
                </a:gridCol>
              </a:tblGrid>
              <a:tr h="370840">
                <a:tc>
                  <a:txBody>
                    <a:bodyPr/>
                    <a:lstStyle/>
                    <a:p>
                      <a:r>
                        <a:rPr lang="en-US" dirty="0" smtClean="0"/>
                        <a:t>S.NO</a:t>
                      </a:r>
                      <a:endParaRPr lang="en-US" dirty="0"/>
                    </a:p>
                  </a:txBody>
                  <a:tcPr/>
                </a:tc>
                <a:tc>
                  <a:txBody>
                    <a:bodyPr/>
                    <a:lstStyle/>
                    <a:p>
                      <a:r>
                        <a:rPr lang="en-US" dirty="0" smtClean="0"/>
                        <a:t>YEAR</a:t>
                      </a:r>
                      <a:endParaRPr lang="en-US" dirty="0"/>
                    </a:p>
                  </a:txBody>
                  <a:tcPr/>
                </a:tc>
                <a:tc>
                  <a:txBody>
                    <a:bodyPr/>
                    <a:lstStyle/>
                    <a:p>
                      <a:r>
                        <a:rPr lang="en-US" dirty="0" smtClean="0"/>
                        <a:t>AUTHORS</a:t>
                      </a:r>
                      <a:endParaRPr lang="en-US" dirty="0"/>
                    </a:p>
                  </a:txBody>
                  <a:tcPr/>
                </a:tc>
                <a:tc>
                  <a:txBody>
                    <a:bodyPr/>
                    <a:lstStyle/>
                    <a:p>
                      <a:r>
                        <a:rPr lang="en-US" dirty="0" smtClean="0"/>
                        <a:t>TITLE</a:t>
                      </a:r>
                      <a:endParaRPr lang="en-US" dirty="0"/>
                    </a:p>
                  </a:txBody>
                  <a:tcPr/>
                </a:tc>
                <a:tc>
                  <a:txBody>
                    <a:bodyPr/>
                    <a:lstStyle/>
                    <a:p>
                      <a:r>
                        <a:rPr lang="en-US" dirty="0" smtClean="0"/>
                        <a:t>OUT COMES</a:t>
                      </a:r>
                      <a:endParaRPr lang="en-US" dirty="0"/>
                    </a:p>
                  </a:txBody>
                  <a:tcPr/>
                </a:tc>
                <a:extLst>
                  <a:ext uri="{0D108BD9-81ED-4DB2-BD59-A6C34878D82A}">
                    <a16:rowId xmlns:a16="http://schemas.microsoft.com/office/drawing/2014/main" val="10000"/>
                  </a:ext>
                </a:extLst>
              </a:tr>
              <a:tr h="370840">
                <a:tc>
                  <a:txBody>
                    <a:bodyPr/>
                    <a:lstStyle/>
                    <a:p>
                      <a:pPr algn="just">
                        <a:lnSpc>
                          <a:spcPct val="150000"/>
                        </a:lnSpc>
                      </a:pPr>
                      <a:r>
                        <a:rPr lang="en-US" sz="1600" b="0" dirty="0" smtClean="0">
                          <a:latin typeface="Times New Roman" panose="02020603050405020304" pitchFamily="18" charset="0"/>
                          <a:cs typeface="Times New Roman" panose="02020603050405020304" pitchFamily="18" charset="0"/>
                        </a:rPr>
                        <a:t>3</a:t>
                      </a:r>
                      <a:endParaRPr lang="en-US" sz="1600" b="0" dirty="0">
                        <a:latin typeface="Times New Roman" panose="02020603050405020304" pitchFamily="18" charset="0"/>
                        <a:cs typeface="Times New Roman" panose="02020603050405020304" pitchFamily="18" charset="0"/>
                      </a:endParaRPr>
                    </a:p>
                  </a:txBody>
                  <a:tcPr/>
                </a:tc>
                <a:tc>
                  <a:txBody>
                    <a:bodyPr/>
                    <a:lstStyle/>
                    <a:p>
                      <a:pPr marL="0" marR="0" indent="0" algn="just" defTabSz="457200" rtl="0" eaLnBrk="1" fontAlgn="auto" latinLnBrk="0" hangingPunct="1">
                        <a:lnSpc>
                          <a:spcPct val="150000"/>
                        </a:lnSpc>
                        <a:spcBef>
                          <a:spcPts val="0"/>
                        </a:spcBef>
                        <a:spcAft>
                          <a:spcPts val="0"/>
                        </a:spcAft>
                        <a:buClrTx/>
                        <a:buSzTx/>
                        <a:buFontTx/>
                        <a:buNone/>
                        <a:defRPr/>
                      </a:pPr>
                      <a:r>
                        <a:rPr lang="en-US" sz="1600" b="0" kern="1200" dirty="0" smtClean="0">
                          <a:solidFill>
                            <a:schemeClr val="tx1"/>
                          </a:solidFill>
                          <a:effectLst/>
                          <a:latin typeface="Times New Roman" panose="02020603050405020304" pitchFamily="18" charset="0"/>
                          <a:ea typeface="+mn-ea"/>
                          <a:cs typeface="Times New Roman" panose="02020603050405020304" pitchFamily="18" charset="0"/>
                        </a:rPr>
                        <a:t>2017, IEEE</a:t>
                      </a:r>
                      <a:endParaRPr lang="en-US" sz="1600" b="0" dirty="0">
                        <a:latin typeface="Times New Roman" panose="02020603050405020304" pitchFamily="18" charset="0"/>
                        <a:cs typeface="Times New Roman" panose="02020603050405020304" pitchFamily="18" charset="0"/>
                      </a:endParaRPr>
                    </a:p>
                  </a:txBody>
                  <a:tcPr/>
                </a:tc>
                <a:tc>
                  <a:txBody>
                    <a:bodyPr/>
                    <a:lstStyle/>
                    <a:p>
                      <a:pPr algn="just">
                        <a:lnSpc>
                          <a:spcPct val="150000"/>
                        </a:lnSpc>
                      </a:pPr>
                      <a:r>
                        <a:rPr lang="en-US" sz="1600" b="0" kern="1200" dirty="0" err="1" smtClean="0">
                          <a:solidFill>
                            <a:schemeClr val="dk1"/>
                          </a:solidFill>
                          <a:effectLst/>
                          <a:latin typeface="Times New Roman" panose="02020603050405020304" pitchFamily="18" charset="0"/>
                          <a:ea typeface="+mn-ea"/>
                          <a:cs typeface="Times New Roman" panose="02020603050405020304" pitchFamily="18" charset="0"/>
                        </a:rPr>
                        <a:t>Mohd</a:t>
                      </a:r>
                      <a:r>
                        <a:rPr lang="en-US" sz="1600" b="0"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en-US" sz="1600" b="0" kern="1200" dirty="0" err="1" smtClean="0">
                          <a:solidFill>
                            <a:schemeClr val="dk1"/>
                          </a:solidFill>
                          <a:effectLst/>
                          <a:latin typeface="Times New Roman" panose="02020603050405020304" pitchFamily="18" charset="0"/>
                          <a:ea typeface="+mn-ea"/>
                          <a:cs typeface="Times New Roman" panose="02020603050405020304" pitchFamily="18" charset="0"/>
                        </a:rPr>
                        <a:t>Anas</a:t>
                      </a:r>
                      <a:r>
                        <a:rPr lang="en-US" sz="1600" b="0" kern="1200" dirty="0" smtClean="0">
                          <a:solidFill>
                            <a:schemeClr val="dk1"/>
                          </a:solidFill>
                          <a:effectLst/>
                          <a:latin typeface="Times New Roman" panose="02020603050405020304" pitchFamily="18" charset="0"/>
                          <a:ea typeface="+mn-ea"/>
                          <a:cs typeface="Times New Roman" panose="02020603050405020304" pitchFamily="18" charset="0"/>
                        </a:rPr>
                        <a:t>, Ram Kailash Gupta, Dr. </a:t>
                      </a:r>
                      <a:r>
                        <a:rPr lang="en-US" sz="1600" b="0" kern="1200" dirty="0" err="1" smtClean="0">
                          <a:solidFill>
                            <a:schemeClr val="dk1"/>
                          </a:solidFill>
                          <a:effectLst/>
                          <a:latin typeface="Times New Roman" panose="02020603050405020304" pitchFamily="18" charset="0"/>
                          <a:ea typeface="+mn-ea"/>
                          <a:cs typeface="Times New Roman" panose="02020603050405020304" pitchFamily="18" charset="0"/>
                        </a:rPr>
                        <a:t>Shafeeq</a:t>
                      </a:r>
                      <a:r>
                        <a:rPr lang="en-US" sz="1600" b="0" kern="1200" dirty="0" smtClean="0">
                          <a:solidFill>
                            <a:schemeClr val="dk1"/>
                          </a:solidFill>
                          <a:effectLst/>
                          <a:latin typeface="Times New Roman" panose="02020603050405020304" pitchFamily="18" charset="0"/>
                          <a:ea typeface="+mn-ea"/>
                          <a:cs typeface="Times New Roman" panose="02020603050405020304" pitchFamily="18" charset="0"/>
                        </a:rPr>
                        <a:t> Ahmad</a:t>
                      </a:r>
                      <a:endParaRPr lang="en-US" sz="1600" b="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algn="just">
                        <a:lnSpc>
                          <a:spcPct val="150000"/>
                        </a:lnSpc>
                      </a:pPr>
                      <a:r>
                        <a:rPr lang="en-US" sz="1600" b="0" kern="1200" dirty="0" smtClean="0">
                          <a:solidFill>
                            <a:schemeClr val="dk1"/>
                          </a:solidFill>
                          <a:effectLst/>
                          <a:latin typeface="Times New Roman" panose="02020603050405020304" pitchFamily="18" charset="0"/>
                          <a:ea typeface="+mn-ea"/>
                          <a:cs typeface="Times New Roman" panose="02020603050405020304" pitchFamily="18" charset="0"/>
                        </a:rPr>
                        <a:t>Skin Cancer Classification Using K-Means Clustering </a:t>
                      </a:r>
                      <a:endParaRPr lang="en-US" sz="1600" b="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marL="0" marR="0" lvl="0" indent="0" algn="just" defTabSz="457200" rtl="0" eaLnBrk="1" fontAlgn="auto" latinLnBrk="0" hangingPunct="1">
                        <a:lnSpc>
                          <a:spcPct val="150000"/>
                        </a:lnSpc>
                        <a:spcBef>
                          <a:spcPts val="0"/>
                        </a:spcBef>
                        <a:spcAft>
                          <a:spcPts val="0"/>
                        </a:spcAft>
                        <a:buClrTx/>
                        <a:buSzTx/>
                        <a:buFontTx/>
                        <a:buNone/>
                        <a:tabLst/>
                        <a:defRPr/>
                      </a:pPr>
                      <a:r>
                        <a:rPr lang="en-US" sz="1600" b="0" kern="1200" dirty="0" smtClean="0">
                          <a:solidFill>
                            <a:schemeClr val="tx1"/>
                          </a:solidFill>
                          <a:effectLst/>
                          <a:latin typeface="Times New Roman" panose="02020603050405020304" pitchFamily="18" charset="0"/>
                          <a:ea typeface="+mn-ea"/>
                          <a:cs typeface="Times New Roman" panose="02020603050405020304" pitchFamily="18" charset="0"/>
                        </a:rPr>
                        <a:t>Detection of skin cancer gives the best chance of being diagnosed early. Biopsy method for skin cancer detection is much painful. Human interpretation contains difficulty and subjectivity therefore automated analysis of skin cancer affected images has become important. </a:t>
                      </a:r>
                      <a:endParaRPr lang="en-US" sz="16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r h="370840">
                <a:tc>
                  <a:txBody>
                    <a:bodyPr/>
                    <a:lstStyle/>
                    <a:p>
                      <a:pPr algn="just">
                        <a:lnSpc>
                          <a:spcPct val="150000"/>
                        </a:lnSpc>
                      </a:pPr>
                      <a:r>
                        <a:rPr lang="en-US" sz="1600" b="0" dirty="0" smtClean="0">
                          <a:latin typeface="Times New Roman" panose="02020603050405020304" pitchFamily="18" charset="0"/>
                          <a:cs typeface="Times New Roman" panose="02020603050405020304" pitchFamily="18" charset="0"/>
                        </a:rPr>
                        <a:t>4</a:t>
                      </a:r>
                      <a:endParaRPr lang="en-US" sz="1600" b="0" dirty="0">
                        <a:latin typeface="Times New Roman" panose="02020603050405020304" pitchFamily="18" charset="0"/>
                        <a:cs typeface="Times New Roman" panose="02020603050405020304" pitchFamily="18" charset="0"/>
                      </a:endParaRPr>
                    </a:p>
                  </a:txBody>
                  <a:tcPr/>
                </a:tc>
                <a:tc>
                  <a:txBody>
                    <a:bodyPr/>
                    <a:lstStyle/>
                    <a:p>
                      <a:pPr marL="0" marR="0" indent="0" algn="just" defTabSz="457200" rtl="0" eaLnBrk="1" fontAlgn="auto" latinLnBrk="0" hangingPunct="1">
                        <a:lnSpc>
                          <a:spcPct val="150000"/>
                        </a:lnSpc>
                        <a:spcBef>
                          <a:spcPts val="0"/>
                        </a:spcBef>
                        <a:spcAft>
                          <a:spcPts val="0"/>
                        </a:spcAft>
                        <a:buClrTx/>
                        <a:buSzTx/>
                        <a:buFontTx/>
                        <a:buNone/>
                        <a:defRPr/>
                      </a:pPr>
                      <a:r>
                        <a:rPr lang="en-US" sz="1600" b="0" dirty="0" smtClean="0">
                          <a:latin typeface="Times New Roman" panose="02020603050405020304" pitchFamily="18" charset="0"/>
                          <a:cs typeface="Times New Roman" panose="02020603050405020304" pitchFamily="18" charset="0"/>
                        </a:rPr>
                        <a:t>2020, IEEE </a:t>
                      </a:r>
                      <a:endParaRPr lang="en-US" sz="1600" b="0" dirty="0">
                        <a:latin typeface="Times New Roman" panose="02020603050405020304" pitchFamily="18" charset="0"/>
                        <a:cs typeface="Times New Roman" panose="02020603050405020304" pitchFamily="18" charset="0"/>
                      </a:endParaRPr>
                    </a:p>
                  </a:txBody>
                  <a:tcPr/>
                </a:tc>
                <a:tc>
                  <a:txBody>
                    <a:bodyPr/>
                    <a:lstStyle/>
                    <a:p>
                      <a:pPr algn="just">
                        <a:lnSpc>
                          <a:spcPct val="150000"/>
                        </a:lnSpc>
                      </a:pPr>
                      <a:r>
                        <a:rPr lang="en-US" sz="1600" b="0" kern="1200" dirty="0" smtClean="0">
                          <a:solidFill>
                            <a:schemeClr val="dk1"/>
                          </a:solidFill>
                          <a:effectLst/>
                          <a:latin typeface="Times New Roman" panose="02020603050405020304" pitchFamily="18" charset="0"/>
                          <a:ea typeface="+mn-ea"/>
                          <a:cs typeface="Times New Roman" panose="02020603050405020304" pitchFamily="18" charset="0"/>
                        </a:rPr>
                        <a:t>Hari </a:t>
                      </a:r>
                      <a:r>
                        <a:rPr lang="en-US" sz="1600" b="0" kern="1200" dirty="0" err="1" smtClean="0">
                          <a:solidFill>
                            <a:schemeClr val="dk1"/>
                          </a:solidFill>
                          <a:effectLst/>
                          <a:latin typeface="Times New Roman" panose="02020603050405020304" pitchFamily="18" charset="0"/>
                          <a:ea typeface="+mn-ea"/>
                          <a:cs typeface="Times New Roman" panose="02020603050405020304" pitchFamily="18" charset="0"/>
                        </a:rPr>
                        <a:t>Kishan</a:t>
                      </a:r>
                      <a:r>
                        <a:rPr lang="en-US" sz="1600" b="0"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en-US" sz="1600" b="0" kern="1200" dirty="0" err="1" smtClean="0">
                          <a:solidFill>
                            <a:schemeClr val="dk1"/>
                          </a:solidFill>
                          <a:effectLst/>
                          <a:latin typeface="Times New Roman" panose="02020603050405020304" pitchFamily="18" charset="0"/>
                          <a:ea typeface="+mn-ea"/>
                          <a:cs typeface="Times New Roman" panose="02020603050405020304" pitchFamily="18" charset="0"/>
                        </a:rPr>
                        <a:t>Kondaveeti</a:t>
                      </a:r>
                      <a:r>
                        <a:rPr lang="en-US" sz="1600" b="0" kern="1200" dirty="0" smtClean="0">
                          <a:solidFill>
                            <a:schemeClr val="dk1"/>
                          </a:solidFill>
                          <a:effectLst/>
                          <a:latin typeface="Times New Roman" panose="02020603050405020304" pitchFamily="18" charset="0"/>
                          <a:ea typeface="+mn-ea"/>
                          <a:cs typeface="Times New Roman" panose="02020603050405020304" pitchFamily="18" charset="0"/>
                        </a:rPr>
                        <a:t> and </a:t>
                      </a:r>
                      <a:r>
                        <a:rPr lang="en-US" sz="1600" b="0" kern="1200" dirty="0" err="1" smtClean="0">
                          <a:solidFill>
                            <a:schemeClr val="dk1"/>
                          </a:solidFill>
                          <a:effectLst/>
                          <a:latin typeface="Times New Roman" panose="02020603050405020304" pitchFamily="18" charset="0"/>
                          <a:ea typeface="+mn-ea"/>
                          <a:cs typeface="Times New Roman" panose="02020603050405020304" pitchFamily="18" charset="0"/>
                        </a:rPr>
                        <a:t>Prabhat</a:t>
                      </a:r>
                      <a:r>
                        <a:rPr lang="en-US" sz="1600" b="0"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en-US" sz="1600" b="0" kern="1200" dirty="0" err="1" smtClean="0">
                          <a:solidFill>
                            <a:schemeClr val="dk1"/>
                          </a:solidFill>
                          <a:effectLst/>
                          <a:latin typeface="Times New Roman" panose="02020603050405020304" pitchFamily="18" charset="0"/>
                          <a:ea typeface="+mn-ea"/>
                          <a:cs typeface="Times New Roman" panose="02020603050405020304" pitchFamily="18" charset="0"/>
                        </a:rPr>
                        <a:t>Edupuganti</a:t>
                      </a:r>
                      <a:endParaRPr lang="en-US" sz="1600" b="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algn="just">
                        <a:lnSpc>
                          <a:spcPct val="150000"/>
                        </a:lnSpc>
                      </a:pPr>
                      <a:r>
                        <a:rPr lang="en-US" sz="1600" b="0" kern="1200" dirty="0" smtClean="0">
                          <a:solidFill>
                            <a:schemeClr val="dk1"/>
                          </a:solidFill>
                          <a:effectLst/>
                          <a:latin typeface="Times New Roman" panose="02020603050405020304" pitchFamily="18" charset="0"/>
                          <a:ea typeface="+mn-ea"/>
                          <a:cs typeface="Times New Roman" panose="02020603050405020304" pitchFamily="18" charset="0"/>
                        </a:rPr>
                        <a:t>Skin Cancer Classification using Transfer Learning </a:t>
                      </a:r>
                      <a:endParaRPr lang="en-US" sz="1600" b="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algn="just">
                        <a:lnSpc>
                          <a:spcPct val="150000"/>
                        </a:lnSpc>
                      </a:pPr>
                      <a:r>
                        <a:rPr lang="en-US" sz="1600" kern="1200" dirty="0" smtClean="0">
                          <a:solidFill>
                            <a:schemeClr val="dk1"/>
                          </a:solidFill>
                          <a:effectLst/>
                          <a:latin typeface="Times New Roman" panose="02020603050405020304" pitchFamily="18" charset="0"/>
                          <a:ea typeface="+mn-ea"/>
                          <a:cs typeface="Times New Roman" panose="02020603050405020304" pitchFamily="18" charset="0"/>
                        </a:rPr>
                        <a:t>Today, Cancer is one of the major lethal diseases in the world. Globally out of every three cancers diagnosed, one is identified as skin cancer. Some reports suggest that one out of every five Americans might fall prey to skin cancer in the course of their life. </a:t>
                      </a:r>
                      <a:endParaRPr lang="en-US" sz="1600" b="0" kern="1200" dirty="0">
                        <a:solidFill>
                          <a:schemeClr val="dk1"/>
                        </a:solidFill>
                        <a:effectLst/>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10002"/>
                  </a:ext>
                </a:extLst>
              </a:tr>
            </a:tbl>
          </a:graphicData>
        </a:graphic>
      </p:graphicFrame>
      <p:sp>
        <p:nvSpPr>
          <p:cNvPr id="3" name="Title 1"/>
          <p:cNvSpPr txBox="1"/>
          <p:nvPr/>
        </p:nvSpPr>
        <p:spPr>
          <a:xfrm>
            <a:off x="1441830" y="255371"/>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smtClean="0">
                <a:latin typeface="Times New Roman" panose="02020603050405020304" pitchFamily="18" charset="0"/>
                <a:cs typeface="Times New Roman" panose="02020603050405020304" pitchFamily="18" charset="0"/>
              </a:rPr>
              <a:t>LITERATURE SURVEY</a:t>
            </a:r>
            <a:endParaRPr lang="en-US"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234190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459AB40-29F6-9D44-F1CC-4AE026AD1AE5}"/>
              </a:ext>
            </a:extLst>
          </p:cNvPr>
          <p:cNvSpPr txBox="1"/>
          <p:nvPr/>
        </p:nvSpPr>
        <p:spPr>
          <a:xfrm>
            <a:off x="365760" y="495047"/>
            <a:ext cx="11460479" cy="5598136"/>
          </a:xfrm>
          <a:prstGeom prst="rect">
            <a:avLst/>
          </a:prstGeom>
          <a:noFill/>
        </p:spPr>
        <p:txBody>
          <a:bodyPr wrap="square">
            <a:spAutoFit/>
          </a:bodyPr>
          <a:lstStyle/>
          <a:p>
            <a:pPr marL="0" marR="0" algn="ctr">
              <a:lnSpc>
                <a:spcPct val="150000"/>
              </a:lnSpc>
              <a:spcBef>
                <a:spcPts val="0"/>
              </a:spcBef>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000" b="1" kern="100" dirty="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EXISTING SYSTEM </a:t>
            </a:r>
            <a:endParaRPr lang="en-US" sz="2400" b="1" kern="100" dirty="0">
              <a:solidFill>
                <a:schemeClr val="accent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0" marR="0" algn="just">
              <a:lnSpc>
                <a:spcPct val="150000"/>
              </a:lnSpc>
              <a:spcBef>
                <a:spcPts val="0"/>
              </a:spcBef>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The existing system in dermatological diagnostics that incorporates the Convolutional Neural Network (CNN) algorithm represents a significant technological advancement in the field. CNNs, a class of deep neural networks, are particularly adept at processing visual imagery, making them highly suitable for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analyzing</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skin images. In the current setup, these algorithms are trained on large datasets of dermatological images, where they learn to identify patterns and features indicative of various skin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conditions.The</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process typically involves inputting a skin image into the CNN, which then undergoes several layers of processing. Each layer extracts specific features from the image, with deeper layers identifying more complex patterns. The final output is a classification or diagnosis based on the features identified in the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image.This</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system offers a more objective and consistent approach compared to traditional methods, which rely heavily on individual practitioner expertise. By utilizing CNNs, the existing system can assist dermatologists in diagnosing a wide range of skin diseases more quickly and accurately, thereby enhancing patient care. However, it is essential to note that this AI-based approach is generally used in conjunction with, rather than as a replacement for, the clinical judgment of healthcare professionals.</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7175662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E960A30-7667-5084-9E23-0A0552E01F72}"/>
              </a:ext>
            </a:extLst>
          </p:cNvPr>
          <p:cNvSpPr txBox="1"/>
          <p:nvPr/>
        </p:nvSpPr>
        <p:spPr>
          <a:xfrm>
            <a:off x="574431" y="780230"/>
            <a:ext cx="10733650" cy="5297540"/>
          </a:xfrm>
          <a:prstGeom prst="rect">
            <a:avLst/>
          </a:prstGeom>
          <a:noFill/>
        </p:spPr>
        <p:txBody>
          <a:bodyPr wrap="square">
            <a:spAutoFit/>
          </a:bodyPr>
          <a:lstStyle/>
          <a:p>
            <a:pPr marL="0" marR="0" algn="ctr">
              <a:lnSpc>
                <a:spcPct val="107000"/>
              </a:lnSpc>
              <a:spcBef>
                <a:spcPts val="200"/>
              </a:spcBef>
              <a:spcAft>
                <a:spcPts val="0"/>
              </a:spcAft>
            </a:pPr>
            <a:r>
              <a:rPr lang="en-IN" sz="2000" b="1" kern="100" dirty="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DISADVANTAGES </a:t>
            </a:r>
          </a:p>
          <a:p>
            <a:pPr marL="0" marR="0">
              <a:lnSpc>
                <a:spcPct val="107000"/>
              </a:lnSpc>
              <a:spcBef>
                <a:spcPts val="200"/>
              </a:spcBef>
              <a:spcAft>
                <a:spcPts val="0"/>
              </a:spcAft>
            </a:pPr>
            <a:endParaRPr lang="en-US" sz="2000" b="1" kern="100" dirty="0">
              <a:solidFill>
                <a:schemeClr val="accent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0" marR="0" algn="just">
              <a:lnSpc>
                <a:spcPct val="150000"/>
              </a:lnSpc>
              <a:spcBef>
                <a:spcPts val="0"/>
              </a:spcBef>
              <a:spcAft>
                <a:spcPts val="800"/>
              </a:spcAft>
            </a:pP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Data Dependency: </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CNNs require large, diverse datasets for training; insufficient or biased data can lead to inaccurate or skewed diagnostic results.</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800"/>
              </a:spcAft>
            </a:pP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Lack of Explain ability: </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CNNs operate as a "black box," making it difficult to understand how they arrive at specific diagnoses, impacting user trust.</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800"/>
              </a:spcAft>
            </a:pP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Overfitting Risks: </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Without proper tuning, CNNs might overfit to training data, leading to poor performance on new, unseen images.</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800"/>
              </a:spcAft>
            </a:pP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Resource Intensity: </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Training and running CNN models demand significant computational resources, which can be costly and limit accessibility in resource-constrained settings.</a:t>
            </a:r>
          </a:p>
          <a:p>
            <a:pPr algn="just">
              <a:lnSpc>
                <a:spcPct val="150000"/>
              </a:lnSpc>
              <a:spcAft>
                <a:spcPts val="800"/>
              </a:spcAft>
            </a:pP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Complementary, Not Replacement: </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CNNs assist but don’t replace dermatologists' expertise; over-reliance on AI could overlook nuanced clinical insights and patient context.</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84883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ED69414-0E23-B632-DD25-04EB2BC31C54}"/>
              </a:ext>
            </a:extLst>
          </p:cNvPr>
          <p:cNvSpPr txBox="1"/>
          <p:nvPr/>
        </p:nvSpPr>
        <p:spPr>
          <a:xfrm>
            <a:off x="333521" y="621725"/>
            <a:ext cx="11721905" cy="5614550"/>
          </a:xfrm>
          <a:prstGeom prst="rect">
            <a:avLst/>
          </a:prstGeom>
          <a:noFill/>
        </p:spPr>
        <p:txBody>
          <a:bodyPr wrap="square">
            <a:spAutoFit/>
          </a:bodyPr>
          <a:lstStyle/>
          <a:p>
            <a:pPr marL="0" marR="0" algn="ctr">
              <a:lnSpc>
                <a:spcPct val="107000"/>
              </a:lnSpc>
              <a:spcBef>
                <a:spcPts val="200"/>
              </a:spcBef>
              <a:spcAft>
                <a:spcPts val="0"/>
              </a:spcAft>
            </a:pPr>
            <a:r>
              <a:rPr lang="en-IN" sz="2000" b="1" kern="100" dirty="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PROPOSED SYSTEM </a:t>
            </a:r>
            <a:endParaRPr lang="en-US" sz="2400" b="1" kern="100" dirty="0">
              <a:solidFill>
                <a:schemeClr val="accent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0" marR="0" algn="just">
              <a:lnSpc>
                <a:spcPct val="150000"/>
              </a:lnSpc>
              <a:spcBef>
                <a:spcPts val="0"/>
              </a:spcBef>
              <a:spcAft>
                <a:spcPts val="800"/>
              </a:spcAft>
            </a:pPr>
            <a:r>
              <a:rPr lang="en-IN" sz="2000" b="1" kern="100" dirty="0">
                <a:solidFill>
                  <a:schemeClr val="accent6"/>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kern="100" dirty="0">
              <a:solidFill>
                <a:schemeClr val="accent6"/>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The proposed model innovatively combines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MobileNet</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architecture with a Long Short-Term Memory (LSTM) network, creating a hybrid AI system for enhanced dermatological diagnosis.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MobileNet</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known for its efficiency in processing high-resolution images, serves as the foundation. It efficiently extracts and processes spatial features from dermatological images, identifying key patterns indicative of various skin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conditions.Integrating</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LSTM, a form of recurrent neural network, adds a temporal dimension to the analysis. This is particularly beneficial when the model assesses progression in skin conditions over time, based on sequential images or data. The LSTM component effectively captures and interprets changes in skin images, providing insights into the evolution of skin diseases.</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This hybrid approach leverages the strengths of both architectures: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MobileNet's</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proficiency in image classification and LSTM's capability in handling sequential data. The result is a robust and versatile diagnostic tool that not only identifies dermatological conditions with high accuracy but also tracks their progression, offering a comprehensive understanding that aids in more effective treatment planning.</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1928194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35F64BA-AA27-B273-127E-1731F696A15A}"/>
              </a:ext>
            </a:extLst>
          </p:cNvPr>
          <p:cNvSpPr txBox="1"/>
          <p:nvPr/>
        </p:nvSpPr>
        <p:spPr>
          <a:xfrm>
            <a:off x="595533" y="796708"/>
            <a:ext cx="10775852" cy="5264583"/>
          </a:xfrm>
          <a:prstGeom prst="rect">
            <a:avLst/>
          </a:prstGeom>
          <a:noFill/>
        </p:spPr>
        <p:txBody>
          <a:bodyPr wrap="square">
            <a:spAutoFit/>
          </a:bodyPr>
          <a:lstStyle/>
          <a:p>
            <a:pPr marL="0" marR="0" algn="ctr">
              <a:lnSpc>
                <a:spcPct val="107000"/>
              </a:lnSpc>
              <a:spcBef>
                <a:spcPts val="200"/>
              </a:spcBef>
              <a:spcAft>
                <a:spcPts val="0"/>
              </a:spcAft>
            </a:pPr>
            <a:r>
              <a:rPr lang="en-IN" sz="2000" b="1" kern="100" dirty="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ADVANTAGES </a:t>
            </a:r>
          </a:p>
          <a:p>
            <a:pPr marL="0" marR="0">
              <a:lnSpc>
                <a:spcPct val="107000"/>
              </a:lnSpc>
              <a:spcBef>
                <a:spcPts val="200"/>
              </a:spcBef>
              <a:spcAft>
                <a:spcPts val="0"/>
              </a:spcAft>
            </a:pPr>
            <a:endParaRPr lang="en-US" sz="1800" b="1" kern="100" dirty="0">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R="0" lvl="0" algn="just">
              <a:lnSpc>
                <a:spcPct val="150000"/>
              </a:lnSpc>
              <a:spcBef>
                <a:spcPts val="0"/>
              </a:spcBef>
              <a:spcAft>
                <a:spcPts val="800"/>
              </a:spcAft>
            </a:pP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Enhanced Diagnostic Accuracy:</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Combining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MobileNet</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and LSTM leverages spatial and temporal data analysis, significantly improving the accuracy of skin condition diagnoses.</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800"/>
              </a:spcAft>
            </a:pP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Disease Progression Tracking: </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LSTM's sequential data analysis allows for effective monitoring of skin disease progression, facilitating timely and targeted treatments.</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800"/>
              </a:spcAft>
            </a:pP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Efficient Processing: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MobileNet's</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lightweight architecture ensures fast image processing, making the system suitable for real-time applications and remote diagnostics.</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800"/>
              </a:spcAft>
            </a:pP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Versatile Application: </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The hybrid model is adaptable to various skin types and conditions, enhancing its applicability across diverse patient demographics.</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800"/>
              </a:spcAft>
            </a:pP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Improved Patient Outcomes: </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Accurate and timely diagnoses, coupled with disease progression monitoring, contribute to better treatment strategies and overall patient care.</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89687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79C71C5-B91D-64BB-0990-C205457F514D}"/>
              </a:ext>
            </a:extLst>
          </p:cNvPr>
          <p:cNvSpPr txBox="1"/>
          <p:nvPr/>
        </p:nvSpPr>
        <p:spPr>
          <a:xfrm>
            <a:off x="559189" y="213892"/>
            <a:ext cx="6098344" cy="374077"/>
          </a:xfrm>
          <a:prstGeom prst="rect">
            <a:avLst/>
          </a:prstGeom>
          <a:noFill/>
        </p:spPr>
        <p:txBody>
          <a:bodyPr wrap="square">
            <a:spAutoFit/>
          </a:bodyPr>
          <a:lstStyle/>
          <a:p>
            <a:pPr marL="0" marR="0">
              <a:lnSpc>
                <a:spcPct val="107000"/>
              </a:lnSpc>
              <a:spcBef>
                <a:spcPts val="200"/>
              </a:spcBef>
              <a:spcAft>
                <a:spcPts val="0"/>
              </a:spcAft>
            </a:pPr>
            <a:r>
              <a:rPr lang="en-IN" sz="1800" b="1" kern="100" dirty="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Block Diagram </a:t>
            </a:r>
            <a:endParaRPr lang="en-US" sz="2000" b="1" kern="100" dirty="0">
              <a:solidFill>
                <a:schemeClr val="accent6"/>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A8A5B80F-270B-9008-2D85-6874DB54A8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8455" y="0"/>
            <a:ext cx="8732836" cy="6944440"/>
          </a:xfrm>
          <a:prstGeom prst="rect">
            <a:avLst/>
          </a:prstGeom>
        </p:spPr>
      </p:pic>
      <p:sp>
        <p:nvSpPr>
          <p:cNvPr id="8" name="TextBox 7">
            <a:extLst>
              <a:ext uri="{FF2B5EF4-FFF2-40B4-BE49-F238E27FC236}">
                <a16:creationId xmlns:a16="http://schemas.microsoft.com/office/drawing/2014/main" id="{1D4DD1C6-7CA4-9C5E-C407-810D97876B08}"/>
              </a:ext>
            </a:extLst>
          </p:cNvPr>
          <p:cNvSpPr txBox="1"/>
          <p:nvPr/>
        </p:nvSpPr>
        <p:spPr>
          <a:xfrm>
            <a:off x="249702" y="5843341"/>
            <a:ext cx="6098344" cy="369332"/>
          </a:xfrm>
          <a:prstGeom prst="rect">
            <a:avLst/>
          </a:prstGeom>
          <a:noFill/>
        </p:spPr>
        <p:txBody>
          <a:bodyPr wrap="square">
            <a:spAutoFit/>
          </a:bodyPr>
          <a:lstStyle/>
          <a:p>
            <a:pPr marL="0" marR="0" algn="ctr">
              <a:spcBef>
                <a:spcPts val="0"/>
              </a:spcBef>
              <a:spcAft>
                <a:spcPts val="1000"/>
              </a:spcAft>
            </a:pPr>
            <a:r>
              <a:rPr lang="en-IN" sz="1800" b="1" i="1"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Figure 1 Block diagram of the project</a:t>
            </a:r>
            <a:endParaRPr lang="en-US" sz="1800" i="1" kern="100" dirty="0">
              <a:solidFill>
                <a:srgbClr val="44546A"/>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008733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233DA78-CC26-ECB7-14E4-A1AA8DFC53FF}"/>
              </a:ext>
            </a:extLst>
          </p:cNvPr>
          <p:cNvSpPr txBox="1"/>
          <p:nvPr/>
        </p:nvSpPr>
        <p:spPr>
          <a:xfrm>
            <a:off x="759655" y="435584"/>
            <a:ext cx="9889588" cy="5501699"/>
          </a:xfrm>
          <a:prstGeom prst="rect">
            <a:avLst/>
          </a:prstGeom>
          <a:noFill/>
        </p:spPr>
        <p:txBody>
          <a:bodyPr wrap="square">
            <a:spAutoFit/>
          </a:bodyPr>
          <a:lstStyle/>
          <a:p>
            <a:pPr marL="0" marR="0" algn="ctr">
              <a:lnSpc>
                <a:spcPct val="107000"/>
              </a:lnSpc>
              <a:spcBef>
                <a:spcPts val="200"/>
              </a:spcBef>
              <a:spcAft>
                <a:spcPts val="0"/>
              </a:spcAft>
            </a:pPr>
            <a:r>
              <a:rPr lang="en-IN" sz="2000" b="1" kern="100" dirty="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H/W AND S/W REQUIREMENTS</a:t>
            </a:r>
            <a:endParaRPr lang="en-US" sz="2400" b="1" kern="100" dirty="0">
              <a:solidFill>
                <a:schemeClr val="accent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0" marR="0" algn="just">
              <a:lnSpc>
                <a:spcPct val="150000"/>
              </a:lnSpc>
              <a:spcBef>
                <a:spcPts val="0"/>
              </a:spcBef>
              <a:spcAft>
                <a:spcPts val="800"/>
              </a:spcAft>
            </a:pP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 Hardware:</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Operating system		:  Windows 7 or 7+</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RAM			:  8 GB</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Hard disc or SSD		:  More than 500 GB	</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Processor			:  Intel 3rd generation or high or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Ryzen</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with 8 GB Ram</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800"/>
              </a:spcAft>
            </a:pPr>
            <a:r>
              <a:rPr lang="en-IN" sz="2000" b="1" kern="100" dirty="0">
                <a:effectLst/>
                <a:latin typeface="Times New Roman" panose="02020603050405020304" pitchFamily="18" charset="0"/>
                <a:ea typeface="Calibri" panose="020F0502020204030204" pitchFamily="34" charset="0"/>
                <a:cs typeface="Times New Roman" panose="02020603050405020304" pitchFamily="18" charset="0"/>
              </a:rPr>
              <a:t>Software:</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Software’s	</a:t>
            </a:r>
            <a:r>
              <a:rPr lang="en-IN" kern="100" dirty="0">
                <a:latin typeface="Times New Roman" panose="02020603050405020304" pitchFamily="18" charset="0"/>
                <a:ea typeface="Calibri" panose="020F0502020204030204" pitchFamily="34" charset="0"/>
                <a:cs typeface="Times New Roman" panose="02020603050405020304" pitchFamily="18" charset="0"/>
              </a:rPr>
              <a:t>                :</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Python 3.6 or high version</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IDE                                         :  PyCharm.</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Framework                             :   Flask  </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1016862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p:nvPr/>
        </p:nvPicPr>
        <p:blipFill>
          <a:blip r:embed="rId2"/>
          <a:stretch>
            <a:fillRect/>
          </a:stretch>
        </p:blipFill>
        <p:spPr>
          <a:xfrm>
            <a:off x="2364376" y="1541417"/>
            <a:ext cx="7720149" cy="4663440"/>
          </a:xfrm>
          <a:prstGeom prst="rect">
            <a:avLst/>
          </a:prstGeom>
        </p:spPr>
      </p:pic>
      <p:sp>
        <p:nvSpPr>
          <p:cNvPr id="4" name="Rectangle 3"/>
          <p:cNvSpPr/>
          <p:nvPr/>
        </p:nvSpPr>
        <p:spPr>
          <a:xfrm>
            <a:off x="5189551" y="657888"/>
            <a:ext cx="2284600" cy="400110"/>
          </a:xfrm>
          <a:prstGeom prst="rect">
            <a:avLst/>
          </a:prstGeom>
        </p:spPr>
        <p:txBody>
          <a:bodyPr wrap="none">
            <a:spAutoFit/>
          </a:bodyPr>
          <a:lstStyle/>
          <a:p>
            <a:r>
              <a:rPr lang="en-IN" sz="2000" b="1" dirty="0">
                <a:solidFill>
                  <a:srgbClr val="92D050"/>
                </a:solidFill>
                <a:latin typeface="Times New Roman" panose="02020603050405020304" pitchFamily="18" charset="0"/>
                <a:ea typeface="Calibri" panose="020F0502020204030204" pitchFamily="34" charset="0"/>
              </a:rPr>
              <a:t>ARCHITECTURE</a:t>
            </a:r>
            <a:endParaRPr lang="en-IN" dirty="0">
              <a:solidFill>
                <a:srgbClr val="92D050"/>
              </a:solidFill>
            </a:endParaRPr>
          </a:p>
        </p:txBody>
      </p:sp>
    </p:spTree>
    <p:extLst>
      <p:ext uri="{BB962C8B-B14F-4D97-AF65-F5344CB8AC3E}">
        <p14:creationId xmlns:p14="http://schemas.microsoft.com/office/powerpoint/2010/main" val="34777886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53589" y="929947"/>
            <a:ext cx="10228217" cy="5499967"/>
          </a:xfrm>
          <a:prstGeom prst="rect">
            <a:avLst/>
          </a:prstGeom>
        </p:spPr>
        <p:txBody>
          <a:bodyPr wrap="square">
            <a:spAutoFit/>
          </a:bodyPr>
          <a:lstStyle/>
          <a:p>
            <a:pPr marL="742950" lvl="1" indent="-285750" algn="just">
              <a:lnSpc>
                <a:spcPct val="107000"/>
              </a:lnSpc>
              <a:spcAft>
                <a:spcPts val="0"/>
              </a:spcAft>
              <a:buFont typeface="+mj-lt"/>
              <a:buAutoNum type="arabicPeriod"/>
            </a:pPr>
            <a:r>
              <a:rPr lang="en-IN" sz="2000" b="1" kern="100" dirty="0">
                <a:latin typeface="Times New Roman" panose="02020603050405020304" pitchFamily="18" charset="0"/>
                <a:ea typeface="Calibri" panose="020F0502020204030204" pitchFamily="34" charset="0"/>
                <a:cs typeface="Times New Roman" panose="02020603050405020304" pitchFamily="18" charset="0"/>
              </a:rPr>
              <a:t>System:</a:t>
            </a:r>
            <a:endParaRPr lang="en-IN" sz="2000" kern="100"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spcAft>
                <a:spcPts val="0"/>
              </a:spcAft>
              <a:buFont typeface="Symbol" panose="05050102010706020507" pitchFamily="18" charset="2"/>
              <a:buChar char=""/>
            </a:pPr>
            <a:r>
              <a:rPr lang="en-IN" sz="2000" b="1" kern="100" dirty="0">
                <a:latin typeface="Times New Roman" panose="02020603050405020304" pitchFamily="18" charset="0"/>
                <a:ea typeface="Calibri" panose="020F0502020204030204" pitchFamily="34" charset="0"/>
                <a:cs typeface="Times New Roman" panose="02020603050405020304" pitchFamily="18" charset="0"/>
              </a:rPr>
              <a:t>Collecting data:</a:t>
            </a:r>
            <a:endParaRPr lang="en-IN" sz="2000" kern="100" dirty="0">
              <a:latin typeface="Times New Roman" panose="02020603050405020304" pitchFamily="18" charset="0"/>
              <a:ea typeface="Calibri" panose="020F0502020204030204" pitchFamily="34" charset="0"/>
              <a:cs typeface="Times New Roman" panose="02020603050405020304" pitchFamily="18" charset="0"/>
            </a:endParaRPr>
          </a:p>
          <a:p>
            <a:pPr marL="457200" algn="just">
              <a:lnSpc>
                <a:spcPct val="150000"/>
              </a:lnSpc>
              <a:spcAft>
                <a:spcPts val="0"/>
              </a:spcAft>
            </a:pPr>
            <a:r>
              <a:rPr lang="en-IN" sz="2000" kern="100" dirty="0">
                <a:latin typeface="Times New Roman" panose="02020603050405020304" pitchFamily="18" charset="0"/>
                <a:ea typeface="Calibri" panose="020F0502020204030204" pitchFamily="34" charset="0"/>
                <a:cs typeface="Times New Roman" panose="02020603050405020304" pitchFamily="18" charset="0"/>
              </a:rPr>
              <a:t>It will collect the data what the user is providing</a:t>
            </a:r>
          </a:p>
          <a:p>
            <a:pPr marL="342900" lvl="0" indent="-342900" algn="just">
              <a:lnSpc>
                <a:spcPct val="150000"/>
              </a:lnSpc>
              <a:spcAft>
                <a:spcPts val="0"/>
              </a:spcAft>
              <a:buFont typeface="Symbol" panose="05050102010706020507" pitchFamily="18" charset="2"/>
              <a:buChar char=""/>
            </a:pPr>
            <a:r>
              <a:rPr lang="en-IN" sz="2000" b="1" kern="100" dirty="0">
                <a:latin typeface="Times New Roman" panose="02020603050405020304" pitchFamily="18" charset="0"/>
                <a:ea typeface="Calibri" panose="020F0502020204030204" pitchFamily="34" charset="0"/>
                <a:cs typeface="Times New Roman" panose="02020603050405020304" pitchFamily="18" charset="0"/>
              </a:rPr>
              <a:t>Pre-processing:</a:t>
            </a:r>
            <a:endParaRPr lang="en-IN" sz="2000" kern="100" dirty="0">
              <a:latin typeface="Times New Roman" panose="02020603050405020304" pitchFamily="18" charset="0"/>
              <a:ea typeface="Calibri" panose="020F0502020204030204" pitchFamily="34" charset="0"/>
              <a:cs typeface="Times New Roman" panose="02020603050405020304" pitchFamily="18" charset="0"/>
            </a:endParaRPr>
          </a:p>
          <a:p>
            <a:pPr marL="457200" algn="just">
              <a:lnSpc>
                <a:spcPct val="150000"/>
              </a:lnSpc>
              <a:spcAft>
                <a:spcPts val="0"/>
              </a:spcAft>
            </a:pPr>
            <a:r>
              <a:rPr lang="en-IN" sz="2000" kern="100" dirty="0">
                <a:latin typeface="Times New Roman" panose="02020603050405020304" pitchFamily="18" charset="0"/>
                <a:ea typeface="Calibri" panose="020F0502020204030204" pitchFamily="34" charset="0"/>
                <a:cs typeface="Times New Roman" panose="02020603050405020304" pitchFamily="18" charset="0"/>
              </a:rPr>
              <a:t>After collecting data we will pre-process the data by fixing the size of the images</a:t>
            </a:r>
          </a:p>
          <a:p>
            <a:pPr marL="342900" lvl="0" indent="-342900" algn="just">
              <a:lnSpc>
                <a:spcPct val="150000"/>
              </a:lnSpc>
              <a:spcAft>
                <a:spcPts val="0"/>
              </a:spcAft>
              <a:buFont typeface="Symbol" panose="05050102010706020507" pitchFamily="18" charset="2"/>
              <a:buChar char=""/>
            </a:pPr>
            <a:r>
              <a:rPr lang="en-IN" sz="2000" b="1" kern="100" dirty="0">
                <a:latin typeface="Times New Roman" panose="02020603050405020304" pitchFamily="18" charset="0"/>
                <a:ea typeface="Calibri" panose="020F0502020204030204" pitchFamily="34" charset="0"/>
                <a:cs typeface="Times New Roman" panose="02020603050405020304" pitchFamily="18" charset="0"/>
              </a:rPr>
              <a:t>Splitting:</a:t>
            </a:r>
            <a:endParaRPr lang="en-IN" sz="2000" kern="100" dirty="0">
              <a:latin typeface="Times New Roman" panose="02020603050405020304" pitchFamily="18" charset="0"/>
              <a:ea typeface="Calibri" panose="020F0502020204030204" pitchFamily="34" charset="0"/>
              <a:cs typeface="Times New Roman" panose="02020603050405020304" pitchFamily="18" charset="0"/>
            </a:endParaRPr>
          </a:p>
          <a:p>
            <a:pPr marL="457200" algn="just">
              <a:lnSpc>
                <a:spcPct val="150000"/>
              </a:lnSpc>
              <a:spcAft>
                <a:spcPts val="0"/>
              </a:spcAft>
            </a:pPr>
            <a:r>
              <a:rPr lang="en-IN" sz="2000" kern="100" dirty="0">
                <a:latin typeface="Times New Roman" panose="02020603050405020304" pitchFamily="18" charset="0"/>
                <a:ea typeface="Calibri" panose="020F0502020204030204" pitchFamily="34" charset="0"/>
                <a:cs typeface="Times New Roman" panose="02020603050405020304" pitchFamily="18" charset="0"/>
              </a:rPr>
              <a:t>The data will be split into train (70%-80%) and test (30%-20%) after pre-processing the data.</a:t>
            </a:r>
          </a:p>
          <a:p>
            <a:pPr marL="342900" lvl="0" indent="-342900" algn="just">
              <a:lnSpc>
                <a:spcPct val="150000"/>
              </a:lnSpc>
              <a:spcAft>
                <a:spcPts val="0"/>
              </a:spcAft>
              <a:buFont typeface="Symbol" panose="05050102010706020507" pitchFamily="18" charset="2"/>
              <a:buChar char=""/>
            </a:pPr>
            <a:r>
              <a:rPr lang="en-IN" sz="2000" b="1" kern="100" dirty="0">
                <a:latin typeface="Times New Roman" panose="02020603050405020304" pitchFamily="18" charset="0"/>
                <a:ea typeface="Calibri" panose="020F0502020204030204" pitchFamily="34" charset="0"/>
                <a:cs typeface="Times New Roman" panose="02020603050405020304" pitchFamily="18" charset="0"/>
              </a:rPr>
              <a:t>Training:</a:t>
            </a:r>
            <a:endParaRPr lang="en-IN" sz="2000" kern="100" dirty="0">
              <a:latin typeface="Times New Roman" panose="02020603050405020304" pitchFamily="18" charset="0"/>
              <a:ea typeface="Calibri" panose="020F0502020204030204" pitchFamily="34" charset="0"/>
              <a:cs typeface="Times New Roman" panose="02020603050405020304" pitchFamily="18" charset="0"/>
            </a:endParaRPr>
          </a:p>
          <a:p>
            <a:pPr marL="457200" algn="just">
              <a:lnSpc>
                <a:spcPct val="150000"/>
              </a:lnSpc>
              <a:spcAft>
                <a:spcPts val="0"/>
              </a:spcAft>
            </a:pPr>
            <a:r>
              <a:rPr lang="en-IN" sz="2000" kern="100" dirty="0">
                <a:latin typeface="Times New Roman" panose="02020603050405020304" pitchFamily="18" charset="0"/>
                <a:ea typeface="Calibri" panose="020F0502020204030204" pitchFamily="34" charset="0"/>
                <a:cs typeface="Times New Roman" panose="02020603050405020304" pitchFamily="18" charset="0"/>
              </a:rPr>
              <a:t>After splitting the data will be trained with different deep learning algorithms for the classification.</a:t>
            </a:r>
          </a:p>
          <a:p>
            <a:pPr marL="342900" lvl="0" indent="-342900" algn="just">
              <a:lnSpc>
                <a:spcPct val="150000"/>
              </a:lnSpc>
              <a:spcAft>
                <a:spcPts val="0"/>
              </a:spcAft>
              <a:buFont typeface="Symbol" panose="05050102010706020507" pitchFamily="18" charset="2"/>
              <a:buChar char=""/>
            </a:pPr>
            <a:r>
              <a:rPr lang="en-IN" sz="2000" b="1" kern="100" dirty="0">
                <a:latin typeface="Times New Roman" panose="02020603050405020304" pitchFamily="18" charset="0"/>
                <a:ea typeface="Calibri" panose="020F0502020204030204" pitchFamily="34" charset="0"/>
                <a:cs typeface="Times New Roman" panose="02020603050405020304" pitchFamily="18" charset="0"/>
              </a:rPr>
              <a:t>Classification:</a:t>
            </a:r>
            <a:endParaRPr lang="en-IN" sz="2000" kern="100" dirty="0">
              <a:latin typeface="Times New Roman" panose="02020603050405020304" pitchFamily="18" charset="0"/>
              <a:ea typeface="Calibri" panose="020F0502020204030204" pitchFamily="34" charset="0"/>
              <a:cs typeface="Times New Roman" panose="02020603050405020304" pitchFamily="18" charset="0"/>
            </a:endParaRPr>
          </a:p>
          <a:p>
            <a:pPr marL="457200" algn="just">
              <a:lnSpc>
                <a:spcPct val="150000"/>
              </a:lnSpc>
              <a:spcAft>
                <a:spcPts val="0"/>
              </a:spcAft>
            </a:pPr>
            <a:r>
              <a:rPr lang="en-IN" sz="2000" kern="100" dirty="0">
                <a:latin typeface="Times New Roman" panose="02020603050405020304" pitchFamily="18" charset="0"/>
                <a:ea typeface="Calibri" panose="020F0502020204030204" pitchFamily="34" charset="0"/>
                <a:cs typeface="Times New Roman" panose="02020603050405020304" pitchFamily="18" charset="0"/>
              </a:rPr>
              <a:t>Classifying the images which is taken as input and </a:t>
            </a:r>
            <a:r>
              <a:rPr lang="en-IN" sz="2000" kern="100" dirty="0" smtClean="0">
                <a:latin typeface="Times New Roman" panose="02020603050405020304" pitchFamily="18" charset="0"/>
                <a:ea typeface="Calibri" panose="020F0502020204030204" pitchFamily="34" charset="0"/>
                <a:cs typeface="Times New Roman" panose="02020603050405020304" pitchFamily="18" charset="0"/>
              </a:rPr>
              <a:t>produce the output.</a:t>
            </a:r>
          </a:p>
        </p:txBody>
      </p:sp>
      <p:sp>
        <p:nvSpPr>
          <p:cNvPr id="3" name="Rectangle 2"/>
          <p:cNvSpPr/>
          <p:nvPr/>
        </p:nvSpPr>
        <p:spPr>
          <a:xfrm>
            <a:off x="5326148" y="305191"/>
            <a:ext cx="1483098" cy="400110"/>
          </a:xfrm>
          <a:prstGeom prst="rect">
            <a:avLst/>
          </a:prstGeom>
        </p:spPr>
        <p:txBody>
          <a:bodyPr wrap="none">
            <a:spAutoFit/>
          </a:bodyPr>
          <a:lstStyle/>
          <a:p>
            <a:r>
              <a:rPr lang="en-IN" sz="2000" b="1" dirty="0" smtClean="0">
                <a:solidFill>
                  <a:srgbClr val="92D050"/>
                </a:solidFill>
                <a:latin typeface="Times New Roman" panose="02020603050405020304" pitchFamily="18" charset="0"/>
                <a:ea typeface="Calibri" panose="020F0502020204030204" pitchFamily="34" charset="0"/>
              </a:rPr>
              <a:t>MODULES</a:t>
            </a:r>
            <a:endParaRPr lang="en-IN" dirty="0">
              <a:solidFill>
                <a:srgbClr val="92D050"/>
              </a:solidFill>
            </a:endParaRPr>
          </a:p>
        </p:txBody>
      </p:sp>
    </p:spTree>
    <p:extLst>
      <p:ext uri="{BB962C8B-B14F-4D97-AF65-F5344CB8AC3E}">
        <p14:creationId xmlns:p14="http://schemas.microsoft.com/office/powerpoint/2010/main" val="39938639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48640" y="705301"/>
            <a:ext cx="11129554" cy="5961632"/>
          </a:xfrm>
          <a:prstGeom prst="rect">
            <a:avLst/>
          </a:prstGeom>
        </p:spPr>
        <p:txBody>
          <a:bodyPr wrap="square">
            <a:spAutoFit/>
          </a:bodyPr>
          <a:lstStyle/>
          <a:p>
            <a:pPr marL="914400" lvl="1" indent="-457200" algn="just">
              <a:lnSpc>
                <a:spcPct val="107000"/>
              </a:lnSpc>
              <a:spcAft>
                <a:spcPts val="0"/>
              </a:spcAft>
              <a:buFont typeface="+mj-lt"/>
              <a:buAutoNum type="arabicPeriod" startAt="2"/>
            </a:pPr>
            <a:r>
              <a:rPr lang="en-IN" sz="2000" b="1" kern="100" dirty="0">
                <a:latin typeface="Times New Roman" panose="02020603050405020304" pitchFamily="18" charset="0"/>
                <a:ea typeface="Calibri" panose="020F0502020204030204" pitchFamily="34" charset="0"/>
                <a:cs typeface="Times New Roman" panose="02020603050405020304" pitchFamily="18" charset="0"/>
              </a:rPr>
              <a:t>Patient:</a:t>
            </a:r>
            <a:endParaRPr lang="en-IN" sz="2000" kern="100"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spcAft>
                <a:spcPts val="0"/>
              </a:spcAft>
              <a:buFont typeface="Symbol" panose="05050102010706020507" pitchFamily="18" charset="2"/>
              <a:buChar char=""/>
            </a:pPr>
            <a:r>
              <a:rPr lang="en-IN" sz="2000" b="1" kern="100" dirty="0">
                <a:latin typeface="Times New Roman" panose="02020603050405020304" pitchFamily="18" charset="0"/>
                <a:ea typeface="Calibri" panose="020F0502020204030204" pitchFamily="34" charset="0"/>
                <a:cs typeface="Times New Roman" panose="02020603050405020304" pitchFamily="18" charset="0"/>
              </a:rPr>
              <a:t>Register:</a:t>
            </a:r>
            <a:endParaRPr lang="en-IN" sz="2000" kern="100" dirty="0">
              <a:latin typeface="Times New Roman" panose="02020603050405020304" pitchFamily="18" charset="0"/>
              <a:ea typeface="Calibri" panose="020F0502020204030204" pitchFamily="34" charset="0"/>
              <a:cs typeface="Times New Roman" panose="02020603050405020304" pitchFamily="18" charset="0"/>
            </a:endParaRPr>
          </a:p>
          <a:p>
            <a:pPr marL="457200" algn="just">
              <a:lnSpc>
                <a:spcPct val="150000"/>
              </a:lnSpc>
              <a:spcAft>
                <a:spcPts val="0"/>
              </a:spcAft>
            </a:pPr>
            <a:r>
              <a:rPr lang="en-IN" sz="2000" kern="100" dirty="0">
                <a:latin typeface="Times New Roman" panose="02020603050405020304" pitchFamily="18" charset="0"/>
                <a:ea typeface="Calibri" panose="020F0502020204030204" pitchFamily="34" charset="0"/>
                <a:cs typeface="Times New Roman" panose="02020603050405020304" pitchFamily="18" charset="0"/>
              </a:rPr>
              <a:t>Patient need to register with the valid details of them.</a:t>
            </a:r>
          </a:p>
          <a:p>
            <a:pPr marL="342900" lvl="0" indent="-342900" algn="just">
              <a:lnSpc>
                <a:spcPct val="150000"/>
              </a:lnSpc>
              <a:spcAft>
                <a:spcPts val="0"/>
              </a:spcAft>
              <a:buFont typeface="Symbol" panose="05050102010706020507" pitchFamily="18" charset="2"/>
              <a:buChar char=""/>
            </a:pPr>
            <a:r>
              <a:rPr lang="en-IN" sz="2000" b="1" kern="100" dirty="0">
                <a:latin typeface="Times New Roman" panose="02020603050405020304" pitchFamily="18" charset="0"/>
                <a:ea typeface="Calibri" panose="020F0502020204030204" pitchFamily="34" charset="0"/>
                <a:cs typeface="Times New Roman" panose="02020603050405020304" pitchFamily="18" charset="0"/>
              </a:rPr>
              <a:t>Login:</a:t>
            </a:r>
            <a:endParaRPr lang="en-IN" sz="2000" kern="100" dirty="0">
              <a:latin typeface="Times New Roman" panose="02020603050405020304" pitchFamily="18" charset="0"/>
              <a:ea typeface="Calibri" panose="020F0502020204030204" pitchFamily="34" charset="0"/>
              <a:cs typeface="Times New Roman" panose="02020603050405020304" pitchFamily="18" charset="0"/>
            </a:endParaRPr>
          </a:p>
          <a:p>
            <a:pPr marL="457200" algn="just">
              <a:lnSpc>
                <a:spcPct val="150000"/>
              </a:lnSpc>
              <a:spcAft>
                <a:spcPts val="0"/>
              </a:spcAft>
            </a:pPr>
            <a:r>
              <a:rPr lang="en-IN" sz="2000" kern="100" dirty="0">
                <a:latin typeface="Times New Roman" panose="02020603050405020304" pitchFamily="18" charset="0"/>
                <a:ea typeface="Calibri" panose="020F0502020204030204" pitchFamily="34" charset="0"/>
                <a:cs typeface="Times New Roman" panose="02020603050405020304" pitchFamily="18" charset="0"/>
              </a:rPr>
              <a:t>Patient need to login with details what they have provided at registration.</a:t>
            </a:r>
          </a:p>
          <a:p>
            <a:pPr marL="342900" lvl="0" indent="-342900" algn="just">
              <a:lnSpc>
                <a:spcPct val="150000"/>
              </a:lnSpc>
              <a:spcAft>
                <a:spcPts val="0"/>
              </a:spcAft>
              <a:buFont typeface="Symbol" panose="05050102010706020507" pitchFamily="18" charset="2"/>
              <a:buChar char=""/>
            </a:pPr>
            <a:r>
              <a:rPr lang="en-IN" sz="2000" b="1" kern="100" dirty="0">
                <a:latin typeface="Times New Roman" panose="02020603050405020304" pitchFamily="18" charset="0"/>
                <a:ea typeface="Calibri" panose="020F0502020204030204" pitchFamily="34" charset="0"/>
                <a:cs typeface="Times New Roman" panose="02020603050405020304" pitchFamily="18" charset="0"/>
              </a:rPr>
              <a:t>Classification:</a:t>
            </a:r>
            <a:endParaRPr lang="en-IN" sz="2000" kern="100" dirty="0">
              <a:latin typeface="Times New Roman" panose="02020603050405020304" pitchFamily="18" charset="0"/>
              <a:ea typeface="Calibri" panose="020F0502020204030204" pitchFamily="34" charset="0"/>
              <a:cs typeface="Times New Roman" panose="02020603050405020304" pitchFamily="18" charset="0"/>
            </a:endParaRPr>
          </a:p>
          <a:p>
            <a:pPr marL="457200" algn="just">
              <a:lnSpc>
                <a:spcPct val="150000"/>
              </a:lnSpc>
              <a:spcAft>
                <a:spcPts val="0"/>
              </a:spcAft>
            </a:pPr>
            <a:r>
              <a:rPr lang="en-IN" sz="2000" kern="100" dirty="0">
                <a:latin typeface="Times New Roman" panose="02020603050405020304" pitchFamily="18" charset="0"/>
                <a:ea typeface="Calibri" panose="020F0502020204030204" pitchFamily="34" charset="0"/>
                <a:cs typeface="Times New Roman" panose="02020603050405020304" pitchFamily="18" charset="0"/>
              </a:rPr>
              <a:t>Patient will give the required information and will upload the data as per that we will classify the result and it will show </a:t>
            </a:r>
            <a:r>
              <a:rPr lang="en-IN" sz="2000" kern="100" dirty="0" err="1">
                <a:latin typeface="Times New Roman" panose="02020603050405020304" pitchFamily="18" charset="0"/>
                <a:ea typeface="Calibri" panose="020F0502020204030204" pitchFamily="34" charset="0"/>
                <a:cs typeface="Times New Roman" panose="02020603050405020304" pitchFamily="18" charset="0"/>
              </a:rPr>
              <a:t>thw</a:t>
            </a:r>
            <a:r>
              <a:rPr lang="en-IN" sz="2000" kern="100" dirty="0">
                <a:latin typeface="Times New Roman" panose="02020603050405020304" pitchFamily="18" charset="0"/>
                <a:ea typeface="Calibri" panose="020F0502020204030204" pitchFamily="34" charset="0"/>
                <a:cs typeface="Times New Roman" panose="02020603050405020304" pitchFamily="18" charset="0"/>
              </a:rPr>
              <a:t> classification result.</a:t>
            </a:r>
          </a:p>
          <a:p>
            <a:pPr marL="342900" lvl="0" indent="-342900" algn="just">
              <a:lnSpc>
                <a:spcPct val="150000"/>
              </a:lnSpc>
              <a:spcAft>
                <a:spcPts val="0"/>
              </a:spcAft>
              <a:buFont typeface="Symbol" panose="05050102010706020507" pitchFamily="18" charset="2"/>
              <a:buChar char=""/>
            </a:pPr>
            <a:r>
              <a:rPr lang="en-IN" sz="2000" b="1" kern="100" dirty="0">
                <a:latin typeface="Times New Roman" panose="02020603050405020304" pitchFamily="18" charset="0"/>
                <a:ea typeface="Calibri" panose="020F0502020204030204" pitchFamily="34" charset="0"/>
                <a:cs typeface="Times New Roman" panose="02020603050405020304" pitchFamily="18" charset="0"/>
              </a:rPr>
              <a:t>Booking appointment &amp; Chatting:</a:t>
            </a:r>
            <a:endParaRPr lang="en-IN" sz="2000" kern="100" dirty="0">
              <a:latin typeface="Times New Roman" panose="02020603050405020304" pitchFamily="18" charset="0"/>
              <a:ea typeface="Calibri" panose="020F0502020204030204" pitchFamily="34" charset="0"/>
              <a:cs typeface="Times New Roman" panose="02020603050405020304" pitchFamily="18" charset="0"/>
            </a:endParaRPr>
          </a:p>
          <a:p>
            <a:pPr marL="457200" algn="just">
              <a:lnSpc>
                <a:spcPct val="150000"/>
              </a:lnSpc>
              <a:spcAft>
                <a:spcPts val="0"/>
              </a:spcAft>
            </a:pPr>
            <a:r>
              <a:rPr lang="en-IN" sz="2000" kern="100" dirty="0">
                <a:latin typeface="Times New Roman" panose="02020603050405020304" pitchFamily="18" charset="0"/>
                <a:ea typeface="Calibri" panose="020F0502020204030204" pitchFamily="34" charset="0"/>
                <a:cs typeface="Times New Roman" panose="02020603050405020304" pitchFamily="18" charset="0"/>
              </a:rPr>
              <a:t>Booking appointment as per the classification and if needed patient can chat with the doctor based on the problem.</a:t>
            </a:r>
          </a:p>
          <a:p>
            <a:pPr marL="342900" lvl="0" indent="-342900" algn="just">
              <a:lnSpc>
                <a:spcPct val="150000"/>
              </a:lnSpc>
              <a:spcAft>
                <a:spcPts val="0"/>
              </a:spcAft>
              <a:buFont typeface="Symbol" panose="05050102010706020507" pitchFamily="18" charset="2"/>
              <a:buChar char=""/>
            </a:pPr>
            <a:r>
              <a:rPr lang="en-IN" sz="2000" b="1" kern="100" dirty="0">
                <a:latin typeface="Times New Roman" panose="02020603050405020304" pitchFamily="18" charset="0"/>
                <a:ea typeface="Calibri" panose="020F0502020204030204" pitchFamily="34" charset="0"/>
                <a:cs typeface="Times New Roman" panose="02020603050405020304" pitchFamily="18" charset="0"/>
              </a:rPr>
              <a:t>Feedback:</a:t>
            </a:r>
            <a:endParaRPr lang="en-IN" sz="2000" kern="100"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spcAft>
                <a:spcPts val="800"/>
              </a:spcAft>
              <a:buFont typeface="Symbol" panose="05050102010706020507" pitchFamily="18" charset="2"/>
              <a:buChar char=""/>
            </a:pPr>
            <a:r>
              <a:rPr lang="en-IN" sz="2000" kern="100" dirty="0">
                <a:latin typeface="Times New Roman" panose="02020603050405020304" pitchFamily="18" charset="0"/>
                <a:ea typeface="Calibri" panose="020F0502020204030204" pitchFamily="34" charset="0"/>
                <a:cs typeface="Times New Roman" panose="02020603050405020304" pitchFamily="18" charset="0"/>
              </a:rPr>
              <a:t>Patient can provide the feedback on the doctor after completion their treatment.</a:t>
            </a: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3" name="Rectangle 2"/>
          <p:cNvSpPr/>
          <p:nvPr/>
        </p:nvSpPr>
        <p:spPr>
          <a:xfrm>
            <a:off x="5326148" y="305191"/>
            <a:ext cx="1483098" cy="400110"/>
          </a:xfrm>
          <a:prstGeom prst="rect">
            <a:avLst/>
          </a:prstGeom>
        </p:spPr>
        <p:txBody>
          <a:bodyPr wrap="none">
            <a:spAutoFit/>
          </a:bodyPr>
          <a:lstStyle/>
          <a:p>
            <a:r>
              <a:rPr lang="en-IN" sz="2000" b="1" dirty="0" smtClean="0">
                <a:solidFill>
                  <a:srgbClr val="92D050"/>
                </a:solidFill>
                <a:latin typeface="Times New Roman" panose="02020603050405020304" pitchFamily="18" charset="0"/>
                <a:ea typeface="Calibri" panose="020F0502020204030204" pitchFamily="34" charset="0"/>
              </a:rPr>
              <a:t>MODULES</a:t>
            </a:r>
            <a:endParaRPr lang="en-IN" dirty="0">
              <a:solidFill>
                <a:srgbClr val="92D050"/>
              </a:solidFill>
            </a:endParaRPr>
          </a:p>
        </p:txBody>
      </p:sp>
    </p:spTree>
    <p:extLst>
      <p:ext uri="{BB962C8B-B14F-4D97-AF65-F5344CB8AC3E}">
        <p14:creationId xmlns:p14="http://schemas.microsoft.com/office/powerpoint/2010/main" val="37152295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p:nvPr/>
        </p:nvSpPr>
        <p:spPr>
          <a:xfrm>
            <a:off x="5416062" y="402597"/>
            <a:ext cx="1209821" cy="352686"/>
          </a:xfrm>
          <a:prstGeom prst="rect">
            <a:avLst/>
          </a:prstGeom>
        </p:spPr>
        <p:txBody>
          <a:bodyPr vert="horz" lIns="91440" tIns="45720" rIns="91440" bIns="45720" rtlCol="0" anchor="t">
            <a:normAutofit fontScale="25000" lnSpcReduction="2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b="1" dirty="0">
                <a:solidFill>
                  <a:schemeClr val="tx1"/>
                </a:solidFill>
              </a:rPr>
              <a:t>                            </a:t>
            </a:r>
            <a:r>
              <a:rPr lang="en-US" sz="9600" b="1" dirty="0">
                <a:solidFill>
                  <a:schemeClr val="accent6"/>
                </a:solidFill>
                <a:latin typeface="Times New Roman" panose="02020603050405020304" pitchFamily="18" charset="0"/>
                <a:cs typeface="Times New Roman" panose="02020603050405020304" pitchFamily="18" charset="0"/>
              </a:rPr>
              <a:t>INDEX</a:t>
            </a:r>
            <a:endParaRPr lang="en-US" b="1" dirty="0">
              <a:solidFill>
                <a:schemeClr val="accent6"/>
              </a:solidFill>
              <a:latin typeface="Times New Roman" panose="02020603050405020304" pitchFamily="18" charset="0"/>
              <a:cs typeface="Times New Roman" panose="02020603050405020304" pitchFamily="18" charset="0"/>
            </a:endParaRPr>
          </a:p>
        </p:txBody>
      </p:sp>
      <p:sp>
        <p:nvSpPr>
          <p:cNvPr id="3" name="Content Placeholder 2"/>
          <p:cNvSpPr txBox="1"/>
          <p:nvPr/>
        </p:nvSpPr>
        <p:spPr>
          <a:xfrm>
            <a:off x="655153" y="941967"/>
            <a:ext cx="3376246" cy="5602193"/>
          </a:xfrm>
          <a:prstGeom prst="rect">
            <a:avLst/>
          </a:prstGeom>
        </p:spPr>
        <p:txBody>
          <a:bodyPr>
            <a:noAutofit/>
          </a:bodyPr>
          <a:lstStyle>
            <a:lvl1pPr marL="285750" indent="-285750" algn="l" defTabSz="457200" rtl="0" eaLnBrk="1" latinLnBrk="0" hangingPunct="1">
              <a:spcBef>
                <a:spcPct val="20000"/>
              </a:spcBef>
              <a:spcAft>
                <a:spcPts val="600"/>
              </a:spcAft>
              <a:buClr>
                <a:schemeClr val="accent1"/>
              </a:buClr>
              <a:buSzPct val="115000"/>
              <a:buFont typeface="Arial" panose="020B0604020202020204"/>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panose="020B0604020202020204"/>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panose="020B0604020202020204"/>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panose="020B0604020202020204"/>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9pPr>
          </a:lstStyle>
          <a:p>
            <a:pPr lvl="2">
              <a:lnSpc>
                <a:spcPct val="15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Abstract</a:t>
            </a:r>
          </a:p>
          <a:p>
            <a:pPr lvl="2">
              <a:lnSpc>
                <a:spcPct val="15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Objective of project</a:t>
            </a:r>
          </a:p>
          <a:p>
            <a:pPr lvl="2">
              <a:lnSpc>
                <a:spcPct val="15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Problem Statement</a:t>
            </a:r>
          </a:p>
          <a:p>
            <a:pPr lvl="2">
              <a:lnSpc>
                <a:spcPct val="15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Scope &amp; Motivation</a:t>
            </a:r>
          </a:p>
          <a:p>
            <a:pPr lvl="2">
              <a:lnSpc>
                <a:spcPct val="15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Introduction</a:t>
            </a:r>
          </a:p>
          <a:p>
            <a:pPr lvl="2">
              <a:lnSpc>
                <a:spcPct val="15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Literature survey</a:t>
            </a:r>
          </a:p>
          <a:p>
            <a:pPr lvl="2">
              <a:lnSpc>
                <a:spcPct val="15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Existing Method</a:t>
            </a:r>
          </a:p>
          <a:p>
            <a:pPr lvl="2">
              <a:lnSpc>
                <a:spcPct val="15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Disadvantages</a:t>
            </a:r>
          </a:p>
          <a:p>
            <a:pPr lvl="2">
              <a:lnSpc>
                <a:spcPct val="15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Proposed method</a:t>
            </a:r>
          </a:p>
          <a:p>
            <a:pPr lvl="2">
              <a:lnSpc>
                <a:spcPct val="150000"/>
              </a:lnSpc>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Advantages</a:t>
            </a:r>
            <a:endParaRPr lang="en-US" sz="2000" dirty="0">
              <a:latin typeface="Times New Roman" panose="02020603050405020304" pitchFamily="18" charset="0"/>
              <a:cs typeface="Times New Roman" panose="02020603050405020304" pitchFamily="18" charset="0"/>
            </a:endParaRPr>
          </a:p>
          <a:p>
            <a:pPr lvl="2">
              <a:lnSpc>
                <a:spcPct val="170000"/>
              </a:lnSpc>
              <a:buFont typeface="Wingdings" panose="05000000000000000000" pitchFamily="2" charset="2"/>
              <a:buChar char="v"/>
            </a:pPr>
            <a:endParaRPr lang="en-US" sz="2000" dirty="0">
              <a:latin typeface="Times New Roman" panose="02020603050405020304" pitchFamily="18" charset="0"/>
              <a:cs typeface="Times New Roman" panose="02020603050405020304" pitchFamily="18" charset="0"/>
            </a:endParaRPr>
          </a:p>
          <a:p>
            <a:pPr marL="768350" lvl="2" indent="0">
              <a:lnSpc>
                <a:spcPct val="170000"/>
              </a:lnSpc>
              <a:buNone/>
            </a:pPr>
            <a:endParaRPr 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endParaRPr lang="en-US" sz="2000" dirty="0"/>
          </a:p>
        </p:txBody>
      </p:sp>
      <p:sp>
        <p:nvSpPr>
          <p:cNvPr id="4" name="Content Placeholder 2"/>
          <p:cNvSpPr txBox="1"/>
          <p:nvPr/>
        </p:nvSpPr>
        <p:spPr>
          <a:xfrm>
            <a:off x="5925685" y="1085895"/>
            <a:ext cx="5185448" cy="5458265"/>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a:lstStyle>
          <a:p>
            <a:pPr lvl="2" algn="just">
              <a:lnSpc>
                <a:spcPct val="150000"/>
              </a:lnSpc>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Project Flow	</a:t>
            </a:r>
          </a:p>
          <a:p>
            <a:pPr lvl="2" algn="just">
              <a:lnSpc>
                <a:spcPct val="150000"/>
              </a:lnSpc>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Hardware and Software Requirements</a:t>
            </a:r>
          </a:p>
          <a:p>
            <a:pPr lvl="2" algn="just">
              <a:lnSpc>
                <a:spcPct val="150000"/>
              </a:lnSpc>
              <a:buFont typeface="Wingdings" panose="05000000000000000000" pitchFamily="2" charset="2"/>
              <a:buChar char="v"/>
            </a:pPr>
            <a:r>
              <a:rPr lang="en-US" sz="1800" dirty="0" smtClean="0">
                <a:latin typeface="Times New Roman" panose="02020603050405020304" pitchFamily="18" charset="0"/>
                <a:cs typeface="Times New Roman" panose="02020603050405020304" pitchFamily="18" charset="0"/>
              </a:rPr>
              <a:t>Architecture</a:t>
            </a:r>
          </a:p>
          <a:p>
            <a:pPr lvl="2" algn="just">
              <a:lnSpc>
                <a:spcPct val="150000"/>
              </a:lnSpc>
              <a:buFont typeface="Wingdings" panose="05000000000000000000" pitchFamily="2" charset="2"/>
              <a:buChar char="v"/>
            </a:pPr>
            <a:r>
              <a:rPr lang="en-US" sz="1800" dirty="0" smtClean="0">
                <a:latin typeface="Times New Roman" panose="02020603050405020304" pitchFamily="18" charset="0"/>
                <a:cs typeface="Times New Roman" panose="02020603050405020304" pitchFamily="18" charset="0"/>
              </a:rPr>
              <a:t>Modules</a:t>
            </a:r>
            <a:endParaRPr lang="en-US" sz="1800" dirty="0">
              <a:latin typeface="Times New Roman" panose="02020603050405020304" pitchFamily="18" charset="0"/>
              <a:cs typeface="Times New Roman" panose="02020603050405020304" pitchFamily="18" charset="0"/>
            </a:endParaRPr>
          </a:p>
          <a:p>
            <a:pPr lvl="2" algn="just">
              <a:lnSpc>
                <a:spcPct val="150000"/>
              </a:lnSpc>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Methodology/algorithm</a:t>
            </a:r>
          </a:p>
          <a:p>
            <a:pPr lvl="2" algn="just">
              <a:lnSpc>
                <a:spcPct val="150000"/>
              </a:lnSpc>
              <a:buFont typeface="Wingdings" panose="05000000000000000000" pitchFamily="2" charset="2"/>
              <a:buChar char="v"/>
            </a:pPr>
            <a:r>
              <a:rPr lang="en-US" sz="1800" dirty="0" smtClean="0">
                <a:latin typeface="Times New Roman" panose="02020603050405020304" pitchFamily="18" charset="0"/>
                <a:cs typeface="Times New Roman" panose="02020603050405020304" pitchFamily="18" charset="0"/>
              </a:rPr>
              <a:t>UMLS</a:t>
            </a:r>
          </a:p>
          <a:p>
            <a:pPr lvl="2" algn="just">
              <a:lnSpc>
                <a:spcPct val="150000"/>
              </a:lnSpc>
              <a:buFont typeface="Wingdings" panose="05000000000000000000" pitchFamily="2" charset="2"/>
              <a:buChar char="v"/>
            </a:pPr>
            <a:r>
              <a:rPr lang="en-US" sz="1800" dirty="0" smtClean="0">
                <a:latin typeface="Times New Roman" panose="02020603050405020304" pitchFamily="18" charset="0"/>
                <a:cs typeface="Times New Roman" panose="02020603050405020304" pitchFamily="18" charset="0"/>
              </a:rPr>
              <a:t>References</a:t>
            </a:r>
            <a:endParaRPr lang="en-US" sz="1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endParaRPr lang="en-US" sz="20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45029" y="990720"/>
            <a:ext cx="9144000" cy="5038302"/>
          </a:xfrm>
          <a:prstGeom prst="rect">
            <a:avLst/>
          </a:prstGeom>
        </p:spPr>
        <p:txBody>
          <a:bodyPr wrap="square">
            <a:spAutoFit/>
          </a:bodyPr>
          <a:lstStyle/>
          <a:p>
            <a:pPr marL="914400" lvl="1" indent="-457200" algn="just">
              <a:lnSpc>
                <a:spcPct val="107000"/>
              </a:lnSpc>
              <a:spcAft>
                <a:spcPts val="0"/>
              </a:spcAft>
              <a:buFont typeface="+mj-lt"/>
              <a:buAutoNum type="arabicPeriod" startAt="3"/>
            </a:pPr>
            <a:r>
              <a:rPr lang="en-IN" sz="2000" b="1" kern="100" dirty="0">
                <a:latin typeface="Times New Roman" panose="02020603050405020304" pitchFamily="18" charset="0"/>
                <a:ea typeface="Calibri" panose="020F0502020204030204" pitchFamily="34" charset="0"/>
                <a:cs typeface="Times New Roman" panose="02020603050405020304" pitchFamily="18" charset="0"/>
              </a:rPr>
              <a:t>Doctor:</a:t>
            </a:r>
            <a:endParaRPr lang="en-IN" sz="2000" kern="100"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spcAft>
                <a:spcPts val="0"/>
              </a:spcAft>
              <a:buFont typeface="Symbol" panose="05050102010706020507" pitchFamily="18" charset="2"/>
              <a:buChar char=""/>
            </a:pPr>
            <a:r>
              <a:rPr lang="en-IN" sz="2000" b="1" kern="100" dirty="0">
                <a:latin typeface="Times New Roman" panose="02020603050405020304" pitchFamily="18" charset="0"/>
                <a:ea typeface="Calibri" panose="020F0502020204030204" pitchFamily="34" charset="0"/>
                <a:cs typeface="Times New Roman" panose="02020603050405020304" pitchFamily="18" charset="0"/>
              </a:rPr>
              <a:t>Register:</a:t>
            </a:r>
            <a:endParaRPr lang="en-IN" sz="2000" kern="100" dirty="0">
              <a:latin typeface="Times New Roman" panose="02020603050405020304" pitchFamily="18" charset="0"/>
              <a:ea typeface="Calibri" panose="020F0502020204030204" pitchFamily="34" charset="0"/>
              <a:cs typeface="Times New Roman" panose="02020603050405020304" pitchFamily="18" charset="0"/>
            </a:endParaRPr>
          </a:p>
          <a:p>
            <a:pPr marL="457200" algn="just">
              <a:lnSpc>
                <a:spcPct val="150000"/>
              </a:lnSpc>
              <a:spcAft>
                <a:spcPts val="0"/>
              </a:spcAft>
            </a:pPr>
            <a:r>
              <a:rPr lang="en-IN" sz="2000" kern="100" dirty="0">
                <a:latin typeface="Times New Roman" panose="02020603050405020304" pitchFamily="18" charset="0"/>
                <a:ea typeface="Calibri" panose="020F0502020204030204" pitchFamily="34" charset="0"/>
                <a:cs typeface="Times New Roman" panose="02020603050405020304" pitchFamily="18" charset="0"/>
              </a:rPr>
              <a:t>Doctor need to register with the valid details of them like name, mail, Hospital name, Experience of them etc.,</a:t>
            </a:r>
          </a:p>
          <a:p>
            <a:pPr marL="342900" lvl="0" indent="-342900" algn="just">
              <a:lnSpc>
                <a:spcPct val="150000"/>
              </a:lnSpc>
              <a:spcAft>
                <a:spcPts val="0"/>
              </a:spcAft>
              <a:buFont typeface="Symbol" panose="05050102010706020507" pitchFamily="18" charset="2"/>
              <a:buChar char=""/>
            </a:pPr>
            <a:r>
              <a:rPr lang="en-IN" sz="2000" b="1" kern="100" dirty="0">
                <a:latin typeface="Times New Roman" panose="02020603050405020304" pitchFamily="18" charset="0"/>
                <a:ea typeface="Calibri" panose="020F0502020204030204" pitchFamily="34" charset="0"/>
                <a:cs typeface="Times New Roman" panose="02020603050405020304" pitchFamily="18" charset="0"/>
              </a:rPr>
              <a:t>Login:</a:t>
            </a:r>
            <a:endParaRPr lang="en-IN" sz="2000" kern="100" dirty="0">
              <a:latin typeface="Times New Roman" panose="02020603050405020304" pitchFamily="18" charset="0"/>
              <a:ea typeface="Calibri" panose="020F0502020204030204" pitchFamily="34" charset="0"/>
              <a:cs typeface="Times New Roman" panose="02020603050405020304" pitchFamily="18" charset="0"/>
            </a:endParaRPr>
          </a:p>
          <a:p>
            <a:pPr marL="457200" algn="just">
              <a:lnSpc>
                <a:spcPct val="150000"/>
              </a:lnSpc>
              <a:spcAft>
                <a:spcPts val="0"/>
              </a:spcAft>
            </a:pPr>
            <a:r>
              <a:rPr lang="en-IN" sz="2000" kern="100" dirty="0">
                <a:latin typeface="Times New Roman" panose="02020603050405020304" pitchFamily="18" charset="0"/>
                <a:ea typeface="Calibri" panose="020F0502020204030204" pitchFamily="34" charset="0"/>
                <a:cs typeface="Times New Roman" panose="02020603050405020304" pitchFamily="18" charset="0"/>
              </a:rPr>
              <a:t>Patient need to login with details what they have provided at registration.</a:t>
            </a:r>
          </a:p>
          <a:p>
            <a:pPr marL="342900" lvl="0" indent="-342900" algn="just">
              <a:lnSpc>
                <a:spcPct val="150000"/>
              </a:lnSpc>
              <a:spcAft>
                <a:spcPts val="0"/>
              </a:spcAft>
              <a:buFont typeface="Symbol" panose="05050102010706020507" pitchFamily="18" charset="2"/>
              <a:buChar char=""/>
            </a:pPr>
            <a:r>
              <a:rPr lang="en-IN" sz="2000" b="1" kern="100" dirty="0">
                <a:latin typeface="Times New Roman" panose="02020603050405020304" pitchFamily="18" charset="0"/>
                <a:ea typeface="Calibri" panose="020F0502020204030204" pitchFamily="34" charset="0"/>
                <a:cs typeface="Times New Roman" panose="02020603050405020304" pitchFamily="18" charset="0"/>
              </a:rPr>
              <a:t>View Appointments:</a:t>
            </a:r>
            <a:endParaRPr lang="en-IN" sz="2000" kern="100" dirty="0">
              <a:latin typeface="Times New Roman" panose="02020603050405020304" pitchFamily="18" charset="0"/>
              <a:ea typeface="Calibri" panose="020F0502020204030204" pitchFamily="34" charset="0"/>
              <a:cs typeface="Times New Roman" panose="02020603050405020304" pitchFamily="18" charset="0"/>
            </a:endParaRPr>
          </a:p>
          <a:p>
            <a:pPr marL="457200" algn="just">
              <a:lnSpc>
                <a:spcPct val="150000"/>
              </a:lnSpc>
              <a:spcAft>
                <a:spcPts val="0"/>
              </a:spcAft>
            </a:pPr>
            <a:r>
              <a:rPr lang="en-IN" sz="2000" kern="100" dirty="0">
                <a:latin typeface="Times New Roman" panose="02020603050405020304" pitchFamily="18" charset="0"/>
                <a:ea typeface="Calibri" panose="020F0502020204030204" pitchFamily="34" charset="0"/>
                <a:cs typeface="Times New Roman" panose="02020603050405020304" pitchFamily="18" charset="0"/>
              </a:rPr>
              <a:t>Doctor can view the appointments related.</a:t>
            </a:r>
          </a:p>
          <a:p>
            <a:pPr marL="342900" lvl="0" indent="-342900" algn="just">
              <a:lnSpc>
                <a:spcPct val="150000"/>
              </a:lnSpc>
              <a:spcAft>
                <a:spcPts val="0"/>
              </a:spcAft>
              <a:buFont typeface="Symbol" panose="05050102010706020507" pitchFamily="18" charset="2"/>
              <a:buChar char=""/>
            </a:pPr>
            <a:r>
              <a:rPr lang="en-IN" sz="2000" b="1" kern="100" dirty="0">
                <a:latin typeface="Times New Roman" panose="02020603050405020304" pitchFamily="18" charset="0"/>
                <a:ea typeface="Calibri" panose="020F0502020204030204" pitchFamily="34" charset="0"/>
                <a:cs typeface="Times New Roman" panose="02020603050405020304" pitchFamily="18" charset="0"/>
              </a:rPr>
              <a:t>Accept Appointments:</a:t>
            </a:r>
            <a:endParaRPr lang="en-IN" sz="2000" kern="100" dirty="0">
              <a:latin typeface="Times New Roman" panose="02020603050405020304" pitchFamily="18" charset="0"/>
              <a:ea typeface="Calibri" panose="020F0502020204030204" pitchFamily="34" charset="0"/>
              <a:cs typeface="Times New Roman" panose="02020603050405020304" pitchFamily="18" charset="0"/>
            </a:endParaRPr>
          </a:p>
          <a:p>
            <a:pPr marL="457200" algn="just">
              <a:lnSpc>
                <a:spcPct val="150000"/>
              </a:lnSpc>
              <a:spcAft>
                <a:spcPts val="800"/>
              </a:spcAft>
            </a:pPr>
            <a:r>
              <a:rPr lang="en-IN" sz="2000" kern="100" dirty="0">
                <a:latin typeface="Times New Roman" panose="02020603050405020304" pitchFamily="18" charset="0"/>
                <a:ea typeface="Calibri" panose="020F0502020204030204" pitchFamily="34" charset="0"/>
                <a:cs typeface="Times New Roman" panose="02020603050405020304" pitchFamily="18" charset="0"/>
              </a:rPr>
              <a:t>As per their schedules they can adjust and </a:t>
            </a:r>
            <a:r>
              <a:rPr lang="en-IN" sz="2000" kern="100" dirty="0" err="1">
                <a:latin typeface="Times New Roman" panose="02020603050405020304" pitchFamily="18" charset="0"/>
                <a:ea typeface="Calibri" panose="020F0502020204030204" pitchFamily="34" charset="0"/>
                <a:cs typeface="Times New Roman" panose="02020603050405020304" pitchFamily="18" charset="0"/>
              </a:rPr>
              <a:t>accpept</a:t>
            </a:r>
            <a:r>
              <a:rPr lang="en-IN" sz="2000" kern="100" dirty="0">
                <a:latin typeface="Times New Roman" panose="02020603050405020304" pitchFamily="18" charset="0"/>
                <a:ea typeface="Calibri" panose="020F0502020204030204" pitchFamily="34" charset="0"/>
                <a:cs typeface="Times New Roman" panose="02020603050405020304" pitchFamily="18" charset="0"/>
              </a:rPr>
              <a:t> the appointments and after that it will reflected to patient.</a:t>
            </a: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3" name="Rectangle 2"/>
          <p:cNvSpPr/>
          <p:nvPr/>
        </p:nvSpPr>
        <p:spPr>
          <a:xfrm>
            <a:off x="5326148" y="305191"/>
            <a:ext cx="1483098" cy="400110"/>
          </a:xfrm>
          <a:prstGeom prst="rect">
            <a:avLst/>
          </a:prstGeom>
        </p:spPr>
        <p:txBody>
          <a:bodyPr wrap="none">
            <a:spAutoFit/>
          </a:bodyPr>
          <a:lstStyle/>
          <a:p>
            <a:r>
              <a:rPr lang="en-IN" sz="2000" b="1" dirty="0" smtClean="0">
                <a:solidFill>
                  <a:srgbClr val="92D050"/>
                </a:solidFill>
                <a:latin typeface="Times New Roman" panose="02020603050405020304" pitchFamily="18" charset="0"/>
                <a:ea typeface="Calibri" panose="020F0502020204030204" pitchFamily="34" charset="0"/>
              </a:rPr>
              <a:t>MODULES</a:t>
            </a:r>
            <a:endParaRPr lang="en-IN" dirty="0">
              <a:solidFill>
                <a:srgbClr val="92D050"/>
              </a:solidFill>
            </a:endParaRPr>
          </a:p>
        </p:txBody>
      </p:sp>
    </p:spTree>
    <p:extLst>
      <p:ext uri="{BB962C8B-B14F-4D97-AF65-F5344CB8AC3E}">
        <p14:creationId xmlns:p14="http://schemas.microsoft.com/office/powerpoint/2010/main" val="1540869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2594" y="1453641"/>
            <a:ext cx="9509760" cy="4576637"/>
          </a:xfrm>
          <a:prstGeom prst="rect">
            <a:avLst/>
          </a:prstGeom>
        </p:spPr>
        <p:txBody>
          <a:bodyPr wrap="square">
            <a:spAutoFit/>
          </a:bodyPr>
          <a:lstStyle/>
          <a:p>
            <a:pPr marL="914400" lvl="1" indent="-457200" algn="just">
              <a:lnSpc>
                <a:spcPct val="107000"/>
              </a:lnSpc>
              <a:spcAft>
                <a:spcPts val="0"/>
              </a:spcAft>
              <a:buFont typeface="+mj-lt"/>
              <a:buAutoNum type="arabicPeriod" startAt="4"/>
            </a:pPr>
            <a:r>
              <a:rPr lang="en-IN" sz="2000" b="1" kern="100" dirty="0">
                <a:latin typeface="Times New Roman" panose="02020603050405020304" pitchFamily="18" charset="0"/>
                <a:ea typeface="Calibri" panose="020F0502020204030204" pitchFamily="34" charset="0"/>
                <a:cs typeface="Times New Roman" panose="02020603050405020304" pitchFamily="18" charset="0"/>
              </a:rPr>
              <a:t>Admin:</a:t>
            </a:r>
            <a:endParaRPr lang="en-IN" sz="2000" kern="100" dirty="0">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50000"/>
              </a:lnSpc>
              <a:spcAft>
                <a:spcPts val="0"/>
              </a:spcAft>
              <a:buFont typeface="Symbol" panose="05050102010706020507" pitchFamily="18" charset="2"/>
              <a:buChar char=""/>
            </a:pPr>
            <a:r>
              <a:rPr lang="en-IN" sz="2000" b="1" kern="100" dirty="0">
                <a:latin typeface="Times New Roman" panose="02020603050405020304" pitchFamily="18" charset="0"/>
                <a:ea typeface="Calibri" panose="020F0502020204030204" pitchFamily="34" charset="0"/>
                <a:cs typeface="Times New Roman" panose="02020603050405020304" pitchFamily="18" charset="0"/>
              </a:rPr>
              <a:t>Login:</a:t>
            </a:r>
            <a:endParaRPr lang="en-IN" sz="2000" kern="100" dirty="0">
              <a:latin typeface="Times New Roman" panose="02020603050405020304" pitchFamily="18" charset="0"/>
              <a:ea typeface="Calibri" panose="020F0502020204030204" pitchFamily="34" charset="0"/>
              <a:cs typeface="Times New Roman" panose="02020603050405020304" pitchFamily="18" charset="0"/>
            </a:endParaRPr>
          </a:p>
          <a:p>
            <a:pPr marL="457200" algn="just">
              <a:lnSpc>
                <a:spcPct val="150000"/>
              </a:lnSpc>
              <a:spcAft>
                <a:spcPts val="0"/>
              </a:spcAft>
            </a:pPr>
            <a:r>
              <a:rPr lang="en-IN" sz="2000" kern="100" dirty="0">
                <a:latin typeface="Times New Roman" panose="02020603050405020304" pitchFamily="18" charset="0"/>
                <a:ea typeface="Calibri" panose="020F0502020204030204" pitchFamily="34" charset="0"/>
                <a:cs typeface="Times New Roman" panose="02020603050405020304" pitchFamily="18" charset="0"/>
              </a:rPr>
              <a:t>Admin can login by using the details</a:t>
            </a:r>
          </a:p>
          <a:p>
            <a:pPr marL="342900" lvl="0" indent="-342900" algn="just">
              <a:lnSpc>
                <a:spcPct val="150000"/>
              </a:lnSpc>
              <a:spcAft>
                <a:spcPts val="0"/>
              </a:spcAft>
              <a:buFont typeface="Symbol" panose="05050102010706020507" pitchFamily="18" charset="2"/>
              <a:buChar char=""/>
            </a:pPr>
            <a:r>
              <a:rPr lang="en-IN" sz="2000" b="1" kern="100" dirty="0">
                <a:latin typeface="Times New Roman" panose="02020603050405020304" pitchFamily="18" charset="0"/>
                <a:ea typeface="Calibri" panose="020F0502020204030204" pitchFamily="34" charset="0"/>
                <a:cs typeface="Times New Roman" panose="02020603050405020304" pitchFamily="18" charset="0"/>
              </a:rPr>
              <a:t>Dash Board:</a:t>
            </a:r>
            <a:endParaRPr lang="en-IN" sz="2000" kern="100" dirty="0">
              <a:latin typeface="Times New Roman" panose="02020603050405020304" pitchFamily="18" charset="0"/>
              <a:ea typeface="Calibri" panose="020F0502020204030204" pitchFamily="34" charset="0"/>
              <a:cs typeface="Times New Roman" panose="02020603050405020304" pitchFamily="18" charset="0"/>
            </a:endParaRPr>
          </a:p>
          <a:p>
            <a:pPr marL="457200" algn="just">
              <a:lnSpc>
                <a:spcPct val="150000"/>
              </a:lnSpc>
              <a:spcAft>
                <a:spcPts val="0"/>
              </a:spcAft>
            </a:pPr>
            <a:r>
              <a:rPr lang="en-IN" sz="2000" kern="100" dirty="0">
                <a:latin typeface="Times New Roman" panose="02020603050405020304" pitchFamily="18" charset="0"/>
                <a:ea typeface="Calibri" panose="020F0502020204030204" pitchFamily="34" charset="0"/>
                <a:cs typeface="Times New Roman" panose="02020603050405020304" pitchFamily="18" charset="0"/>
              </a:rPr>
              <a:t>Admin can view the dash board with different graphs like confusion matrices of the algorithms.</a:t>
            </a:r>
          </a:p>
          <a:p>
            <a:pPr marL="342900" lvl="0" indent="-342900" algn="just">
              <a:lnSpc>
                <a:spcPct val="150000"/>
              </a:lnSpc>
              <a:spcAft>
                <a:spcPts val="0"/>
              </a:spcAft>
              <a:buFont typeface="Symbol" panose="05050102010706020507" pitchFamily="18" charset="2"/>
              <a:buChar char=""/>
            </a:pPr>
            <a:r>
              <a:rPr lang="en-IN" sz="2000" b="1" kern="100" dirty="0">
                <a:latin typeface="Times New Roman" panose="02020603050405020304" pitchFamily="18" charset="0"/>
                <a:ea typeface="Calibri" panose="020F0502020204030204" pitchFamily="34" charset="0"/>
                <a:cs typeface="Times New Roman" panose="02020603050405020304" pitchFamily="18" charset="0"/>
              </a:rPr>
              <a:t>View registrations:</a:t>
            </a:r>
            <a:endParaRPr lang="en-IN" sz="2000" kern="100" dirty="0">
              <a:latin typeface="Times New Roman" panose="02020603050405020304" pitchFamily="18" charset="0"/>
              <a:ea typeface="Calibri" panose="020F0502020204030204" pitchFamily="34" charset="0"/>
              <a:cs typeface="Times New Roman" panose="02020603050405020304" pitchFamily="18" charset="0"/>
            </a:endParaRPr>
          </a:p>
          <a:p>
            <a:pPr marL="457200" algn="just">
              <a:lnSpc>
                <a:spcPct val="150000"/>
              </a:lnSpc>
              <a:spcAft>
                <a:spcPts val="0"/>
              </a:spcAft>
            </a:pPr>
            <a:r>
              <a:rPr lang="en-IN" sz="2000" kern="100" dirty="0">
                <a:latin typeface="Times New Roman" panose="02020603050405020304" pitchFamily="18" charset="0"/>
                <a:ea typeface="Calibri" panose="020F0502020204030204" pitchFamily="34" charset="0"/>
                <a:cs typeface="Times New Roman" panose="02020603050405020304" pitchFamily="18" charset="0"/>
              </a:rPr>
              <a:t>Admin can view the registrations it may be the doctor it may be the patient.</a:t>
            </a:r>
          </a:p>
          <a:p>
            <a:pPr marL="342900" lvl="0" indent="-342900" algn="just">
              <a:lnSpc>
                <a:spcPct val="150000"/>
              </a:lnSpc>
              <a:spcAft>
                <a:spcPts val="0"/>
              </a:spcAft>
              <a:buFont typeface="Symbol" panose="05050102010706020507" pitchFamily="18" charset="2"/>
              <a:buChar char=""/>
            </a:pPr>
            <a:r>
              <a:rPr lang="en-IN" sz="2000" b="1" kern="100" dirty="0">
                <a:latin typeface="Times New Roman" panose="02020603050405020304" pitchFamily="18" charset="0"/>
                <a:ea typeface="Calibri" panose="020F0502020204030204" pitchFamily="34" charset="0"/>
                <a:cs typeface="Times New Roman" panose="02020603050405020304" pitchFamily="18" charset="0"/>
              </a:rPr>
              <a:t>View feedback:</a:t>
            </a:r>
            <a:endParaRPr lang="en-IN" sz="2000" kern="100" dirty="0">
              <a:latin typeface="Times New Roman" panose="02020603050405020304" pitchFamily="18" charset="0"/>
              <a:ea typeface="Calibri" panose="020F0502020204030204" pitchFamily="34" charset="0"/>
              <a:cs typeface="Times New Roman" panose="02020603050405020304" pitchFamily="18" charset="0"/>
            </a:endParaRPr>
          </a:p>
          <a:p>
            <a:pPr marL="457200" algn="just">
              <a:lnSpc>
                <a:spcPct val="150000"/>
              </a:lnSpc>
              <a:spcAft>
                <a:spcPts val="800"/>
              </a:spcAft>
            </a:pPr>
            <a:r>
              <a:rPr lang="en-IN" sz="2000" kern="100" dirty="0">
                <a:latin typeface="Times New Roman" panose="02020603050405020304" pitchFamily="18" charset="0"/>
                <a:ea typeface="Calibri" panose="020F0502020204030204" pitchFamily="34" charset="0"/>
                <a:cs typeface="Times New Roman" panose="02020603050405020304" pitchFamily="18" charset="0"/>
              </a:rPr>
              <a:t>Admin can view the feedback of the patient on the doctor.</a:t>
            </a: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3" name="Rectangle 2"/>
          <p:cNvSpPr/>
          <p:nvPr/>
        </p:nvSpPr>
        <p:spPr>
          <a:xfrm>
            <a:off x="5704971" y="514196"/>
            <a:ext cx="1483098" cy="400110"/>
          </a:xfrm>
          <a:prstGeom prst="rect">
            <a:avLst/>
          </a:prstGeom>
        </p:spPr>
        <p:txBody>
          <a:bodyPr wrap="none">
            <a:spAutoFit/>
          </a:bodyPr>
          <a:lstStyle/>
          <a:p>
            <a:r>
              <a:rPr lang="en-IN" sz="2000" b="1" dirty="0" smtClean="0">
                <a:solidFill>
                  <a:srgbClr val="92D050"/>
                </a:solidFill>
                <a:latin typeface="Times New Roman" panose="02020603050405020304" pitchFamily="18" charset="0"/>
                <a:ea typeface="Calibri" panose="020F0502020204030204" pitchFamily="34" charset="0"/>
              </a:rPr>
              <a:t>MODULES</a:t>
            </a:r>
            <a:endParaRPr lang="en-IN" dirty="0">
              <a:solidFill>
                <a:srgbClr val="92D050"/>
              </a:solidFill>
            </a:endParaRPr>
          </a:p>
        </p:txBody>
      </p:sp>
    </p:spTree>
    <p:extLst>
      <p:ext uri="{BB962C8B-B14F-4D97-AF65-F5344CB8AC3E}">
        <p14:creationId xmlns:p14="http://schemas.microsoft.com/office/powerpoint/2010/main" val="18447414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6BB749B-4026-792A-BD2D-8E416A8E2D3E}"/>
              </a:ext>
            </a:extLst>
          </p:cNvPr>
          <p:cNvSpPr txBox="1"/>
          <p:nvPr/>
        </p:nvSpPr>
        <p:spPr>
          <a:xfrm>
            <a:off x="940526" y="768928"/>
            <a:ext cx="10175966" cy="4882427"/>
          </a:xfrm>
          <a:prstGeom prst="rect">
            <a:avLst/>
          </a:prstGeom>
          <a:noFill/>
        </p:spPr>
        <p:txBody>
          <a:bodyPr wrap="square">
            <a:spAutoFit/>
          </a:bodyPr>
          <a:lstStyle/>
          <a:p>
            <a:pPr marL="0" marR="0" algn="ctr">
              <a:lnSpc>
                <a:spcPct val="107000"/>
              </a:lnSpc>
              <a:spcBef>
                <a:spcPts val="1200"/>
              </a:spcBef>
              <a:spcAft>
                <a:spcPts val="0"/>
              </a:spcAft>
            </a:pPr>
            <a:r>
              <a:rPr lang="en-IN" sz="2400" b="1" kern="100" dirty="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ALGORITHM </a:t>
            </a:r>
            <a:endParaRPr lang="en-IN" sz="2400" b="1" kern="100" dirty="0">
              <a:solidFill>
                <a:schemeClr val="accent6"/>
              </a:solidFill>
              <a:latin typeface="Times New Roman" panose="02020603050405020304" pitchFamily="18" charset="0"/>
              <a:ea typeface="Times New Roman" panose="02020603050405020304" pitchFamily="18" charset="0"/>
              <a:cs typeface="Times New Roman" panose="02020603050405020304" pitchFamily="18" charset="0"/>
            </a:endParaRPr>
          </a:p>
          <a:p>
            <a:pPr marL="0" marR="0">
              <a:lnSpc>
                <a:spcPct val="107000"/>
              </a:lnSpc>
              <a:spcBef>
                <a:spcPts val="1200"/>
              </a:spcBef>
              <a:spcAft>
                <a:spcPts val="0"/>
              </a:spcAft>
            </a:pPr>
            <a:r>
              <a:rPr lang="en-IN" sz="1800" b="1" kern="100" dirty="0" smtClea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Convolutional </a:t>
            </a:r>
            <a:r>
              <a:rPr lang="en-IN" sz="1800" b="1"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Neural Network (CNN)</a:t>
            </a:r>
            <a:endParaRPr lang="en-US" sz="2000" b="1" kern="10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0" marR="0" algn="just">
              <a:lnSpc>
                <a:spcPct val="150000"/>
              </a:lnSpc>
              <a:spcBef>
                <a:spcPts val="0"/>
              </a:spcBef>
              <a:spcAft>
                <a:spcPts val="800"/>
              </a:spcAft>
            </a:pPr>
            <a:r>
              <a:rPr lang="en-IN" sz="18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For this dermatological diagnostic project, the Convolutional Neural Network (CNN) algorithm plays a central role due to its exceptional capability in image processing and analysis. CNN, a deep learning algorithm, is specifically designed to recognize and interpret visual information, making it ideal for </a:t>
            </a:r>
            <a:r>
              <a:rPr lang="en-IN" sz="18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analyzing</a:t>
            </a:r>
            <a:r>
              <a:rPr lang="en-IN" sz="18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complex dermatological images.</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800"/>
              </a:spcAft>
            </a:pPr>
            <a:r>
              <a:rPr lang="en-IN" sz="18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CNN algorithm in this project operates through several layers, each designed to detect different features in the skin images. The initial layers identify basic features like edges and </a:t>
            </a:r>
            <a:r>
              <a:rPr lang="en-IN" sz="1800" kern="100" dirty="0" err="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colors</a:t>
            </a:r>
            <a:r>
              <a:rPr lang="en-IN" sz="18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while deeper layers recognize more complex patterns like textures and shapes associated with various skin conditions. This hierarchical feature extraction is crucial for accurately identifying a wide range of dermatological issues.</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800"/>
              </a:spcAft>
            </a:pPr>
            <a:r>
              <a:rPr lang="en-IN" sz="18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3576571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E2750FF-E25F-9827-2EC7-A6D2F347330D}"/>
              </a:ext>
            </a:extLst>
          </p:cNvPr>
          <p:cNvSpPr txBox="1"/>
          <p:nvPr/>
        </p:nvSpPr>
        <p:spPr>
          <a:xfrm>
            <a:off x="630702" y="820524"/>
            <a:ext cx="10930596" cy="5028556"/>
          </a:xfrm>
          <a:prstGeom prst="rect">
            <a:avLst/>
          </a:prstGeom>
          <a:noFill/>
        </p:spPr>
        <p:txBody>
          <a:bodyPr wrap="square">
            <a:spAutoFit/>
          </a:bodyPr>
          <a:lstStyle/>
          <a:p>
            <a:pPr marL="0" marR="0" algn="just">
              <a:lnSpc>
                <a:spcPct val="150000"/>
              </a:lnSpc>
            </a:pPr>
            <a:r>
              <a:rPr lang="en-IN" sz="1800" b="1" dirty="0">
                <a:solidFill>
                  <a:srgbClr val="000000"/>
                </a:solidFill>
                <a:effectLst/>
                <a:latin typeface="Times New Roman" panose="02020603050405020304" pitchFamily="18" charset="0"/>
                <a:ea typeface="Times New Roman" panose="02020603050405020304" pitchFamily="18" charset="0"/>
              </a:rPr>
              <a:t>Mobile Net </a:t>
            </a:r>
            <a:endParaRPr lang="en-US" sz="1800" dirty="0">
              <a:effectLst/>
              <a:latin typeface="Times New Roman" panose="02020603050405020304" pitchFamily="18" charset="0"/>
              <a:ea typeface="Times New Roman" panose="02020603050405020304" pitchFamily="18" charset="0"/>
            </a:endParaRPr>
          </a:p>
          <a:p>
            <a:pPr marL="0" marR="0" algn="just">
              <a:lnSpc>
                <a:spcPct val="150000"/>
              </a:lnSpc>
            </a:pPr>
            <a:r>
              <a:rPr lang="en-IN" sz="1800" dirty="0" err="1">
                <a:solidFill>
                  <a:srgbClr val="000000"/>
                </a:solidFill>
                <a:effectLst/>
                <a:latin typeface="Times New Roman" panose="02020603050405020304" pitchFamily="18" charset="0"/>
                <a:ea typeface="Times New Roman" panose="02020603050405020304" pitchFamily="18" charset="0"/>
              </a:rPr>
              <a:t>MobileNet</a:t>
            </a:r>
            <a:r>
              <a:rPr lang="en-IN" sz="1800" dirty="0">
                <a:solidFill>
                  <a:srgbClr val="000000"/>
                </a:solidFill>
                <a:effectLst/>
                <a:latin typeface="Times New Roman" panose="02020603050405020304" pitchFamily="18" charset="0"/>
                <a:ea typeface="Times New Roman" panose="02020603050405020304" pitchFamily="18" charset="0"/>
              </a:rPr>
              <a:t> is a class of efficient models for mobile and edge devices, developed by Google. It stands out in the realm of Convolutional Neural Networks (CNNs) due to its streamlined architecture that balances the trade-off between performance and computational resource requirements. This balance is crucial for deploying high-accuracy models in resource-constrained environments, like smartphones and IoT devices.</a:t>
            </a:r>
            <a:endParaRPr lang="en-US" sz="1800" dirty="0">
              <a:effectLst/>
              <a:latin typeface="Times New Roman" panose="02020603050405020304" pitchFamily="18" charset="0"/>
              <a:ea typeface="Times New Roman" panose="02020603050405020304" pitchFamily="18" charset="0"/>
            </a:endParaRPr>
          </a:p>
          <a:p>
            <a:pPr marL="0" marR="0" algn="just">
              <a:lnSpc>
                <a:spcPct val="150000"/>
              </a:lnSpc>
            </a:pPr>
            <a:r>
              <a:rPr lang="en-IN" sz="1800" dirty="0">
                <a:solidFill>
                  <a:srgbClr val="000000"/>
                </a:solidFill>
                <a:effectLst/>
                <a:latin typeface="Times New Roman" panose="02020603050405020304" pitchFamily="18" charset="0"/>
                <a:ea typeface="Times New Roman" panose="02020603050405020304" pitchFamily="18" charset="0"/>
              </a:rPr>
              <a:t>The core innovation in </a:t>
            </a:r>
            <a:r>
              <a:rPr lang="en-IN" sz="1800" dirty="0" err="1">
                <a:solidFill>
                  <a:srgbClr val="000000"/>
                </a:solidFill>
                <a:effectLst/>
                <a:latin typeface="Times New Roman" panose="02020603050405020304" pitchFamily="18" charset="0"/>
                <a:ea typeface="Times New Roman" panose="02020603050405020304" pitchFamily="18" charset="0"/>
              </a:rPr>
              <a:t>MobileNet</a:t>
            </a:r>
            <a:r>
              <a:rPr lang="en-IN" sz="1800" dirty="0">
                <a:solidFill>
                  <a:srgbClr val="000000"/>
                </a:solidFill>
                <a:effectLst/>
                <a:latin typeface="Times New Roman" panose="02020603050405020304" pitchFamily="18" charset="0"/>
                <a:ea typeface="Times New Roman" panose="02020603050405020304" pitchFamily="18" charset="0"/>
              </a:rPr>
              <a:t> is the use of </a:t>
            </a:r>
            <a:r>
              <a:rPr lang="en-IN" sz="1800" dirty="0" err="1">
                <a:solidFill>
                  <a:srgbClr val="000000"/>
                </a:solidFill>
                <a:effectLst/>
                <a:latin typeface="Times New Roman" panose="02020603050405020304" pitchFamily="18" charset="0"/>
                <a:ea typeface="Times New Roman" panose="02020603050405020304" pitchFamily="18" charset="0"/>
              </a:rPr>
              <a:t>depthwise</a:t>
            </a:r>
            <a:r>
              <a:rPr lang="en-IN" sz="1800" dirty="0">
                <a:solidFill>
                  <a:srgbClr val="000000"/>
                </a:solidFill>
                <a:effectLst/>
                <a:latin typeface="Times New Roman" panose="02020603050405020304" pitchFamily="18" charset="0"/>
                <a:ea typeface="Times New Roman" panose="02020603050405020304" pitchFamily="18" charset="0"/>
              </a:rPr>
              <a:t> separable convolutions, a technique that significantly reduces the number of parameters and computational complexity compared to standard convolutions. In a traditional convolution layer, filters are applied that combine inputs from all channels of the previous layer. However, in a </a:t>
            </a:r>
            <a:r>
              <a:rPr lang="en-IN" sz="1800" dirty="0" err="1">
                <a:solidFill>
                  <a:srgbClr val="000000"/>
                </a:solidFill>
                <a:effectLst/>
                <a:latin typeface="Times New Roman" panose="02020603050405020304" pitchFamily="18" charset="0"/>
                <a:ea typeface="Times New Roman" panose="02020603050405020304" pitchFamily="18" charset="0"/>
              </a:rPr>
              <a:t>depthwise</a:t>
            </a:r>
            <a:r>
              <a:rPr lang="en-IN" sz="1800" dirty="0">
                <a:solidFill>
                  <a:srgbClr val="000000"/>
                </a:solidFill>
                <a:effectLst/>
                <a:latin typeface="Times New Roman" panose="02020603050405020304" pitchFamily="18" charset="0"/>
                <a:ea typeface="Times New Roman" panose="02020603050405020304" pitchFamily="18" charset="0"/>
              </a:rPr>
              <a:t> separable convolution, this process is split into two layers: a </a:t>
            </a:r>
            <a:r>
              <a:rPr lang="en-IN" sz="1800" dirty="0" err="1">
                <a:solidFill>
                  <a:srgbClr val="000000"/>
                </a:solidFill>
                <a:effectLst/>
                <a:latin typeface="Times New Roman" panose="02020603050405020304" pitchFamily="18" charset="0"/>
                <a:ea typeface="Times New Roman" panose="02020603050405020304" pitchFamily="18" charset="0"/>
              </a:rPr>
              <a:t>depthwise</a:t>
            </a:r>
            <a:r>
              <a:rPr lang="en-IN" sz="1800" dirty="0">
                <a:solidFill>
                  <a:srgbClr val="000000"/>
                </a:solidFill>
                <a:effectLst/>
                <a:latin typeface="Times New Roman" panose="02020603050405020304" pitchFamily="18" charset="0"/>
                <a:ea typeface="Times New Roman" panose="02020603050405020304" pitchFamily="18" charset="0"/>
              </a:rPr>
              <a:t> convolution followed by a pointwise convolution. The </a:t>
            </a:r>
            <a:r>
              <a:rPr lang="en-IN" sz="1800" dirty="0" err="1">
                <a:solidFill>
                  <a:srgbClr val="000000"/>
                </a:solidFill>
                <a:effectLst/>
                <a:latin typeface="Times New Roman" panose="02020603050405020304" pitchFamily="18" charset="0"/>
                <a:ea typeface="Times New Roman" panose="02020603050405020304" pitchFamily="18" charset="0"/>
              </a:rPr>
              <a:t>depthwise</a:t>
            </a:r>
            <a:r>
              <a:rPr lang="en-IN" sz="1800" dirty="0">
                <a:solidFill>
                  <a:srgbClr val="000000"/>
                </a:solidFill>
                <a:effectLst/>
                <a:latin typeface="Times New Roman" panose="02020603050405020304" pitchFamily="18" charset="0"/>
                <a:ea typeface="Times New Roman" panose="02020603050405020304" pitchFamily="18" charset="0"/>
              </a:rPr>
              <a:t> convolution applies a single filter per input channel, and the pointwise convolution then uses a 1x1 convolution to combine the output from the </a:t>
            </a:r>
            <a:r>
              <a:rPr lang="en-IN" sz="1800" dirty="0" err="1">
                <a:solidFill>
                  <a:srgbClr val="000000"/>
                </a:solidFill>
                <a:effectLst/>
                <a:latin typeface="Times New Roman" panose="02020603050405020304" pitchFamily="18" charset="0"/>
                <a:ea typeface="Times New Roman" panose="02020603050405020304" pitchFamily="18" charset="0"/>
              </a:rPr>
              <a:t>depthwise</a:t>
            </a:r>
            <a:r>
              <a:rPr lang="en-IN" sz="1800" dirty="0">
                <a:solidFill>
                  <a:srgbClr val="000000"/>
                </a:solidFill>
                <a:effectLst/>
                <a:latin typeface="Times New Roman" panose="02020603050405020304" pitchFamily="18" charset="0"/>
                <a:ea typeface="Times New Roman" panose="02020603050405020304" pitchFamily="18" charset="0"/>
              </a:rPr>
              <a:t> convolution across channels. This approach drastically reduces the computational cost and model size without a substantial decrease in performance.</a:t>
            </a:r>
            <a:endParaRPr lang="en-US"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5389617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FD48B95-5F56-DC41-7FF6-A912BEF1F4D1}"/>
              </a:ext>
            </a:extLst>
          </p:cNvPr>
          <p:cNvSpPr txBox="1"/>
          <p:nvPr/>
        </p:nvSpPr>
        <p:spPr>
          <a:xfrm>
            <a:off x="1012874" y="1330220"/>
            <a:ext cx="10424160" cy="4197559"/>
          </a:xfrm>
          <a:prstGeom prst="rect">
            <a:avLst/>
          </a:prstGeom>
          <a:noFill/>
        </p:spPr>
        <p:txBody>
          <a:bodyPr wrap="square">
            <a:spAutoFit/>
          </a:bodyPr>
          <a:lstStyle/>
          <a:p>
            <a:pPr marL="0" marR="0" algn="just">
              <a:lnSpc>
                <a:spcPct val="150000"/>
              </a:lnSpc>
            </a:pPr>
            <a:r>
              <a:rPr lang="en-IN" sz="1800" dirty="0" err="1">
                <a:solidFill>
                  <a:srgbClr val="000000"/>
                </a:solidFill>
                <a:effectLst/>
                <a:latin typeface="Times New Roman" panose="02020603050405020304" pitchFamily="18" charset="0"/>
                <a:ea typeface="Times New Roman" panose="02020603050405020304" pitchFamily="18" charset="0"/>
              </a:rPr>
              <a:t>MobileNet</a:t>
            </a:r>
            <a:r>
              <a:rPr lang="en-IN" sz="1800" dirty="0">
                <a:solidFill>
                  <a:srgbClr val="000000"/>
                </a:solidFill>
                <a:effectLst/>
                <a:latin typeface="Times New Roman" panose="02020603050405020304" pitchFamily="18" charset="0"/>
                <a:ea typeface="Times New Roman" panose="02020603050405020304" pitchFamily="18" charset="0"/>
              </a:rPr>
              <a:t> is characterized by its small size and lower latency, which makes it ideal for running on mobile and edge devices with limited computational power and memory. Despite its compact structure, </a:t>
            </a:r>
            <a:r>
              <a:rPr lang="en-IN" sz="1800" dirty="0" err="1">
                <a:solidFill>
                  <a:srgbClr val="000000"/>
                </a:solidFill>
                <a:effectLst/>
                <a:latin typeface="Times New Roman" panose="02020603050405020304" pitchFamily="18" charset="0"/>
                <a:ea typeface="Times New Roman" panose="02020603050405020304" pitchFamily="18" charset="0"/>
              </a:rPr>
              <a:t>MobileNet</a:t>
            </a:r>
            <a:r>
              <a:rPr lang="en-IN" sz="1800" dirty="0">
                <a:solidFill>
                  <a:srgbClr val="000000"/>
                </a:solidFill>
                <a:effectLst/>
                <a:latin typeface="Times New Roman" panose="02020603050405020304" pitchFamily="18" charset="0"/>
                <a:ea typeface="Times New Roman" panose="02020603050405020304" pitchFamily="18" charset="0"/>
              </a:rPr>
              <a:t> does not significantly compromise accuracy, making it suitable for a wide range of applications, including image classification, object detection, and facial recognition.</a:t>
            </a:r>
            <a:endParaRPr lang="en-US" sz="1800" dirty="0">
              <a:effectLst/>
              <a:latin typeface="Times New Roman" panose="02020603050405020304" pitchFamily="18" charset="0"/>
              <a:ea typeface="Times New Roman" panose="02020603050405020304" pitchFamily="18" charset="0"/>
            </a:endParaRPr>
          </a:p>
          <a:p>
            <a:pPr marL="0" marR="0" algn="just">
              <a:lnSpc>
                <a:spcPct val="150000"/>
              </a:lnSpc>
            </a:pPr>
            <a:r>
              <a:rPr lang="en-IN" sz="1800" dirty="0">
                <a:solidFill>
                  <a:srgbClr val="000000"/>
                </a:solidFill>
                <a:effectLst/>
                <a:latin typeface="Times New Roman" panose="02020603050405020304" pitchFamily="18" charset="0"/>
                <a:ea typeface="Times New Roman" panose="02020603050405020304" pitchFamily="18" charset="0"/>
              </a:rPr>
              <a:t> </a:t>
            </a:r>
            <a:endParaRPr lang="en-US" sz="1800" dirty="0">
              <a:effectLst/>
              <a:latin typeface="Times New Roman" panose="02020603050405020304" pitchFamily="18" charset="0"/>
              <a:ea typeface="Times New Roman" panose="02020603050405020304" pitchFamily="18" charset="0"/>
            </a:endParaRPr>
          </a:p>
          <a:p>
            <a:pPr marL="0" marR="0" algn="just">
              <a:lnSpc>
                <a:spcPct val="150000"/>
              </a:lnSpc>
            </a:pPr>
            <a:r>
              <a:rPr lang="en-IN" sz="1800" dirty="0">
                <a:solidFill>
                  <a:srgbClr val="000000"/>
                </a:solidFill>
                <a:effectLst/>
                <a:latin typeface="Times New Roman" panose="02020603050405020304" pitchFamily="18" charset="0"/>
                <a:ea typeface="Times New Roman" panose="02020603050405020304" pitchFamily="18" charset="0"/>
              </a:rPr>
              <a:t>Additionally, </a:t>
            </a:r>
            <a:r>
              <a:rPr lang="en-IN" sz="1800" dirty="0" err="1">
                <a:solidFill>
                  <a:srgbClr val="000000"/>
                </a:solidFill>
                <a:effectLst/>
                <a:latin typeface="Times New Roman" panose="02020603050405020304" pitchFamily="18" charset="0"/>
                <a:ea typeface="Times New Roman" panose="02020603050405020304" pitchFamily="18" charset="0"/>
              </a:rPr>
              <a:t>MobileNet</a:t>
            </a:r>
            <a:r>
              <a:rPr lang="en-IN" sz="1800" dirty="0">
                <a:solidFill>
                  <a:srgbClr val="000000"/>
                </a:solidFill>
                <a:effectLst/>
                <a:latin typeface="Times New Roman" panose="02020603050405020304" pitchFamily="18" charset="0"/>
                <a:ea typeface="Times New Roman" panose="02020603050405020304" pitchFamily="18" charset="0"/>
              </a:rPr>
              <a:t> offers flexibility through hyperparameters like width multiplier and resolution multiplier, allowing developers to create models that best suit their specific needs for speed and accuracy. This scalability makes </a:t>
            </a:r>
            <a:r>
              <a:rPr lang="en-IN" sz="1800" dirty="0" err="1">
                <a:solidFill>
                  <a:srgbClr val="000000"/>
                </a:solidFill>
                <a:effectLst/>
                <a:latin typeface="Times New Roman" panose="02020603050405020304" pitchFamily="18" charset="0"/>
                <a:ea typeface="Times New Roman" panose="02020603050405020304" pitchFamily="18" charset="0"/>
              </a:rPr>
              <a:t>MobileNet</a:t>
            </a:r>
            <a:r>
              <a:rPr lang="en-IN" sz="1800" dirty="0">
                <a:solidFill>
                  <a:srgbClr val="000000"/>
                </a:solidFill>
                <a:effectLst/>
                <a:latin typeface="Times New Roman" panose="02020603050405020304" pitchFamily="18" charset="0"/>
                <a:ea typeface="Times New Roman" panose="02020603050405020304" pitchFamily="18" charset="0"/>
              </a:rPr>
              <a:t> a versatile choice for various applications in real-world scenarios, especially where the computational resources are a limiting factor.</a:t>
            </a:r>
            <a:endParaRPr lang="en-US" sz="1800" dirty="0">
              <a:effectLst/>
              <a:latin typeface="Times New Roman" panose="02020603050405020304" pitchFamily="18" charset="0"/>
              <a:ea typeface="Times New Roman" panose="02020603050405020304" pitchFamily="18" charset="0"/>
            </a:endParaRPr>
          </a:p>
          <a:p>
            <a:pPr marL="0" marR="0" algn="just">
              <a:lnSpc>
                <a:spcPct val="150000"/>
              </a:lnSpc>
            </a:pPr>
            <a:r>
              <a:rPr lang="en-IN" sz="1800" dirty="0">
                <a:solidFill>
                  <a:srgbClr val="000000"/>
                </a:solidFill>
                <a:effectLst/>
                <a:latin typeface="Times New Roman" panose="02020603050405020304" pitchFamily="18" charset="0"/>
                <a:ea typeface="Times New Roman" panose="02020603050405020304" pitchFamily="18" charset="0"/>
              </a:rPr>
              <a:t> </a:t>
            </a:r>
            <a:endParaRPr lang="en-US"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4458625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0156604-2591-B0A6-F739-F471D69F25E7}"/>
              </a:ext>
            </a:extLst>
          </p:cNvPr>
          <p:cNvSpPr txBox="1"/>
          <p:nvPr/>
        </p:nvSpPr>
        <p:spPr>
          <a:xfrm>
            <a:off x="532226" y="1354801"/>
            <a:ext cx="11249465" cy="5078313"/>
          </a:xfrm>
          <a:prstGeom prst="rect">
            <a:avLst/>
          </a:prstGeom>
          <a:noFill/>
        </p:spPr>
        <p:txBody>
          <a:bodyPr wrap="square">
            <a:spAutoFit/>
          </a:bodyPr>
          <a:lstStyle/>
          <a:p>
            <a:pPr marL="0" marR="0" algn="just">
              <a:lnSpc>
                <a:spcPct val="150000"/>
              </a:lnSpc>
              <a:spcBef>
                <a:spcPts val="0"/>
              </a:spcBef>
              <a:spcAft>
                <a:spcPts val="0"/>
              </a:spcAft>
            </a:pPr>
            <a:r>
              <a:rPr lang="en-IN" sz="1800" kern="100" dirty="0" smtClean="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UML </a:t>
            </a:r>
            <a:r>
              <a:rPr lang="en-IN" sz="18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stands for Unified Modelling Language. UML is a standardized general-purpose modelling language in the field of object-oriented software engineering. The standard is managed, and was created by, the Object Management Group. </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0"/>
              </a:spcAft>
            </a:pPr>
            <a:r>
              <a:rPr lang="en-IN" sz="18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goal is for UML to become a common language for creating models of object-oriented computer software. In its current form UML is comprised of two major components: a Meta-model and a notation. In the future, some form of method or process may also be added to; or associated with, UML.</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0"/>
              </a:spcAft>
            </a:pPr>
            <a:r>
              <a:rPr lang="en-IN" sz="18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Unified Modelling Language is a standard language for specifying, Visualization, Constructing and documenting the artefacts of software system, as well as for business modelling and other non-software systems. </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0"/>
              </a:spcAft>
            </a:pPr>
            <a:r>
              <a:rPr lang="en-IN" sz="18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UML represents a collection of best engineering practices that have proven successful in the modelling of large and complex systems.</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0"/>
              </a:spcAft>
            </a:pPr>
            <a:r>
              <a:rPr lang="en-IN" sz="18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UML is a very important part of developing objects-oriented software and the software development process. The UML uses mostly graphical notations to express the design of software projects.</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457200" algn="just">
              <a:lnSpc>
                <a:spcPct val="150000"/>
              </a:lnSpc>
              <a:spcBef>
                <a:spcPts val="0"/>
              </a:spcBef>
              <a:spcAft>
                <a:spcPts val="0"/>
              </a:spcAft>
            </a:pPr>
            <a:r>
              <a:rPr lang="en-IN" sz="18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 name="Rectangle 1"/>
          <p:cNvSpPr/>
          <p:nvPr/>
        </p:nvSpPr>
        <p:spPr>
          <a:xfrm>
            <a:off x="5342091" y="510262"/>
            <a:ext cx="2291589" cy="498663"/>
          </a:xfrm>
          <a:prstGeom prst="rect">
            <a:avLst/>
          </a:prstGeom>
        </p:spPr>
        <p:txBody>
          <a:bodyPr wrap="none">
            <a:spAutoFit/>
          </a:bodyPr>
          <a:lstStyle/>
          <a:p>
            <a:pPr marR="30480" algn="just">
              <a:lnSpc>
                <a:spcPct val="150000"/>
              </a:lnSpc>
              <a:spcBef>
                <a:spcPts val="600"/>
              </a:spcBef>
              <a:spcAft>
                <a:spcPts val="720"/>
              </a:spcAft>
            </a:pPr>
            <a:r>
              <a:rPr lang="en-IN" sz="2000" b="1" dirty="0" smtClean="0">
                <a:solidFill>
                  <a:schemeClr val="accent6"/>
                </a:solidFill>
                <a:latin typeface="Times New Roman" panose="02020603050405020304" pitchFamily="18" charset="0"/>
                <a:ea typeface="Times New Roman" panose="02020603050405020304" pitchFamily="18" charset="0"/>
              </a:rPr>
              <a:t>UML DIAGRAMS</a:t>
            </a:r>
            <a:endParaRPr lang="en-US" sz="2000" dirty="0">
              <a:solidFill>
                <a:schemeClr val="accent6"/>
              </a:solidFill>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6402536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37E3C622-CB0B-D175-4661-34C67DBF5FC2}"/>
              </a:ext>
            </a:extLst>
          </p:cNvPr>
          <p:cNvSpPr txBox="1"/>
          <p:nvPr/>
        </p:nvSpPr>
        <p:spPr>
          <a:xfrm>
            <a:off x="968325" y="1266093"/>
            <a:ext cx="10255349" cy="3481659"/>
          </a:xfrm>
          <a:prstGeom prst="rect">
            <a:avLst/>
          </a:prstGeom>
          <a:noFill/>
        </p:spPr>
        <p:txBody>
          <a:bodyPr wrap="square">
            <a:spAutoFit/>
          </a:bodyPr>
          <a:lstStyle/>
          <a:p>
            <a:pPr marL="0" marR="0">
              <a:lnSpc>
                <a:spcPct val="107000"/>
              </a:lnSpc>
              <a:spcBef>
                <a:spcPts val="200"/>
              </a:spcBef>
              <a:spcAft>
                <a:spcPts val="0"/>
              </a:spcAft>
            </a:pPr>
            <a:r>
              <a:rPr lang="en-US" sz="2000" b="1"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4.8.1 Use Case Diagram</a:t>
            </a:r>
          </a:p>
          <a:p>
            <a:pPr marL="0" marR="0">
              <a:lnSpc>
                <a:spcPct val="107000"/>
              </a:lnSpc>
              <a:spcBef>
                <a:spcPts val="200"/>
              </a:spcBef>
              <a:spcAft>
                <a:spcPts val="0"/>
              </a:spcAft>
            </a:pPr>
            <a:endParaRPr lang="en-US" sz="2000" b="1" kern="100" dirty="0">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342900" marR="0" lvl="0" indent="-342900" algn="just">
              <a:lnSpc>
                <a:spcPct val="150000"/>
              </a:lnSpc>
              <a:spcBef>
                <a:spcPts val="0"/>
              </a:spcBef>
              <a:spcAft>
                <a:spcPts val="1000"/>
              </a:spcAft>
              <a:buFont typeface="Wingdings 3" panose="05040102010807070707" pitchFamily="18" charset="2"/>
              <a:buChar char=""/>
              <a:tabLst>
                <a:tab pos="457200" algn="l"/>
              </a:tabLst>
            </a:pPr>
            <a:r>
              <a:rPr lang="en-US" sz="18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 use case diagram in the Unified Modeling Language (UML) is a type of behavioral diagram defined by and created from a Use-case analysis. </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1000"/>
              </a:spcAft>
              <a:buFont typeface="Wingdings 3" panose="05040102010807070707" pitchFamily="18" charset="2"/>
              <a:buChar char=""/>
              <a:tabLst>
                <a:tab pos="457200" algn="l"/>
              </a:tabLst>
            </a:pPr>
            <a:r>
              <a:rPr lang="en-US" sz="18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Its purpose is to present a graphical overview of the functionality provided by a system in terms of actors, their goals (represented as use cases), and any dependencies between those use cases. </a:t>
            </a:r>
          </a:p>
          <a:p>
            <a:pPr marL="342900" marR="0" lvl="0" indent="-342900" algn="just">
              <a:lnSpc>
                <a:spcPct val="150000"/>
              </a:lnSpc>
              <a:spcBef>
                <a:spcPts val="0"/>
              </a:spcBef>
              <a:spcAft>
                <a:spcPts val="1000"/>
              </a:spcAft>
              <a:buFont typeface="Wingdings 3" panose="05040102010807070707" pitchFamily="18" charset="2"/>
              <a:buChar char=""/>
              <a:tabLst>
                <a:tab pos="457200" algn="l"/>
              </a:tabLst>
            </a:pPr>
            <a:r>
              <a:rPr lang="en-US" sz="1800" dirty="0">
                <a:solidFill>
                  <a:srgbClr val="000000"/>
                </a:solidFill>
                <a:effectLst/>
                <a:latin typeface="Times New Roman" panose="02020603050405020304" pitchFamily="18" charset="0"/>
                <a:ea typeface="Calibri" panose="020F0502020204030204" pitchFamily="34" charset="0"/>
              </a:rPr>
              <a:t>The main purpose of a use case diagram is to show what system functions are performed for which actor. Roles of the actors in the system can be depicted</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3059620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0FA3815-7384-3C3B-B156-3F6F68F66CDF}"/>
              </a:ext>
            </a:extLst>
          </p:cNvPr>
          <p:cNvPicPr>
            <a:picLocks noChangeAspect="1"/>
          </p:cNvPicPr>
          <p:nvPr/>
        </p:nvPicPr>
        <p:blipFill rotWithShape="1">
          <a:blip r:embed="rId2">
            <a:extLst>
              <a:ext uri="{28A0092B-C50C-407E-A947-70E740481C1C}">
                <a14:useLocalDpi xmlns:a14="http://schemas.microsoft.com/office/drawing/2010/main" val="0"/>
              </a:ext>
            </a:extLst>
          </a:blip>
          <a:srcRect l="12752" r="6712"/>
          <a:stretch/>
        </p:blipFill>
        <p:spPr bwMode="auto">
          <a:xfrm>
            <a:off x="886264" y="717412"/>
            <a:ext cx="4529798" cy="3727979"/>
          </a:xfrm>
          <a:prstGeom prst="rect">
            <a:avLst/>
          </a:prstGeom>
          <a:ln>
            <a:noFill/>
          </a:ln>
          <a:extLst>
            <a:ext uri="{53640926-AAD7-44D8-BBD7-CCE9431645EC}">
              <a14:shadowObscured xmlns:a14="http://schemas.microsoft.com/office/drawing/2010/main"/>
            </a:ext>
          </a:extLst>
        </p:spPr>
      </p:pic>
      <p:pic>
        <p:nvPicPr>
          <p:cNvPr id="3" name="Picture 2">
            <a:extLst>
              <a:ext uri="{FF2B5EF4-FFF2-40B4-BE49-F238E27FC236}">
                <a16:creationId xmlns:a16="http://schemas.microsoft.com/office/drawing/2014/main" id="{465D104F-AB89-4D28-C722-69AE6517DF8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35349" y="468233"/>
            <a:ext cx="4354903" cy="3977158"/>
          </a:xfrm>
          <a:prstGeom prst="rect">
            <a:avLst/>
          </a:prstGeom>
        </p:spPr>
      </p:pic>
      <p:pic>
        <p:nvPicPr>
          <p:cNvPr id="4" name="Picture 3">
            <a:extLst>
              <a:ext uri="{FF2B5EF4-FFF2-40B4-BE49-F238E27FC236}">
                <a16:creationId xmlns:a16="http://schemas.microsoft.com/office/drawing/2014/main" id="{C858738A-2057-505A-0095-8F1EC7DC83F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71865" y="3963979"/>
            <a:ext cx="3051298" cy="2486098"/>
          </a:xfrm>
          <a:prstGeom prst="rect">
            <a:avLst/>
          </a:prstGeom>
        </p:spPr>
      </p:pic>
      <p:sp>
        <p:nvSpPr>
          <p:cNvPr id="8" name="TextBox 7">
            <a:extLst>
              <a:ext uri="{FF2B5EF4-FFF2-40B4-BE49-F238E27FC236}">
                <a16:creationId xmlns:a16="http://schemas.microsoft.com/office/drawing/2014/main" id="{F5455B3D-867C-7B0C-15A6-C95A985270B4}"/>
              </a:ext>
            </a:extLst>
          </p:cNvPr>
          <p:cNvSpPr txBox="1"/>
          <p:nvPr/>
        </p:nvSpPr>
        <p:spPr>
          <a:xfrm>
            <a:off x="6984132" y="5871476"/>
            <a:ext cx="4706120" cy="369332"/>
          </a:xfrm>
          <a:prstGeom prst="rect">
            <a:avLst/>
          </a:prstGeom>
          <a:noFill/>
        </p:spPr>
        <p:txBody>
          <a:bodyPr wrap="square">
            <a:spAutoFit/>
          </a:bodyPr>
          <a:lstStyle/>
          <a:p>
            <a:pPr marL="0" marR="0" algn="ctr">
              <a:spcBef>
                <a:spcPts val="0"/>
              </a:spcBef>
              <a:spcAft>
                <a:spcPts val="1000"/>
              </a:spcAft>
            </a:pPr>
            <a:r>
              <a:rPr lang="en-IN" sz="1800" b="1" i="1" kern="100" dirty="0">
                <a:solidFill>
                  <a:srgbClr val="44546A"/>
                </a:solidFill>
                <a:effectLst/>
                <a:latin typeface="Calibri" panose="020F0502020204030204" pitchFamily="34" charset="0"/>
                <a:ea typeface="Calibri" panose="020F0502020204030204" pitchFamily="34" charset="0"/>
                <a:cs typeface="Times New Roman" panose="02020603050405020304" pitchFamily="18" charset="0"/>
              </a:rPr>
              <a:t>Figure 3 Use case diagram</a:t>
            </a:r>
            <a:endParaRPr lang="en-US" sz="1800" i="1" kern="100" dirty="0">
              <a:solidFill>
                <a:srgbClr val="44546A"/>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836446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088B5E7D-6F1C-9252-7AF8-B34FA97D445B}"/>
              </a:ext>
            </a:extLst>
          </p:cNvPr>
          <p:cNvSpPr txBox="1"/>
          <p:nvPr/>
        </p:nvSpPr>
        <p:spPr>
          <a:xfrm>
            <a:off x="713935" y="1409849"/>
            <a:ext cx="6098344" cy="458074"/>
          </a:xfrm>
          <a:prstGeom prst="rect">
            <a:avLst/>
          </a:prstGeom>
          <a:noFill/>
        </p:spPr>
        <p:txBody>
          <a:bodyPr wrap="square">
            <a:spAutoFit/>
          </a:bodyPr>
          <a:lstStyle/>
          <a:p>
            <a:pPr marL="0" marR="30480" algn="just">
              <a:lnSpc>
                <a:spcPct val="150000"/>
              </a:lnSpc>
              <a:spcBef>
                <a:spcPts val="600"/>
              </a:spcBef>
              <a:spcAft>
                <a:spcPts val="720"/>
              </a:spcAft>
            </a:pPr>
            <a:r>
              <a:rPr lang="en-IN" sz="1800" b="1" dirty="0">
                <a:solidFill>
                  <a:srgbClr val="000000"/>
                </a:solidFill>
                <a:effectLst/>
                <a:latin typeface="Times New Roman" panose="02020603050405020304" pitchFamily="18" charset="0"/>
                <a:ea typeface="Times New Roman" panose="02020603050405020304" pitchFamily="18" charset="0"/>
              </a:rPr>
              <a:t>4.8.2 Class Diagram </a:t>
            </a:r>
            <a:endParaRPr lang="en-US" sz="1800" dirty="0">
              <a:effectLst/>
              <a:latin typeface="Times New Roman" panose="02020603050405020304" pitchFamily="18" charset="0"/>
              <a:ea typeface="Times New Roman" panose="02020603050405020304" pitchFamily="18" charset="0"/>
            </a:endParaRPr>
          </a:p>
        </p:txBody>
      </p:sp>
      <p:sp>
        <p:nvSpPr>
          <p:cNvPr id="8" name="TextBox 7">
            <a:extLst>
              <a:ext uri="{FF2B5EF4-FFF2-40B4-BE49-F238E27FC236}">
                <a16:creationId xmlns:a16="http://schemas.microsoft.com/office/drawing/2014/main" id="{C5E93E7D-6603-8531-6255-A9C60E470E40}"/>
              </a:ext>
            </a:extLst>
          </p:cNvPr>
          <p:cNvSpPr txBox="1"/>
          <p:nvPr/>
        </p:nvSpPr>
        <p:spPr>
          <a:xfrm>
            <a:off x="1195755" y="2152357"/>
            <a:ext cx="9411286" cy="2031325"/>
          </a:xfrm>
          <a:prstGeom prst="rect">
            <a:avLst/>
          </a:prstGeom>
          <a:noFill/>
        </p:spPr>
        <p:txBody>
          <a:bodyPr wrap="square">
            <a:spAutoFit/>
          </a:bodyPr>
          <a:lstStyle/>
          <a:p>
            <a:pPr algn="just">
              <a:lnSpc>
                <a:spcPct val="150000"/>
              </a:lnSpc>
            </a:pPr>
            <a:r>
              <a:rPr lang="en-US" dirty="0">
                <a:solidFill>
                  <a:srgbClr val="000000"/>
                </a:solidFill>
                <a:effectLst/>
                <a:latin typeface="Times New Roman" panose="02020603050405020304" pitchFamily="18" charset="0"/>
                <a:ea typeface="Calibri" panose="020F0502020204030204" pitchFamily="34" charset="0"/>
              </a:rPr>
              <a:t>In software engineering, a class diagram in the Unified Modeling Language (UML) is a type of static structure diagram that describes the structure of a system by showing the system's classes, their attributes, operations (or methods), and the relationships among the classes. It </a:t>
            </a:r>
            <a:r>
              <a:rPr lang="en-US"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explains which class contains information.</a:t>
            </a:r>
            <a:endParaRPr lang="en-US"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5545151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7439E65-D996-5752-F4F4-DB3CADF1F38A}"/>
              </a:ext>
            </a:extLst>
          </p:cNvPr>
          <p:cNvPicPr>
            <a:picLocks noChangeAspect="1"/>
          </p:cNvPicPr>
          <p:nvPr/>
        </p:nvPicPr>
        <p:blipFill rotWithShape="1">
          <a:blip r:embed="rId2">
            <a:extLst>
              <a:ext uri="{28A0092B-C50C-407E-A947-70E740481C1C}">
                <a14:useLocalDpi xmlns:a14="http://schemas.microsoft.com/office/drawing/2010/main" val="0"/>
              </a:ext>
            </a:extLst>
          </a:blip>
          <a:srcRect l="5513" t="5190" r="9316" b="998"/>
          <a:stretch/>
        </p:blipFill>
        <p:spPr bwMode="auto">
          <a:xfrm>
            <a:off x="2855742" y="943305"/>
            <a:ext cx="6203852" cy="4971390"/>
          </a:xfrm>
          <a:prstGeom prst="rect">
            <a:avLst/>
          </a:prstGeom>
          <a:ln>
            <a:noFill/>
          </a:ln>
          <a:extLst>
            <a:ext uri="{53640926-AAD7-44D8-BBD7-CCE9431645EC}">
              <a14:shadowObscured xmlns:a14="http://schemas.microsoft.com/office/drawing/2010/main"/>
            </a:ext>
          </a:extLst>
        </p:spPr>
      </p:pic>
      <p:sp>
        <p:nvSpPr>
          <p:cNvPr id="4" name="TextBox 3">
            <a:extLst>
              <a:ext uri="{FF2B5EF4-FFF2-40B4-BE49-F238E27FC236}">
                <a16:creationId xmlns:a16="http://schemas.microsoft.com/office/drawing/2014/main" id="{7C34D3C5-2156-5E05-4FFA-01B5F4AAE6FD}"/>
              </a:ext>
            </a:extLst>
          </p:cNvPr>
          <p:cNvSpPr txBox="1"/>
          <p:nvPr/>
        </p:nvSpPr>
        <p:spPr>
          <a:xfrm>
            <a:off x="2961250" y="6209100"/>
            <a:ext cx="6098344" cy="369332"/>
          </a:xfrm>
          <a:prstGeom prst="rect">
            <a:avLst/>
          </a:prstGeom>
          <a:noFill/>
        </p:spPr>
        <p:txBody>
          <a:bodyPr wrap="square">
            <a:spAutoFit/>
          </a:bodyPr>
          <a:lstStyle/>
          <a:p>
            <a:pPr marL="0" marR="0" algn="ctr">
              <a:spcBef>
                <a:spcPts val="0"/>
              </a:spcBef>
              <a:spcAft>
                <a:spcPts val="1000"/>
              </a:spcAft>
            </a:pPr>
            <a:r>
              <a:rPr lang="en-IN" sz="1800" b="1" i="1" kern="100" dirty="0">
                <a:solidFill>
                  <a:srgbClr val="44546A"/>
                </a:solidFill>
                <a:effectLst/>
                <a:latin typeface="Calibri" panose="020F0502020204030204" pitchFamily="34" charset="0"/>
                <a:ea typeface="Calibri" panose="020F0502020204030204" pitchFamily="34" charset="0"/>
                <a:cs typeface="Times New Roman" panose="02020603050405020304" pitchFamily="18" charset="0"/>
              </a:rPr>
              <a:t>Figure 4 Class diagram</a:t>
            </a:r>
            <a:endParaRPr lang="en-US" sz="1800" i="1" kern="100" dirty="0">
              <a:solidFill>
                <a:srgbClr val="44546A"/>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1290810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271562B-C7A1-52A2-28E6-D5376FAAA657}"/>
              </a:ext>
            </a:extLst>
          </p:cNvPr>
          <p:cNvSpPr txBox="1"/>
          <p:nvPr/>
        </p:nvSpPr>
        <p:spPr>
          <a:xfrm>
            <a:off x="293077" y="501984"/>
            <a:ext cx="11605846" cy="5640455"/>
          </a:xfrm>
          <a:prstGeom prst="rect">
            <a:avLst/>
          </a:prstGeom>
          <a:noFill/>
        </p:spPr>
        <p:txBody>
          <a:bodyPr wrap="square">
            <a:spAutoFit/>
          </a:bodyPr>
          <a:lstStyle/>
          <a:p>
            <a:pPr marL="0" marR="0" algn="ctr">
              <a:lnSpc>
                <a:spcPct val="107000"/>
              </a:lnSpc>
              <a:spcBef>
                <a:spcPts val="1200"/>
              </a:spcBef>
              <a:spcAft>
                <a:spcPts val="0"/>
              </a:spcAft>
            </a:pPr>
            <a:r>
              <a:rPr lang="en-IN" sz="2400" b="1" kern="100" dirty="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ABSTRACT</a:t>
            </a:r>
            <a:endParaRPr lang="en-US" sz="2800" b="1" kern="100" dirty="0">
              <a:solidFill>
                <a:schemeClr val="accent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0" marR="0" algn="ctr">
              <a:lnSpc>
                <a:spcPct val="150000"/>
              </a:lnSpc>
              <a:spcBef>
                <a:spcPts val="0"/>
              </a:spcBef>
              <a:spcAft>
                <a:spcPts val="800"/>
              </a:spcAft>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The increasing prevalence of skin diseases and the shortage of dermatologists in many regions necessitate the development of innovative solutions to assist in the preliminary diagnosis of dermatological conditions. We present an AI-based tool designed to serve as an aid for patients, general practitioners, and dermatologists. This system leverages Convolutional Neural Networks (CNN) and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MobileNet</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architecture for the analysis of skin image datasets, providing a platform for the preliminary diagnosis of skin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diseases.Upon</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registration, users can access different functionalities based on their role: admin/owner, patient, or doctor. The admin can train the model with a skin image dataset, view registered users, and receive feedback. Patients can log in, upload skin images, and provide additional information such as age, gender, and duration of the condition. The system then classifies the disease, provides a description, suggests remedies, and assesses disease severity. It also recommends dermatologists based on the diagnosis, allowing patients to book appointments and view their past disease history</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800"/>
              </a:spcAft>
            </a:pP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4113618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1EC51D4-B0B6-CE89-347F-AD8CE41DAE0C}"/>
              </a:ext>
            </a:extLst>
          </p:cNvPr>
          <p:cNvSpPr txBox="1"/>
          <p:nvPr/>
        </p:nvSpPr>
        <p:spPr>
          <a:xfrm>
            <a:off x="1139482" y="1797892"/>
            <a:ext cx="10353821" cy="2958759"/>
          </a:xfrm>
          <a:prstGeom prst="rect">
            <a:avLst/>
          </a:prstGeom>
          <a:noFill/>
        </p:spPr>
        <p:txBody>
          <a:bodyPr wrap="square">
            <a:spAutoFit/>
          </a:bodyPr>
          <a:lstStyle/>
          <a:p>
            <a:pPr marL="0" marR="30480" algn="just">
              <a:lnSpc>
                <a:spcPct val="150000"/>
              </a:lnSpc>
              <a:spcBef>
                <a:spcPts val="600"/>
              </a:spcBef>
              <a:spcAft>
                <a:spcPts val="720"/>
              </a:spcAft>
            </a:pPr>
            <a:r>
              <a:rPr lang="en-IN" sz="1800" b="1" dirty="0">
                <a:solidFill>
                  <a:srgbClr val="000000"/>
                </a:solidFill>
                <a:effectLst/>
                <a:latin typeface="Times New Roman" panose="02020603050405020304" pitchFamily="18" charset="0"/>
                <a:ea typeface="Times New Roman" panose="02020603050405020304" pitchFamily="18" charset="0"/>
              </a:rPr>
              <a:t>4.8.3 Sequence Diagram </a:t>
            </a:r>
            <a:endParaRPr lang="en-US" sz="1800" dirty="0">
              <a:effectLst/>
              <a:latin typeface="Times New Roman" panose="02020603050405020304" pitchFamily="18" charset="0"/>
              <a:ea typeface="Times New Roman" panose="02020603050405020304" pitchFamily="18" charset="0"/>
            </a:endParaRPr>
          </a:p>
          <a:p>
            <a:pPr marL="342900" marR="0" lvl="0" indent="-342900" algn="just">
              <a:lnSpc>
                <a:spcPct val="150000"/>
              </a:lnSpc>
              <a:spcBef>
                <a:spcPts val="0"/>
              </a:spcBef>
              <a:spcAft>
                <a:spcPts val="1000"/>
              </a:spcAft>
              <a:buFont typeface="Wingdings 3" panose="05040102010807070707" pitchFamily="18" charset="2"/>
              <a:buChar char=""/>
              <a:tabLst>
                <a:tab pos="457200" algn="l"/>
              </a:tabLst>
            </a:pPr>
            <a:r>
              <a:rPr lang="en-US" sz="18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 sequence diagram in Unified Modeling Language (UML) is a kind of interaction diagram that shows how processes operate with one another and in what order. </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50000"/>
              </a:lnSpc>
              <a:spcBef>
                <a:spcPts val="0"/>
              </a:spcBef>
              <a:spcAft>
                <a:spcPts val="1000"/>
              </a:spcAft>
              <a:buFont typeface="Wingdings 3" panose="05040102010807070707" pitchFamily="18" charset="2"/>
              <a:buChar char=""/>
              <a:tabLst>
                <a:tab pos="457200" algn="l"/>
              </a:tabLst>
            </a:pPr>
            <a:r>
              <a:rPr lang="en-US" sz="18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It is a construct of a Message Sequence Chart. Sequence diagrams are sometimes called event diagrams, event scenarios, and timing diagrams</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30480" algn="just">
              <a:lnSpc>
                <a:spcPct val="150000"/>
              </a:lnSpc>
              <a:spcBef>
                <a:spcPts val="600"/>
              </a:spcBef>
              <a:spcAft>
                <a:spcPts val="720"/>
              </a:spcAft>
            </a:pPr>
            <a:r>
              <a:rPr lang="en-IN" sz="1800" dirty="0">
                <a:solidFill>
                  <a:srgbClr val="000000"/>
                </a:solidFill>
                <a:effectLst/>
                <a:latin typeface="Times New Roman" panose="02020603050405020304" pitchFamily="18" charset="0"/>
                <a:ea typeface="Times New Roman" panose="02020603050405020304" pitchFamily="18" charset="0"/>
              </a:rPr>
              <a:t> </a:t>
            </a:r>
            <a:endParaRPr lang="en-US"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61788633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64DCBFF-4661-49E0-18AA-62CC996C71B6}"/>
              </a:ext>
            </a:extLst>
          </p:cNvPr>
          <p:cNvPicPr>
            <a:picLocks noChangeAspect="1"/>
          </p:cNvPicPr>
          <p:nvPr/>
        </p:nvPicPr>
        <p:blipFill>
          <a:blip r:embed="rId2"/>
          <a:stretch>
            <a:fillRect/>
          </a:stretch>
        </p:blipFill>
        <p:spPr>
          <a:xfrm>
            <a:off x="2391508" y="180003"/>
            <a:ext cx="7568418" cy="6497993"/>
          </a:xfrm>
          <a:prstGeom prst="rect">
            <a:avLst/>
          </a:prstGeom>
        </p:spPr>
      </p:pic>
      <p:sp>
        <p:nvSpPr>
          <p:cNvPr id="4" name="TextBox 3">
            <a:extLst>
              <a:ext uri="{FF2B5EF4-FFF2-40B4-BE49-F238E27FC236}">
                <a16:creationId xmlns:a16="http://schemas.microsoft.com/office/drawing/2014/main" id="{71567736-FC77-B3FC-E59D-0AFDDD253F24}"/>
              </a:ext>
            </a:extLst>
          </p:cNvPr>
          <p:cNvSpPr txBox="1"/>
          <p:nvPr/>
        </p:nvSpPr>
        <p:spPr>
          <a:xfrm>
            <a:off x="-295421" y="5857408"/>
            <a:ext cx="3787724" cy="369332"/>
          </a:xfrm>
          <a:prstGeom prst="rect">
            <a:avLst/>
          </a:prstGeom>
          <a:noFill/>
        </p:spPr>
        <p:txBody>
          <a:bodyPr wrap="square">
            <a:spAutoFit/>
          </a:bodyPr>
          <a:lstStyle/>
          <a:p>
            <a:pPr marL="0" marR="0" algn="ctr">
              <a:spcBef>
                <a:spcPts val="0"/>
              </a:spcBef>
              <a:spcAft>
                <a:spcPts val="1000"/>
              </a:spcAft>
            </a:pPr>
            <a:r>
              <a:rPr lang="en-IN" sz="1800" b="1" i="1" kern="100" dirty="0">
                <a:solidFill>
                  <a:srgbClr val="44546A"/>
                </a:solidFill>
                <a:effectLst/>
                <a:latin typeface="Calibri" panose="020F0502020204030204" pitchFamily="34" charset="0"/>
                <a:ea typeface="Calibri" panose="020F0502020204030204" pitchFamily="34" charset="0"/>
                <a:cs typeface="Times New Roman" panose="02020603050405020304" pitchFamily="18" charset="0"/>
              </a:rPr>
              <a:t>Figure 5 Sequence Diagram</a:t>
            </a:r>
            <a:endParaRPr lang="en-US" sz="1800" i="1" kern="100" dirty="0">
              <a:solidFill>
                <a:srgbClr val="44546A"/>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18011545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17764C5-D8C4-2D77-61FD-B2C26655EDAE}"/>
              </a:ext>
            </a:extLst>
          </p:cNvPr>
          <p:cNvSpPr txBox="1"/>
          <p:nvPr/>
        </p:nvSpPr>
        <p:spPr>
          <a:xfrm>
            <a:off x="628357" y="1645920"/>
            <a:ext cx="10935285" cy="2638158"/>
          </a:xfrm>
          <a:prstGeom prst="rect">
            <a:avLst/>
          </a:prstGeom>
          <a:noFill/>
        </p:spPr>
        <p:txBody>
          <a:bodyPr wrap="square">
            <a:spAutoFit/>
          </a:bodyPr>
          <a:lstStyle/>
          <a:p>
            <a:pPr marL="0" marR="0" algn="just">
              <a:lnSpc>
                <a:spcPct val="150000"/>
              </a:lnSpc>
              <a:spcBef>
                <a:spcPts val="0"/>
              </a:spcBef>
              <a:spcAft>
                <a:spcPts val="800"/>
              </a:spcAft>
              <a:tabLst>
                <a:tab pos="1573530" algn="l"/>
              </a:tabLst>
            </a:pPr>
            <a:r>
              <a:rPr lang="en-IN" sz="1800" b="1"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4.8.4 Collaboration Diagram </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pPr>
            <a:r>
              <a:rPr lang="en-IN" sz="1800" dirty="0">
                <a:solidFill>
                  <a:srgbClr val="000000"/>
                </a:solidFill>
                <a:effectLst/>
                <a:latin typeface="Times New Roman" panose="02020603050405020304" pitchFamily="18" charset="0"/>
                <a:ea typeface="Times New Roman" panose="02020603050405020304" pitchFamily="18" charset="0"/>
              </a:rPr>
              <a:t>In collaboration diagram the method call sequence is indicated by some numbering technique as shown below. The number indicates how the methods are called one after another. We have taken the same order management system to describe the collaboration diagram. The method calls are similar to that of a sequence diagram. But the difference is that the sequence diagram does not describe the object organization whereas the collaboration diagram shows the object organization.</a:t>
            </a:r>
            <a:endParaRPr lang="en-US"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18482319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5C08AC7-BCDD-DA5A-D641-A30483D59827}"/>
              </a:ext>
            </a:extLst>
          </p:cNvPr>
          <p:cNvPicPr>
            <a:picLocks noChangeAspect="1"/>
          </p:cNvPicPr>
          <p:nvPr/>
        </p:nvPicPr>
        <p:blipFill rotWithShape="1">
          <a:blip r:embed="rId2">
            <a:extLst>
              <a:ext uri="{28A0092B-C50C-407E-A947-70E740481C1C}">
                <a14:useLocalDpi xmlns:a14="http://schemas.microsoft.com/office/drawing/2010/main" val="0"/>
              </a:ext>
            </a:extLst>
          </a:blip>
          <a:srcRect t="8565" b="8351"/>
          <a:stretch/>
        </p:blipFill>
        <p:spPr bwMode="auto">
          <a:xfrm>
            <a:off x="3038622" y="483869"/>
            <a:ext cx="5877877" cy="5495461"/>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51323033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A7556F5-65B8-D64A-44B5-111AB7891F7C}"/>
              </a:ext>
            </a:extLst>
          </p:cNvPr>
          <p:cNvSpPr txBox="1"/>
          <p:nvPr/>
        </p:nvSpPr>
        <p:spPr>
          <a:xfrm>
            <a:off x="1041009" y="2574054"/>
            <a:ext cx="9727223" cy="1294393"/>
          </a:xfrm>
          <a:prstGeom prst="rect">
            <a:avLst/>
          </a:prstGeom>
          <a:noFill/>
        </p:spPr>
        <p:txBody>
          <a:bodyPr wrap="square">
            <a:spAutoFit/>
          </a:bodyPr>
          <a:lstStyle/>
          <a:p>
            <a:pPr algn="just">
              <a:lnSpc>
                <a:spcPct val="150000"/>
              </a:lnSpc>
            </a:pPr>
            <a:r>
              <a:rPr lang="en-IN" sz="1800" dirty="0">
                <a:solidFill>
                  <a:srgbClr val="000000"/>
                </a:solidFill>
                <a:effectLst/>
                <a:latin typeface="Times New Roman" panose="02020603050405020304" pitchFamily="18" charset="0"/>
                <a:ea typeface="Calibri" panose="020F0502020204030204" pitchFamily="34" charset="0"/>
              </a:rPr>
              <a:t>Deployment diagram represents the deployment view of a system. It is related to the component diagram. Because the components are deployed using the deployment diagrams. A deployment diagram consists of nodes. Nodes are nothing but physical hardware’s used to deploy the application</a:t>
            </a:r>
            <a:endParaRPr lang="en-US" dirty="0"/>
          </a:p>
        </p:txBody>
      </p:sp>
      <p:sp>
        <p:nvSpPr>
          <p:cNvPr id="5" name="TextBox 4">
            <a:extLst>
              <a:ext uri="{FF2B5EF4-FFF2-40B4-BE49-F238E27FC236}">
                <a16:creationId xmlns:a16="http://schemas.microsoft.com/office/drawing/2014/main" id="{8E59405F-C2A4-45D3-01FE-4575AE463531}"/>
              </a:ext>
            </a:extLst>
          </p:cNvPr>
          <p:cNvSpPr txBox="1"/>
          <p:nvPr/>
        </p:nvSpPr>
        <p:spPr>
          <a:xfrm>
            <a:off x="1041009" y="2042691"/>
            <a:ext cx="6098344" cy="374077"/>
          </a:xfrm>
          <a:prstGeom prst="rect">
            <a:avLst/>
          </a:prstGeom>
          <a:noFill/>
        </p:spPr>
        <p:txBody>
          <a:bodyPr wrap="square">
            <a:spAutoFit/>
          </a:bodyPr>
          <a:lstStyle/>
          <a:p>
            <a:pPr marL="0" marR="0">
              <a:lnSpc>
                <a:spcPct val="107000"/>
              </a:lnSpc>
              <a:spcBef>
                <a:spcPts val="200"/>
              </a:spcBef>
              <a:spcAft>
                <a:spcPts val="0"/>
              </a:spcAft>
            </a:pPr>
            <a:r>
              <a:rPr lang="en-IN" sz="1800" b="1"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4.8.5 Development Diagram </a:t>
            </a:r>
            <a:endParaRPr lang="en-US" sz="1800" b="1" kern="100" dirty="0">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2512633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8D82A0B-86B1-2078-021F-A96D19D5643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20488" y="1599720"/>
            <a:ext cx="5551023" cy="2865528"/>
          </a:xfrm>
          <a:prstGeom prst="rect">
            <a:avLst/>
          </a:prstGeom>
        </p:spPr>
      </p:pic>
      <p:sp>
        <p:nvSpPr>
          <p:cNvPr id="4" name="TextBox 3">
            <a:extLst>
              <a:ext uri="{FF2B5EF4-FFF2-40B4-BE49-F238E27FC236}">
                <a16:creationId xmlns:a16="http://schemas.microsoft.com/office/drawing/2014/main" id="{9E8B7D18-50E4-8A1B-A813-813CDAE03C4C}"/>
              </a:ext>
            </a:extLst>
          </p:cNvPr>
          <p:cNvSpPr txBox="1"/>
          <p:nvPr/>
        </p:nvSpPr>
        <p:spPr>
          <a:xfrm>
            <a:off x="2773167" y="5258280"/>
            <a:ext cx="6098344" cy="369332"/>
          </a:xfrm>
          <a:prstGeom prst="rect">
            <a:avLst/>
          </a:prstGeom>
          <a:noFill/>
        </p:spPr>
        <p:txBody>
          <a:bodyPr wrap="square">
            <a:spAutoFit/>
          </a:bodyPr>
          <a:lstStyle/>
          <a:p>
            <a:pPr marL="0" marR="0" algn="ctr">
              <a:spcBef>
                <a:spcPts val="0"/>
              </a:spcBef>
              <a:spcAft>
                <a:spcPts val="1000"/>
              </a:spcAft>
            </a:pPr>
            <a:r>
              <a:rPr lang="en-IN" sz="1800" b="1" i="1" kern="100" dirty="0">
                <a:solidFill>
                  <a:srgbClr val="44546A"/>
                </a:solidFill>
                <a:effectLst/>
                <a:latin typeface="Calibri" panose="020F0502020204030204" pitchFamily="34" charset="0"/>
                <a:ea typeface="Calibri" panose="020F0502020204030204" pitchFamily="34" charset="0"/>
                <a:cs typeface="Times New Roman" panose="02020603050405020304" pitchFamily="18" charset="0"/>
              </a:rPr>
              <a:t>Figure 7 Deployment Diagram</a:t>
            </a:r>
            <a:endParaRPr lang="en-US" sz="1800" i="1" kern="100" dirty="0">
              <a:solidFill>
                <a:srgbClr val="44546A"/>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13979562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E38CB2E-F275-4F48-72C2-7CE38867F5F5}"/>
              </a:ext>
            </a:extLst>
          </p:cNvPr>
          <p:cNvSpPr txBox="1"/>
          <p:nvPr/>
        </p:nvSpPr>
        <p:spPr>
          <a:xfrm>
            <a:off x="1463039" y="2124222"/>
            <a:ext cx="9453489" cy="1709892"/>
          </a:xfrm>
          <a:prstGeom prst="rect">
            <a:avLst/>
          </a:prstGeom>
          <a:noFill/>
        </p:spPr>
        <p:txBody>
          <a:bodyPr wrap="square">
            <a:spAutoFit/>
          </a:bodyPr>
          <a:lstStyle/>
          <a:p>
            <a:pPr algn="just">
              <a:lnSpc>
                <a:spcPct val="150000"/>
              </a:lnSpc>
            </a:pPr>
            <a:r>
              <a:rPr lang="en-IN" sz="1800" dirty="0">
                <a:solidFill>
                  <a:srgbClr val="000000"/>
                </a:solidFill>
                <a:effectLst/>
                <a:latin typeface="Times New Roman" panose="02020603050405020304" pitchFamily="18" charset="0"/>
                <a:ea typeface="Calibri" panose="020F0502020204030204" pitchFamily="34" charset="0"/>
              </a:rPr>
              <a:t>Activity diagrams are graphical representations of workflows of stepwise activities and actions with support for choice, iteration and concurrency. In the Unified Modelling Language, activity diagrams can be used to describe the business and operational step-by-step workflows of components in a system. An activity diagram shows the overall flow of control</a:t>
            </a:r>
            <a:endParaRPr lang="en-US" dirty="0"/>
          </a:p>
        </p:txBody>
      </p:sp>
      <p:sp>
        <p:nvSpPr>
          <p:cNvPr id="5" name="TextBox 4">
            <a:extLst>
              <a:ext uri="{FF2B5EF4-FFF2-40B4-BE49-F238E27FC236}">
                <a16:creationId xmlns:a16="http://schemas.microsoft.com/office/drawing/2014/main" id="{295FF140-749A-79A0-5A5A-560A9719E675}"/>
              </a:ext>
            </a:extLst>
          </p:cNvPr>
          <p:cNvSpPr txBox="1"/>
          <p:nvPr/>
        </p:nvSpPr>
        <p:spPr>
          <a:xfrm>
            <a:off x="1463039" y="1648796"/>
            <a:ext cx="6098344" cy="374077"/>
          </a:xfrm>
          <a:prstGeom prst="rect">
            <a:avLst/>
          </a:prstGeom>
          <a:noFill/>
        </p:spPr>
        <p:txBody>
          <a:bodyPr wrap="square">
            <a:spAutoFit/>
          </a:bodyPr>
          <a:lstStyle/>
          <a:p>
            <a:pPr marL="0" marR="0">
              <a:lnSpc>
                <a:spcPct val="107000"/>
              </a:lnSpc>
              <a:spcBef>
                <a:spcPts val="200"/>
              </a:spcBef>
              <a:spcAft>
                <a:spcPts val="0"/>
              </a:spcAft>
            </a:pPr>
            <a:r>
              <a:rPr lang="en-IN" sz="1800" b="1"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4.8.6 Activity Diagram </a:t>
            </a:r>
            <a:endParaRPr lang="en-US" sz="1800" b="1" kern="100" dirty="0">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3939395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39867CA-2FB7-0051-28F8-48B544BBA34A}"/>
              </a:ext>
            </a:extLst>
          </p:cNvPr>
          <p:cNvPicPr>
            <a:picLocks noChangeAspect="1"/>
          </p:cNvPicPr>
          <p:nvPr/>
        </p:nvPicPr>
        <p:blipFill rotWithShape="1">
          <a:blip r:embed="rId2">
            <a:extLst>
              <a:ext uri="{28A0092B-C50C-407E-A947-70E740481C1C}">
                <a14:useLocalDpi xmlns:a14="http://schemas.microsoft.com/office/drawing/2010/main" val="0"/>
              </a:ext>
            </a:extLst>
          </a:blip>
          <a:srcRect b="992"/>
          <a:stretch/>
        </p:blipFill>
        <p:spPr bwMode="auto">
          <a:xfrm>
            <a:off x="4206242" y="256735"/>
            <a:ext cx="5092504" cy="6344529"/>
          </a:xfrm>
          <a:prstGeom prst="rect">
            <a:avLst/>
          </a:prstGeom>
          <a:ln>
            <a:noFill/>
          </a:ln>
          <a:extLst>
            <a:ext uri="{53640926-AAD7-44D8-BBD7-CCE9431645EC}">
              <a14:shadowObscured xmlns:a14="http://schemas.microsoft.com/office/drawing/2010/main"/>
            </a:ext>
          </a:extLst>
        </p:spPr>
      </p:pic>
      <p:sp>
        <p:nvSpPr>
          <p:cNvPr id="4" name="TextBox 3">
            <a:extLst>
              <a:ext uri="{FF2B5EF4-FFF2-40B4-BE49-F238E27FC236}">
                <a16:creationId xmlns:a16="http://schemas.microsoft.com/office/drawing/2014/main" id="{EEDF0491-9ED1-75AE-B3CD-2102E9D2E8D3}"/>
              </a:ext>
            </a:extLst>
          </p:cNvPr>
          <p:cNvSpPr txBox="1"/>
          <p:nvPr/>
        </p:nvSpPr>
        <p:spPr>
          <a:xfrm>
            <a:off x="984739" y="6103592"/>
            <a:ext cx="3675184" cy="369332"/>
          </a:xfrm>
          <a:prstGeom prst="rect">
            <a:avLst/>
          </a:prstGeom>
          <a:noFill/>
        </p:spPr>
        <p:txBody>
          <a:bodyPr wrap="square">
            <a:spAutoFit/>
          </a:bodyPr>
          <a:lstStyle/>
          <a:p>
            <a:pPr marL="0" marR="0" algn="ctr">
              <a:spcBef>
                <a:spcPts val="0"/>
              </a:spcBef>
              <a:spcAft>
                <a:spcPts val="1000"/>
              </a:spcAft>
            </a:pPr>
            <a:r>
              <a:rPr lang="en-IN" sz="1800" b="1" i="1" kern="100" dirty="0">
                <a:solidFill>
                  <a:srgbClr val="44546A"/>
                </a:solidFill>
                <a:effectLst/>
                <a:latin typeface="Calibri" panose="020F0502020204030204" pitchFamily="34" charset="0"/>
                <a:ea typeface="Calibri" panose="020F0502020204030204" pitchFamily="34" charset="0"/>
                <a:cs typeface="Times New Roman" panose="02020603050405020304" pitchFamily="18" charset="0"/>
              </a:rPr>
              <a:t>Figure 8 Activity Diagram</a:t>
            </a:r>
            <a:endParaRPr lang="en-US" sz="1800" i="1" kern="100" dirty="0">
              <a:solidFill>
                <a:srgbClr val="44546A"/>
              </a:solidFill>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7860254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B571463-6BCF-593A-62E6-490B369EB21B}"/>
              </a:ext>
            </a:extLst>
          </p:cNvPr>
          <p:cNvSpPr txBox="1"/>
          <p:nvPr/>
        </p:nvSpPr>
        <p:spPr>
          <a:xfrm>
            <a:off x="1192237" y="2267581"/>
            <a:ext cx="9302262" cy="1709892"/>
          </a:xfrm>
          <a:prstGeom prst="rect">
            <a:avLst/>
          </a:prstGeom>
          <a:noFill/>
        </p:spPr>
        <p:txBody>
          <a:bodyPr wrap="square">
            <a:spAutoFit/>
          </a:bodyPr>
          <a:lstStyle/>
          <a:p>
            <a:pPr marL="0" marR="0" algn="just">
              <a:lnSpc>
                <a:spcPct val="150000"/>
              </a:lnSpc>
              <a:spcBef>
                <a:spcPts val="0"/>
              </a:spcBef>
              <a:spcAft>
                <a:spcPts val="800"/>
              </a:spcAft>
            </a:pPr>
            <a:r>
              <a:rPr lang="en-IN" kern="1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 </a:t>
            </a:r>
            <a:r>
              <a:rPr lang="en-IN" sz="18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component diagram, also known as a UML component diagram, describes the organization and wiring of the physical </a:t>
            </a:r>
            <a:r>
              <a:rPr lang="en-IN" sz="1800" b="1"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a:t>
            </a:r>
            <a:r>
              <a:rPr lang="en-IN" sz="18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omponents in a system. Component diagrams are often drawn to help model implementation details and double-check that every aspect of the system's required function is covered by planned development.</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D781FF5B-C99C-76B7-4A62-E936113B47FC}"/>
              </a:ext>
            </a:extLst>
          </p:cNvPr>
          <p:cNvSpPr txBox="1"/>
          <p:nvPr/>
        </p:nvSpPr>
        <p:spPr>
          <a:xfrm>
            <a:off x="1192237" y="1719134"/>
            <a:ext cx="6098344" cy="374077"/>
          </a:xfrm>
          <a:prstGeom prst="rect">
            <a:avLst/>
          </a:prstGeom>
          <a:noFill/>
        </p:spPr>
        <p:txBody>
          <a:bodyPr wrap="square">
            <a:spAutoFit/>
          </a:bodyPr>
          <a:lstStyle/>
          <a:p>
            <a:pPr marL="0" marR="0">
              <a:lnSpc>
                <a:spcPct val="107000"/>
              </a:lnSpc>
              <a:spcBef>
                <a:spcPts val="200"/>
              </a:spcBef>
              <a:spcAft>
                <a:spcPts val="0"/>
              </a:spcAft>
            </a:pPr>
            <a:r>
              <a:rPr lang="en-IN" sz="1800" b="1"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4.8.7 Component Diagram</a:t>
            </a:r>
            <a:endParaRPr lang="en-US" sz="1800" b="1" kern="100" dirty="0">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2967881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1B1B395-BCB5-071F-2366-5C2A884326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37489" y="1678745"/>
            <a:ext cx="8420596" cy="2963594"/>
          </a:xfrm>
          <a:prstGeom prst="rect">
            <a:avLst/>
          </a:prstGeom>
        </p:spPr>
      </p:pic>
    </p:spTree>
    <p:extLst>
      <p:ext uri="{BB962C8B-B14F-4D97-AF65-F5344CB8AC3E}">
        <p14:creationId xmlns:p14="http://schemas.microsoft.com/office/powerpoint/2010/main" val="30707340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9CB153D-0F07-F9A0-7245-AB8F7DDB5868}"/>
              </a:ext>
            </a:extLst>
          </p:cNvPr>
          <p:cNvSpPr txBox="1"/>
          <p:nvPr/>
        </p:nvSpPr>
        <p:spPr>
          <a:xfrm>
            <a:off x="633045" y="1609519"/>
            <a:ext cx="10733650" cy="3264163"/>
          </a:xfrm>
          <a:prstGeom prst="rect">
            <a:avLst/>
          </a:prstGeom>
          <a:noFill/>
        </p:spPr>
        <p:txBody>
          <a:bodyPr wrap="square">
            <a:spAutoFit/>
          </a:bodyPr>
          <a:lstStyle/>
          <a:p>
            <a:pPr marL="0" marR="0" algn="just">
              <a:lnSpc>
                <a:spcPct val="150000"/>
              </a:lnSpc>
              <a:spcBef>
                <a:spcPts val="0"/>
              </a:spcBef>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Doctors can view their appointments and manage their profiles, enhancing the tool's utility for professional use. The system is designed to support both English and Telugu, broadening its accessibility. Through this AI-based diagnostic tool, we aim to bridge the gap in dermatological care by providing immediate, preliminary support, and facilitating effective patient-doctor interaction.</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800"/>
              </a:spcAft>
            </a:pP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Keywords</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Dermatological Manifestations, Supervised machine learning, CNN,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MobileNet</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Hybrid Algorithm.</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8606419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3053F65-69C2-5BEE-E701-35F81D676FD8}"/>
              </a:ext>
            </a:extLst>
          </p:cNvPr>
          <p:cNvSpPr txBox="1"/>
          <p:nvPr/>
        </p:nvSpPr>
        <p:spPr>
          <a:xfrm>
            <a:off x="897987" y="1420837"/>
            <a:ext cx="10396026" cy="3770840"/>
          </a:xfrm>
          <a:prstGeom prst="rect">
            <a:avLst/>
          </a:prstGeom>
          <a:noFill/>
        </p:spPr>
        <p:txBody>
          <a:bodyPr wrap="square">
            <a:spAutoFit/>
          </a:bodyPr>
          <a:lstStyle/>
          <a:p>
            <a:pPr marL="0" marR="0">
              <a:lnSpc>
                <a:spcPct val="107000"/>
              </a:lnSpc>
              <a:spcBef>
                <a:spcPts val="200"/>
              </a:spcBef>
              <a:spcAft>
                <a:spcPts val="0"/>
              </a:spcAft>
            </a:pPr>
            <a:r>
              <a:rPr lang="en-IN" sz="1800" b="1"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4.8.8 ER Diagram </a:t>
            </a:r>
            <a:endParaRPr lang="en-US" sz="1800" b="1" kern="100" dirty="0">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0" marR="0" algn="just">
              <a:lnSpc>
                <a:spcPct val="150000"/>
              </a:lnSpc>
              <a:spcBef>
                <a:spcPts val="0"/>
              </a:spcBef>
              <a:spcAft>
                <a:spcPts val="800"/>
              </a:spcAft>
            </a:pPr>
            <a:r>
              <a:rPr lang="en-IN" sz="18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An Entity–relationship model (ER model) describes the structure of a database with the help of a diagram, which is known as Entity Relationship Diagram (ER Diagram). An ER model is a design or blueprint of a database that can later be implemented as a database. The main components of E-R model are: entity set and relationship set.</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800"/>
              </a:spcAft>
            </a:pPr>
            <a:r>
              <a:rPr lang="en-IN" sz="18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An ER diagram shows the relationship among entity sets. An entity set is a group of similar entities and these entities can have attributes. In terms of DBMS, an entity is a table or attribute of a table in database, so by showing relationship among tables and their attributes, ER diagram shows the complete logical structure of a database. Let’s have a look at a simple ER diagram to understand this concept.</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48030621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4A55103-767E-710C-9554-2C6D07F1AA1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69477" y="441682"/>
            <a:ext cx="8271803" cy="5920214"/>
          </a:xfrm>
          <a:prstGeom prst="rect">
            <a:avLst/>
          </a:prstGeom>
          <a:noFill/>
          <a:ln>
            <a:noFill/>
          </a:ln>
        </p:spPr>
      </p:pic>
    </p:spTree>
    <p:extLst>
      <p:ext uri="{BB962C8B-B14F-4D97-AF65-F5344CB8AC3E}">
        <p14:creationId xmlns:p14="http://schemas.microsoft.com/office/powerpoint/2010/main" val="134832339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F6F5A91-85CD-7C98-80BD-C69117EE0302}"/>
              </a:ext>
            </a:extLst>
          </p:cNvPr>
          <p:cNvSpPr txBox="1"/>
          <p:nvPr/>
        </p:nvSpPr>
        <p:spPr>
          <a:xfrm>
            <a:off x="1073835" y="1589650"/>
            <a:ext cx="10044330" cy="2956387"/>
          </a:xfrm>
          <a:prstGeom prst="rect">
            <a:avLst/>
          </a:prstGeom>
          <a:noFill/>
        </p:spPr>
        <p:txBody>
          <a:bodyPr wrap="square">
            <a:spAutoFit/>
          </a:bodyPr>
          <a:lstStyle/>
          <a:p>
            <a:pPr marL="0" marR="0" algn="just">
              <a:lnSpc>
                <a:spcPct val="150000"/>
              </a:lnSpc>
            </a:pPr>
            <a:r>
              <a:rPr lang="en-IN" sz="1800" b="1" dirty="0">
                <a:solidFill>
                  <a:srgbClr val="000000"/>
                </a:solidFill>
                <a:effectLst/>
                <a:latin typeface="Times New Roman" panose="02020603050405020304" pitchFamily="18" charset="0"/>
                <a:ea typeface="Times New Roman" panose="02020603050405020304" pitchFamily="18" charset="0"/>
              </a:rPr>
              <a:t>4.8.9 DFD Diagram </a:t>
            </a:r>
            <a:endParaRPr lang="en-US" sz="1800" dirty="0">
              <a:effectLst/>
              <a:latin typeface="Times New Roman" panose="02020603050405020304" pitchFamily="18" charset="0"/>
              <a:ea typeface="Times New Roman" panose="02020603050405020304" pitchFamily="18" charset="0"/>
            </a:endParaRPr>
          </a:p>
          <a:p>
            <a:pPr marL="0" marR="0" algn="just">
              <a:lnSpc>
                <a:spcPct val="150000"/>
              </a:lnSpc>
              <a:spcBef>
                <a:spcPts val="0"/>
              </a:spcBef>
              <a:spcAft>
                <a:spcPts val="800"/>
              </a:spcAft>
            </a:pPr>
            <a:r>
              <a:rPr lang="en-IN" sz="1800" kern="1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 Data Flow Diagram (DFD) is a traditional way to visualize the information flows within a system. A neat and clear DFD can depict a good amount of the system requirements graphically. It can be manual, automated, or a combination of both. It shows how information enters and leaves the system, what changes the information and where information is stored. The purpose of a DFD is to show the scope and boundaries of a system as a whole. It may be used as a communications tool between a systems analyst and any person who plays a part in the system that acts as the starting point for redesigning a system.</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6941396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phic 1"/>
          <p:cNvPicPr/>
          <p:nvPr/>
        </p:nvPicPr>
        <p:blipFill>
          <a:blip r:embed="rId2">
            <a:extLst>
              <a:ext uri="{96DAC541-7B7A-43D3-8B79-37D633B846F1}">
                <asvg:svgBlip xmlns=""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o="urn:schemas-microsoft-com:office:office" xmlns:oel="http://schemas.microsoft.com/office/2019/extlst"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15="http://schemas.microsoft.com/office/word/2012/wordml" xmlns:w16cex="http://schemas.microsoft.com/office/word/2018/wordml/cex" xmlns:w16cid="http://schemas.microsoft.com/office/word/2016/wordml/cid" xmlns:w16="http://schemas.microsoft.com/office/word/2018/wordml" xmlns:w16sdtdh="http://schemas.microsoft.com/office/word/2020/wordml/sdtdatahash"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pic="http://schemas.openxmlformats.org/drawingml/2006/picture" xmlns:asvg="http://schemas.microsoft.com/office/drawing/2016/SVG/main" xmlns:lc="http://schemas.openxmlformats.org/drawingml/2006/lockedCanvas" r:embed="rId5"/>
              </a:ext>
            </a:extLst>
          </a:blip>
          <a:stretch>
            <a:fillRect/>
          </a:stretch>
        </p:blipFill>
        <p:spPr>
          <a:xfrm>
            <a:off x="1763486" y="300445"/>
            <a:ext cx="8386353" cy="6309361"/>
          </a:xfrm>
          <a:prstGeom prst="rect">
            <a:avLst/>
          </a:prstGeom>
        </p:spPr>
      </p:pic>
    </p:spTree>
    <p:extLst>
      <p:ext uri="{BB962C8B-B14F-4D97-AF65-F5344CB8AC3E}">
        <p14:creationId xmlns:p14="http://schemas.microsoft.com/office/powerpoint/2010/main" val="141004039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phic 1"/>
          <p:cNvPicPr/>
          <p:nvPr/>
        </p:nvPicPr>
        <p:blipFill>
          <a:blip r:embed="rId2">
            <a:extLst>
              <a:ext uri="{96DAC541-7B7A-43D3-8B79-37D633B846F1}">
                <asvg:svgBlip xmlns=""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am3d="http://schemas.microsoft.com/office/drawing/2017/model3d" xmlns:o="urn:schemas-microsoft-com:office:office" xmlns:oel="http://schemas.microsoft.com/office/2019/extlst"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15="http://schemas.microsoft.com/office/word/2012/wordml" xmlns:w16cex="http://schemas.microsoft.com/office/word/2018/wordml/cex" xmlns:w16cid="http://schemas.microsoft.com/office/word/2016/wordml/cid" xmlns:w16="http://schemas.microsoft.com/office/word/2018/wordml" xmlns:w16sdtdh="http://schemas.microsoft.com/office/word/2020/wordml/sdtdatahash"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pic="http://schemas.openxmlformats.org/drawingml/2006/picture" xmlns:asvg="http://schemas.microsoft.com/office/drawing/2016/SVG/main" xmlns:lc="http://schemas.openxmlformats.org/drawingml/2006/lockedCanvas" r:embed="rId7"/>
              </a:ext>
            </a:extLst>
          </a:blip>
          <a:stretch>
            <a:fillRect/>
          </a:stretch>
        </p:blipFill>
        <p:spPr>
          <a:xfrm>
            <a:off x="1554481" y="248193"/>
            <a:ext cx="8948056" cy="6191795"/>
          </a:xfrm>
          <a:prstGeom prst="rect">
            <a:avLst/>
          </a:prstGeom>
        </p:spPr>
      </p:pic>
    </p:spTree>
    <p:extLst>
      <p:ext uri="{BB962C8B-B14F-4D97-AF65-F5344CB8AC3E}">
        <p14:creationId xmlns:p14="http://schemas.microsoft.com/office/powerpoint/2010/main" val="294312929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D00F2F7-348D-1269-9ED9-021FBB5B29A3}"/>
              </a:ext>
            </a:extLst>
          </p:cNvPr>
          <p:cNvSpPr txBox="1"/>
          <p:nvPr/>
        </p:nvSpPr>
        <p:spPr>
          <a:xfrm>
            <a:off x="905021" y="344478"/>
            <a:ext cx="10775851" cy="5859553"/>
          </a:xfrm>
          <a:prstGeom prst="rect">
            <a:avLst/>
          </a:prstGeom>
          <a:noFill/>
        </p:spPr>
        <p:txBody>
          <a:bodyPr wrap="square">
            <a:spAutoFit/>
          </a:bodyPr>
          <a:lstStyle/>
          <a:p>
            <a:pPr algn="ctr">
              <a:lnSpc>
                <a:spcPct val="150000"/>
              </a:lnSpc>
            </a:pPr>
            <a:r>
              <a:rPr lang="en-US" sz="2000" dirty="0">
                <a:solidFill>
                  <a:schemeClr val="accent6"/>
                </a:solidFill>
                <a:latin typeface="Times New Roman" panose="02020603050405020304" pitchFamily="18" charset="0"/>
                <a:cs typeface="Times New Roman" panose="02020603050405020304" pitchFamily="18" charset="0"/>
              </a:rPr>
              <a:t>REFERENCES </a:t>
            </a:r>
          </a:p>
          <a:p>
            <a:pPr algn="just">
              <a:lnSpc>
                <a:spcPct val="150000"/>
              </a:lnSpc>
            </a:pPr>
            <a:r>
              <a:rPr lang="en-US" dirty="0">
                <a:latin typeface="Times New Roman" panose="02020603050405020304" pitchFamily="18" charset="0"/>
                <a:cs typeface="Times New Roman" panose="02020603050405020304" pitchFamily="18" charset="0"/>
              </a:rPr>
              <a:t>1. Al-</a:t>
            </a:r>
            <a:r>
              <a:rPr lang="en-US" dirty="0" err="1">
                <a:latin typeface="Times New Roman" panose="02020603050405020304" pitchFamily="18" charset="0"/>
                <a:cs typeface="Times New Roman" panose="02020603050405020304" pitchFamily="18" charset="0"/>
              </a:rPr>
              <a:t>Masni</a:t>
            </a:r>
            <a:r>
              <a:rPr lang="en-US" dirty="0">
                <a:latin typeface="Times New Roman" panose="02020603050405020304" pitchFamily="18" charset="0"/>
                <a:cs typeface="Times New Roman" panose="02020603050405020304" pitchFamily="18" charset="0"/>
              </a:rPr>
              <a:t>, M. A., Al-</a:t>
            </a:r>
            <a:r>
              <a:rPr lang="en-US" dirty="0" err="1">
                <a:latin typeface="Times New Roman" panose="02020603050405020304" pitchFamily="18" charset="0"/>
                <a:cs typeface="Times New Roman" panose="02020603050405020304" pitchFamily="18" charset="0"/>
              </a:rPr>
              <a:t>Antari</a:t>
            </a:r>
            <a:r>
              <a:rPr lang="en-US" dirty="0">
                <a:latin typeface="Times New Roman" panose="02020603050405020304" pitchFamily="18" charset="0"/>
                <a:cs typeface="Times New Roman" panose="02020603050405020304" pitchFamily="18" charset="0"/>
              </a:rPr>
              <a:t>, M. A., Choi, M.-T., Han, S.-M., &amp; Kim, T.-S. (2018). </a:t>
            </a:r>
            <a:r>
              <a:rPr lang="en-US" dirty="0" err="1">
                <a:latin typeface="Times New Roman" panose="02020603050405020304" pitchFamily="18" charset="0"/>
                <a:cs typeface="Times New Roman" panose="02020603050405020304" pitchFamily="18" charset="0"/>
              </a:rPr>
              <a:t>Skinlesion</a:t>
            </a:r>
            <a:r>
              <a:rPr lang="en-US" dirty="0">
                <a:latin typeface="Times New Roman" panose="02020603050405020304" pitchFamily="18" charset="0"/>
                <a:cs typeface="Times New Roman" panose="02020603050405020304" pitchFamily="18" charset="0"/>
              </a:rPr>
              <a:t> segmentation in </a:t>
            </a:r>
            <a:r>
              <a:rPr lang="en-US" dirty="0" err="1">
                <a:latin typeface="Times New Roman" panose="02020603050405020304" pitchFamily="18" charset="0"/>
                <a:cs typeface="Times New Roman" panose="02020603050405020304" pitchFamily="18" charset="0"/>
              </a:rPr>
              <a:t>dermoscopy</a:t>
            </a:r>
            <a:r>
              <a:rPr lang="en-US" dirty="0">
                <a:latin typeface="Times New Roman" panose="02020603050405020304" pitchFamily="18" charset="0"/>
                <a:cs typeface="Times New Roman" panose="02020603050405020304" pitchFamily="18" charset="0"/>
              </a:rPr>
              <a:t> images via deep full resolution </a:t>
            </a:r>
            <a:r>
              <a:rPr lang="en-US" dirty="0" err="1">
                <a:latin typeface="Times New Roman" panose="02020603050405020304" pitchFamily="18" charset="0"/>
                <a:cs typeface="Times New Roman" panose="02020603050405020304" pitchFamily="18" charset="0"/>
              </a:rPr>
              <a:t>convolutionalnetworks</a:t>
            </a:r>
            <a:r>
              <a:rPr lang="en-US" dirty="0">
                <a:latin typeface="Times New Roman" panose="02020603050405020304" pitchFamily="18" charset="0"/>
                <a:cs typeface="Times New Roman" panose="02020603050405020304" pitchFamily="18" charset="0"/>
              </a:rPr>
              <a:t>. Computer Methods and Programs in Biomedicine, 162, 221–231.</a:t>
            </a:r>
          </a:p>
          <a:p>
            <a:pPr algn="just">
              <a:lnSpc>
                <a:spcPct val="150000"/>
              </a:lnSpc>
            </a:pPr>
            <a:r>
              <a:rPr lang="en-US" dirty="0">
                <a:latin typeface="Times New Roman" panose="02020603050405020304" pitchFamily="18" charset="0"/>
                <a:cs typeface="Times New Roman" panose="02020603050405020304" pitchFamily="18" charset="0"/>
              </a:rPr>
              <a:t>2. </a:t>
            </a:r>
            <a:r>
              <a:rPr lang="en-US" dirty="0" err="1">
                <a:latin typeface="Times New Roman" panose="02020603050405020304" pitchFamily="18" charset="0"/>
                <a:cs typeface="Times New Roman" panose="02020603050405020304" pitchFamily="18" charset="0"/>
              </a:rPr>
              <a:t>Alfed</a:t>
            </a:r>
            <a:r>
              <a:rPr lang="en-US" dirty="0">
                <a:latin typeface="Times New Roman" panose="02020603050405020304" pitchFamily="18" charset="0"/>
                <a:cs typeface="Times New Roman" panose="02020603050405020304" pitchFamily="18" charset="0"/>
              </a:rPr>
              <a:t>, N., </a:t>
            </a:r>
            <a:r>
              <a:rPr lang="en-US" dirty="0" err="1">
                <a:latin typeface="Times New Roman" panose="02020603050405020304" pitchFamily="18" charset="0"/>
                <a:cs typeface="Times New Roman" panose="02020603050405020304" pitchFamily="18" charset="0"/>
              </a:rPr>
              <a:t>Khelifi</a:t>
            </a:r>
            <a:r>
              <a:rPr lang="en-US" dirty="0">
                <a:latin typeface="Times New Roman" panose="02020603050405020304" pitchFamily="18" charset="0"/>
                <a:cs typeface="Times New Roman" panose="02020603050405020304" pitchFamily="18" charset="0"/>
              </a:rPr>
              <a:t>, F., </a:t>
            </a:r>
            <a:r>
              <a:rPr lang="en-US" dirty="0" err="1">
                <a:latin typeface="Times New Roman" panose="02020603050405020304" pitchFamily="18" charset="0"/>
                <a:cs typeface="Times New Roman" panose="02020603050405020304" pitchFamily="18" charset="0"/>
              </a:rPr>
              <a:t>Bouridane</a:t>
            </a:r>
            <a:r>
              <a:rPr lang="en-US" dirty="0">
                <a:latin typeface="Times New Roman" panose="02020603050405020304" pitchFamily="18" charset="0"/>
                <a:cs typeface="Times New Roman" panose="02020603050405020304" pitchFamily="18" charset="0"/>
              </a:rPr>
              <a:t>, A., &amp; </a:t>
            </a:r>
            <a:r>
              <a:rPr lang="en-US" dirty="0" err="1">
                <a:latin typeface="Times New Roman" panose="02020603050405020304" pitchFamily="18" charset="0"/>
                <a:cs typeface="Times New Roman" panose="02020603050405020304" pitchFamily="18" charset="0"/>
              </a:rPr>
              <a:t>Seker</a:t>
            </a:r>
            <a:r>
              <a:rPr lang="en-US" dirty="0">
                <a:latin typeface="Times New Roman" panose="02020603050405020304" pitchFamily="18" charset="0"/>
                <a:cs typeface="Times New Roman" panose="02020603050405020304" pitchFamily="18" charset="0"/>
              </a:rPr>
              <a:t>, H. (2015). Pigment network-based </a:t>
            </a:r>
            <a:r>
              <a:rPr lang="en-US" dirty="0" err="1">
                <a:latin typeface="Times New Roman" panose="02020603050405020304" pitchFamily="18" charset="0"/>
                <a:cs typeface="Times New Roman" panose="02020603050405020304" pitchFamily="18" charset="0"/>
              </a:rPr>
              <a:t>skincancer</a:t>
            </a:r>
            <a:r>
              <a:rPr lang="en-US" dirty="0">
                <a:latin typeface="Times New Roman" panose="02020603050405020304" pitchFamily="18" charset="0"/>
                <a:cs typeface="Times New Roman" panose="02020603050405020304" pitchFamily="18" charset="0"/>
              </a:rPr>
              <a:t> detection. In 2015 37th annual international conference of the IEEE </a:t>
            </a:r>
            <a:r>
              <a:rPr lang="en-US" dirty="0" err="1">
                <a:latin typeface="Times New Roman" panose="02020603050405020304" pitchFamily="18" charset="0"/>
                <a:cs typeface="Times New Roman" panose="02020603050405020304" pitchFamily="18" charset="0"/>
              </a:rPr>
              <a:t>engineeringin</a:t>
            </a:r>
            <a:r>
              <a:rPr lang="en-US" dirty="0">
                <a:latin typeface="Times New Roman" panose="02020603050405020304" pitchFamily="18" charset="0"/>
                <a:cs typeface="Times New Roman" panose="02020603050405020304" pitchFamily="18" charset="0"/>
              </a:rPr>
              <a:t> medicine and biology society (EMBC) (pp. 7214–7217). IEEE.</a:t>
            </a:r>
          </a:p>
          <a:p>
            <a:pPr algn="just">
              <a:lnSpc>
                <a:spcPct val="150000"/>
              </a:lnSpc>
            </a:pPr>
            <a:r>
              <a:rPr lang="en-US" dirty="0">
                <a:latin typeface="Times New Roman" panose="02020603050405020304" pitchFamily="18" charset="0"/>
                <a:cs typeface="Times New Roman" panose="02020603050405020304" pitchFamily="18" charset="0"/>
              </a:rPr>
              <a:t>3. </a:t>
            </a:r>
            <a:r>
              <a:rPr lang="en-US" dirty="0" err="1">
                <a:latin typeface="Times New Roman" panose="02020603050405020304" pitchFamily="18" charset="0"/>
                <a:cs typeface="Times New Roman" panose="02020603050405020304" pitchFamily="18" charset="0"/>
              </a:rPr>
              <a:t>Aljanabi</a:t>
            </a:r>
            <a:r>
              <a:rPr lang="en-US" dirty="0">
                <a:latin typeface="Times New Roman" panose="02020603050405020304" pitchFamily="18" charset="0"/>
                <a:cs typeface="Times New Roman" panose="02020603050405020304" pitchFamily="18" charset="0"/>
              </a:rPr>
              <a:t>, M., </a:t>
            </a:r>
            <a:r>
              <a:rPr lang="en-US" dirty="0" err="1">
                <a:latin typeface="Times New Roman" panose="02020603050405020304" pitchFamily="18" charset="0"/>
                <a:cs typeface="Times New Roman" panose="02020603050405020304" pitchFamily="18" charset="0"/>
              </a:rPr>
              <a:t>Özok</a:t>
            </a:r>
            <a:r>
              <a:rPr lang="en-US" dirty="0">
                <a:latin typeface="Times New Roman" panose="02020603050405020304" pitchFamily="18" charset="0"/>
                <a:cs typeface="Times New Roman" panose="02020603050405020304" pitchFamily="18" charset="0"/>
              </a:rPr>
              <a:t>, Y. E., </a:t>
            </a:r>
            <a:r>
              <a:rPr lang="en-US" dirty="0" err="1">
                <a:latin typeface="Times New Roman" panose="02020603050405020304" pitchFamily="18" charset="0"/>
                <a:cs typeface="Times New Roman" panose="02020603050405020304" pitchFamily="18" charset="0"/>
              </a:rPr>
              <a:t>Rahebi</a:t>
            </a:r>
            <a:r>
              <a:rPr lang="en-US" dirty="0">
                <a:latin typeface="Times New Roman" panose="02020603050405020304" pitchFamily="18" charset="0"/>
                <a:cs typeface="Times New Roman" panose="02020603050405020304" pitchFamily="18" charset="0"/>
              </a:rPr>
              <a:t>, J., &amp; Abdullah, A. S. (2018). Skin lesion </a:t>
            </a:r>
            <a:r>
              <a:rPr lang="en-US" dirty="0" err="1">
                <a:latin typeface="Times New Roman" panose="02020603050405020304" pitchFamily="18" charset="0"/>
                <a:cs typeface="Times New Roman" panose="02020603050405020304" pitchFamily="18" charset="0"/>
              </a:rPr>
              <a:t>segmentationmethod</a:t>
            </a:r>
            <a:r>
              <a:rPr lang="en-US" dirty="0">
                <a:latin typeface="Times New Roman" panose="02020603050405020304" pitchFamily="18" charset="0"/>
                <a:cs typeface="Times New Roman" panose="02020603050405020304" pitchFamily="18" charset="0"/>
              </a:rPr>
              <a:t> for </a:t>
            </a:r>
            <a:r>
              <a:rPr lang="en-US" dirty="0" err="1">
                <a:latin typeface="Times New Roman" panose="02020603050405020304" pitchFamily="18" charset="0"/>
                <a:cs typeface="Times New Roman" panose="02020603050405020304" pitchFamily="18" charset="0"/>
              </a:rPr>
              <a:t>dermoscopy</a:t>
            </a:r>
            <a:r>
              <a:rPr lang="en-US" dirty="0">
                <a:latin typeface="Times New Roman" panose="02020603050405020304" pitchFamily="18" charset="0"/>
                <a:cs typeface="Times New Roman" panose="02020603050405020304" pitchFamily="18" charset="0"/>
              </a:rPr>
              <a:t> images using artificial bee colony algorithm. Symmetry,10(8), 347.</a:t>
            </a:r>
          </a:p>
          <a:p>
            <a:pPr algn="just">
              <a:lnSpc>
                <a:spcPct val="150000"/>
              </a:lnSpc>
            </a:pPr>
            <a:r>
              <a:rPr lang="en-US" dirty="0">
                <a:latin typeface="Times New Roman" panose="02020603050405020304" pitchFamily="18" charset="0"/>
                <a:cs typeface="Times New Roman" panose="02020603050405020304" pitchFamily="18" charset="0"/>
              </a:rPr>
              <a:t>4. </a:t>
            </a:r>
            <a:r>
              <a:rPr lang="en-US" dirty="0" err="1">
                <a:latin typeface="Times New Roman" panose="02020603050405020304" pitchFamily="18" charset="0"/>
                <a:cs typeface="Times New Roman" panose="02020603050405020304" pitchFamily="18" charset="0"/>
              </a:rPr>
              <a:t>Biessmann</a:t>
            </a:r>
            <a:r>
              <a:rPr lang="en-US" dirty="0">
                <a:latin typeface="Times New Roman" panose="02020603050405020304" pitchFamily="18" charset="0"/>
                <a:cs typeface="Times New Roman" panose="02020603050405020304" pitchFamily="18" charset="0"/>
              </a:rPr>
              <a:t>, F., Salinas, D., </a:t>
            </a:r>
            <a:r>
              <a:rPr lang="en-US" dirty="0" err="1">
                <a:latin typeface="Times New Roman" panose="02020603050405020304" pitchFamily="18" charset="0"/>
                <a:cs typeface="Times New Roman" panose="02020603050405020304" pitchFamily="18" charset="0"/>
              </a:rPr>
              <a:t>Schelter</a:t>
            </a:r>
            <a:r>
              <a:rPr lang="en-US" dirty="0">
                <a:latin typeface="Times New Roman" panose="02020603050405020304" pitchFamily="18" charset="0"/>
                <a:cs typeface="Times New Roman" panose="02020603050405020304" pitchFamily="18" charset="0"/>
              </a:rPr>
              <a:t>, S., Schmidt, P., &amp; Lange, D. (2018). ‘‘ Deep" </a:t>
            </a:r>
            <a:r>
              <a:rPr lang="en-US" dirty="0" err="1">
                <a:latin typeface="Times New Roman" panose="02020603050405020304" pitchFamily="18" charset="0"/>
                <a:cs typeface="Times New Roman" panose="02020603050405020304" pitchFamily="18" charset="0"/>
              </a:rPr>
              <a:t>learningfor</a:t>
            </a:r>
            <a:r>
              <a:rPr lang="en-US" dirty="0">
                <a:latin typeface="Times New Roman" panose="02020603050405020304" pitchFamily="18" charset="0"/>
                <a:cs typeface="Times New Roman" panose="02020603050405020304" pitchFamily="18" charset="0"/>
              </a:rPr>
              <a:t> missing value </a:t>
            </a:r>
            <a:r>
              <a:rPr lang="en-US" dirty="0" err="1">
                <a:latin typeface="Times New Roman" panose="02020603050405020304" pitchFamily="18" charset="0"/>
                <a:cs typeface="Times New Roman" panose="02020603050405020304" pitchFamily="18" charset="0"/>
              </a:rPr>
              <a:t>imputationin</a:t>
            </a:r>
            <a:r>
              <a:rPr lang="en-US" dirty="0">
                <a:latin typeface="Times New Roman" panose="02020603050405020304" pitchFamily="18" charset="0"/>
                <a:cs typeface="Times New Roman" panose="02020603050405020304" pitchFamily="18" charset="0"/>
              </a:rPr>
              <a:t> tables with non-numerical data. In Proceedings </a:t>
            </a:r>
            <a:r>
              <a:rPr lang="en-US" dirty="0" err="1">
                <a:latin typeface="Times New Roman" panose="02020603050405020304" pitchFamily="18" charset="0"/>
                <a:cs typeface="Times New Roman" panose="02020603050405020304" pitchFamily="18" charset="0"/>
              </a:rPr>
              <a:t>ofthe</a:t>
            </a:r>
            <a:r>
              <a:rPr lang="en-US" dirty="0">
                <a:latin typeface="Times New Roman" panose="02020603050405020304" pitchFamily="18" charset="0"/>
                <a:cs typeface="Times New Roman" panose="02020603050405020304" pitchFamily="18" charset="0"/>
              </a:rPr>
              <a:t> 27th ACM international conference on information and knowledge management (pp.2017–2025).</a:t>
            </a:r>
          </a:p>
          <a:p>
            <a:pPr algn="just">
              <a:lnSpc>
                <a:spcPct val="150000"/>
              </a:lnSpc>
            </a:pPr>
            <a:r>
              <a:rPr lang="en-US" dirty="0">
                <a:latin typeface="Times New Roman" panose="02020603050405020304" pitchFamily="18" charset="0"/>
                <a:cs typeface="Times New Roman" panose="02020603050405020304" pitchFamily="18" charset="0"/>
              </a:rPr>
              <a:t>5.Canadian Cancer Society’s Advisory Committee on Cancer Statistics (2014). </a:t>
            </a:r>
            <a:r>
              <a:rPr lang="en-US" dirty="0" err="1">
                <a:latin typeface="Times New Roman" panose="02020603050405020304" pitchFamily="18" charset="0"/>
                <a:cs typeface="Times New Roman" panose="02020603050405020304" pitchFamily="18" charset="0"/>
              </a:rPr>
              <a:t>Canadiancancer</a:t>
            </a:r>
            <a:r>
              <a:rPr lang="en-US" dirty="0">
                <a:latin typeface="Times New Roman" panose="02020603050405020304" pitchFamily="18" charset="0"/>
                <a:cs typeface="Times New Roman" panose="02020603050405020304" pitchFamily="18" charset="0"/>
              </a:rPr>
              <a:t> statistics 2014 - special topic: Skin cancers. Retrieved from https://www.cancer.ca/statistics. (Accessed 30 December 2020).</a:t>
            </a:r>
          </a:p>
        </p:txBody>
      </p:sp>
    </p:spTree>
    <p:extLst>
      <p:ext uri="{BB962C8B-B14F-4D97-AF65-F5344CB8AC3E}">
        <p14:creationId xmlns:p14="http://schemas.microsoft.com/office/powerpoint/2010/main" val="9710975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1D22273-94D1-504A-A053-793CBF05C406}"/>
              </a:ext>
            </a:extLst>
          </p:cNvPr>
          <p:cNvSpPr txBox="1"/>
          <p:nvPr/>
        </p:nvSpPr>
        <p:spPr>
          <a:xfrm>
            <a:off x="745588" y="722686"/>
            <a:ext cx="10199077" cy="4169859"/>
          </a:xfrm>
          <a:prstGeom prst="rect">
            <a:avLst/>
          </a:prstGeom>
          <a:noFill/>
        </p:spPr>
        <p:txBody>
          <a:bodyPr wrap="square">
            <a:spAutoFit/>
          </a:bodyPr>
          <a:lstStyle/>
          <a:p>
            <a:pPr marL="0" marR="0" algn="ctr">
              <a:lnSpc>
                <a:spcPct val="107000"/>
              </a:lnSpc>
              <a:spcBef>
                <a:spcPts val="200"/>
              </a:spcBef>
              <a:spcAft>
                <a:spcPts val="0"/>
              </a:spcAft>
            </a:pPr>
            <a:r>
              <a:rPr lang="en-IN" sz="2000" b="1" kern="100" dirty="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STATEMENT OF THE PROBLEM</a:t>
            </a:r>
            <a:endParaRPr lang="en-US" sz="2400" b="1" kern="100" dirty="0">
              <a:solidFill>
                <a:schemeClr val="accent6"/>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marL="0" marR="0" algn="ctr">
              <a:lnSpc>
                <a:spcPct val="107000"/>
              </a:lnSpc>
              <a:spcBef>
                <a:spcPts val="0"/>
              </a:spcBef>
              <a:spcAft>
                <a:spcPts val="800"/>
              </a:spcAft>
            </a:pPr>
            <a:r>
              <a:rPr lang="en-IN" sz="1600" kern="100" dirty="0">
                <a:effectLst/>
                <a:latin typeface="Calibri" panose="020F0502020204030204" pitchFamily="34" charset="0"/>
                <a:ea typeface="Calibri" panose="020F0502020204030204" pitchFamily="34" charset="0"/>
                <a:cs typeface="Times New Roman" panose="02020603050405020304" pitchFamily="18" charset="0"/>
              </a:rPr>
              <a:t> </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Despite advances in healthcare, there remains a significant gap in dermatological services, particularly in preliminary diagnosis. The deficit of dermatologists and the geographic limitations in accessing specialist care exacerbate the problem, leading to delayed diagnoses and treatments. This gap in service disproportionately affects rural and underserved communities, often resulting in worsened health outcomes.</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The problem is twofold: firstly, there is an uneven distribution of dermatological expertise, and secondly, there is an increasing incidence of skin diseases globally. The need for an accessible, efficient, and accurate preliminary diagnostic process is critical. This study proposes to address these issues by developing an AI-based diagnostic tool that can provide immediate, preliminary assessments of dermatological conditions</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4157587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7F6A36F-1827-5BE4-2292-E6EC935754A0}"/>
              </a:ext>
            </a:extLst>
          </p:cNvPr>
          <p:cNvSpPr txBox="1"/>
          <p:nvPr/>
        </p:nvSpPr>
        <p:spPr>
          <a:xfrm>
            <a:off x="637735" y="754944"/>
            <a:ext cx="10916529" cy="5255478"/>
          </a:xfrm>
          <a:prstGeom prst="rect">
            <a:avLst/>
          </a:prstGeom>
          <a:noFill/>
        </p:spPr>
        <p:txBody>
          <a:bodyPr wrap="square">
            <a:spAutoFit/>
          </a:bodyPr>
          <a:lstStyle/>
          <a:p>
            <a:pPr marL="0" marR="0" algn="ctr">
              <a:lnSpc>
                <a:spcPct val="107000"/>
              </a:lnSpc>
              <a:spcBef>
                <a:spcPts val="200"/>
              </a:spcBef>
              <a:spcAft>
                <a:spcPts val="0"/>
              </a:spcAft>
            </a:pPr>
            <a:r>
              <a:rPr lang="en-IN" sz="2000" b="1" kern="100" dirty="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OBJECTIVE</a:t>
            </a:r>
            <a:r>
              <a:rPr lang="en-IN" kern="100" dirty="0">
                <a:solidFill>
                  <a:schemeClr val="accent6"/>
                </a:solidFill>
                <a:effectLst/>
                <a:latin typeface="Calibri" panose="020F0502020204030204" pitchFamily="34" charset="0"/>
                <a:ea typeface="Calibri" panose="020F0502020204030204" pitchFamily="34" charset="0"/>
                <a:cs typeface="Times New Roman" panose="02020603050405020304" pitchFamily="18" charset="0"/>
              </a:rPr>
              <a:t> </a:t>
            </a:r>
            <a:endParaRPr lang="en-US" kern="100" dirty="0">
              <a:solidFill>
                <a:schemeClr val="accent6"/>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The overarching aim of this research is to develop an AI-based tool capable of providing preliminary diagnoses for dermatological conditions to improve the accessibility and efficiency of dermatological care. This aim is underpinned by several specific objectives:</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To investigate the applicability of Convolutional Neural Networks (CNN) and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MobileNet</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architectures in accurately classifying skin diseases from images. The study will assess the diagnostic accuracy of these AI models compared to traditional methods, aiming to match or surpass the benchmark set by human experts in recognizing and classifying various skin conditions.</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To design a user-friendly interface for patients and healthcare providers. The interface should allow easy submission of skin images and relevant clinical information by patients, and facilitate the review and management of diagnostic reports by healthcare professionals.</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4905077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E1927AE-68AA-E44F-E055-FCC51A48C0A7}"/>
              </a:ext>
            </a:extLst>
          </p:cNvPr>
          <p:cNvSpPr txBox="1"/>
          <p:nvPr/>
        </p:nvSpPr>
        <p:spPr>
          <a:xfrm>
            <a:off x="548640" y="758863"/>
            <a:ext cx="10818056" cy="5105052"/>
          </a:xfrm>
          <a:prstGeom prst="rect">
            <a:avLst/>
          </a:prstGeom>
          <a:noFill/>
        </p:spPr>
        <p:txBody>
          <a:bodyPr wrap="square">
            <a:spAutoFit/>
          </a:bodyPr>
          <a:lstStyle/>
          <a:p>
            <a:pPr marL="0" marR="0" algn="ctr">
              <a:lnSpc>
                <a:spcPct val="107000"/>
              </a:lnSpc>
              <a:spcBef>
                <a:spcPts val="200"/>
              </a:spcBef>
              <a:spcAft>
                <a:spcPts val="0"/>
              </a:spcAft>
            </a:pPr>
            <a:r>
              <a:rPr lang="en-IN" sz="2800" b="1" kern="100" dirty="0">
                <a:solidFill>
                  <a:schemeClr val="accent6"/>
                </a:solidFill>
                <a:effectLst/>
                <a:latin typeface="Times New Roman" panose="02020603050405020304" pitchFamily="18" charset="0"/>
                <a:ea typeface="Times New Roman" panose="02020603050405020304" pitchFamily="18" charset="0"/>
                <a:cs typeface="Times New Roman" panose="02020603050405020304" pitchFamily="18" charset="0"/>
              </a:rPr>
              <a:t>SCOPE</a:t>
            </a:r>
            <a:endParaRPr lang="en-US" sz="3200" b="1" kern="100" dirty="0">
              <a:solidFill>
                <a:schemeClr val="accent6"/>
              </a:solidFill>
              <a:latin typeface="Calibri Light" panose="020F0302020204030204" pitchFamily="34" charset="0"/>
              <a:ea typeface="Times New Roman" panose="02020603050405020304" pitchFamily="18" charset="0"/>
              <a:cs typeface="Times New Roman" panose="02020603050405020304" pitchFamily="18" charset="0"/>
            </a:endParaRPr>
          </a:p>
          <a:p>
            <a:pPr marL="0" marR="0" algn="just">
              <a:lnSpc>
                <a:spcPct val="150000"/>
              </a:lnSpc>
              <a:spcBef>
                <a:spcPts val="200"/>
              </a:spcBef>
              <a:spcAft>
                <a:spcPts val="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The scope of this study encompasses the design, development, and evaluation of an AI-based tool for the preliminary diagnosis of dermatological conditions. It includes the application of CNN and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MobileNet</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architectures for image analysis, the development of a user interface for various stakeholders (patients and healthcare providers), and the integration of multilingual support to cater to a broader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demographic.The</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research is focused on assessing the accuracy of the AI tool in classifying skin diseases, its usability, and its impact on the accessibility and efficiency of dermatological care. The study will also explore the tool's potential to assist in the triage process within healthcare systems. Participants will involve a diverse group of users, including patients and dermatologists, to test the tool's functionality and gather feedback on its performance and user experience.</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However, the study faces several limitations. Firstly, the accuracy of the AI tool is heavily dependent on the quality and diversity of the dataset used for model training. A dataset that lacks variety may not be representative of the wider population, which can limit the tool's effectiveness across different skin types and conditions. </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58267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1319F5A-7AA8-3248-9F83-A1D75A9D2104}"/>
              </a:ext>
            </a:extLst>
          </p:cNvPr>
          <p:cNvSpPr txBox="1"/>
          <p:nvPr/>
        </p:nvSpPr>
        <p:spPr>
          <a:xfrm>
            <a:off x="651803" y="821232"/>
            <a:ext cx="10888394" cy="4671535"/>
          </a:xfrm>
          <a:prstGeom prst="rect">
            <a:avLst/>
          </a:prstGeom>
          <a:noFill/>
        </p:spPr>
        <p:txBody>
          <a:bodyPr wrap="square">
            <a:spAutoFit/>
          </a:bodyPr>
          <a:lstStyle/>
          <a:p>
            <a:pPr marL="0" marR="0" algn="ctr">
              <a:lnSpc>
                <a:spcPct val="107000"/>
              </a:lnSpc>
              <a:spcBef>
                <a:spcPts val="0"/>
              </a:spcBef>
              <a:spcAft>
                <a:spcPts val="800"/>
              </a:spcAft>
            </a:pPr>
            <a:r>
              <a:rPr lang="en-IN" b="1" kern="100" dirty="0">
                <a:solidFill>
                  <a:schemeClr val="accent6"/>
                </a:solidFill>
                <a:effectLst/>
                <a:latin typeface="Times New Roman" panose="02020603050405020304" pitchFamily="18" charset="0"/>
                <a:ea typeface="Calibri" panose="020F0502020204030204" pitchFamily="34" charset="0"/>
                <a:cs typeface="Times New Roman" panose="02020603050405020304" pitchFamily="18" charset="0"/>
              </a:rPr>
              <a:t>INTRODCUTION  </a:t>
            </a:r>
            <a:endParaRPr lang="en-US" b="1" kern="100" dirty="0">
              <a:solidFill>
                <a:schemeClr val="accent6"/>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The prevalence of dermatological diseases globally is a significant health concern, with skin conditions ranking fourth among the most common causes of human illness. The complexity of skin diseases, combined with a global scarcity of dermatologists, especially in remote and underserved areas, necessitates the development of accessible diagnostic support. This disparity in healthcare access has spurred interest in leveraging artificial intelligence (AI) to bridge the diagnostic gap.</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Bef>
                <a:spcPts val="0"/>
              </a:spcBef>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The application of AI, particularly Convolutional Neural Networks (CNN) and architectures like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MobileNet</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has shown promising results in image recognition tasks due to their ability to learn hierarchical representations. In dermatology, where visual inspection plays a pivotal role in diagnosis, such AI models can be trained to recognize and classify skin conditions from images with a level of precision that approaches that of trained professionals. This potential makes AI a valuable ally in preliminary skin disease diagnosis.</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47220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107430164"/>
              </p:ext>
            </p:extLst>
          </p:nvPr>
        </p:nvGraphicFramePr>
        <p:xfrm>
          <a:off x="955591" y="1148034"/>
          <a:ext cx="10165490" cy="4887076"/>
        </p:xfrm>
        <a:graphic>
          <a:graphicData uri="http://schemas.openxmlformats.org/drawingml/2006/table">
            <a:tbl>
              <a:tblPr firstRow="1" bandRow="1">
                <a:tableStyleId>{5C22544A-7EE6-4342-B048-85BDC9FD1C3A}</a:tableStyleId>
              </a:tblPr>
              <a:tblGrid>
                <a:gridCol w="807057">
                  <a:extLst>
                    <a:ext uri="{9D8B030D-6E8A-4147-A177-3AD203B41FA5}">
                      <a16:colId xmlns:a16="http://schemas.microsoft.com/office/drawing/2014/main" val="20000"/>
                    </a:ext>
                  </a:extLst>
                </a:gridCol>
                <a:gridCol w="1458347">
                  <a:extLst>
                    <a:ext uri="{9D8B030D-6E8A-4147-A177-3AD203B41FA5}">
                      <a16:colId xmlns:a16="http://schemas.microsoft.com/office/drawing/2014/main" val="20001"/>
                    </a:ext>
                  </a:extLst>
                </a:gridCol>
                <a:gridCol w="1705232">
                  <a:extLst>
                    <a:ext uri="{9D8B030D-6E8A-4147-A177-3AD203B41FA5}">
                      <a16:colId xmlns:a16="http://schemas.microsoft.com/office/drawing/2014/main" val="20002"/>
                    </a:ext>
                  </a:extLst>
                </a:gridCol>
                <a:gridCol w="1828800">
                  <a:extLst>
                    <a:ext uri="{9D8B030D-6E8A-4147-A177-3AD203B41FA5}">
                      <a16:colId xmlns:a16="http://schemas.microsoft.com/office/drawing/2014/main" val="20003"/>
                    </a:ext>
                  </a:extLst>
                </a:gridCol>
                <a:gridCol w="4366054">
                  <a:extLst>
                    <a:ext uri="{9D8B030D-6E8A-4147-A177-3AD203B41FA5}">
                      <a16:colId xmlns:a16="http://schemas.microsoft.com/office/drawing/2014/main" val="20004"/>
                    </a:ext>
                  </a:extLst>
                </a:gridCol>
              </a:tblGrid>
              <a:tr h="339564">
                <a:tc>
                  <a:txBody>
                    <a:bodyPr/>
                    <a:lstStyle/>
                    <a:p>
                      <a:r>
                        <a:rPr lang="en-US" dirty="0" smtClean="0"/>
                        <a:t>S.NO</a:t>
                      </a:r>
                      <a:endParaRPr lang="en-US" dirty="0"/>
                    </a:p>
                  </a:txBody>
                  <a:tcPr/>
                </a:tc>
                <a:tc>
                  <a:txBody>
                    <a:bodyPr/>
                    <a:lstStyle/>
                    <a:p>
                      <a:r>
                        <a:rPr lang="en-US" dirty="0" smtClean="0"/>
                        <a:t>YEAR</a:t>
                      </a:r>
                      <a:endParaRPr lang="en-US" dirty="0"/>
                    </a:p>
                  </a:txBody>
                  <a:tcPr/>
                </a:tc>
                <a:tc>
                  <a:txBody>
                    <a:bodyPr/>
                    <a:lstStyle/>
                    <a:p>
                      <a:r>
                        <a:rPr lang="en-US" dirty="0" smtClean="0"/>
                        <a:t>AUTHORS</a:t>
                      </a:r>
                      <a:endParaRPr lang="en-US" dirty="0"/>
                    </a:p>
                  </a:txBody>
                  <a:tcPr/>
                </a:tc>
                <a:tc>
                  <a:txBody>
                    <a:bodyPr/>
                    <a:lstStyle/>
                    <a:p>
                      <a:r>
                        <a:rPr lang="en-US" dirty="0" smtClean="0"/>
                        <a:t>TITLE</a:t>
                      </a:r>
                      <a:endParaRPr lang="en-US" dirty="0"/>
                    </a:p>
                  </a:txBody>
                  <a:tcPr/>
                </a:tc>
                <a:tc>
                  <a:txBody>
                    <a:bodyPr/>
                    <a:lstStyle/>
                    <a:p>
                      <a:r>
                        <a:rPr lang="en-US" dirty="0" smtClean="0"/>
                        <a:t>OUT COMES</a:t>
                      </a:r>
                      <a:endParaRPr lang="en-US" dirty="0"/>
                    </a:p>
                  </a:txBody>
                  <a:tcPr/>
                </a:tc>
                <a:extLst>
                  <a:ext uri="{0D108BD9-81ED-4DB2-BD59-A6C34878D82A}">
                    <a16:rowId xmlns:a16="http://schemas.microsoft.com/office/drawing/2014/main" val="10000"/>
                  </a:ext>
                </a:extLst>
              </a:tr>
              <a:tr h="2093202">
                <a:tc>
                  <a:txBody>
                    <a:bodyPr/>
                    <a:lstStyle/>
                    <a:p>
                      <a:pPr algn="just">
                        <a:lnSpc>
                          <a:spcPct val="150000"/>
                        </a:lnSpc>
                      </a:pPr>
                      <a:r>
                        <a:rPr lang="en-US" sz="1600" dirty="0" smtClean="0">
                          <a:latin typeface="Times New Roman" panose="02020603050405020304" pitchFamily="18" charset="0"/>
                          <a:cs typeface="Times New Roman" panose="02020603050405020304" pitchFamily="18" charset="0"/>
                        </a:rPr>
                        <a:t>1</a:t>
                      </a:r>
                      <a:endParaRPr lang="en-US" sz="1600" dirty="0">
                        <a:latin typeface="Times New Roman" panose="02020603050405020304" pitchFamily="18" charset="0"/>
                        <a:cs typeface="Times New Roman" panose="02020603050405020304" pitchFamily="18" charset="0"/>
                      </a:endParaRPr>
                    </a:p>
                  </a:txBody>
                  <a:tcPr/>
                </a:tc>
                <a:tc>
                  <a:txBody>
                    <a:bodyPr/>
                    <a:lstStyle/>
                    <a:p>
                      <a:pPr marL="0" marR="0" indent="0" algn="just" defTabSz="457200" rtl="0" eaLnBrk="1" fontAlgn="auto" latinLnBrk="0" hangingPunct="1">
                        <a:lnSpc>
                          <a:spcPct val="150000"/>
                        </a:lnSpc>
                        <a:spcBef>
                          <a:spcPts val="0"/>
                        </a:spcBef>
                        <a:spcAft>
                          <a:spcPts val="0"/>
                        </a:spcAft>
                        <a:buClrTx/>
                        <a:buSzTx/>
                        <a:buFontTx/>
                        <a:buNone/>
                        <a:defRPr/>
                      </a:pPr>
                      <a:r>
                        <a:rPr lang="en-US" sz="1600" b="0" kern="1200" dirty="0" smtClean="0">
                          <a:solidFill>
                            <a:schemeClr val="tx1"/>
                          </a:solidFill>
                          <a:effectLst/>
                          <a:latin typeface="Times New Roman" panose="02020603050405020304" pitchFamily="18" charset="0"/>
                          <a:ea typeface="+mn-ea"/>
                          <a:cs typeface="Times New Roman" panose="02020603050405020304" pitchFamily="18" charset="0"/>
                        </a:rPr>
                        <a:t>2018,</a:t>
                      </a:r>
                      <a:r>
                        <a:rPr lang="en-US" sz="1600" b="0" kern="1200" baseline="0" dirty="0" smtClean="0">
                          <a:solidFill>
                            <a:schemeClr val="tx1"/>
                          </a:solidFill>
                          <a:effectLst/>
                          <a:latin typeface="Times New Roman" panose="02020603050405020304" pitchFamily="18" charset="0"/>
                          <a:ea typeface="+mn-ea"/>
                          <a:cs typeface="Times New Roman" panose="02020603050405020304" pitchFamily="18" charset="0"/>
                        </a:rPr>
                        <a:t> </a:t>
                      </a:r>
                      <a:r>
                        <a:rPr lang="en-US" sz="1600" b="0" kern="1200" dirty="0" smtClean="0">
                          <a:solidFill>
                            <a:schemeClr val="tx1"/>
                          </a:solidFill>
                          <a:effectLst/>
                          <a:latin typeface="Times New Roman" panose="02020603050405020304" pitchFamily="18" charset="0"/>
                          <a:ea typeface="+mn-ea"/>
                          <a:cs typeface="Times New Roman" panose="02020603050405020304" pitchFamily="18" charset="0"/>
                        </a:rPr>
                        <a:t>IEEE </a:t>
                      </a:r>
                      <a:endParaRPr lang="en-US" sz="1600" b="0" dirty="0">
                        <a:latin typeface="Times New Roman" panose="02020603050405020304" pitchFamily="18" charset="0"/>
                        <a:cs typeface="Times New Roman" panose="02020603050405020304" pitchFamily="18" charset="0"/>
                      </a:endParaRPr>
                    </a:p>
                  </a:txBody>
                  <a:tcPr/>
                </a:tc>
                <a:tc>
                  <a:txBody>
                    <a:bodyPr/>
                    <a:lstStyle/>
                    <a:p>
                      <a:pPr algn="just">
                        <a:lnSpc>
                          <a:spcPct val="150000"/>
                        </a:lnSpc>
                      </a:pPr>
                      <a:r>
                        <a:rPr lang="en-US" sz="1600" b="0" kern="1200" dirty="0" smtClean="0">
                          <a:solidFill>
                            <a:schemeClr val="dk1"/>
                          </a:solidFill>
                          <a:effectLst/>
                          <a:latin typeface="Times New Roman" panose="02020603050405020304" pitchFamily="18" charset="0"/>
                          <a:ea typeface="+mn-ea"/>
                          <a:cs typeface="Times New Roman" panose="02020603050405020304" pitchFamily="18" charset="0"/>
                        </a:rPr>
                        <a:t>Khalid M. </a:t>
                      </a:r>
                      <a:r>
                        <a:rPr lang="en-US" sz="1600" b="0" kern="1200" dirty="0" err="1" smtClean="0">
                          <a:solidFill>
                            <a:schemeClr val="dk1"/>
                          </a:solidFill>
                          <a:effectLst/>
                          <a:latin typeface="Times New Roman" panose="02020603050405020304" pitchFamily="18" charset="0"/>
                          <a:ea typeface="+mn-ea"/>
                          <a:cs typeface="Times New Roman" panose="02020603050405020304" pitchFamily="18" charset="0"/>
                        </a:rPr>
                        <a:t>Hosny</a:t>
                      </a:r>
                      <a:r>
                        <a:rPr lang="en-US" sz="1600" b="0" kern="1200" dirty="0" smtClean="0">
                          <a:solidFill>
                            <a:schemeClr val="dk1"/>
                          </a:solidFill>
                          <a:effectLst/>
                          <a:latin typeface="Times New Roman" panose="02020603050405020304" pitchFamily="18" charset="0"/>
                          <a:ea typeface="+mn-ea"/>
                          <a:cs typeface="Times New Roman" panose="02020603050405020304" pitchFamily="18" charset="0"/>
                        </a:rPr>
                        <a:t>, Mohamed A. </a:t>
                      </a:r>
                      <a:r>
                        <a:rPr lang="en-US" sz="1600" b="0" kern="1200" dirty="0" err="1" smtClean="0">
                          <a:solidFill>
                            <a:schemeClr val="dk1"/>
                          </a:solidFill>
                          <a:effectLst/>
                          <a:latin typeface="Times New Roman" panose="02020603050405020304" pitchFamily="18" charset="0"/>
                          <a:ea typeface="+mn-ea"/>
                          <a:cs typeface="Times New Roman" panose="02020603050405020304" pitchFamily="18" charset="0"/>
                        </a:rPr>
                        <a:t>Kassem</a:t>
                      </a:r>
                      <a:r>
                        <a:rPr lang="en-US" sz="1600" b="0" kern="1200" dirty="0" smtClean="0">
                          <a:solidFill>
                            <a:schemeClr val="dk1"/>
                          </a:solidFill>
                          <a:effectLst/>
                          <a:latin typeface="Times New Roman" panose="02020603050405020304" pitchFamily="18" charset="0"/>
                          <a:ea typeface="+mn-ea"/>
                          <a:cs typeface="Times New Roman" panose="02020603050405020304" pitchFamily="18" charset="0"/>
                        </a:rPr>
                        <a:t>, and Mohamed M. </a:t>
                      </a:r>
                      <a:r>
                        <a:rPr lang="en-US" sz="1600" b="0" kern="1200" dirty="0" err="1" smtClean="0">
                          <a:solidFill>
                            <a:schemeClr val="dk1"/>
                          </a:solidFill>
                          <a:effectLst/>
                          <a:latin typeface="Times New Roman" panose="02020603050405020304" pitchFamily="18" charset="0"/>
                          <a:ea typeface="+mn-ea"/>
                          <a:cs typeface="Times New Roman" panose="02020603050405020304" pitchFamily="18" charset="0"/>
                        </a:rPr>
                        <a:t>Foaud</a:t>
                      </a:r>
                      <a:r>
                        <a:rPr lang="en-US" sz="1600" b="0" kern="1200" dirty="0" smtClean="0">
                          <a:solidFill>
                            <a:schemeClr val="dk1"/>
                          </a:solidFill>
                          <a:effectLst/>
                          <a:latin typeface="Times New Roman" panose="02020603050405020304" pitchFamily="18" charset="0"/>
                          <a:ea typeface="+mn-ea"/>
                          <a:cs typeface="Times New Roman" panose="02020603050405020304" pitchFamily="18" charset="0"/>
                        </a:rPr>
                        <a:t> </a:t>
                      </a:r>
                      <a:endParaRPr lang="en-US" sz="1600" b="0" kern="1200" dirty="0">
                        <a:solidFill>
                          <a:schemeClr val="tx1"/>
                        </a:solidFill>
                        <a:effectLst/>
                        <a:latin typeface="Times New Roman" panose="02020603050405020304" pitchFamily="18" charset="0"/>
                        <a:ea typeface="+mn-ea"/>
                        <a:cs typeface="Times New Roman" panose="02020603050405020304" pitchFamily="18" charset="0"/>
                      </a:endParaRPr>
                    </a:p>
                  </a:txBody>
                  <a:tcPr/>
                </a:tc>
                <a:tc>
                  <a:txBody>
                    <a:bodyPr/>
                    <a:lstStyle/>
                    <a:p>
                      <a:pPr algn="just">
                        <a:lnSpc>
                          <a:spcPct val="150000"/>
                        </a:lnSpc>
                      </a:pPr>
                      <a:r>
                        <a:rPr lang="en-US" sz="1600" b="0" kern="1200" dirty="0" smtClean="0">
                          <a:solidFill>
                            <a:schemeClr val="dk1"/>
                          </a:solidFill>
                          <a:effectLst/>
                          <a:latin typeface="Times New Roman" panose="02020603050405020304" pitchFamily="18" charset="0"/>
                          <a:ea typeface="+mn-ea"/>
                          <a:cs typeface="Times New Roman" panose="02020603050405020304" pitchFamily="18" charset="0"/>
                        </a:rPr>
                        <a:t>Skin Cancer Classification using Deep Learning and Transfer Learning </a:t>
                      </a:r>
                      <a:endParaRPr lang="en-US" sz="1600" b="0" kern="1200" dirty="0" smtClean="0">
                        <a:solidFill>
                          <a:schemeClr val="tx1"/>
                        </a:solidFill>
                        <a:effectLst/>
                        <a:latin typeface="Times New Roman" panose="02020603050405020304" pitchFamily="18" charset="0"/>
                        <a:ea typeface="+mn-ea"/>
                        <a:cs typeface="Times New Roman" panose="02020603050405020304" pitchFamily="18" charset="0"/>
                      </a:endParaRPr>
                    </a:p>
                  </a:txBody>
                  <a:tcPr/>
                </a:tc>
                <a:tc>
                  <a:txBody>
                    <a:bodyPr/>
                    <a:lstStyle/>
                    <a:p>
                      <a:pPr marL="0" marR="0" lvl="0" indent="0" algn="just" defTabSz="457200" rtl="0" eaLnBrk="1" fontAlgn="auto" latinLnBrk="0" hangingPunct="1">
                        <a:lnSpc>
                          <a:spcPct val="150000"/>
                        </a:lnSpc>
                        <a:spcBef>
                          <a:spcPts val="0"/>
                        </a:spcBef>
                        <a:spcAft>
                          <a:spcPts val="0"/>
                        </a:spcAft>
                        <a:buClrTx/>
                        <a:buSzTx/>
                        <a:buFontTx/>
                        <a:buNone/>
                        <a:tabLst/>
                        <a:defRPr/>
                      </a:pPr>
                      <a:r>
                        <a:rPr lang="en-US" sz="1600" kern="1200" dirty="0" smtClean="0">
                          <a:solidFill>
                            <a:schemeClr val="dk1"/>
                          </a:solidFill>
                          <a:effectLst/>
                          <a:latin typeface="Times New Roman" panose="02020603050405020304" pitchFamily="18" charset="0"/>
                          <a:ea typeface="+mn-ea"/>
                          <a:cs typeface="Times New Roman" panose="02020603050405020304" pitchFamily="18" charset="0"/>
                        </a:rPr>
                        <a:t>Skin cancer, specially melanoma is one of most deadly diseases. In the color images of skin, there is a high similarity between different skin lesion like melanoma and nevus, which increase the difficulty of the detection and diagnosis.</a:t>
                      </a:r>
                      <a:endParaRPr lang="en-US" sz="16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r h="2428114">
                <a:tc>
                  <a:txBody>
                    <a:bodyPr/>
                    <a:lstStyle/>
                    <a:p>
                      <a:pPr algn="just">
                        <a:lnSpc>
                          <a:spcPct val="150000"/>
                        </a:lnSpc>
                      </a:pPr>
                      <a:r>
                        <a:rPr lang="en-US" sz="1600" dirty="0" smtClean="0">
                          <a:latin typeface="Times New Roman" panose="02020603050405020304" pitchFamily="18" charset="0"/>
                          <a:cs typeface="Times New Roman" panose="02020603050405020304" pitchFamily="18" charset="0"/>
                        </a:rPr>
                        <a:t>2</a:t>
                      </a:r>
                      <a:endParaRPr lang="en-US" sz="1600" dirty="0">
                        <a:latin typeface="Times New Roman" panose="02020603050405020304" pitchFamily="18" charset="0"/>
                        <a:cs typeface="Times New Roman" panose="02020603050405020304" pitchFamily="18" charset="0"/>
                      </a:endParaRPr>
                    </a:p>
                  </a:txBody>
                  <a:tcPr/>
                </a:tc>
                <a:tc>
                  <a:txBody>
                    <a:bodyPr/>
                    <a:lstStyle/>
                    <a:p>
                      <a:pPr marL="0" marR="0" lvl="0" indent="0" algn="just" defTabSz="457200" rtl="0" eaLnBrk="1" fontAlgn="auto" latinLnBrk="0" hangingPunct="1">
                        <a:lnSpc>
                          <a:spcPct val="150000"/>
                        </a:lnSpc>
                        <a:spcBef>
                          <a:spcPts val="0"/>
                        </a:spcBef>
                        <a:spcAft>
                          <a:spcPts val="0"/>
                        </a:spcAft>
                        <a:buClrTx/>
                        <a:buSzTx/>
                        <a:buFontTx/>
                        <a:buNone/>
                        <a:tabLst/>
                        <a:defRPr/>
                      </a:pPr>
                      <a:r>
                        <a:rPr lang="en-US" sz="1600" b="0" kern="1200" dirty="0" smtClean="0">
                          <a:solidFill>
                            <a:schemeClr val="dk1"/>
                          </a:solidFill>
                          <a:effectLst/>
                          <a:latin typeface="Times New Roman" panose="02020603050405020304" pitchFamily="18" charset="0"/>
                          <a:ea typeface="+mn-ea"/>
                          <a:cs typeface="Times New Roman" panose="02020603050405020304" pitchFamily="18" charset="0"/>
                        </a:rPr>
                        <a:t>2017,</a:t>
                      </a:r>
                      <a:r>
                        <a:rPr lang="en-US" sz="1600" b="0" kern="1200" baseline="0" dirty="0" smtClean="0">
                          <a:solidFill>
                            <a:schemeClr val="dk1"/>
                          </a:solidFill>
                          <a:effectLst/>
                          <a:latin typeface="Times New Roman" panose="02020603050405020304" pitchFamily="18" charset="0"/>
                          <a:ea typeface="+mn-ea"/>
                          <a:cs typeface="Times New Roman" panose="02020603050405020304" pitchFamily="18" charset="0"/>
                        </a:rPr>
                        <a:t> </a:t>
                      </a:r>
                      <a:r>
                        <a:rPr lang="en-US" sz="1600" b="0" kern="1200" dirty="0" smtClean="0">
                          <a:solidFill>
                            <a:schemeClr val="dk1"/>
                          </a:solidFill>
                          <a:effectLst/>
                          <a:latin typeface="Times New Roman" panose="02020603050405020304" pitchFamily="18" charset="0"/>
                          <a:ea typeface="+mn-ea"/>
                          <a:cs typeface="Times New Roman" panose="02020603050405020304" pitchFamily="18" charset="0"/>
                        </a:rPr>
                        <a:t>IEEE</a:t>
                      </a:r>
                      <a:endParaRPr lang="en-US" sz="1600" b="0" dirty="0">
                        <a:latin typeface="Times New Roman" panose="02020603050405020304" pitchFamily="18" charset="0"/>
                        <a:cs typeface="Times New Roman" panose="02020603050405020304" pitchFamily="18" charset="0"/>
                      </a:endParaRPr>
                    </a:p>
                  </a:txBody>
                  <a:tcPr/>
                </a:tc>
                <a:tc>
                  <a:txBody>
                    <a:bodyPr/>
                    <a:lstStyle/>
                    <a:p>
                      <a:pPr algn="just">
                        <a:lnSpc>
                          <a:spcPct val="150000"/>
                        </a:lnSpc>
                      </a:pPr>
                      <a:r>
                        <a:rPr lang="en-US" sz="1600" b="0" kern="1200" dirty="0" smtClean="0">
                          <a:solidFill>
                            <a:schemeClr val="dk1"/>
                          </a:solidFill>
                          <a:effectLst/>
                          <a:latin typeface="Times New Roman" panose="02020603050405020304" pitchFamily="18" charset="0"/>
                          <a:ea typeface="+mn-ea"/>
                          <a:cs typeface="Times New Roman" panose="02020603050405020304" pitchFamily="18" charset="0"/>
                        </a:rPr>
                        <a:t>Pratik </a:t>
                      </a:r>
                      <a:r>
                        <a:rPr lang="en-US" sz="1600" b="0" kern="1200" dirty="0" err="1" smtClean="0">
                          <a:solidFill>
                            <a:schemeClr val="dk1"/>
                          </a:solidFill>
                          <a:effectLst/>
                          <a:latin typeface="Times New Roman" panose="02020603050405020304" pitchFamily="18" charset="0"/>
                          <a:ea typeface="+mn-ea"/>
                          <a:cs typeface="Times New Roman" panose="02020603050405020304" pitchFamily="18" charset="0"/>
                        </a:rPr>
                        <a:t>Dubal</a:t>
                      </a:r>
                      <a:r>
                        <a:rPr lang="en-US" sz="1600" b="0"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en-US" sz="1600" b="0" kern="1200" dirty="0" err="1" smtClean="0">
                          <a:solidFill>
                            <a:schemeClr val="dk1"/>
                          </a:solidFill>
                          <a:effectLst/>
                          <a:latin typeface="Times New Roman" panose="02020603050405020304" pitchFamily="18" charset="0"/>
                          <a:ea typeface="+mn-ea"/>
                          <a:cs typeface="Times New Roman" panose="02020603050405020304" pitchFamily="18" charset="0"/>
                        </a:rPr>
                        <a:t>Sankirtan</a:t>
                      </a:r>
                      <a:r>
                        <a:rPr lang="en-US" sz="1600" b="0" kern="1200" dirty="0" smtClean="0">
                          <a:solidFill>
                            <a:schemeClr val="dk1"/>
                          </a:solidFill>
                          <a:effectLst/>
                          <a:latin typeface="Times New Roman" panose="02020603050405020304" pitchFamily="18" charset="0"/>
                          <a:ea typeface="+mn-ea"/>
                          <a:cs typeface="Times New Roman" panose="02020603050405020304" pitchFamily="18" charset="0"/>
                        </a:rPr>
                        <a:t> Bhatt, Chaitanya </a:t>
                      </a:r>
                      <a:r>
                        <a:rPr lang="en-US" sz="1600" b="0" kern="1200" dirty="0" err="1" smtClean="0">
                          <a:solidFill>
                            <a:schemeClr val="dk1"/>
                          </a:solidFill>
                          <a:effectLst/>
                          <a:latin typeface="Times New Roman" panose="02020603050405020304" pitchFamily="18" charset="0"/>
                          <a:ea typeface="+mn-ea"/>
                          <a:cs typeface="Times New Roman" panose="02020603050405020304" pitchFamily="18" charset="0"/>
                        </a:rPr>
                        <a:t>Joglekar</a:t>
                      </a:r>
                      <a:r>
                        <a:rPr lang="en-US" sz="1600" b="0" kern="1200" dirty="0" smtClean="0">
                          <a:solidFill>
                            <a:schemeClr val="dk1"/>
                          </a:solidFill>
                          <a:effectLst/>
                          <a:latin typeface="Times New Roman" panose="02020603050405020304" pitchFamily="18" charset="0"/>
                          <a:ea typeface="+mn-ea"/>
                          <a:cs typeface="Times New Roman" panose="02020603050405020304" pitchFamily="18" charset="0"/>
                        </a:rPr>
                        <a:t>, Dr. </a:t>
                      </a:r>
                      <a:r>
                        <a:rPr lang="en-US" sz="1600" b="0" kern="1200" dirty="0" err="1" smtClean="0">
                          <a:solidFill>
                            <a:schemeClr val="dk1"/>
                          </a:solidFill>
                          <a:effectLst/>
                          <a:latin typeface="Times New Roman" panose="02020603050405020304" pitchFamily="18" charset="0"/>
                          <a:ea typeface="+mn-ea"/>
                          <a:cs typeface="Times New Roman" panose="02020603050405020304" pitchFamily="18" charset="0"/>
                        </a:rPr>
                        <a:t>Sonali</a:t>
                      </a:r>
                      <a:r>
                        <a:rPr lang="en-US" sz="1600" b="0"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en-US" sz="1600" b="0" kern="1200" dirty="0" err="1" smtClean="0">
                          <a:solidFill>
                            <a:schemeClr val="dk1"/>
                          </a:solidFill>
                          <a:effectLst/>
                          <a:latin typeface="Times New Roman" panose="02020603050405020304" pitchFamily="18" charset="0"/>
                          <a:ea typeface="+mn-ea"/>
                          <a:cs typeface="Times New Roman" panose="02020603050405020304" pitchFamily="18" charset="0"/>
                        </a:rPr>
                        <a:t>Patil</a:t>
                      </a:r>
                      <a:r>
                        <a:rPr lang="en-US" sz="1600" b="0" kern="1200" dirty="0" smtClean="0">
                          <a:solidFill>
                            <a:schemeClr val="dk1"/>
                          </a:solidFill>
                          <a:effectLst/>
                          <a:latin typeface="Times New Roman" panose="02020603050405020304" pitchFamily="18" charset="0"/>
                          <a:ea typeface="+mn-ea"/>
                          <a:cs typeface="Times New Roman" panose="02020603050405020304" pitchFamily="18" charset="0"/>
                        </a:rPr>
                        <a:t> </a:t>
                      </a:r>
                      <a:endParaRPr lang="en-US" sz="1600" b="0" dirty="0">
                        <a:latin typeface="Times New Roman" panose="02020603050405020304" pitchFamily="18" charset="0"/>
                        <a:cs typeface="Times New Roman" panose="02020603050405020304" pitchFamily="18" charset="0"/>
                      </a:endParaRPr>
                    </a:p>
                  </a:txBody>
                  <a:tcPr/>
                </a:tc>
                <a:tc>
                  <a:txBody>
                    <a:bodyPr/>
                    <a:lstStyle/>
                    <a:p>
                      <a:pPr algn="just">
                        <a:lnSpc>
                          <a:spcPct val="150000"/>
                        </a:lnSpc>
                      </a:pPr>
                      <a:r>
                        <a:rPr lang="en-US" sz="1600" b="0" kern="1200" dirty="0" smtClean="0">
                          <a:solidFill>
                            <a:schemeClr val="dk1"/>
                          </a:solidFill>
                          <a:effectLst/>
                          <a:latin typeface="Times New Roman" panose="02020603050405020304" pitchFamily="18" charset="0"/>
                          <a:ea typeface="+mn-ea"/>
                          <a:cs typeface="Times New Roman" panose="02020603050405020304" pitchFamily="18" charset="0"/>
                        </a:rPr>
                        <a:t>Skin Cancer Detection and Classification</a:t>
                      </a:r>
                      <a:endParaRPr lang="en-US" sz="1600" b="0" dirty="0">
                        <a:latin typeface="Times New Roman" panose="02020603050405020304" pitchFamily="18" charset="0"/>
                        <a:cs typeface="Times New Roman" panose="02020603050405020304" pitchFamily="18" charset="0"/>
                      </a:endParaRPr>
                    </a:p>
                  </a:txBody>
                  <a:tcPr/>
                </a:tc>
                <a:tc>
                  <a:txBody>
                    <a:bodyPr/>
                    <a:lstStyle/>
                    <a:p>
                      <a:pPr marL="0" marR="0" indent="0" algn="just" defTabSz="457200" rtl="0" eaLnBrk="1" fontAlgn="auto" latinLnBrk="0" hangingPunct="1">
                        <a:lnSpc>
                          <a:spcPct val="150000"/>
                        </a:lnSpc>
                        <a:spcBef>
                          <a:spcPts val="0"/>
                        </a:spcBef>
                        <a:spcAft>
                          <a:spcPts val="0"/>
                        </a:spcAft>
                        <a:buClrTx/>
                        <a:buSzTx/>
                        <a:buFontTx/>
                        <a:buNone/>
                        <a:defRPr/>
                      </a:pPr>
                      <a:r>
                        <a:rPr lang="en-US" sz="1600" b="0" kern="1200" dirty="0" smtClean="0">
                          <a:solidFill>
                            <a:schemeClr val="dk1"/>
                          </a:solidFill>
                          <a:effectLst/>
                          <a:latin typeface="Times New Roman" panose="02020603050405020304" pitchFamily="18" charset="0"/>
                          <a:ea typeface="+mn-ea"/>
                          <a:cs typeface="Times New Roman" panose="02020603050405020304" pitchFamily="18" charset="0"/>
                        </a:rPr>
                        <a:t>Skin cancer is the most common type of cancer, which affects the life of millions of people every year. About three million people are diagnosed with the disease every year in the United States alone. The rate of survival decreases steeply as the </a:t>
                      </a:r>
                      <a:r>
                        <a:rPr lang="en-US" sz="1600" b="0" kern="1200" dirty="0" err="1" smtClean="0">
                          <a:solidFill>
                            <a:schemeClr val="dk1"/>
                          </a:solidFill>
                          <a:effectLst/>
                          <a:latin typeface="Times New Roman" panose="02020603050405020304" pitchFamily="18" charset="0"/>
                          <a:ea typeface="+mn-ea"/>
                          <a:cs typeface="Times New Roman" panose="02020603050405020304" pitchFamily="18" charset="0"/>
                        </a:rPr>
                        <a:t>the</a:t>
                      </a:r>
                      <a:r>
                        <a:rPr lang="en-US" sz="1600" b="0" kern="1200" dirty="0" smtClean="0">
                          <a:solidFill>
                            <a:schemeClr val="dk1"/>
                          </a:solidFill>
                          <a:effectLst/>
                          <a:latin typeface="Times New Roman" panose="02020603050405020304" pitchFamily="18" charset="0"/>
                          <a:ea typeface="+mn-ea"/>
                          <a:cs typeface="Times New Roman" panose="02020603050405020304" pitchFamily="18" charset="0"/>
                        </a:rPr>
                        <a:t> disease progresses.</a:t>
                      </a:r>
                      <a:endParaRPr lang="en-US" sz="1600" b="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2"/>
                  </a:ext>
                </a:extLst>
              </a:tr>
            </a:tbl>
          </a:graphicData>
        </a:graphic>
      </p:graphicFrame>
      <p:sp>
        <p:nvSpPr>
          <p:cNvPr id="3" name="Title 1"/>
          <p:cNvSpPr txBox="1"/>
          <p:nvPr/>
        </p:nvSpPr>
        <p:spPr>
          <a:xfrm>
            <a:off x="1441830" y="255371"/>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r>
              <a:rPr lang="en-US" sz="3600" b="1" dirty="0" smtClean="0">
                <a:latin typeface="Times New Roman" panose="02020603050405020304" pitchFamily="18" charset="0"/>
                <a:cs typeface="Times New Roman" panose="02020603050405020304" pitchFamily="18" charset="0"/>
              </a:rPr>
              <a:t>LITERATURE SURVEY</a:t>
            </a:r>
            <a:endParaRPr lang="en-US"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788638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TotalTime>
  <Words>3908</Words>
  <Application>Microsoft Office PowerPoint</Application>
  <PresentationFormat>Widescreen</PresentationFormat>
  <Paragraphs>206</Paragraphs>
  <Slides>45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45</vt:i4>
      </vt:variant>
    </vt:vector>
  </HeadingPairs>
  <TitlesOfParts>
    <vt:vector size="53" baseType="lpstr">
      <vt:lpstr>Arial</vt:lpstr>
      <vt:lpstr>Calibri</vt:lpstr>
      <vt:lpstr>Calibri Light</vt:lpstr>
      <vt:lpstr>Symbol</vt:lpstr>
      <vt:lpstr>Times New Roman</vt:lpstr>
      <vt:lpstr>Wingdings</vt:lpstr>
      <vt:lpstr>Wingdings 3</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 Jahnavi</dc:creator>
  <cp:lastModifiedBy>Nagam Chenchulakshmi</cp:lastModifiedBy>
  <cp:revision>17</cp:revision>
  <dcterms:created xsi:type="dcterms:W3CDTF">2024-01-19T11:24:49Z</dcterms:created>
  <dcterms:modified xsi:type="dcterms:W3CDTF">2024-11-20T11:20:28Z</dcterms:modified>
</cp:coreProperties>
</file>