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gif" ContentType="image/gif"/>
  <Override PartName="/ppt/media/image3.gif" ContentType="image/gif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0E6B81-A20B-457B-B8CE-1586A762236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10159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98400" y="2517840"/>
            <a:ext cx="10159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D762EC-F9CE-4965-9BC1-78FD77C912B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90436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98400" y="251784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904360" y="251784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05E196-41BF-4D2D-A624-2118CD79BCF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33160" y="158760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568280" y="158760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98400" y="251784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33160" y="251784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568280" y="2517840"/>
            <a:ext cx="32709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4A4AED-E998-4A66-A6A6-F0059721C30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98400" y="1587600"/>
            <a:ext cx="10159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C99713-A90D-46C9-820C-3F56E436695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10159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325F13-06B9-4B46-843F-139CE66BF92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4957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904360" y="1587600"/>
            <a:ext cx="4957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941D94-F8A6-4D7B-8595-F931B9B1A88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7BFC60-9B34-4D71-A85B-F6934A2439F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8400" y="439920"/>
            <a:ext cx="10159560" cy="353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21047B-543D-4AF8-A8B5-1C54079828B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904360" y="1587600"/>
            <a:ext cx="4957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98400" y="251784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D51EEF-9784-4707-AF6D-C15EC452D5A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4957560" cy="17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90436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904360" y="251784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098579-6A9F-47F9-8C81-B54C8E1B4FA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904360" y="1587600"/>
            <a:ext cx="4957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98400" y="2517840"/>
            <a:ext cx="10159560" cy="84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BB5711-31FE-412E-BB3F-19F16D36AB1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4876920" y="0"/>
            <a:ext cx="7314840" cy="6857640"/>
          </a:xfrm>
          <a:prstGeom prst="rect">
            <a:avLst/>
          </a:prstGeom>
          <a:solidFill>
            <a:srgbClr val="f58007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1" name="Rectangle 4"/>
          <p:cNvSpPr/>
          <p:nvPr/>
        </p:nvSpPr>
        <p:spPr>
          <a:xfrm rot="720000">
            <a:off x="-579240" y="-1275840"/>
            <a:ext cx="11274840" cy="9117000"/>
          </a:xfrm>
          <a:custGeom>
            <a:avLst/>
            <a:gdLst>
              <a:gd name="textAreaLeft" fmla="*/ 0 w 11274840"/>
              <a:gd name="textAreaRight" fmla="*/ 11275200 w 11274840"/>
              <a:gd name="textAreaTop" fmla="*/ 0 h 9117000"/>
              <a:gd name="textAreaBottom" fmla="*/ 9117360 h 9117000"/>
            </a:gdLst>
            <a:ahLst/>
            <a:rect l="textAreaLeft" t="textAreaTop" r="textAreaRight" b="textAreaBottom"/>
            <a:pathLst>
              <a:path w="21600" h="21600">
                <a:moveTo>
                  <a:pt x="0" y="5687"/>
                </a:moveTo>
                <a:lnTo>
                  <a:pt x="21573" y="0"/>
                </a:lnTo>
                <a:cubicBezTo>
                  <a:pt x="21576" y="5764"/>
                  <a:pt x="21597" y="10893"/>
                  <a:pt x="21600" y="16658"/>
                </a:cubicBezTo>
                <a:lnTo>
                  <a:pt x="2732" y="21600"/>
                </a:lnTo>
                <a:lnTo>
                  <a:pt x="0" y="5687"/>
                </a:lnTo>
                <a:close/>
              </a:path>
            </a:pathLst>
          </a:custGeom>
          <a:solidFill>
            <a:srgbClr val="e30a0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2691000"/>
            <a:ext cx="8511840" cy="1325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70000"/>
              </a:lnSpc>
              <a:buNone/>
              <a:tabLst>
                <a:tab algn="l" pos="0"/>
              </a:tabLst>
            </a:pPr>
            <a:r>
              <a:rPr b="0" lang="en-US" sz="4200" spc="-1" strike="noStrike" cap="all">
                <a:solidFill>
                  <a:srgbClr val="ffffff"/>
                </a:solidFill>
                <a:latin typeface="Arial Black"/>
                <a:ea typeface="Arial Black"/>
              </a:rPr>
              <a:t>Title Text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4241880"/>
            <a:ext cx="8508600" cy="20476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Picture 7" descr="Picture 7"/>
          <p:cNvPicPr/>
          <p:nvPr/>
        </p:nvPicPr>
        <p:blipFill>
          <a:blip r:embed="rId2"/>
          <a:stretch/>
        </p:blipFill>
        <p:spPr>
          <a:xfrm>
            <a:off x="391680" y="387000"/>
            <a:ext cx="2197080" cy="997200"/>
          </a:xfrm>
          <a:prstGeom prst="rect">
            <a:avLst/>
          </a:prstGeom>
          <a:ln w="12700"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sldNum" idx="1"/>
          </p:nvPr>
        </p:nvSpPr>
        <p:spPr>
          <a:xfrm>
            <a:off x="11622960" y="6397560"/>
            <a:ext cx="307080" cy="307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36C706-20DA-47FB-86EC-41F9D136E46E}" type="slidenum">
              <a:rPr b="0" lang="en-US" sz="1200" spc="-1" strike="noStrike">
                <a:solidFill>
                  <a:srgbClr val="ffffff"/>
                </a:solidFill>
                <a:latin typeface="Arial Black"/>
                <a:ea typeface="Arial Black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syncfusion.com/succinctly-free-ebooks/support-vector-machines-succinctly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2691000"/>
            <a:ext cx="8511840" cy="1325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70000"/>
              </a:lnSpc>
              <a:buNone/>
              <a:tabLst>
                <a:tab algn="l" pos="0"/>
              </a:tabLst>
            </a:pPr>
            <a:r>
              <a:rPr b="0" lang="en-GB" sz="4200" spc="-1" strike="noStrike" cap="all">
                <a:solidFill>
                  <a:srgbClr val="ffffff"/>
                </a:solidFill>
                <a:latin typeface="Arial Black"/>
                <a:ea typeface="Arial Black"/>
              </a:rPr>
              <a:t>Support Vector Machines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70080" y="4241880"/>
            <a:ext cx="8508600" cy="20476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8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Support Vector Machines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0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FB1621-0D0D-4119-9D8D-84142B31A976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SVMs combine support vectors and the kernel trick.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They find the support vectors to calculate the maximum margin separators.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If they t can't find a line to separate the classes, they might use the kernel trick to project to higher dimensions where it can find a linear (hyper-planer) separator.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This is a really popular technique.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You might need lots of lines to break up the classes.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In fact, there is no limit.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So, is this parametric or non-parametric?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Also note that SVMs aren't just a single algorithm; it's more a set of tools.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That's good for analytics.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Making Lines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1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EDA696-6223-45E4-9A5B-AC1BD021166B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 canonical way to make lines (or hyperplaner separators) is to use quadratic programming.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 still haven't been able to find a good description of that, but a student managed it for last year’s categorisation coursework.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Support Vector Machines Succinctly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has a good an explanation of it all and pointers to some code.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 simpler way is to use the old perceptron learning rule.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This just starts out with a separator, and then moves it so one new point is correctly categorised, then repeats until it classifies correctly.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These are hard margin separators, and don't work well with categories that aren't linearly separable.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For these, you want to use a soft margin separator, with error tolerance specified.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Conclusion of the SVM Lecture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98400" y="1587600"/>
            <a:ext cx="10159560" cy="1780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74433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Take Home Points: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Learning algorithms can be parametric or non-parametric.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Support Vector Machines make use of support vectors to generate maximum margin separators.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If you can't find good linear separators, you can use the kernel trick to project to higher dimensions where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you can find a linear separator.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SVMs are a framework using linear separators and kernels.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2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C4A13E-1AC5-4B9D-A88C-161B0ED24322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f58007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98400" y="3686040"/>
            <a:ext cx="10159560" cy="651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This lecture has used mostly two dimensions for support vectors for illustration.  This all works in higher dimensions.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Double-click to edit"/>
          <p:cNvSpPr/>
          <p:nvPr/>
        </p:nvSpPr>
        <p:spPr>
          <a:xfrm>
            <a:off x="698400" y="4661640"/>
            <a:ext cx="10159560" cy="990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198"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Reading for this week: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Russell and Norvig's Learning from Examples Chapter section 9 (pp. 755-758).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Reading for next week: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Russell and Norvig's Making Simple Decisions Chapter (pp. 621-647) (particularly section 3).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Introduction to SVMs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BB7556-4189-4F10-AC6E-DF6AE86D284E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Russell and Norvig say that the SVM framework is currently the most popular approach for off the shelf supervised learning.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It's what you start with for an analytics problem.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It uses optimally placed linear separators (based on the support vectors).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When linear separators don't work, it uses the kernel trick to project to higher dimensions where they do work.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It's a framework because you need to select the appropriate kernels.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So, an analyst uses this framework to get a cheap lunch.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5943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21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Outline Of the SVM lecture</a:t>
            </a:r>
            <a:endParaRPr b="0" lang="en-US" sz="22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9F3DE9-57B8-4B70-8952-B784C0DCB4DA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2e2452"/>
                </a:solidFill>
                <a:latin typeface="Arial Black"/>
                <a:ea typeface="Arial Black"/>
              </a:rPr>
              <a:t>SVM Lecture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98400" y="1422360"/>
            <a:ext cx="10464120" cy="4455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Introductory Slide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Parametric vs. Non-Parametric Learning  Algorithms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Linear Separators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Support Vectors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Projecting from one set of dimensions to another 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Kernel Trick 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Support Vector Machines 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Making Separators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 fontScale="87091" lnSpcReduction="1000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Parametric vs. Non-Parametric Learning Algorithms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4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6C014E-01B2-42A6-A73A-9A30BF0E7A57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There are lots of ways to subdivide learning algorithms, but one is between parametric and non-parametric algorithms.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Parametric algorithms use the data to learn the parameters, and then they throw the data away. 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An MLP is an example of this. You use the data to learn the weights (the parameters).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Once you've learned the weights, it's very efficient.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A non-parametric algorithm keeps the data around.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So, the Euclidean distance measurement I suggested in lab 16, or that is often used in case-based reasoning systems is non-parametric.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One problem with a non-parametric algorithm is that it can really slow down when there is a lot of "training" data.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Is a GA parametric or non-parametric?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How about conditional probability derived from input?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Linear Separators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C42607-DC33-4DE5-93FA-60BA52093388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Remember the lecture on classification with lines!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 idea is that a lot of categories can be categorised by lines.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That's lines in two dimensions, but planes and hyper-planes in higher dimensions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Also remember that the classification with lines lecture considered outliers,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3152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multiple class tasks,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3152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and classes that weren't linearly separable.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It also referred to this lecture.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Support Vectors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6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CD4C93-4361-4768-98CA-53B63C28FF4D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8400" y="1531800"/>
            <a:ext cx="5182920" cy="3935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Support vectors are lines that are used to separate categories.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Usually, if there is one there are many lines that can separate two categories.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What is the best one?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You want to use the line that is furthest from both categories. Why?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 support vectors are the lines that are on the edge of one category.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You use the support vectors to calculate the best line, the maximum margin separator.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>
            <a:off x="6310440" y="1352880"/>
            <a:ext cx="4547880" cy="32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 fontScale="80912" lnSpcReduction="1000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Projecting from one set of dimensions to another</a:t>
            </a:r>
            <a:br>
              <a:rPr sz="3400"/>
            </a:b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7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08C4E5-3992-45CA-87CD-8398384EE60F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Systems can project from one dimensionality (say 3D) to another (say 2D).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How would you project from 3D to 2D?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If there are points in 3D space, and you shine a light on them, the shadow is projected onto a 2D shape (say the floor or a wall).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Does it matter where the light is?  The surface that it is being projected onto?  Of course it does.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Can you project from 2D to 3D?  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People do this all the time when they take a 2D image (close one eye and that's what you get) and infer depth.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Programmatically, you can just write a function that takes the two inputs (x and y), and makes a third (z).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You can of course do this from any N-D to any X-D.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  <a:tabLst>
                <a:tab algn="l" pos="0"/>
              </a:tabLst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In high dimensions, you often use principle component analysis or independent component analysis to project data in high dimensions to 1 or a small number of dimensions.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Exercise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8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46A7BE-891E-48E0-8910-E5E02D5C3B2A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98400" y="1448640"/>
            <a:ext cx="10159560" cy="4018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Write a function that projects X,Y,Z coordinates onto the XY plane.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Write a function that takes any 2D point, and makes a 3D one.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Write a function that takes a 2D point, and makes a 1D point.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Write a good function that takes a 2D point, and makes a 1D point (PCA).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How would you use an SVM for the MNIST coursework?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How would you learn the hyperplanes?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How many dimensions would you use?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Could you project into more dimensions? 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8400" y="439920"/>
            <a:ext cx="10159560" cy="761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400" spc="-1" strike="noStrike" cap="all">
                <a:solidFill>
                  <a:srgbClr val="e30a0a"/>
                </a:solidFill>
                <a:latin typeface="Arial Black"/>
                <a:ea typeface="Arial Black"/>
              </a:rPr>
              <a:t>Kernel Trick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9"/>
          </p:nvPr>
        </p:nvSpPr>
        <p:spPr>
          <a:xfrm>
            <a:off x="11868480" y="6492600"/>
            <a:ext cx="18864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F967D0-9F29-4913-91CB-44AFEDBDB56F}" type="slidenum">
              <a:rPr b="0" lang="en-US" sz="1000" spc="-1" strike="noStrike">
                <a:solidFill>
                  <a:srgbClr val="ffffff"/>
                </a:solidFill>
                <a:latin typeface="Arial Black"/>
                <a:ea typeface="Arial Black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98400" y="1614960"/>
            <a:ext cx="4573800" cy="4654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The Kernel Trick is to project data to a higher dimension.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Typically, you use the trick when there is not a good linear separator in you current dimension scheme.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In this case, the kernel function translates the x and y coordinates to z coordinates.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It's going to be something like 7-(distance from 0,0).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The general problem is that you don't know which kernel to use.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I just looked for a picture that involved a circle, because it's pretty easy to explain.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The problem is made even more difficult by outliers.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indent="0" defTabSz="786240">
              <a:lnSpc>
                <a:spcPct val="100000"/>
              </a:lnSpc>
              <a:buNone/>
            </a:pP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  <a:p>
            <a:pPr marL="245880" indent="-245880" defTabSz="786240">
              <a:lnSpc>
                <a:spcPct val="100000"/>
              </a:lnSpc>
              <a:buClr>
                <a:srgbClr val="000000"/>
              </a:buClr>
              <a:buFont typeface="Helvetica"/>
              <a:buChar char="—"/>
            </a:pPr>
            <a:r>
              <a:rPr b="0" lang="en-GB" sz="1370" spc="-1" strike="noStrike">
                <a:solidFill>
                  <a:srgbClr val="000000"/>
                </a:solidFill>
                <a:latin typeface="Arial"/>
                <a:ea typeface="Arial"/>
              </a:rPr>
              <a:t>You could use the training data to make a kernel.</a:t>
            </a:r>
            <a:endParaRPr b="0" lang="en-US" sz="13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7679160" y="6505560"/>
            <a:ext cx="3943800" cy="245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 cap="all">
                <a:solidFill>
                  <a:srgbClr val="e53859"/>
                </a:solidFill>
                <a:latin typeface="Arial Black"/>
                <a:ea typeface="Arial Black"/>
              </a:rPr>
              <a:t>SVM Lecture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5272560" y="1552320"/>
            <a:ext cx="5585400" cy="34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Calibri" pitchFamily="0" charset="1"/>
        <a:ea typeface="Calibri" pitchFamily="0" charset="1"/>
        <a:cs typeface="Calibr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LibreOffice/7.6.4.1$Linux_X86_64 LibreOffice_project/60$Build-1</Application>
  <AppVersion>15.0000</AppVersion>
  <Words>1270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 Huyck</dc:creator>
  <dc:description/>
  <dc:language>en-US</dc:language>
  <cp:lastModifiedBy/>
  <dcterms:modified xsi:type="dcterms:W3CDTF">2024-01-23T11:24:46Z</dcterms:modified>
  <cp:revision>26</cp:revision>
  <dc:subject/>
  <dc:title>Cover title slide here Arial black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