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2"/>
    <p:sldId id="279" r:id="rId3"/>
    <p:sldId id="25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61" r:id="rId13"/>
    <p:sldId id="262" r:id="rId14"/>
    <p:sldId id="277" r:id="rId15"/>
    <p:sldId id="278" r:id="rId16"/>
    <p:sldId id="263" r:id="rId17"/>
    <p:sldId id="27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96" y="5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8" name="Shape 3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4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- No image (tanger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"/>
          <p:cNvSpPr/>
          <p:nvPr/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rgbClr val="F5800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9" name="Rectangle 4"/>
          <p:cNvSpPr/>
          <p:nvPr/>
        </p:nvSpPr>
        <p:spPr>
          <a:xfrm rot="720000">
            <a:off x="-579732" y="-1276191"/>
            <a:ext cx="11275070" cy="9117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687"/>
                </a:moveTo>
                <a:lnTo>
                  <a:pt x="21573" y="0"/>
                </a:lnTo>
                <a:cubicBezTo>
                  <a:pt x="21576" y="5764"/>
                  <a:pt x="21597" y="10893"/>
                  <a:pt x="21600" y="16658"/>
                </a:cubicBezTo>
                <a:lnTo>
                  <a:pt x="2732" y="21600"/>
                </a:lnTo>
                <a:lnTo>
                  <a:pt x="0" y="5687"/>
                </a:lnTo>
                <a:close/>
              </a:path>
            </a:pathLst>
          </a:custGeom>
          <a:solidFill>
            <a:srgbClr val="E30A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1270000" y="2691039"/>
            <a:ext cx="8512060" cy="1325564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4241946"/>
            <a:ext cx="8509000" cy="20480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2286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4572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6858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9144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791" y="387166"/>
            <a:ext cx="2197504" cy="99766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22843" y="6397508"/>
            <a:ext cx="307440" cy="3073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Text"/>
          <p:cNvSpPr txBox="1">
            <a:spLocks noGrp="1"/>
          </p:cNvSpPr>
          <p:nvPr>
            <p:ph type="title"/>
          </p:nvPr>
        </p:nvSpPr>
        <p:spPr>
          <a:xfrm>
            <a:off x="699653" y="635000"/>
            <a:ext cx="9842501" cy="6291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3200">
                <a:solidFill>
                  <a:srgbClr val="D52B1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7139" y="2163618"/>
            <a:ext cx="6172201" cy="3374876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18457" indent="-261257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3200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option 1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98500" y="439817"/>
            <a:ext cx="10160000" cy="76200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90000"/>
              </a:lnSpc>
              <a:defRPr sz="3400">
                <a:solidFill>
                  <a:srgbClr val="E30A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98500" y="1587500"/>
            <a:ext cx="10160000" cy="178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2286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4572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6858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Rectangle 4"/>
          <p:cNvSpPr/>
          <p:nvPr/>
        </p:nvSpPr>
        <p:spPr>
          <a:xfrm rot="16926037">
            <a:off x="1806675" y="4346416"/>
            <a:ext cx="1060837" cy="502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E30A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6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299" y="6185420"/>
            <a:ext cx="1154487" cy="524138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Rectangle 4"/>
          <p:cNvSpPr/>
          <p:nvPr/>
        </p:nvSpPr>
        <p:spPr>
          <a:xfrm rot="11529462">
            <a:off x="11920735" y="4342954"/>
            <a:ext cx="543465" cy="2620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2E24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3726" y="6492758"/>
            <a:ext cx="273557" cy="2692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presentation title here"/>
          <p:cNvSpPr txBox="1">
            <a:spLocks noGrp="1"/>
          </p:cNvSpPr>
          <p:nvPr>
            <p:ph type="body" sz="quarter" idx="21"/>
          </p:nvPr>
        </p:nvSpPr>
        <p:spPr>
          <a:xfrm>
            <a:off x="7679198" y="6505458"/>
            <a:ext cx="3944150" cy="2692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 cap="all">
                <a:solidFill>
                  <a:srgbClr val="2E245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presentation title here</a:t>
            </a:r>
          </a:p>
        </p:txBody>
      </p:sp>
      <p:sp>
        <p:nvSpPr>
          <p:cNvPr id="67" name="Bullet points go here using the em dash which is house style, can be two or three lines long, leave a space between bullets…"/>
          <p:cNvSpPr txBox="1">
            <a:spLocks noGrp="1"/>
          </p:cNvSpPr>
          <p:nvPr>
            <p:ph type="body" sz="half" idx="22"/>
          </p:nvPr>
        </p:nvSpPr>
        <p:spPr>
          <a:xfrm>
            <a:off x="698500" y="3686004"/>
            <a:ext cx="10160000" cy="1781342"/>
          </a:xfrm>
          <a:prstGeom prst="rect">
            <a:avLst/>
          </a:prstGeom>
        </p:spPr>
        <p:txBody>
          <a:bodyPr lIns="0" tIns="0" rIns="0" bIns="0"/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Bullet points go here using the em dash which is house style, can be two or three lines long, leave a space between bullets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Bullet points can be shorter too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Add more bullets as you go, as long as they fit comfortably on the page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The logo in the bottom left corner can be removed if not needed, only use on red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The page number and presentation title bottom right uses the secondary colour palette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option 1 Tange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698500" y="439817"/>
            <a:ext cx="10160000" cy="76200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90000"/>
              </a:lnSpc>
              <a:defRPr sz="3400">
                <a:solidFill>
                  <a:srgbClr val="E30A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98500" y="1587500"/>
            <a:ext cx="10160000" cy="178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2286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4572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6858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Rectangle 4"/>
          <p:cNvSpPr/>
          <p:nvPr/>
        </p:nvSpPr>
        <p:spPr>
          <a:xfrm rot="16926037">
            <a:off x="1806675" y="4346416"/>
            <a:ext cx="1060837" cy="502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E30A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91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299" y="6185420"/>
            <a:ext cx="1154487" cy="524138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Rectangle 4"/>
          <p:cNvSpPr/>
          <p:nvPr/>
        </p:nvSpPr>
        <p:spPr>
          <a:xfrm rot="11529462">
            <a:off x="11920735" y="4342954"/>
            <a:ext cx="543465" cy="2620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F5800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3726" y="6492758"/>
            <a:ext cx="273557" cy="2692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4" name="presentation title here"/>
          <p:cNvSpPr txBox="1">
            <a:spLocks noGrp="1"/>
          </p:cNvSpPr>
          <p:nvPr>
            <p:ph type="body" sz="quarter" idx="21"/>
          </p:nvPr>
        </p:nvSpPr>
        <p:spPr>
          <a:xfrm>
            <a:off x="7679198" y="6505458"/>
            <a:ext cx="3944150" cy="2692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 cap="all">
                <a:solidFill>
                  <a:srgbClr val="F5800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presentation title here</a:t>
            </a:r>
          </a:p>
        </p:txBody>
      </p:sp>
      <p:sp>
        <p:nvSpPr>
          <p:cNvPr id="95" name="Bullet points go here using the em dash which is house style, can be two or three lines long, leave a space between bullets…"/>
          <p:cNvSpPr txBox="1">
            <a:spLocks noGrp="1"/>
          </p:cNvSpPr>
          <p:nvPr>
            <p:ph type="body" sz="half" idx="22"/>
          </p:nvPr>
        </p:nvSpPr>
        <p:spPr>
          <a:xfrm>
            <a:off x="698500" y="3686004"/>
            <a:ext cx="10160000" cy="1781342"/>
          </a:xfrm>
          <a:prstGeom prst="rect">
            <a:avLst/>
          </a:prstGeom>
        </p:spPr>
        <p:txBody>
          <a:bodyPr lIns="0" tIns="0" rIns="0" bIns="0"/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Bullet points go here using the em dash which is house style, can be two or three lines long, leave a space between bullets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Bullet points can be shorter too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Add more bullets as you go, as long as they fit comfortably on the page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The logo in the bottom left corner can be removed if not needed, only use on red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The page number and presentation title bottom right uses the secondary colour palette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option 1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698500" y="439817"/>
            <a:ext cx="10160000" cy="76200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90000"/>
              </a:lnSpc>
              <a:defRPr sz="3400">
                <a:solidFill>
                  <a:srgbClr val="E30A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98500" y="1587500"/>
            <a:ext cx="10160000" cy="178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2286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4572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6858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4"/>
          <p:cNvSpPr/>
          <p:nvPr/>
        </p:nvSpPr>
        <p:spPr>
          <a:xfrm rot="16926037">
            <a:off x="1806675" y="4346416"/>
            <a:ext cx="1060837" cy="502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E30A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05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299" y="6185420"/>
            <a:ext cx="1154487" cy="52413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tangle 4"/>
          <p:cNvSpPr/>
          <p:nvPr/>
        </p:nvSpPr>
        <p:spPr>
          <a:xfrm rot="11529462">
            <a:off x="11920735" y="4342954"/>
            <a:ext cx="543465" cy="2620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E538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3726" y="6492758"/>
            <a:ext cx="273557" cy="2692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8" name="presentation title here"/>
          <p:cNvSpPr txBox="1">
            <a:spLocks noGrp="1"/>
          </p:cNvSpPr>
          <p:nvPr>
            <p:ph type="body" sz="quarter" idx="21"/>
          </p:nvPr>
        </p:nvSpPr>
        <p:spPr>
          <a:xfrm>
            <a:off x="7679198" y="6505458"/>
            <a:ext cx="3944150" cy="2692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 cap="all">
                <a:solidFill>
                  <a:srgbClr val="E5385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presentation title here</a:t>
            </a:r>
          </a:p>
        </p:txBody>
      </p:sp>
      <p:sp>
        <p:nvSpPr>
          <p:cNvPr id="109" name="Bullet points go here using the em dash which is house style, can be two or three lines long, leave a space between bullets…"/>
          <p:cNvSpPr txBox="1">
            <a:spLocks noGrp="1"/>
          </p:cNvSpPr>
          <p:nvPr>
            <p:ph type="body" sz="half" idx="22"/>
          </p:nvPr>
        </p:nvSpPr>
        <p:spPr>
          <a:xfrm>
            <a:off x="698500" y="3686004"/>
            <a:ext cx="10160000" cy="1781342"/>
          </a:xfrm>
          <a:prstGeom prst="rect">
            <a:avLst/>
          </a:prstGeom>
        </p:spPr>
        <p:txBody>
          <a:bodyPr lIns="0" tIns="0" rIns="0" bIns="0"/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Bullet points go here using the em dash which is house style, can be two or three lines long, leave a space between bullets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Bullet points can be shorter too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Add more bullets as you go, as long as they fit comfortably on the page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The logo in the bottom left corner can be removed if not needed, only use on red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The page number and presentation title bottom right uses the secondary colour palette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- No image (tanger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0A0A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698500" y="439817"/>
            <a:ext cx="8512060" cy="1325564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98500" y="1879600"/>
            <a:ext cx="8509000" cy="20480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2286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4572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6858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9144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Rectangle 3"/>
          <p:cNvSpPr/>
          <p:nvPr/>
        </p:nvSpPr>
        <p:spPr>
          <a:xfrm rot="360000">
            <a:off x="-123932" y="5735634"/>
            <a:ext cx="12324061" cy="1755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3"/>
                </a:moveTo>
                <a:lnTo>
                  <a:pt x="21487" y="0"/>
                </a:lnTo>
                <a:lnTo>
                  <a:pt x="21600" y="6489"/>
                </a:lnTo>
                <a:lnTo>
                  <a:pt x="295" y="21600"/>
                </a:lnTo>
                <a:lnTo>
                  <a:pt x="0" y="153"/>
                </a:lnTo>
                <a:close/>
              </a:path>
            </a:pathLst>
          </a:custGeom>
          <a:solidFill>
            <a:srgbClr val="F5800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19483" y="6508750"/>
            <a:ext cx="273557" cy="26924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6" r:id="rId4"/>
    <p:sldLayoutId id="214748365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spd="med"/>
  <p:txStyles>
    <p:titleStyle>
      <a:lvl1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171450" marR="0" indent="-17145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657225" marR="0" indent="-200025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1154430" marR="0" indent="-24003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16383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20955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25527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30099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34671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39243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ncfusion.com/succinctly-free-ebooks/support-vector-machines-succinctly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over page title here arial bl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Support Vector Machines</a:t>
            </a:r>
          </a:p>
        </p:txBody>
      </p:sp>
      <p:sp>
        <p:nvSpPr>
          <p:cNvPr id="346" name="Subtitle here in Arial regular, tangerine angle in plac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Support Vector Machines</a:t>
            </a:r>
            <a:endParaRPr dirty="0"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82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SVM Lecture</a:t>
            </a:r>
            <a:endParaRPr dirty="0"/>
          </a:p>
        </p:txBody>
      </p:sp>
      <p:sp>
        <p:nvSpPr>
          <p:cNvPr id="383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500" y="1448790"/>
            <a:ext cx="10160000" cy="40185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SVMs combine support vectors and the kernel trick.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They find the support vectors to calculate the maximum margin separators.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If they t can't find a line to separate the classes, they might use the kernel trick to project to higher dimensions where it can find a linear (hyper-planer) separator.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This is a really popular technique.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You might need lots of lines to break up the classes.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In fact, there is no limit.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So, is this parametric or non-parametric?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Also note that SVMs aren't just a single algorithm; it's more a set of tools.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That's good for analytics.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0283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Making Lines</a:t>
            </a:r>
            <a:endParaRPr dirty="0"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82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SVM Lecture</a:t>
            </a:r>
            <a:endParaRPr dirty="0"/>
          </a:p>
        </p:txBody>
      </p:sp>
      <p:sp>
        <p:nvSpPr>
          <p:cNvPr id="383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500" y="1448790"/>
            <a:ext cx="10160000" cy="40185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The canonical way to make lines (or </a:t>
            </a:r>
            <a:r>
              <a:rPr lang="en-GB" sz="1600" dirty="0" err="1"/>
              <a:t>hyperplaner</a:t>
            </a:r>
            <a:r>
              <a:rPr lang="en-GB" sz="1600" dirty="0"/>
              <a:t> separators) is to use quadratic programming.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I still haven't been able to find a good description of that, but a student managed it for last year’s categorisation coursework.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>
              <a:hlinkClick r:id="rId2"/>
            </a:endParaRP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>
                <a:hlinkClick r:id="rId2"/>
              </a:rPr>
              <a:t>Support Vector Machines Succinctly</a:t>
            </a:r>
            <a:r>
              <a:rPr lang="en-GB" sz="1600" dirty="0"/>
              <a:t> has a good an explanation of it all and pointers to some code.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A simpler way is to use the old perceptron learning rule.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This just starts out with a separator, and then moves it so one new point is correctly categorised, then repeats until it classifies correctly.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These are hard margin separators, and don't work well with categories that aren't linearly separable.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For these, you want to use a soft margin separator, with error tolerance specified.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6835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8" name="Double-click to edit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73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SVM Lecture</a:t>
            </a:r>
            <a:endParaRPr dirty="0"/>
          </a:p>
        </p:txBody>
      </p:sp>
      <p:sp>
        <p:nvSpPr>
          <p:cNvPr id="374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7" name="Double-click to edit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83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dirty="0"/>
              <a:t>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2BC8E-BFCB-4851-945F-28A21F6688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79198" y="6505458"/>
            <a:ext cx="3944150" cy="246221"/>
          </a:xfrm>
        </p:spPr>
        <p:txBody>
          <a:bodyPr/>
          <a:lstStyle/>
          <a:p>
            <a:r>
              <a:rPr lang="en-GB" dirty="0"/>
              <a:t>SVM Lecture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82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SVM Lecture</a:t>
            </a:r>
            <a:endParaRPr dirty="0"/>
          </a:p>
        </p:txBody>
      </p:sp>
      <p:sp>
        <p:nvSpPr>
          <p:cNvPr id="383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500" y="1448790"/>
            <a:ext cx="10160000" cy="40185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226184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82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SVM Lecture</a:t>
            </a:r>
            <a:endParaRPr dirty="0"/>
          </a:p>
        </p:txBody>
      </p:sp>
      <p:sp>
        <p:nvSpPr>
          <p:cNvPr id="383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500" y="1448790"/>
            <a:ext cx="10160000" cy="40185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046417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divider page title  goes he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divider page title </a:t>
            </a:r>
            <a:br/>
            <a:r>
              <a:t>goes here</a:t>
            </a:r>
          </a:p>
        </p:txBody>
      </p:sp>
      <p:sp>
        <p:nvSpPr>
          <p:cNvPr id="387" name="Subtitle goes her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Subtitle goes here</a:t>
            </a:r>
          </a:p>
        </p:txBody>
      </p:sp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4191" y="6508750"/>
            <a:ext cx="18884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763889" y="5051778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Conclusion of the SVM Lecture</a:t>
            </a:r>
            <a:endParaRPr dirty="0"/>
          </a:p>
        </p:txBody>
      </p:sp>
      <p:sp>
        <p:nvSpPr>
          <p:cNvPr id="368" name="Double-click to edit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Take Home Points: </a:t>
            </a:r>
          </a:p>
          <a:p>
            <a:r>
              <a:rPr lang="en-GB" b="1" dirty="0"/>
              <a:t>	</a:t>
            </a:r>
            <a:r>
              <a:rPr lang="en-GB" dirty="0"/>
              <a:t>Learning algorithms can be parametric or non-parametric.</a:t>
            </a:r>
          </a:p>
          <a:p>
            <a:r>
              <a:rPr lang="en-GB" dirty="0"/>
              <a:t>	Support Vector Machines make use of support vectors to generate maximum margin separators.</a:t>
            </a:r>
          </a:p>
          <a:p>
            <a:r>
              <a:rPr lang="en-GB" dirty="0"/>
              <a:t>	If you can't find good linear separators, you can use the kernel trick to project to higher dimensions where</a:t>
            </a:r>
          </a:p>
          <a:p>
            <a:r>
              <a:rPr lang="en-GB" dirty="0"/>
              <a:t>            		you can find a linear separator.</a:t>
            </a:r>
          </a:p>
          <a:p>
            <a:r>
              <a:rPr lang="en-GB" dirty="0"/>
              <a:t>	SVMs are a framework using linear separators and kernels.</a:t>
            </a:r>
          </a:p>
          <a:p>
            <a:endParaRPr dirty="0"/>
          </a:p>
        </p:txBody>
      </p:sp>
      <p:sp>
        <p:nvSpPr>
          <p:cNvPr id="3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73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SVM Lecture</a:t>
            </a:r>
            <a:endParaRPr dirty="0"/>
          </a:p>
        </p:txBody>
      </p:sp>
      <p:sp>
        <p:nvSpPr>
          <p:cNvPr id="374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500" y="3686004"/>
            <a:ext cx="10160000" cy="652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This lecture has used mostly two dimensions for support vectors for illustration.  This all works in higher dimensions.</a:t>
            </a:r>
            <a:endParaRPr dirty="0"/>
          </a:p>
        </p:txBody>
      </p:sp>
      <p:sp>
        <p:nvSpPr>
          <p:cNvPr id="7" name="Double-click to edit">
            <a:extLst>
              <a:ext uri="{FF2B5EF4-FFF2-40B4-BE49-F238E27FC236}">
                <a16:creationId xmlns:a16="http://schemas.microsoft.com/office/drawing/2014/main" id="{41840E2E-21CE-48C3-9A79-4DE79FA3A007}"/>
              </a:ext>
            </a:extLst>
          </p:cNvPr>
          <p:cNvSpPr txBox="1">
            <a:spLocks/>
          </p:cNvSpPr>
          <p:nvPr/>
        </p:nvSpPr>
        <p:spPr>
          <a:xfrm>
            <a:off x="698500" y="4661699"/>
            <a:ext cx="10160000" cy="99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2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4572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6858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9144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GB" b="1" dirty="0"/>
              <a:t>Reading for this week:  </a:t>
            </a:r>
            <a:r>
              <a:rPr lang="en-GB" dirty="0"/>
              <a:t>Russell and </a:t>
            </a:r>
            <a:r>
              <a:rPr lang="en-GB" dirty="0" err="1"/>
              <a:t>Norvig's</a:t>
            </a:r>
            <a:r>
              <a:rPr lang="en-GB" dirty="0"/>
              <a:t> Learning from Examples Chapter section 9 (pp. 755-758).</a:t>
            </a:r>
          </a:p>
          <a:p>
            <a:pPr hangingPunct="1"/>
            <a:endParaRPr lang="en-GB" b="1" dirty="0"/>
          </a:p>
          <a:p>
            <a:pPr hangingPunct="1"/>
            <a:r>
              <a:rPr lang="en-GB" b="1" dirty="0"/>
              <a:t>Reading for next week: </a:t>
            </a:r>
            <a:r>
              <a:rPr lang="en-GB" dirty="0"/>
              <a:t>Russell and </a:t>
            </a:r>
            <a:r>
              <a:rPr lang="en-GB" dirty="0" err="1"/>
              <a:t>Norvig's</a:t>
            </a:r>
            <a:r>
              <a:rPr lang="en-GB" dirty="0"/>
              <a:t> Making Simple Decisions Chapter (pp. </a:t>
            </a:r>
            <a:r>
              <a:rPr lang="en-GB"/>
              <a:t>621-647) (particularly section 3).</a:t>
            </a:r>
            <a:endParaRPr lang="en-GB" dirty="0"/>
          </a:p>
          <a:p>
            <a:pPr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2375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Introduction to SVMs</a:t>
            </a:r>
            <a:endParaRPr dirty="0"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82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SVM Lecture</a:t>
            </a:r>
            <a:endParaRPr dirty="0"/>
          </a:p>
        </p:txBody>
      </p:sp>
      <p:sp>
        <p:nvSpPr>
          <p:cNvPr id="383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500" y="1448790"/>
            <a:ext cx="10160000" cy="40185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Russell and </a:t>
            </a:r>
            <a:r>
              <a:rPr lang="en-GB" sz="1600" dirty="0" err="1"/>
              <a:t>Norvig</a:t>
            </a:r>
            <a:r>
              <a:rPr lang="en-GB" sz="1600" dirty="0"/>
              <a:t> say that the SVM framework is currently the most popular approach for off the shelf supervised learning.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It's what you start with for an analytics problem.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It uses optimally placed linear separators (based on the support vectors).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When linear separators don't work, it uses the kernel trick to project to higher dimensions where they do work.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It's a framework because you need to select the appropriate kernels.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So, an analyst uses this framework to get a cheap lunch.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0202184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lide title to go here. Titles should be no more than two lines of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59">
              <a:defRPr sz="2209"/>
            </a:lvl1pPr>
          </a:lstStyle>
          <a:p>
            <a:r>
              <a:rPr lang="en-GB" dirty="0"/>
              <a:t>Outline Of the SVM lecture</a:t>
            </a:r>
            <a:endParaRPr dirty="0"/>
          </a:p>
        </p:txBody>
      </p:sp>
      <p:sp>
        <p:nvSpPr>
          <p:cNvPr id="3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355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SVM Lecture </a:t>
            </a:r>
            <a:endParaRPr dirty="0"/>
          </a:p>
        </p:txBody>
      </p:sp>
      <p:sp>
        <p:nvSpPr>
          <p:cNvPr id="356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499" y="1422514"/>
            <a:ext cx="10464305" cy="44557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Introductory Slide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Parametric vs. Non-Parametric Learning  Algorithms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Linear Separators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Support Vectors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Projecting from one set of dimensions to another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Exercise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Kernel Trick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Support Vector Machines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Making Separators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Conclusion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Parametric vs. Non-Parametric Learning Algorithms</a:t>
            </a:r>
            <a:endParaRPr dirty="0"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82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SVM Lecture</a:t>
            </a:r>
            <a:endParaRPr dirty="0"/>
          </a:p>
        </p:txBody>
      </p:sp>
      <p:sp>
        <p:nvSpPr>
          <p:cNvPr id="383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500" y="1448790"/>
            <a:ext cx="10160000" cy="40185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There are lots of ways to subdivide learning algorithms, but one is between parametric and non-parametric algorithms.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Parametric algorithms use the data to learn the parameters, and then they throw the data away.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An MLP is an example of this. You use the data to learn the weights (the parameters).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Once you've learned the weights, it's very efficient.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A non-parametric algorithm keeps the data around.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So, the Euclidean distance measurement I suggested in lab 16, or that is often used in case-based reasoning systems is non-parametric.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One problem with a non-parametric algorithm is that it can really slow down when there is a lot of "training" data.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Is a GA parametric or non-parametric?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How about conditional probability derived from input?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2691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Linear Separators</a:t>
            </a:r>
            <a:endParaRPr dirty="0"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82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SVM Lecture</a:t>
            </a:r>
            <a:endParaRPr dirty="0"/>
          </a:p>
        </p:txBody>
      </p:sp>
      <p:sp>
        <p:nvSpPr>
          <p:cNvPr id="383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500" y="1448790"/>
            <a:ext cx="10160000" cy="40185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Remember the lecture on classification with lines!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The idea is that a lot of categories can be categorised by lines.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That's lines in two dimensions, but planes and hyper-planes in higher dimensions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Also remember that the classification with lines lecture considered outliers,</a:t>
            </a:r>
          </a:p>
          <a:p>
            <a:pPr marL="731520" lvl="1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multiple class tasks,</a:t>
            </a:r>
          </a:p>
          <a:p>
            <a:pPr marL="731520" lvl="1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and classes that weren't linearly separable.</a:t>
            </a:r>
          </a:p>
          <a:p>
            <a:pPr marL="0" indent="0" defTabSz="786384">
              <a:lnSpc>
                <a:spcPct val="100000"/>
              </a:lnSpc>
              <a:buNone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It also referred to this lecture.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6340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Support Vectors</a:t>
            </a:r>
            <a:endParaRPr dirty="0"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83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500" y="1531917"/>
            <a:ext cx="5183170" cy="39354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Support vectors are lines that are used to separate categories.</a:t>
            </a:r>
          </a:p>
          <a:p>
            <a:pPr marL="0" indent="0" defTabSz="786384">
              <a:lnSpc>
                <a:spcPct val="100000"/>
              </a:lnSpc>
              <a:buNone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 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Usually, if there is one there are many lines that can separate two categories.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What is the best one?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You want to use the line that is furthest from both categories. Why?</a:t>
            </a:r>
          </a:p>
          <a:p>
            <a:pPr marL="0" indent="0" defTabSz="786384">
              <a:lnSpc>
                <a:spcPct val="100000"/>
              </a:lnSpc>
              <a:buNone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  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The support vectors are the lines that are on the edge of one category.</a:t>
            </a:r>
          </a:p>
          <a:p>
            <a:pPr marL="0" indent="0" defTabSz="786384">
              <a:lnSpc>
                <a:spcPct val="100000"/>
              </a:lnSpc>
              <a:buNone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You use the support vectors to calculate the best line, the maximum margin separator.</a:t>
            </a:r>
            <a:endParaRPr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2BC8E-BFCB-4851-945F-28A21F6688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79198" y="6505458"/>
            <a:ext cx="3944150" cy="246221"/>
          </a:xfrm>
        </p:spPr>
        <p:txBody>
          <a:bodyPr/>
          <a:lstStyle/>
          <a:p>
            <a:r>
              <a:rPr lang="en-GB" dirty="0"/>
              <a:t>SVM Lecture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ADCD0-660D-4F27-9C2C-82454169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31" y="1352721"/>
            <a:ext cx="4548169" cy="329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09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Projecting from one set of dimensions to another</a:t>
            </a:r>
            <a:br>
              <a:rPr lang="en-GB" dirty="0"/>
            </a:br>
            <a:endParaRPr dirty="0"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82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SVM Lecture</a:t>
            </a:r>
            <a:endParaRPr dirty="0"/>
          </a:p>
        </p:txBody>
      </p:sp>
      <p:sp>
        <p:nvSpPr>
          <p:cNvPr id="383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500" y="1448790"/>
            <a:ext cx="10160000" cy="40185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Systems can project from one dimensionality (say 3D) to another (say 2D).</a:t>
            </a:r>
          </a:p>
          <a:p>
            <a:pPr marL="0" indent="0" defTabSz="786384">
              <a:lnSpc>
                <a:spcPct val="100000"/>
              </a:lnSpc>
              <a:buNone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How would you project from 3D to 2D?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If there are points in 3D space, and you shine a light on them, the shadow is projected onto a 2D shape (say the floor or a wall).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  Does it matter where the light is?  The surface that it is being projected onto?  Of course it does.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Can you project from 2D to 3D? 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People do this all the time when they take a 2D image (close one eye and that's what you get) and infer depth.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Programmatically, you can just write a function that takes the two inputs (x and y), and makes a third (z).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You can of course do this from any N-D to any X-D.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In high dimensions, you often use principle component analysis or independent component analysis to project data in high dimensions to 1 or a small number of dimensions.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07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Exercise</a:t>
            </a:r>
            <a:endParaRPr dirty="0"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82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SVM Lecture</a:t>
            </a:r>
            <a:endParaRPr dirty="0"/>
          </a:p>
        </p:txBody>
      </p:sp>
      <p:sp>
        <p:nvSpPr>
          <p:cNvPr id="383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500" y="1448790"/>
            <a:ext cx="10160000" cy="40185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Write a function that projects X,Y,Z coordinates onto the XY plane.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Write a function that takes any 2D point, and makes a 3D one.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Write a function that takes a 2D point, and makes a 1D point.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Write a good function that takes a 2D point, and makes a 1D point (PCA).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How would you use an SVM for the MNIST coursework? 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How would you learn the hyperplanes? 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How many dimensions would you use?  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sz="1600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sz="1600" dirty="0"/>
              <a:t>Could you project into more dimensions? 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8570816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Kernel Trick</a:t>
            </a:r>
            <a:endParaRPr dirty="0"/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83" name="Bullet points go here using the em dash which is house style, can be two or three lines long, leave a space between bullets…"/>
          <p:cNvSpPr txBox="1">
            <a:spLocks noGrp="1"/>
          </p:cNvSpPr>
          <p:nvPr>
            <p:ph type="body" idx="22"/>
          </p:nvPr>
        </p:nvSpPr>
        <p:spPr>
          <a:xfrm>
            <a:off x="698500" y="1615043"/>
            <a:ext cx="4574144" cy="46551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The Kernel Trick is to project data to a higher dimension.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Typically, you use the trick when there is not a good linear separator in you current dimension scheme.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In this case, the kernel function translates the x and y coordinates to z coordinates.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It's going to be something like 7-(distance from 0,0).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The general problem is that you don't know which kernel to use.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I just looked for a picture that involved a circle, because it's pretty easy to explain.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The problem is made even more difficult by outliers.</a:t>
            </a:r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endParaRPr lang="en-GB" dirty="0"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rPr lang="en-GB" dirty="0"/>
              <a:t>You could use the training data to make a kernel.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2BC8E-BFCB-4851-945F-28A21F6688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79198" y="6505458"/>
            <a:ext cx="3944150" cy="246221"/>
          </a:xfrm>
        </p:spPr>
        <p:txBody>
          <a:bodyPr/>
          <a:lstStyle/>
          <a:p>
            <a:r>
              <a:rPr lang="en-GB" dirty="0"/>
              <a:t>SVM Lecture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086AB-62D6-499F-A87F-B28F2ABE7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44" y="1552405"/>
            <a:ext cx="5585856" cy="34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904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norm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norm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1270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Helvetica</vt:lpstr>
      <vt:lpstr>Office Theme</vt:lpstr>
      <vt:lpstr>Support Vector Machines</vt:lpstr>
      <vt:lpstr>Introduction to SVMs</vt:lpstr>
      <vt:lpstr>Outline Of the SVM lecture</vt:lpstr>
      <vt:lpstr>Parametric vs. Non-Parametric Learning Algorithms</vt:lpstr>
      <vt:lpstr>Linear Separators</vt:lpstr>
      <vt:lpstr>Support Vectors</vt:lpstr>
      <vt:lpstr>Projecting from one set of dimensions to another </vt:lpstr>
      <vt:lpstr>Exercise</vt:lpstr>
      <vt:lpstr>Kernel Trick</vt:lpstr>
      <vt:lpstr>Support Vector Machines</vt:lpstr>
      <vt:lpstr>Making Lines</vt:lpstr>
      <vt:lpstr>PowerPoint Presentation</vt:lpstr>
      <vt:lpstr>PowerPoint Presentation</vt:lpstr>
      <vt:lpstr>PowerPoint Presentation</vt:lpstr>
      <vt:lpstr>PowerPoint Presentation</vt:lpstr>
      <vt:lpstr>divider page title  goes here</vt:lpstr>
      <vt:lpstr>Conclusion of the SVM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title slide here Arial black</dc:title>
  <dc:creator>Chris Huyck</dc:creator>
  <cp:lastModifiedBy>Chris Huyck</cp:lastModifiedBy>
  <cp:revision>25</cp:revision>
  <dcterms:modified xsi:type="dcterms:W3CDTF">2023-08-21T12:44:56Z</dcterms:modified>
</cp:coreProperties>
</file>