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3" r:id="rId5"/>
    <p:sldId id="261" r:id="rId6"/>
    <p:sldId id="260" r:id="rId7"/>
    <p:sldId id="262" r:id="rId8"/>
    <p:sldId id="258"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251" autoAdjust="0"/>
  </p:normalViewPr>
  <p:slideViewPr>
    <p:cSldViewPr snapToGrid="0">
      <p:cViewPr varScale="1">
        <p:scale>
          <a:sx n="64" d="100"/>
          <a:sy n="64" d="100"/>
        </p:scale>
        <p:origin x="14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86A06-11E4-4CD1-9210-7B96991E868D}" type="datetimeFigureOut">
              <a:rPr lang="en-GB" smtClean="0"/>
              <a:t>02/02/2024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14E06-EAA9-475D-92CC-37BA0C02751B}" type="slidenum">
              <a:rPr lang="en-GB" smtClean="0"/>
              <a:t>‹#›</a:t>
            </a:fld>
            <a:endParaRPr lang="en-GB"/>
          </a:p>
        </p:txBody>
      </p:sp>
    </p:spTree>
    <p:extLst>
      <p:ext uri="{BB962C8B-B14F-4D97-AF65-F5344CB8AC3E}">
        <p14:creationId xmlns:p14="http://schemas.microsoft.com/office/powerpoint/2010/main" val="262999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summary, the `train` method performs multiple iterations of the SMO algorithm to train an SVM. It alternates between examining all data points and examining only a subset of them, updating the Lagrange multipliers, and adjusting the examination strategy based on the optimization results. The loop terminates when a specified maximum number of iterations is reached or no further changes are observed.</a:t>
            </a:r>
            <a:endParaRPr lang="en-GB" dirty="0"/>
          </a:p>
          <a:p>
            <a:endParaRPr lang="en-GB" dirty="0"/>
          </a:p>
        </p:txBody>
      </p:sp>
      <p:sp>
        <p:nvSpPr>
          <p:cNvPr id="4" name="Slide Number Placeholder 3"/>
          <p:cNvSpPr>
            <a:spLocks noGrp="1"/>
          </p:cNvSpPr>
          <p:nvPr>
            <p:ph type="sldNum" sz="quarter" idx="5"/>
          </p:nvPr>
        </p:nvSpPr>
        <p:spPr/>
        <p:txBody>
          <a:bodyPr/>
          <a:lstStyle/>
          <a:p>
            <a:fld id="{C4514E06-EAA9-475D-92CC-37BA0C02751B}" type="slidenum">
              <a:rPr lang="en-GB" smtClean="0"/>
              <a:t>9</a:t>
            </a:fld>
            <a:endParaRPr lang="en-GB"/>
          </a:p>
        </p:txBody>
      </p:sp>
    </p:spTree>
    <p:extLst>
      <p:ext uri="{BB962C8B-B14F-4D97-AF65-F5344CB8AC3E}">
        <p14:creationId xmlns:p14="http://schemas.microsoft.com/office/powerpoint/2010/main" val="189941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optimization aims to find the optimal values for the Lagrange multipliers, considering the SVM constraints and kernel values. The optimization of Lagrange multipliers in SVMs is necessary for constructing an effective decision boundary, maximizing the margin between classes, handling non-linear transformations through the kernel trick, and satisfying the KKT conditions for optimality. This process contributes to the robustness and generalization capability of the SVM model.</a:t>
            </a:r>
            <a:endParaRPr lang="en-GB" dirty="0"/>
          </a:p>
        </p:txBody>
      </p:sp>
      <p:sp>
        <p:nvSpPr>
          <p:cNvPr id="4" name="Slide Number Placeholder 3"/>
          <p:cNvSpPr>
            <a:spLocks noGrp="1"/>
          </p:cNvSpPr>
          <p:nvPr>
            <p:ph type="sldNum" sz="quarter" idx="5"/>
          </p:nvPr>
        </p:nvSpPr>
        <p:spPr/>
        <p:txBody>
          <a:bodyPr/>
          <a:lstStyle/>
          <a:p>
            <a:fld id="{C4514E06-EAA9-475D-92CC-37BA0C02751B}" type="slidenum">
              <a:rPr lang="en-GB" smtClean="0"/>
              <a:t>10</a:t>
            </a:fld>
            <a:endParaRPr lang="en-GB"/>
          </a:p>
        </p:txBody>
      </p:sp>
    </p:spTree>
    <p:extLst>
      <p:ext uri="{BB962C8B-B14F-4D97-AF65-F5344CB8AC3E}">
        <p14:creationId xmlns:p14="http://schemas.microsoft.com/office/powerpoint/2010/main" val="98423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2/2/2024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403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2/2/2024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49839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2/2/2024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788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2/2/2024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26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2/2/2024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456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2/2/2024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7543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2/2/2024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5249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2/2/2024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0626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2/2/2024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4930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2/2/2024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4892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2/2/2024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2878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2/2/2024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8534706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4A2DC5C2-CCA7-49E4-B67F-6F121D488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omplex maths formulae on a blackboard">
            <a:extLst>
              <a:ext uri="{FF2B5EF4-FFF2-40B4-BE49-F238E27FC236}">
                <a16:creationId xmlns:a16="http://schemas.microsoft.com/office/drawing/2014/main" id="{369D8C7D-0D39-9705-75A6-271C1E8F10A8}"/>
              </a:ext>
            </a:extLst>
          </p:cNvPr>
          <p:cNvPicPr>
            <a:picLocks noChangeAspect="1"/>
          </p:cNvPicPr>
          <p:nvPr/>
        </p:nvPicPr>
        <p:blipFill rotWithShape="1">
          <a:blip r:embed="rId2"/>
          <a:srcRect t="18208" b="4737"/>
          <a:stretch/>
        </p:blipFill>
        <p:spPr>
          <a:xfrm>
            <a:off x="-1" y="10"/>
            <a:ext cx="12192001" cy="6857990"/>
          </a:xfrm>
          <a:prstGeom prst="rect">
            <a:avLst/>
          </a:prstGeom>
        </p:spPr>
      </p:pic>
      <p:sp useBgFill="1">
        <p:nvSpPr>
          <p:cNvPr id="13" name="Freeform: Shape 12">
            <a:extLst>
              <a:ext uri="{FF2B5EF4-FFF2-40B4-BE49-F238E27FC236}">
                <a16:creationId xmlns:a16="http://schemas.microsoft.com/office/drawing/2014/main" id="{27966D5E-7857-415C-B50C-0DD96BCB7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EEB30D1F-BBF3-E12D-7908-B9BA9A9A2656}"/>
              </a:ext>
            </a:extLst>
          </p:cNvPr>
          <p:cNvSpPr>
            <a:spLocks noGrp="1"/>
          </p:cNvSpPr>
          <p:nvPr>
            <p:ph type="ctrTitle"/>
          </p:nvPr>
        </p:nvSpPr>
        <p:spPr>
          <a:xfrm>
            <a:off x="2891743" y="1122363"/>
            <a:ext cx="6458556" cy="2387600"/>
          </a:xfrm>
        </p:spPr>
        <p:txBody>
          <a:bodyPr>
            <a:normAutofit/>
          </a:bodyPr>
          <a:lstStyle/>
          <a:p>
            <a:pPr algn="ctr"/>
            <a:r>
              <a:rPr lang="en-GB" dirty="0"/>
              <a:t>Coursework II – Handwritten Digits</a:t>
            </a:r>
            <a:endParaRPr lang="en-GB"/>
          </a:p>
        </p:txBody>
      </p:sp>
      <p:sp>
        <p:nvSpPr>
          <p:cNvPr id="3" name="Subtitle 2">
            <a:extLst>
              <a:ext uri="{FF2B5EF4-FFF2-40B4-BE49-F238E27FC236}">
                <a16:creationId xmlns:a16="http://schemas.microsoft.com/office/drawing/2014/main" id="{38497692-3879-44A9-9D9D-295A96A71A7F}"/>
              </a:ext>
            </a:extLst>
          </p:cNvPr>
          <p:cNvSpPr>
            <a:spLocks noGrp="1"/>
          </p:cNvSpPr>
          <p:nvPr>
            <p:ph type="subTitle" idx="1"/>
          </p:nvPr>
        </p:nvSpPr>
        <p:spPr>
          <a:xfrm>
            <a:off x="2891743" y="3602038"/>
            <a:ext cx="6458556" cy="1655762"/>
          </a:xfrm>
        </p:spPr>
        <p:txBody>
          <a:bodyPr>
            <a:normAutofit/>
          </a:bodyPr>
          <a:lstStyle/>
          <a:p>
            <a:pPr algn="ctr"/>
            <a:r>
              <a:rPr lang="en-GB" dirty="0"/>
              <a:t>February 2024</a:t>
            </a:r>
            <a:endParaRPr lang="en-GB"/>
          </a:p>
        </p:txBody>
      </p:sp>
    </p:spTree>
    <p:extLst>
      <p:ext uri="{BB962C8B-B14F-4D97-AF65-F5344CB8AC3E}">
        <p14:creationId xmlns:p14="http://schemas.microsoft.com/office/powerpoint/2010/main" val="398011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5ADF-17B4-0821-EB7B-019D0D4F8D40}"/>
              </a:ext>
            </a:extLst>
          </p:cNvPr>
          <p:cNvSpPr>
            <a:spLocks noGrp="1"/>
          </p:cNvSpPr>
          <p:nvPr>
            <p:ph type="title"/>
          </p:nvPr>
        </p:nvSpPr>
        <p:spPr>
          <a:xfrm>
            <a:off x="289560" y="122778"/>
            <a:ext cx="11292840" cy="862643"/>
          </a:xfrm>
        </p:spPr>
        <p:txBody>
          <a:bodyPr>
            <a:noAutofit/>
          </a:bodyPr>
          <a:lstStyle/>
          <a:p>
            <a:r>
              <a:rPr lang="en-US" sz="2800" dirty="0"/>
              <a:t>Optimizing the values of the Lagrange multipliers (alphas) for a pair of data points in order to update the SVM model.</a:t>
            </a:r>
            <a:endParaRPr lang="en-GB" sz="2800" dirty="0"/>
          </a:p>
        </p:txBody>
      </p:sp>
      <p:sp>
        <p:nvSpPr>
          <p:cNvPr id="3" name="Content Placeholder 2">
            <a:extLst>
              <a:ext uri="{FF2B5EF4-FFF2-40B4-BE49-F238E27FC236}">
                <a16:creationId xmlns:a16="http://schemas.microsoft.com/office/drawing/2014/main" id="{1AC14444-1503-12CB-E84D-091A16823741}"/>
              </a:ext>
            </a:extLst>
          </p:cNvPr>
          <p:cNvSpPr>
            <a:spLocks noGrp="1"/>
          </p:cNvSpPr>
          <p:nvPr>
            <p:ph idx="1"/>
          </p:nvPr>
        </p:nvSpPr>
        <p:spPr>
          <a:xfrm>
            <a:off x="289560" y="1108122"/>
            <a:ext cx="5755640" cy="5545614"/>
          </a:xfrm>
        </p:spPr>
        <p:txBody>
          <a:bodyPr>
            <a:normAutofit lnSpcReduction="10000"/>
          </a:bodyPr>
          <a:lstStyle/>
          <a:p>
            <a:r>
              <a:rPr lang="en-US" sz="1000" b="1" dirty="0"/>
              <a:t>1. **Initialization:**</a:t>
            </a:r>
          </a:p>
          <a:p>
            <a:r>
              <a:rPr lang="en-US" sz="1000" b="1" dirty="0"/>
              <a:t>   - `y1` is the label of the first data point.</a:t>
            </a:r>
          </a:p>
          <a:p>
            <a:r>
              <a:rPr lang="en-US" sz="1000" b="1" dirty="0"/>
              <a:t>   - `alpha1` is the Lagrange multiplier (weight) associated with the first data point.</a:t>
            </a:r>
          </a:p>
          <a:p>
            <a:r>
              <a:rPr lang="en-US" sz="1000" b="1" dirty="0"/>
              <a:t>   - `E1` is the error of the SVM prediction for the first data point.</a:t>
            </a:r>
          </a:p>
          <a:p>
            <a:r>
              <a:rPr lang="en-US" sz="1000" b="1" dirty="0"/>
              <a:t>2. **Check Conditions:**</a:t>
            </a:r>
          </a:p>
          <a:p>
            <a:r>
              <a:rPr lang="en-US" sz="1000" b="1" dirty="0"/>
              <a:t>   - Checks whether the current Lagrange multiplier `alpha1` violates the KKT (</a:t>
            </a:r>
            <a:r>
              <a:rPr lang="en-US" sz="1000" b="1" dirty="0" err="1"/>
              <a:t>Karush</a:t>
            </a:r>
            <a:r>
              <a:rPr lang="en-US" sz="1000" b="1" dirty="0"/>
              <a:t>-Kuhn-Tucker) conditions, which are necessary for the solution of the SVM optimization problem.</a:t>
            </a:r>
          </a:p>
          <a:p>
            <a:r>
              <a:rPr lang="en-US" sz="1000" b="1" dirty="0"/>
              <a:t>   - If conditions are not met, the method returns 0, indicating that no optimization is performed.</a:t>
            </a:r>
          </a:p>
          <a:p>
            <a:r>
              <a:rPr lang="en-US" sz="1000" b="1" dirty="0"/>
              <a:t>3. **Choose a Second Data Point:**</a:t>
            </a:r>
          </a:p>
          <a:p>
            <a:r>
              <a:rPr lang="en-US" sz="1000" b="1" dirty="0"/>
              <a:t>   - `i2` is chosen randomly, and its label (`y2`), Lagrange multiplier (`alpha2`), and error (`E2`) are obtained.</a:t>
            </a:r>
          </a:p>
          <a:p>
            <a:r>
              <a:rPr lang="en-US" sz="1000" b="1" dirty="0"/>
              <a:t>4. **Compute Bounds (`L` and `H`):**</a:t>
            </a:r>
          </a:p>
          <a:p>
            <a:r>
              <a:rPr lang="en-US" sz="1000" b="1" dirty="0"/>
              <a:t>   - Computes the lower bound (`L`) and upper bound (`H`) for the new Lagrange multiplier (`alpha2`) based on the SVM optimization problem constraints.</a:t>
            </a:r>
          </a:p>
          <a:p>
            <a:r>
              <a:rPr lang="en-US" sz="1000" b="1" dirty="0"/>
              <a:t>5. **Compute Kernel Values:**</a:t>
            </a:r>
          </a:p>
          <a:p>
            <a:r>
              <a:rPr lang="en-US" sz="1000" b="1" dirty="0"/>
              <a:t>   - Computes the kernel values `k11`, `k22`, and `k12` using the radial basis function (RBF) kernel for the chosen data points.</a:t>
            </a:r>
          </a:p>
          <a:p>
            <a:r>
              <a:rPr lang="en-US" sz="1000" b="1" dirty="0"/>
              <a:t>6. **Update Lagrange Multipliers:**</a:t>
            </a:r>
          </a:p>
          <a:p>
            <a:r>
              <a:rPr lang="en-US" sz="1000" b="1" dirty="0"/>
              <a:t>   - Updates the Lagrange multiplier `alpha2` based on the chosen optimization strategy.</a:t>
            </a:r>
          </a:p>
          <a:p>
            <a:r>
              <a:rPr lang="en-US" sz="1000" b="1" dirty="0"/>
              <a:t>   - Handles cases where the new value of `alpha2` is outside the computed bounds.</a:t>
            </a:r>
          </a:p>
          <a:p>
            <a:endParaRPr lang="en-GB" sz="1000" b="1" dirty="0"/>
          </a:p>
        </p:txBody>
      </p:sp>
      <p:sp>
        <p:nvSpPr>
          <p:cNvPr id="4" name="Content Placeholder 2">
            <a:extLst>
              <a:ext uri="{FF2B5EF4-FFF2-40B4-BE49-F238E27FC236}">
                <a16:creationId xmlns:a16="http://schemas.microsoft.com/office/drawing/2014/main" id="{7A2C4991-6EF3-E738-B11D-EF1F61C9D45B}"/>
              </a:ext>
            </a:extLst>
          </p:cNvPr>
          <p:cNvSpPr txBox="1">
            <a:spLocks/>
          </p:cNvSpPr>
          <p:nvPr/>
        </p:nvSpPr>
        <p:spPr>
          <a:xfrm>
            <a:off x="6201410" y="1246758"/>
            <a:ext cx="5435600" cy="5268342"/>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t>7. **Check Convergence:**</a:t>
            </a:r>
          </a:p>
          <a:p>
            <a:r>
              <a:rPr lang="en-US" sz="1200" b="1" dirty="0"/>
              <a:t>   - Checks for convergence based on a tolerance condition. If the change in `alpha2` is small, no further optimization is performed.</a:t>
            </a:r>
          </a:p>
          <a:p>
            <a:r>
              <a:rPr lang="en-US" sz="1200" b="1" dirty="0"/>
              <a:t>8. **Update Bias (`b`):**</a:t>
            </a:r>
          </a:p>
          <a:p>
            <a:r>
              <a:rPr lang="en-US" sz="1200" b="1" dirty="0"/>
              <a:t>   - Computes the bias term (`b`) based on the updated Lagrange multipliers.</a:t>
            </a:r>
          </a:p>
          <a:p>
            <a:r>
              <a:rPr lang="en-US" sz="1200" b="1" dirty="0"/>
              <a:t>   - If either `a1` or `a2` is within the (0, C) range (C is a regularization parameter), `b` is set to the corresponding value (`b1` or `b2`). Otherwise, it is set to the average.</a:t>
            </a:r>
          </a:p>
          <a:p>
            <a:endParaRPr lang="en-US" sz="1200" b="1" dirty="0"/>
          </a:p>
          <a:p>
            <a:r>
              <a:rPr lang="en-US" sz="1200" b="1" dirty="0"/>
              <a:t>9. **Update Lagrange Multipliers in the Array (`alphas`):**</a:t>
            </a:r>
          </a:p>
          <a:p>
            <a:r>
              <a:rPr lang="en-US" sz="1200" b="1" dirty="0"/>
              <a:t>   - Updates the Lagrange multipliers for the chosen data points in the array `alphas`.</a:t>
            </a:r>
          </a:p>
          <a:p>
            <a:endParaRPr lang="en-US" sz="1200" b="1" dirty="0"/>
          </a:p>
          <a:p>
            <a:r>
              <a:rPr lang="en-US" sz="1200" b="1" dirty="0"/>
              <a:t>10. **Return Status:**</a:t>
            </a:r>
          </a:p>
          <a:p>
            <a:r>
              <a:rPr lang="en-US" sz="1200" b="1" dirty="0"/>
              <a:t>    - Returns 1 to indicate that the optimization was successful.</a:t>
            </a:r>
          </a:p>
          <a:p>
            <a:endParaRPr lang="en-US" sz="1200" b="1" dirty="0"/>
          </a:p>
          <a:p>
            <a:r>
              <a:rPr lang="en-US" sz="1200" b="1" dirty="0"/>
              <a:t>11. **Fallback:**</a:t>
            </a:r>
          </a:p>
          <a:p>
            <a:r>
              <a:rPr lang="en-US" sz="1200" b="1" dirty="0"/>
              <a:t>    - If the initial conditions are not met, the method returns 0, indicating that no optimization was performed.</a:t>
            </a:r>
          </a:p>
          <a:p>
            <a:endParaRPr lang="en-US" sz="1200" b="1" dirty="0"/>
          </a:p>
        </p:txBody>
      </p:sp>
    </p:spTree>
    <p:extLst>
      <p:ext uri="{BB962C8B-B14F-4D97-AF65-F5344CB8AC3E}">
        <p14:creationId xmlns:p14="http://schemas.microsoft.com/office/powerpoint/2010/main" val="70721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A8F2-4E66-A50C-77FA-5A8B736A5DEE}"/>
              </a:ext>
            </a:extLst>
          </p:cNvPr>
          <p:cNvSpPr>
            <a:spLocks noGrp="1"/>
          </p:cNvSpPr>
          <p:nvPr>
            <p:ph type="title"/>
          </p:nvPr>
        </p:nvSpPr>
        <p:spPr>
          <a:xfrm>
            <a:off x="516467" y="291420"/>
            <a:ext cx="11065933" cy="847683"/>
          </a:xfrm>
        </p:spPr>
        <p:txBody>
          <a:bodyPr/>
          <a:lstStyle/>
          <a:p>
            <a:r>
              <a:rPr lang="en-GB" dirty="0"/>
              <a:t>Other useful helper methods</a:t>
            </a:r>
          </a:p>
        </p:txBody>
      </p:sp>
      <p:sp>
        <p:nvSpPr>
          <p:cNvPr id="3" name="Content Placeholder 2">
            <a:extLst>
              <a:ext uri="{FF2B5EF4-FFF2-40B4-BE49-F238E27FC236}">
                <a16:creationId xmlns:a16="http://schemas.microsoft.com/office/drawing/2014/main" id="{189ADAC9-CA3D-C661-B912-1445F590DA2D}"/>
              </a:ext>
            </a:extLst>
          </p:cNvPr>
          <p:cNvSpPr>
            <a:spLocks noGrp="1"/>
          </p:cNvSpPr>
          <p:nvPr>
            <p:ph idx="1"/>
          </p:nvPr>
        </p:nvSpPr>
        <p:spPr>
          <a:xfrm>
            <a:off x="609600" y="1380067"/>
            <a:ext cx="10972800" cy="4762671"/>
          </a:xfrm>
        </p:spPr>
        <p:txBody>
          <a:bodyPr>
            <a:normAutofit/>
          </a:bodyPr>
          <a:lstStyle/>
          <a:p>
            <a:pPr marL="342900" indent="-342900">
              <a:buFont typeface="Arial" panose="020B0604020202020204" pitchFamily="34" charset="0"/>
              <a:buChar char="•"/>
            </a:pPr>
            <a:r>
              <a:rPr lang="en-GB" sz="2400" dirty="0"/>
              <a:t>Choose a random index</a:t>
            </a:r>
          </a:p>
          <a:p>
            <a:pPr marL="342900" indent="-342900">
              <a:buFont typeface="Arial" panose="020B0604020202020204" pitchFamily="34" charset="0"/>
              <a:buChar char="•"/>
            </a:pPr>
            <a:r>
              <a:rPr lang="en-GB" sz="2400" dirty="0" err="1"/>
              <a:t>rbfKernel</a:t>
            </a:r>
            <a:r>
              <a:rPr lang="en-GB" sz="2400" dirty="0"/>
              <a:t> implementer – calculates the dot product of x1 and x2 in infinite dimensions</a:t>
            </a:r>
          </a:p>
          <a:p>
            <a:pPr marL="342900" indent="-342900">
              <a:buFont typeface="Arial" panose="020B0604020202020204" pitchFamily="34" charset="0"/>
              <a:buChar char="•"/>
            </a:pPr>
            <a:r>
              <a:rPr lang="en-GB" sz="2400" dirty="0"/>
              <a:t>Calculate error in the value of alpha</a:t>
            </a:r>
          </a:p>
          <a:p>
            <a:pPr marL="342900" indent="-342900">
              <a:buFont typeface="Arial" panose="020B0604020202020204" pitchFamily="34" charset="0"/>
              <a:buChar char="•"/>
            </a:pPr>
            <a:r>
              <a:rPr lang="en-GB" sz="2400" dirty="0"/>
              <a:t>Classify to calculate whether a datapoint lies with respect to a hyperplane</a:t>
            </a:r>
          </a:p>
          <a:p>
            <a:pPr marL="342900" indent="-342900">
              <a:buFont typeface="Arial" panose="020B0604020202020204" pitchFamily="34" charset="0"/>
              <a:buChar char="•"/>
            </a:pPr>
            <a:r>
              <a:rPr lang="en-GB" sz="2400" dirty="0"/>
              <a:t>Calculate the value of the quadratic problem to optimise for alpha</a:t>
            </a:r>
          </a:p>
        </p:txBody>
      </p:sp>
      <p:pic>
        <p:nvPicPr>
          <p:cNvPr id="5" name="Picture 4">
            <a:extLst>
              <a:ext uri="{FF2B5EF4-FFF2-40B4-BE49-F238E27FC236}">
                <a16:creationId xmlns:a16="http://schemas.microsoft.com/office/drawing/2014/main" id="{42324EA7-00DF-DA8A-EA69-90B9B92D4521}"/>
              </a:ext>
            </a:extLst>
          </p:cNvPr>
          <p:cNvPicPr>
            <a:picLocks noChangeAspect="1"/>
          </p:cNvPicPr>
          <p:nvPr/>
        </p:nvPicPr>
        <p:blipFill>
          <a:blip r:embed="rId2"/>
          <a:stretch>
            <a:fillRect/>
          </a:stretch>
        </p:blipFill>
        <p:spPr>
          <a:xfrm>
            <a:off x="974558" y="4897598"/>
            <a:ext cx="4748964" cy="1668982"/>
          </a:xfrm>
          <a:prstGeom prst="rect">
            <a:avLst/>
          </a:prstGeom>
        </p:spPr>
      </p:pic>
    </p:spTree>
    <p:extLst>
      <p:ext uri="{BB962C8B-B14F-4D97-AF65-F5344CB8AC3E}">
        <p14:creationId xmlns:p14="http://schemas.microsoft.com/office/powerpoint/2010/main" val="193210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39796C61-3902-4C2A-AD60-D926667F5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Freeform: Shape 1047">
            <a:extLst>
              <a:ext uri="{FF2B5EF4-FFF2-40B4-BE49-F238E27FC236}">
                <a16:creationId xmlns:a16="http://schemas.microsoft.com/office/drawing/2014/main" id="{36A49EC6-053B-4ACB-9913-5C4B245E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474" y="2353584"/>
            <a:ext cx="7276966" cy="4504413"/>
          </a:xfrm>
          <a:custGeom>
            <a:avLst/>
            <a:gdLst>
              <a:gd name="connsiteX0" fmla="*/ 1412408 w 8831334"/>
              <a:gd name="connsiteY0" fmla="*/ 4231273 h 4923095"/>
              <a:gd name="connsiteX1" fmla="*/ 1480115 w 8831334"/>
              <a:gd name="connsiteY1" fmla="*/ 4255873 h 4923095"/>
              <a:gd name="connsiteX2" fmla="*/ 1555026 w 8831334"/>
              <a:gd name="connsiteY2" fmla="*/ 4493895 h 4923095"/>
              <a:gd name="connsiteX3" fmla="*/ 1315323 w 8831334"/>
              <a:gd name="connsiteY3" fmla="*/ 4546785 h 4923095"/>
              <a:gd name="connsiteX4" fmla="*/ 1240411 w 8831334"/>
              <a:gd name="connsiteY4" fmla="*/ 4308763 h 4923095"/>
              <a:gd name="connsiteX5" fmla="*/ 1344748 w 8831334"/>
              <a:gd name="connsiteY5" fmla="*/ 4233023 h 4923095"/>
              <a:gd name="connsiteX6" fmla="*/ 1412408 w 8831334"/>
              <a:gd name="connsiteY6" fmla="*/ 4231273 h 4923095"/>
              <a:gd name="connsiteX7" fmla="*/ 622613 w 8831334"/>
              <a:gd name="connsiteY7" fmla="*/ 3711323 h 4923095"/>
              <a:gd name="connsiteX8" fmla="*/ 726058 w 8831334"/>
              <a:gd name="connsiteY8" fmla="*/ 3713477 h 4923095"/>
              <a:gd name="connsiteX9" fmla="*/ 862930 w 8831334"/>
              <a:gd name="connsiteY9" fmla="*/ 3763207 h 4923095"/>
              <a:gd name="connsiteX10" fmla="*/ 1014368 w 8831334"/>
              <a:gd name="connsiteY10" fmla="*/ 4244384 h 4923095"/>
              <a:gd name="connsiteX11" fmla="*/ 529792 w 8831334"/>
              <a:gd name="connsiteY11" fmla="*/ 4351304 h 4923095"/>
              <a:gd name="connsiteX12" fmla="*/ 378355 w 8831334"/>
              <a:gd name="connsiteY12" fmla="*/ 3870127 h 4923095"/>
              <a:gd name="connsiteX13" fmla="*/ 622613 w 8831334"/>
              <a:gd name="connsiteY13" fmla="*/ 3711323 h 4923095"/>
              <a:gd name="connsiteX14" fmla="*/ 0 w 8831334"/>
              <a:gd name="connsiteY14" fmla="*/ 0 h 4923095"/>
              <a:gd name="connsiteX15" fmla="*/ 7345477 w 8831334"/>
              <a:gd name="connsiteY15" fmla="*/ 0 h 4923095"/>
              <a:gd name="connsiteX16" fmla="*/ 7330937 w 8831334"/>
              <a:gd name="connsiteY16" fmla="*/ 57909 h 4923095"/>
              <a:gd name="connsiteX17" fmla="*/ 7204045 w 8831334"/>
              <a:gd name="connsiteY17" fmla="*/ 525057 h 4923095"/>
              <a:gd name="connsiteX18" fmla="*/ 7423939 w 8831334"/>
              <a:gd name="connsiteY18" fmla="*/ 1259431 h 4923095"/>
              <a:gd name="connsiteX19" fmla="*/ 8123848 w 8831334"/>
              <a:gd name="connsiteY19" fmla="*/ 1829863 h 4923095"/>
              <a:gd name="connsiteX20" fmla="*/ 8304560 w 8831334"/>
              <a:gd name="connsiteY20" fmla="*/ 4410617 h 4923095"/>
              <a:gd name="connsiteX21" fmla="*/ 5824906 w 8831334"/>
              <a:gd name="connsiteY21" fmla="*/ 4582246 h 4923095"/>
              <a:gd name="connsiteX22" fmla="*/ 4814027 w 8831334"/>
              <a:gd name="connsiteY22" fmla="*/ 3900391 h 4923095"/>
              <a:gd name="connsiteX23" fmla="*/ 3389336 w 8831334"/>
              <a:gd name="connsiteY23" fmla="*/ 4033298 h 4923095"/>
              <a:gd name="connsiteX24" fmla="*/ 2844266 w 8831334"/>
              <a:gd name="connsiteY24" fmla="*/ 4497245 h 4923095"/>
              <a:gd name="connsiteX25" fmla="*/ 1361823 w 8831334"/>
              <a:gd name="connsiteY25" fmla="*/ 3978831 h 4923095"/>
              <a:gd name="connsiteX26" fmla="*/ 723961 w 8831334"/>
              <a:gd name="connsiteY26" fmla="*/ 3482165 h 4923095"/>
              <a:gd name="connsiteX27" fmla="*/ 41451 w 8831334"/>
              <a:gd name="connsiteY27" fmla="*/ 3495177 h 4923095"/>
              <a:gd name="connsiteX28" fmla="*/ 0 w 8831334"/>
              <a:gd name="connsiteY28" fmla="*/ 3499960 h 492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31334" h="4923095">
                <a:moveTo>
                  <a:pt x="1412408" y="4231273"/>
                </a:moveTo>
                <a:cubicBezTo>
                  <a:pt x="1435398" y="4234988"/>
                  <a:pt x="1458395" y="4243092"/>
                  <a:pt x="1480115" y="4255873"/>
                </a:cubicBezTo>
                <a:cubicBezTo>
                  <a:pt x="1566994" y="4306997"/>
                  <a:pt x="1600533" y="4413563"/>
                  <a:pt x="1555026" y="4493895"/>
                </a:cubicBezTo>
                <a:cubicBezTo>
                  <a:pt x="1509520" y="4574228"/>
                  <a:pt x="1402201" y="4597907"/>
                  <a:pt x="1315323" y="4546785"/>
                </a:cubicBezTo>
                <a:cubicBezTo>
                  <a:pt x="1228444" y="4495662"/>
                  <a:pt x="1194905" y="4389095"/>
                  <a:pt x="1240411" y="4308763"/>
                </a:cubicBezTo>
                <a:cubicBezTo>
                  <a:pt x="1263164" y="4268597"/>
                  <a:pt x="1301371" y="4242593"/>
                  <a:pt x="1344748" y="4233023"/>
                </a:cubicBezTo>
                <a:cubicBezTo>
                  <a:pt x="1366437" y="4228237"/>
                  <a:pt x="1389419" y="4227559"/>
                  <a:pt x="1412408" y="4231273"/>
                </a:cubicBezTo>
                <a:close/>
                <a:moveTo>
                  <a:pt x="622613" y="3711323"/>
                </a:moveTo>
                <a:cubicBezTo>
                  <a:pt x="656354" y="3707209"/>
                  <a:pt x="691202" y="3707845"/>
                  <a:pt x="726058" y="3713477"/>
                </a:cubicBezTo>
                <a:cubicBezTo>
                  <a:pt x="772533" y="3720984"/>
                  <a:pt x="819023" y="3737370"/>
                  <a:pt x="862930" y="3763207"/>
                </a:cubicBezTo>
                <a:cubicBezTo>
                  <a:pt x="1038560" y="3866555"/>
                  <a:pt x="1106361" y="4081986"/>
                  <a:pt x="1014368" y="4244384"/>
                </a:cubicBezTo>
                <a:cubicBezTo>
                  <a:pt x="922373" y="4406782"/>
                  <a:pt x="705422" y="4454653"/>
                  <a:pt x="529792" y="4351304"/>
                </a:cubicBezTo>
                <a:cubicBezTo>
                  <a:pt x="354162" y="4247957"/>
                  <a:pt x="286361" y="4032525"/>
                  <a:pt x="378355" y="3870127"/>
                </a:cubicBezTo>
                <a:cubicBezTo>
                  <a:pt x="430102" y="3778778"/>
                  <a:pt x="521385" y="3723667"/>
                  <a:pt x="622613" y="3711323"/>
                </a:cubicBezTo>
                <a:close/>
                <a:moveTo>
                  <a:pt x="0" y="0"/>
                </a:moveTo>
                <a:lnTo>
                  <a:pt x="7345477" y="0"/>
                </a:lnTo>
                <a:lnTo>
                  <a:pt x="7330937" y="57909"/>
                </a:lnTo>
                <a:cubicBezTo>
                  <a:pt x="7288864" y="213626"/>
                  <a:pt x="7242961" y="368487"/>
                  <a:pt x="7204045" y="525057"/>
                </a:cubicBezTo>
                <a:cubicBezTo>
                  <a:pt x="7133676" y="809936"/>
                  <a:pt x="7207545" y="1073056"/>
                  <a:pt x="7423939" y="1259431"/>
                </a:cubicBezTo>
                <a:cubicBezTo>
                  <a:pt x="7652783" y="1456418"/>
                  <a:pt x="7881464" y="1655861"/>
                  <a:pt x="8123848" y="1829863"/>
                </a:cubicBezTo>
                <a:cubicBezTo>
                  <a:pt x="9170527" y="2581053"/>
                  <a:pt x="8902406" y="3889765"/>
                  <a:pt x="8304560" y="4410617"/>
                </a:cubicBezTo>
                <a:cubicBezTo>
                  <a:pt x="7554009" y="5063887"/>
                  <a:pt x="6697479" y="5060469"/>
                  <a:pt x="5824906" y="4582246"/>
                </a:cubicBezTo>
                <a:cubicBezTo>
                  <a:pt x="5473190" y="4390333"/>
                  <a:pt x="5153204" y="4124206"/>
                  <a:pt x="4814027" y="3900391"/>
                </a:cubicBezTo>
                <a:cubicBezTo>
                  <a:pt x="4336267" y="3586184"/>
                  <a:pt x="3821519" y="3552717"/>
                  <a:pt x="3389336" y="4033298"/>
                </a:cubicBezTo>
                <a:cubicBezTo>
                  <a:pt x="3228138" y="4212489"/>
                  <a:pt x="3051008" y="4402509"/>
                  <a:pt x="2844266" y="4497245"/>
                </a:cubicBezTo>
                <a:cubicBezTo>
                  <a:pt x="2311195" y="4741524"/>
                  <a:pt x="1799982" y="4540883"/>
                  <a:pt x="1361823" y="3978831"/>
                </a:cubicBezTo>
                <a:cubicBezTo>
                  <a:pt x="1185983" y="3753353"/>
                  <a:pt x="1004288" y="3503556"/>
                  <a:pt x="723961" y="3482165"/>
                </a:cubicBezTo>
                <a:cubicBezTo>
                  <a:pt x="497125" y="3465003"/>
                  <a:pt x="268214" y="3473242"/>
                  <a:pt x="41451" y="3495177"/>
                </a:cubicBezTo>
                <a:lnTo>
                  <a:pt x="0" y="34999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093C3E-7F9C-E630-180D-2C2B158BB681}"/>
              </a:ext>
            </a:extLst>
          </p:cNvPr>
          <p:cNvSpPr>
            <a:spLocks noGrp="1"/>
          </p:cNvSpPr>
          <p:nvPr>
            <p:ph type="title"/>
          </p:nvPr>
        </p:nvSpPr>
        <p:spPr>
          <a:xfrm>
            <a:off x="619900" y="357575"/>
            <a:ext cx="4847449" cy="1782986"/>
          </a:xfrm>
        </p:spPr>
        <p:txBody>
          <a:bodyPr anchor="t">
            <a:normAutofit/>
          </a:bodyPr>
          <a:lstStyle/>
          <a:p>
            <a:pPr>
              <a:lnSpc>
                <a:spcPct val="90000"/>
              </a:lnSpc>
            </a:pPr>
            <a:r>
              <a:rPr lang="en-GB" sz="4100" dirty="0"/>
              <a:t>Classification using Support Vector Machine</a:t>
            </a:r>
          </a:p>
        </p:txBody>
      </p:sp>
      <p:sp>
        <p:nvSpPr>
          <p:cNvPr id="1045" name="Content Placeholder 2">
            <a:extLst>
              <a:ext uri="{FF2B5EF4-FFF2-40B4-BE49-F238E27FC236}">
                <a16:creationId xmlns:a16="http://schemas.microsoft.com/office/drawing/2014/main" id="{DB39635D-1C26-69A8-5116-942D1CD2CD4F}"/>
              </a:ext>
            </a:extLst>
          </p:cNvPr>
          <p:cNvSpPr>
            <a:spLocks noGrp="1"/>
          </p:cNvSpPr>
          <p:nvPr>
            <p:ph idx="1"/>
          </p:nvPr>
        </p:nvSpPr>
        <p:spPr>
          <a:xfrm>
            <a:off x="6009624" y="667687"/>
            <a:ext cx="5991875" cy="5923613"/>
          </a:xfrm>
        </p:spPr>
        <p:txBody>
          <a:bodyPr>
            <a:normAutofit/>
          </a:bodyPr>
          <a:lstStyle/>
          <a:p>
            <a:pPr marL="285750" indent="-285750">
              <a:lnSpc>
                <a:spcPct val="100000"/>
              </a:lnSpc>
              <a:buFont typeface="Arial" panose="020B0604020202020204" pitchFamily="34" charset="0"/>
              <a:buChar char="•"/>
            </a:pPr>
            <a:r>
              <a:rPr lang="en-US" sz="2400" b="0" i="0" dirty="0">
                <a:effectLst/>
                <a:latin typeface="-apple-system"/>
              </a:rPr>
              <a:t>SVM starts by plotting all the data points on a hyperplane. </a:t>
            </a:r>
          </a:p>
          <a:p>
            <a:pPr marL="285750" indent="-285750">
              <a:lnSpc>
                <a:spcPct val="100000"/>
              </a:lnSpc>
              <a:buFont typeface="Arial" panose="020B0604020202020204" pitchFamily="34" charset="0"/>
              <a:buChar char="•"/>
            </a:pPr>
            <a:r>
              <a:rPr lang="en-US" sz="2400" b="0" i="0" dirty="0">
                <a:effectLst/>
                <a:latin typeface="-apple-system"/>
              </a:rPr>
              <a:t>Support Vectors are those data points that lie closest to the line separating each class cluster. </a:t>
            </a:r>
          </a:p>
          <a:p>
            <a:pPr marL="285750" indent="-285750">
              <a:lnSpc>
                <a:spcPct val="100000"/>
              </a:lnSpc>
              <a:buFont typeface="Arial" panose="020B0604020202020204" pitchFamily="34" charset="0"/>
              <a:buChar char="•"/>
            </a:pPr>
            <a:r>
              <a:rPr lang="en-US" sz="2400" b="0" i="0" dirty="0">
                <a:effectLst/>
                <a:latin typeface="-apple-system"/>
              </a:rPr>
              <a:t>The SVM classifier has to classify these points to their particular class with maximum accuracy. </a:t>
            </a:r>
          </a:p>
          <a:p>
            <a:pPr marL="285750" indent="-285750">
              <a:lnSpc>
                <a:spcPct val="100000"/>
              </a:lnSpc>
              <a:buFont typeface="Arial" panose="020B0604020202020204" pitchFamily="34" charset="0"/>
              <a:buChar char="•"/>
            </a:pPr>
            <a:r>
              <a:rPr lang="en-US" sz="2400" b="0" i="0" dirty="0">
                <a:effectLst/>
                <a:latin typeface="-apple-system"/>
              </a:rPr>
              <a:t>The distance between the Support Vectors and the decision boundary is called the Margin. </a:t>
            </a:r>
          </a:p>
          <a:p>
            <a:pPr marL="285750" indent="-285750">
              <a:lnSpc>
                <a:spcPct val="100000"/>
              </a:lnSpc>
              <a:buFont typeface="Arial" panose="020B0604020202020204" pitchFamily="34" charset="0"/>
              <a:buChar char="•"/>
            </a:pPr>
            <a:r>
              <a:rPr lang="en-US" sz="2400" b="0" i="0" dirty="0">
                <a:effectLst/>
                <a:latin typeface="-apple-system"/>
              </a:rPr>
              <a:t>The major task of any SVM classifier is to divide the data points is such manner that the Margin is maximum in value.</a:t>
            </a:r>
            <a:endParaRPr lang="en-GB" sz="2400" dirty="0"/>
          </a:p>
        </p:txBody>
      </p:sp>
      <p:pic>
        <p:nvPicPr>
          <p:cNvPr id="1026" name="Picture 2">
            <a:extLst>
              <a:ext uri="{FF2B5EF4-FFF2-40B4-BE49-F238E27FC236}">
                <a16:creationId xmlns:a16="http://schemas.microsoft.com/office/drawing/2014/main" id="{2286481D-53E4-E1E6-24DB-78D2AA5F21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8675" y="2779631"/>
            <a:ext cx="4200525" cy="3738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31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16671C9E-045A-18A5-A011-0B63F121DB13}"/>
              </a:ext>
            </a:extLst>
          </p:cNvPr>
          <p:cNvSpPr>
            <a:spLocks noGrp="1"/>
          </p:cNvSpPr>
          <p:nvPr>
            <p:ph type="title"/>
          </p:nvPr>
        </p:nvSpPr>
        <p:spPr>
          <a:xfrm>
            <a:off x="458384" y="1220"/>
            <a:ext cx="5369169" cy="1579930"/>
          </a:xfrm>
        </p:spPr>
        <p:txBody>
          <a:bodyPr>
            <a:normAutofit/>
          </a:bodyPr>
          <a:lstStyle/>
          <a:p>
            <a:r>
              <a:rPr lang="en-GB" dirty="0"/>
              <a:t>Multi Class Classification</a:t>
            </a:r>
          </a:p>
        </p:txBody>
      </p:sp>
      <p:sp>
        <p:nvSpPr>
          <p:cNvPr id="21" name="Content Placeholder 2">
            <a:extLst>
              <a:ext uri="{FF2B5EF4-FFF2-40B4-BE49-F238E27FC236}">
                <a16:creationId xmlns:a16="http://schemas.microsoft.com/office/drawing/2014/main" id="{B09FB562-63AC-8EAD-4740-CA78C204CC69}"/>
              </a:ext>
            </a:extLst>
          </p:cNvPr>
          <p:cNvSpPr>
            <a:spLocks noGrp="1"/>
          </p:cNvSpPr>
          <p:nvPr>
            <p:ph idx="1"/>
          </p:nvPr>
        </p:nvSpPr>
        <p:spPr>
          <a:xfrm>
            <a:off x="458384" y="1695450"/>
            <a:ext cx="5637616" cy="4905375"/>
          </a:xfrm>
        </p:spPr>
        <p:txBody>
          <a:bodyPr anchor="t">
            <a:normAutofit/>
          </a:bodyPr>
          <a:lstStyle/>
          <a:p>
            <a:pPr>
              <a:lnSpc>
                <a:spcPct val="100000"/>
              </a:lnSpc>
            </a:pPr>
            <a:r>
              <a:rPr lang="en-US" sz="1400" b="0" i="0" dirty="0">
                <a:effectLst/>
                <a:latin typeface="Helvetica Neue"/>
              </a:rPr>
              <a:t>Algorithms such as the </a:t>
            </a:r>
            <a:r>
              <a:rPr lang="en-US" sz="1400" b="1" i="1" dirty="0">
                <a:effectLst/>
                <a:latin typeface="Helvetica Neue"/>
              </a:rPr>
              <a:t>Perceptron, Logistic Regression, and Support Vector Machines </a:t>
            </a:r>
            <a:r>
              <a:rPr lang="en-US" sz="1400" b="0" i="0" dirty="0">
                <a:effectLst/>
                <a:latin typeface="Helvetica Neue"/>
              </a:rPr>
              <a:t>were designed for binary classification and do not natively support classification tasks with more than two classes.</a:t>
            </a:r>
          </a:p>
          <a:p>
            <a:pPr>
              <a:lnSpc>
                <a:spcPct val="100000"/>
              </a:lnSpc>
            </a:pPr>
            <a:r>
              <a:rPr lang="en-US" sz="1400" b="0" i="0" dirty="0">
                <a:effectLst/>
                <a:latin typeface="Helvetica Neue"/>
              </a:rPr>
              <a:t>How to use binary classification algorithms for multi-classification problems? </a:t>
            </a:r>
          </a:p>
          <a:p>
            <a:pPr>
              <a:lnSpc>
                <a:spcPct val="100000"/>
              </a:lnSpc>
            </a:pPr>
            <a:r>
              <a:rPr lang="en-US" sz="1400" dirty="0">
                <a:latin typeface="Helvetica Neue"/>
              </a:rPr>
              <a:t>S</a:t>
            </a:r>
            <a:r>
              <a:rPr lang="en-US" sz="1400" b="0" i="0" dirty="0">
                <a:effectLst/>
                <a:latin typeface="Helvetica Neue"/>
              </a:rPr>
              <a:t>plit the multi-class classification dataset into multiple binary classification datasets and fit a binary classification model on each. </a:t>
            </a:r>
          </a:p>
          <a:p>
            <a:pPr>
              <a:lnSpc>
                <a:spcPct val="100000"/>
              </a:lnSpc>
            </a:pPr>
            <a:r>
              <a:rPr lang="en-US" sz="1400" b="0" i="0" dirty="0">
                <a:effectLst/>
                <a:latin typeface="Helvetica Neue"/>
              </a:rPr>
              <a:t>Two different examples of this approach are the </a:t>
            </a:r>
            <a:r>
              <a:rPr lang="en-US" sz="1400" b="1" i="0" dirty="0">
                <a:effectLst/>
                <a:latin typeface="Helvetica Neue"/>
              </a:rPr>
              <a:t>One-vs-Rest</a:t>
            </a:r>
            <a:r>
              <a:rPr lang="en-US" sz="1400" b="0" i="0" dirty="0">
                <a:effectLst/>
                <a:latin typeface="Helvetica Neue"/>
              </a:rPr>
              <a:t> and </a:t>
            </a:r>
            <a:r>
              <a:rPr lang="en-US" sz="1400" b="1" i="0" dirty="0">
                <a:effectLst/>
                <a:latin typeface="Helvetica Neue"/>
              </a:rPr>
              <a:t>One-vs-One</a:t>
            </a:r>
            <a:r>
              <a:rPr lang="en-US" sz="1400" b="0" i="0" dirty="0">
                <a:effectLst/>
                <a:latin typeface="Helvetica Neue"/>
              </a:rPr>
              <a:t> strategies.</a:t>
            </a:r>
          </a:p>
          <a:p>
            <a:pPr marL="571500" lvl="1" indent="-342900">
              <a:lnSpc>
                <a:spcPct val="100000"/>
              </a:lnSpc>
              <a:buFont typeface="Arial" panose="020B0604020202020204" pitchFamily="34" charset="0"/>
              <a:buChar char="•"/>
            </a:pPr>
            <a:r>
              <a:rPr lang="en-US" sz="1400" b="0" i="0" dirty="0">
                <a:effectLst/>
                <a:latin typeface="Helvetica Neue"/>
              </a:rPr>
              <a:t>The One-vs-Rest strategy splits a multi-class classification into one binary classification problem per class.</a:t>
            </a:r>
          </a:p>
          <a:p>
            <a:pPr marL="571500" lvl="1" indent="-342900">
              <a:lnSpc>
                <a:spcPct val="100000"/>
              </a:lnSpc>
              <a:buFont typeface="Arial" panose="020B0604020202020204" pitchFamily="34" charset="0"/>
              <a:buChar char="•"/>
            </a:pPr>
            <a:r>
              <a:rPr lang="en-US" sz="1400" b="0" i="0" dirty="0">
                <a:effectLst/>
                <a:latin typeface="Helvetica Neue"/>
              </a:rPr>
              <a:t>The One-vs-One strategy splits a multi-class classification into one binary classification problem per each pair of classes.</a:t>
            </a:r>
          </a:p>
          <a:p>
            <a:pPr>
              <a:lnSpc>
                <a:spcPct val="100000"/>
              </a:lnSpc>
            </a:pPr>
            <a:endParaRPr lang="en-GB" sz="1400" dirty="0"/>
          </a:p>
        </p:txBody>
      </p:sp>
      <p:pic>
        <p:nvPicPr>
          <p:cNvPr id="5" name="Picture 4">
            <a:extLst>
              <a:ext uri="{FF2B5EF4-FFF2-40B4-BE49-F238E27FC236}">
                <a16:creationId xmlns:a16="http://schemas.microsoft.com/office/drawing/2014/main" id="{BB43DDBE-95E1-A184-8854-C6E65D9D588D}"/>
              </a:ext>
            </a:extLst>
          </p:cNvPr>
          <p:cNvPicPr>
            <a:picLocks noChangeAspect="1"/>
          </p:cNvPicPr>
          <p:nvPr/>
        </p:nvPicPr>
        <p:blipFill rotWithShape="1">
          <a:blip r:embed="rId2"/>
          <a:srcRect l="21484" r="1011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6" name="TextBox 5">
            <a:extLst>
              <a:ext uri="{FF2B5EF4-FFF2-40B4-BE49-F238E27FC236}">
                <a16:creationId xmlns:a16="http://schemas.microsoft.com/office/drawing/2014/main" id="{20EDDE29-E6AE-EB68-87C5-64A8E6B7E3D2}"/>
              </a:ext>
            </a:extLst>
          </p:cNvPr>
          <p:cNvSpPr txBox="1"/>
          <p:nvPr/>
        </p:nvSpPr>
        <p:spPr>
          <a:xfrm>
            <a:off x="458384" y="6205491"/>
            <a:ext cx="3574953" cy="369332"/>
          </a:xfrm>
          <a:prstGeom prst="rect">
            <a:avLst/>
          </a:prstGeom>
          <a:noFill/>
        </p:spPr>
        <p:txBody>
          <a:bodyPr wrap="none" rtlCol="0">
            <a:spAutoFit/>
          </a:bodyPr>
          <a:lstStyle/>
          <a:p>
            <a:r>
              <a:rPr lang="en-GB" dirty="0"/>
              <a:t>https://projector.tensorflow.org/</a:t>
            </a:r>
          </a:p>
        </p:txBody>
      </p:sp>
    </p:spTree>
    <p:extLst>
      <p:ext uri="{BB962C8B-B14F-4D97-AF65-F5344CB8AC3E}">
        <p14:creationId xmlns:p14="http://schemas.microsoft.com/office/powerpoint/2010/main" val="95907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B23E-7A99-6404-A133-7756C8D255DA}"/>
              </a:ext>
            </a:extLst>
          </p:cNvPr>
          <p:cNvSpPr>
            <a:spLocks noGrp="1"/>
          </p:cNvSpPr>
          <p:nvPr>
            <p:ph type="title"/>
          </p:nvPr>
        </p:nvSpPr>
        <p:spPr/>
        <p:txBody>
          <a:bodyPr>
            <a:normAutofit fontScale="90000"/>
          </a:bodyPr>
          <a:lstStyle/>
          <a:p>
            <a:r>
              <a:rPr lang="en-GB" sz="4400" dirty="0"/>
              <a:t>Tuning Parameters - </a:t>
            </a:r>
            <a:r>
              <a:rPr lang="en-GB" b="1" dirty="0">
                <a:latin typeface="sohne"/>
              </a:rPr>
              <a:t>Kernel</a:t>
            </a:r>
            <a:br>
              <a:rPr lang="en-GB" sz="4400" b="1" i="0" dirty="0">
                <a:effectLst/>
                <a:latin typeface="sohne"/>
              </a:rPr>
            </a:br>
            <a:endParaRPr lang="en-GB" dirty="0"/>
          </a:p>
        </p:txBody>
      </p:sp>
      <p:sp>
        <p:nvSpPr>
          <p:cNvPr id="3" name="Content Placeholder 2">
            <a:extLst>
              <a:ext uri="{FF2B5EF4-FFF2-40B4-BE49-F238E27FC236}">
                <a16:creationId xmlns:a16="http://schemas.microsoft.com/office/drawing/2014/main" id="{99CACB0D-E7CA-4D95-2C7F-FDF6D2490051}"/>
              </a:ext>
            </a:extLst>
          </p:cNvPr>
          <p:cNvSpPr>
            <a:spLocks noGrp="1"/>
          </p:cNvSpPr>
          <p:nvPr>
            <p:ph idx="1"/>
          </p:nvPr>
        </p:nvSpPr>
        <p:spPr/>
        <p:txBody>
          <a:bodyPr/>
          <a:lstStyle/>
          <a:p>
            <a:pPr marL="342900" indent="-342900">
              <a:buFont typeface="Arial" panose="020B0604020202020204" pitchFamily="34" charset="0"/>
              <a:buChar char="•"/>
            </a:pPr>
            <a:r>
              <a:rPr lang="en-GB" dirty="0"/>
              <a:t>Radial Basis Function or Gaussian Kernel</a:t>
            </a:r>
          </a:p>
          <a:p>
            <a:pPr marL="342900" indent="-342900">
              <a:buFont typeface="Arial" panose="020B0604020202020204" pitchFamily="34" charset="0"/>
              <a:buChar char="•"/>
            </a:pPr>
            <a:r>
              <a:rPr lang="en-GB" dirty="0"/>
              <a:t>A kernel is a function that returns the result of a dot product performed in another space.</a:t>
            </a:r>
          </a:p>
          <a:p>
            <a:pPr marL="514350" lvl="1" indent="-285750">
              <a:buFont typeface="Arial" panose="020B0604020202020204" pitchFamily="34" charset="0"/>
              <a:buChar char="•"/>
            </a:pPr>
            <a:r>
              <a:rPr lang="en-GB" sz="1600" b="1" i="0" u="none" strike="noStrike" baseline="0" dirty="0">
                <a:latin typeface="Arial" panose="020B0604020202020204" pitchFamily="34" charset="0"/>
              </a:rPr>
              <a:t>A kernel is a </a:t>
            </a:r>
            <a:r>
              <a:rPr lang="en-US" sz="1600" b="1" i="0" u="none" strike="noStrike" baseline="0" dirty="0">
                <a:latin typeface="Arial" panose="020B0604020202020204" pitchFamily="34" charset="0"/>
              </a:rPr>
              <a:t>measure of the similarity between two vectors</a:t>
            </a:r>
            <a:endParaRPr lang="en-GB" dirty="0"/>
          </a:p>
          <a:p>
            <a:pPr marL="342900" indent="-342900">
              <a:buFont typeface="Arial" panose="020B0604020202020204" pitchFamily="34" charset="0"/>
              <a:buChar char="•"/>
            </a:pPr>
            <a:r>
              <a:rPr lang="en-GB" dirty="0"/>
              <a:t>A RBF is a function whose value depends only on the distance from the origin or from some point.</a:t>
            </a:r>
          </a:p>
          <a:p>
            <a:pPr marL="571500" lvl="1" indent="-342900">
              <a:buFont typeface="Arial" panose="020B0604020202020204" pitchFamily="34" charset="0"/>
              <a:buChar char="•"/>
            </a:pPr>
            <a:r>
              <a:rPr lang="en-GB" dirty="0"/>
              <a:t>The RBF kernel returns the result of a dot product performed in </a:t>
            </a:r>
          </a:p>
        </p:txBody>
      </p:sp>
      <p:pic>
        <p:nvPicPr>
          <p:cNvPr id="7" name="Picture 6">
            <a:extLst>
              <a:ext uri="{FF2B5EF4-FFF2-40B4-BE49-F238E27FC236}">
                <a16:creationId xmlns:a16="http://schemas.microsoft.com/office/drawing/2014/main" id="{022EE3C6-7DEB-B99B-B89B-2E64D07F3827}"/>
              </a:ext>
            </a:extLst>
          </p:cNvPr>
          <p:cNvPicPr>
            <a:picLocks noChangeAspect="1"/>
          </p:cNvPicPr>
          <p:nvPr/>
        </p:nvPicPr>
        <p:blipFill>
          <a:blip r:embed="rId2"/>
          <a:stretch>
            <a:fillRect/>
          </a:stretch>
        </p:blipFill>
        <p:spPr>
          <a:xfrm>
            <a:off x="7870701" y="3710550"/>
            <a:ext cx="527573" cy="633088"/>
          </a:xfrm>
          <a:prstGeom prst="rect">
            <a:avLst/>
          </a:prstGeom>
        </p:spPr>
      </p:pic>
      <p:pic>
        <p:nvPicPr>
          <p:cNvPr id="9" name="Picture 8">
            <a:extLst>
              <a:ext uri="{FF2B5EF4-FFF2-40B4-BE49-F238E27FC236}">
                <a16:creationId xmlns:a16="http://schemas.microsoft.com/office/drawing/2014/main" id="{B5EC1858-E787-FAD6-D24C-F4FB6BC6311C}"/>
              </a:ext>
            </a:extLst>
          </p:cNvPr>
          <p:cNvPicPr>
            <a:picLocks noChangeAspect="1"/>
          </p:cNvPicPr>
          <p:nvPr/>
        </p:nvPicPr>
        <p:blipFill>
          <a:blip r:embed="rId3"/>
          <a:stretch>
            <a:fillRect/>
          </a:stretch>
        </p:blipFill>
        <p:spPr>
          <a:xfrm>
            <a:off x="4009035" y="4467085"/>
            <a:ext cx="4315260" cy="933590"/>
          </a:xfrm>
          <a:prstGeom prst="rect">
            <a:avLst/>
          </a:prstGeom>
        </p:spPr>
      </p:pic>
    </p:spTree>
    <p:extLst>
      <p:ext uri="{BB962C8B-B14F-4D97-AF65-F5344CB8AC3E}">
        <p14:creationId xmlns:p14="http://schemas.microsoft.com/office/powerpoint/2010/main" val="339172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64E4A9-D8D0-4AE7-99BD-EFE51D6EB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AFD62F46-8DC3-4EDF-BDEF-27C439C6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336253" cy="6858001"/>
          </a:xfrm>
          <a:custGeom>
            <a:avLst/>
            <a:gdLst>
              <a:gd name="connsiteX0" fmla="*/ 5721063 w 6336253"/>
              <a:gd name="connsiteY0" fmla="*/ 3536635 h 6858001"/>
              <a:gd name="connsiteX1" fmla="*/ 6230651 w 6336253"/>
              <a:gd name="connsiteY1" fmla="*/ 4046223 h 6858001"/>
              <a:gd name="connsiteX2" fmla="*/ 5721063 w 6336253"/>
              <a:gd name="connsiteY2" fmla="*/ 4555811 h 6858001"/>
              <a:gd name="connsiteX3" fmla="*/ 5211475 w 6336253"/>
              <a:gd name="connsiteY3" fmla="*/ 4046223 h 6858001"/>
              <a:gd name="connsiteX4" fmla="*/ 5721063 w 6336253"/>
              <a:gd name="connsiteY4" fmla="*/ 3536635 h 6858001"/>
              <a:gd name="connsiteX5" fmla="*/ 5456902 w 6336253"/>
              <a:gd name="connsiteY5" fmla="*/ 0 h 6858001"/>
              <a:gd name="connsiteX6" fmla="*/ 6321710 w 6336253"/>
              <a:gd name="connsiteY6" fmla="*/ 0 h 6858001"/>
              <a:gd name="connsiteX7" fmla="*/ 6332019 w 6336253"/>
              <a:gd name="connsiteY7" fmla="*/ 42969 h 6858001"/>
              <a:gd name="connsiteX8" fmla="*/ 6320934 w 6336253"/>
              <a:gd name="connsiteY8" fmla="*/ 219852 h 6858001"/>
              <a:gd name="connsiteX9" fmla="*/ 5774313 w 6336253"/>
              <a:gd name="connsiteY9" fmla="*/ 535443 h 6858001"/>
              <a:gd name="connsiteX10" fmla="*/ 5444200 w 6336253"/>
              <a:gd name="connsiteY10" fmla="*/ 78052 h 6858001"/>
              <a:gd name="connsiteX11" fmla="*/ 609600 w 6336253"/>
              <a:gd name="connsiteY11" fmla="*/ 0 h 6858001"/>
              <a:gd name="connsiteX12" fmla="*/ 1171409 w 6336253"/>
              <a:gd name="connsiteY12" fmla="*/ 0 h 6858001"/>
              <a:gd name="connsiteX13" fmla="*/ 4838473 w 6336253"/>
              <a:gd name="connsiteY13" fmla="*/ 0 h 6858001"/>
              <a:gd name="connsiteX14" fmla="*/ 4830349 w 6336253"/>
              <a:gd name="connsiteY14" fmla="*/ 184996 h 6858001"/>
              <a:gd name="connsiteX15" fmla="*/ 4833376 w 6336253"/>
              <a:gd name="connsiteY15" fmla="*/ 419995 h 6858001"/>
              <a:gd name="connsiteX16" fmla="*/ 5281338 w 6336253"/>
              <a:gd name="connsiteY16" fmla="*/ 1068099 h 6858001"/>
              <a:gd name="connsiteX17" fmla="*/ 5729205 w 6336253"/>
              <a:gd name="connsiteY17" fmla="*/ 2589405 h 6858001"/>
              <a:gd name="connsiteX18" fmla="*/ 5283212 w 6336253"/>
              <a:gd name="connsiteY18" fmla="*/ 3164269 h 6858001"/>
              <a:gd name="connsiteX19" fmla="*/ 5124820 w 6336253"/>
              <a:gd name="connsiteY19" fmla="*/ 4641255 h 6858001"/>
              <a:gd name="connsiteX20" fmla="*/ 5736551 w 6336253"/>
              <a:gd name="connsiteY20" fmla="*/ 5670858 h 6858001"/>
              <a:gd name="connsiteX21" fmla="*/ 6022123 w 6336253"/>
              <a:gd name="connsiteY21" fmla="*/ 6707670 h 6858001"/>
              <a:gd name="connsiteX22" fmla="*/ 6024496 w 6336253"/>
              <a:gd name="connsiteY22" fmla="*/ 6858000 h 6858001"/>
              <a:gd name="connsiteX23" fmla="*/ 2242268 w 6336253"/>
              <a:gd name="connsiteY23" fmla="*/ 6858000 h 6858001"/>
              <a:gd name="connsiteX24" fmla="*/ 2242268 w 6336253"/>
              <a:gd name="connsiteY24" fmla="*/ 6858001 h 6858001"/>
              <a:gd name="connsiteX25" fmla="*/ 0 w 6336253"/>
              <a:gd name="connsiteY25" fmla="*/ 6858001 h 6858001"/>
              <a:gd name="connsiteX26" fmla="*/ 0 w 6336253"/>
              <a:gd name="connsiteY26" fmla="*/ 1 h 6858001"/>
              <a:gd name="connsiteX27" fmla="*/ 609600 w 6336253"/>
              <a:gd name="connsiteY27"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336253" h="6858001">
                <a:moveTo>
                  <a:pt x="5721063" y="3536635"/>
                </a:moveTo>
                <a:cubicBezTo>
                  <a:pt x="6002501" y="3536635"/>
                  <a:pt x="6230651" y="3764785"/>
                  <a:pt x="6230651" y="4046223"/>
                </a:cubicBezTo>
                <a:cubicBezTo>
                  <a:pt x="6230651" y="4327661"/>
                  <a:pt x="6002501" y="4555811"/>
                  <a:pt x="5721063" y="4555811"/>
                </a:cubicBezTo>
                <a:cubicBezTo>
                  <a:pt x="5439625" y="4555811"/>
                  <a:pt x="5211475" y="4327661"/>
                  <a:pt x="5211475" y="4046223"/>
                </a:cubicBezTo>
                <a:cubicBezTo>
                  <a:pt x="5211475" y="3764785"/>
                  <a:pt x="5439625" y="3536635"/>
                  <a:pt x="5721063" y="3536635"/>
                </a:cubicBezTo>
                <a:close/>
                <a:moveTo>
                  <a:pt x="5456902" y="0"/>
                </a:moveTo>
                <a:lnTo>
                  <a:pt x="6321710" y="0"/>
                </a:lnTo>
                <a:lnTo>
                  <a:pt x="6332019" y="42969"/>
                </a:lnTo>
                <a:cubicBezTo>
                  <a:pt x="6340015" y="100391"/>
                  <a:pt x="6336884" y="160329"/>
                  <a:pt x="6320934" y="219852"/>
                </a:cubicBezTo>
                <a:cubicBezTo>
                  <a:pt x="6257137" y="457945"/>
                  <a:pt x="6012407" y="599240"/>
                  <a:pt x="5774313" y="535443"/>
                </a:cubicBezTo>
                <a:cubicBezTo>
                  <a:pt x="5565982" y="479621"/>
                  <a:pt x="5431761" y="285271"/>
                  <a:pt x="5444200" y="78052"/>
                </a:cubicBezTo>
                <a:close/>
                <a:moveTo>
                  <a:pt x="609600" y="0"/>
                </a:moveTo>
                <a:lnTo>
                  <a:pt x="1171409" y="0"/>
                </a:lnTo>
                <a:lnTo>
                  <a:pt x="4838473" y="0"/>
                </a:lnTo>
                <a:lnTo>
                  <a:pt x="4830349" y="184996"/>
                </a:lnTo>
                <a:cubicBezTo>
                  <a:pt x="4828991" y="263520"/>
                  <a:pt x="4829864" y="341910"/>
                  <a:pt x="4833376" y="419995"/>
                </a:cubicBezTo>
                <a:cubicBezTo>
                  <a:pt x="4846565" y="709488"/>
                  <a:pt x="5075226" y="891535"/>
                  <a:pt x="5281338" y="1068099"/>
                </a:cubicBezTo>
                <a:cubicBezTo>
                  <a:pt x="5795128" y="1508061"/>
                  <a:pt x="5969974" y="2032158"/>
                  <a:pt x="5729205" y="2589405"/>
                </a:cubicBezTo>
                <a:cubicBezTo>
                  <a:pt x="5635831" y="2805523"/>
                  <a:pt x="5454276" y="2993264"/>
                  <a:pt x="5283212" y="3164269"/>
                </a:cubicBezTo>
                <a:cubicBezTo>
                  <a:pt x="4824418" y="3622744"/>
                  <a:pt x="4843217" y="4154456"/>
                  <a:pt x="5124820" y="4641255"/>
                </a:cubicBezTo>
                <a:cubicBezTo>
                  <a:pt x="5325440" y="4986832"/>
                  <a:pt x="5565996" y="5311556"/>
                  <a:pt x="5736551" y="5670858"/>
                </a:cubicBezTo>
                <a:cubicBezTo>
                  <a:pt x="5902602" y="6019042"/>
                  <a:pt x="6001121" y="6366409"/>
                  <a:pt x="6022123" y="6707670"/>
                </a:cubicBezTo>
                <a:lnTo>
                  <a:pt x="6024496" y="6858000"/>
                </a:lnTo>
                <a:lnTo>
                  <a:pt x="2242268" y="6858000"/>
                </a:lnTo>
                <a:lnTo>
                  <a:pt x="2242268" y="6858001"/>
                </a:lnTo>
                <a:lnTo>
                  <a:pt x="0" y="6858001"/>
                </a:lnTo>
                <a:lnTo>
                  <a:pt x="0" y="1"/>
                </a:lnTo>
                <a:lnTo>
                  <a:pt x="609600"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5AD630-A212-CE38-D69E-E819152296BE}"/>
              </a:ext>
            </a:extLst>
          </p:cNvPr>
          <p:cNvSpPr>
            <a:spLocks noGrp="1"/>
          </p:cNvSpPr>
          <p:nvPr>
            <p:ph type="title"/>
          </p:nvPr>
        </p:nvSpPr>
        <p:spPr>
          <a:xfrm>
            <a:off x="6699632" y="0"/>
            <a:ext cx="5125941" cy="1936746"/>
          </a:xfrm>
        </p:spPr>
        <p:txBody>
          <a:bodyPr>
            <a:normAutofit/>
          </a:bodyPr>
          <a:lstStyle/>
          <a:p>
            <a:r>
              <a:rPr lang="en-GB" dirty="0"/>
              <a:t>Tuning Parameters - Gamma</a:t>
            </a:r>
          </a:p>
        </p:txBody>
      </p:sp>
      <p:sp>
        <p:nvSpPr>
          <p:cNvPr id="3" name="Content Placeholder 2">
            <a:extLst>
              <a:ext uri="{FF2B5EF4-FFF2-40B4-BE49-F238E27FC236}">
                <a16:creationId xmlns:a16="http://schemas.microsoft.com/office/drawing/2014/main" id="{4711C9C5-E2A1-ED11-AB34-74C306405464}"/>
              </a:ext>
            </a:extLst>
          </p:cNvPr>
          <p:cNvSpPr>
            <a:spLocks noGrp="1"/>
          </p:cNvSpPr>
          <p:nvPr>
            <p:ph idx="1"/>
          </p:nvPr>
        </p:nvSpPr>
        <p:spPr>
          <a:xfrm>
            <a:off x="6456458" y="2219325"/>
            <a:ext cx="5554567" cy="4000500"/>
          </a:xfrm>
        </p:spPr>
        <p:txBody>
          <a:bodyPr>
            <a:normAutofit/>
          </a:bodyPr>
          <a:lstStyle/>
          <a:p>
            <a:pPr marL="342900" indent="-342900">
              <a:buFont typeface="Arial" panose="020B0604020202020204" pitchFamily="34" charset="0"/>
              <a:buChar char="•"/>
            </a:pPr>
            <a:r>
              <a:rPr lang="en-US" b="0" i="0" dirty="0">
                <a:effectLst/>
                <a:latin typeface="source-serif-pro"/>
              </a:rPr>
              <a:t>The gamma parameter defines how far the influence of a single training example reaches, with low values meaning ‘far’ and high values meaning ‘close’. </a:t>
            </a:r>
          </a:p>
          <a:p>
            <a:pPr marL="342900" indent="-342900">
              <a:buFont typeface="Arial" panose="020B0604020202020204" pitchFamily="34" charset="0"/>
              <a:buChar char="•"/>
            </a:pPr>
            <a:r>
              <a:rPr lang="en-US" b="0" i="0" dirty="0">
                <a:effectLst/>
                <a:latin typeface="source-serif-pro"/>
              </a:rPr>
              <a:t>With low gamma, points far away from plausible separation line are considered in calculation for the separation line. </a:t>
            </a:r>
          </a:p>
          <a:p>
            <a:pPr marL="342900" indent="-342900">
              <a:buFont typeface="Arial" panose="020B0604020202020204" pitchFamily="34" charset="0"/>
              <a:buChar char="•"/>
            </a:pPr>
            <a:r>
              <a:rPr lang="en-US" dirty="0">
                <a:latin typeface="source-serif-pro"/>
              </a:rPr>
              <a:t>H</a:t>
            </a:r>
            <a:r>
              <a:rPr lang="en-US" b="0" i="0" dirty="0">
                <a:effectLst/>
                <a:latin typeface="source-serif-pro"/>
              </a:rPr>
              <a:t>igh gamma means the points close to plausible line are considered in calculation.</a:t>
            </a:r>
          </a:p>
          <a:p>
            <a:pPr marL="342900" indent="-342900">
              <a:buFont typeface="Arial" panose="020B0604020202020204" pitchFamily="34" charset="0"/>
              <a:buChar char="•"/>
            </a:pPr>
            <a:r>
              <a:rPr lang="en-US" dirty="0">
                <a:latin typeface="source-serif-pro"/>
              </a:rPr>
              <a:t>Gamma = 0.5</a:t>
            </a:r>
            <a:endParaRPr lang="en-GB" dirty="0"/>
          </a:p>
        </p:txBody>
      </p:sp>
      <p:pic>
        <p:nvPicPr>
          <p:cNvPr id="7" name="Picture 6">
            <a:extLst>
              <a:ext uri="{FF2B5EF4-FFF2-40B4-BE49-F238E27FC236}">
                <a16:creationId xmlns:a16="http://schemas.microsoft.com/office/drawing/2014/main" id="{669D20B3-F545-5178-FCF7-8F94E0CABF8D}"/>
              </a:ext>
            </a:extLst>
          </p:cNvPr>
          <p:cNvPicPr>
            <a:picLocks noChangeAspect="1"/>
          </p:cNvPicPr>
          <p:nvPr/>
        </p:nvPicPr>
        <p:blipFill>
          <a:blip r:embed="rId2"/>
          <a:stretch>
            <a:fillRect/>
          </a:stretch>
        </p:blipFill>
        <p:spPr>
          <a:xfrm>
            <a:off x="277287" y="828675"/>
            <a:ext cx="5617587" cy="4943475"/>
          </a:xfrm>
          <a:prstGeom prst="rect">
            <a:avLst/>
          </a:prstGeom>
        </p:spPr>
      </p:pic>
    </p:spTree>
    <p:extLst>
      <p:ext uri="{BB962C8B-B14F-4D97-AF65-F5344CB8AC3E}">
        <p14:creationId xmlns:p14="http://schemas.microsoft.com/office/powerpoint/2010/main" val="206590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9DD7E5-C854-492A-9A94-054A4118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110DF80-7755-48B5-8B8F-47C1B9CE5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A6F62-F4E8-2E4E-6737-1044055A2239}"/>
              </a:ext>
            </a:extLst>
          </p:cNvPr>
          <p:cNvSpPr>
            <a:spLocks noGrp="1"/>
          </p:cNvSpPr>
          <p:nvPr>
            <p:ph type="title"/>
          </p:nvPr>
        </p:nvSpPr>
        <p:spPr>
          <a:xfrm>
            <a:off x="276226" y="562085"/>
            <a:ext cx="5716201" cy="1068543"/>
          </a:xfrm>
        </p:spPr>
        <p:txBody>
          <a:bodyPr anchor="ctr">
            <a:noAutofit/>
          </a:bodyPr>
          <a:lstStyle/>
          <a:p>
            <a:r>
              <a:rPr lang="en-GB" sz="4000" dirty="0"/>
              <a:t>Tuning Parameters - </a:t>
            </a:r>
            <a:r>
              <a:rPr lang="en-GB" sz="4000" b="1" i="0" dirty="0">
                <a:effectLst/>
                <a:latin typeface="sohne"/>
              </a:rPr>
              <a:t>Regularization</a:t>
            </a:r>
            <a:br>
              <a:rPr lang="en-GB" sz="4000" b="1" i="0" dirty="0">
                <a:effectLst/>
                <a:latin typeface="sohne"/>
              </a:rPr>
            </a:br>
            <a:endParaRPr lang="en-GB" sz="4000" dirty="0"/>
          </a:p>
        </p:txBody>
      </p:sp>
      <p:sp>
        <p:nvSpPr>
          <p:cNvPr id="3" name="Content Placeholder 2">
            <a:extLst>
              <a:ext uri="{FF2B5EF4-FFF2-40B4-BE49-F238E27FC236}">
                <a16:creationId xmlns:a16="http://schemas.microsoft.com/office/drawing/2014/main" id="{C7CDF739-9A69-373A-273D-1AEDEA331824}"/>
              </a:ext>
            </a:extLst>
          </p:cNvPr>
          <p:cNvSpPr>
            <a:spLocks noGrp="1"/>
          </p:cNvSpPr>
          <p:nvPr>
            <p:ph idx="1"/>
          </p:nvPr>
        </p:nvSpPr>
        <p:spPr>
          <a:xfrm>
            <a:off x="6694997" y="161925"/>
            <a:ext cx="5220777" cy="2998915"/>
          </a:xfrm>
        </p:spPr>
        <p:txBody>
          <a:bodyPr anchor="ctr">
            <a:normAutofit/>
          </a:bodyPr>
          <a:lstStyle/>
          <a:p>
            <a:pPr marL="342900" indent="-342900">
              <a:lnSpc>
                <a:spcPct val="100000"/>
              </a:lnSpc>
              <a:buFont typeface="Arial" panose="020B0604020202020204" pitchFamily="34" charset="0"/>
              <a:buChar char="•"/>
            </a:pPr>
            <a:r>
              <a:rPr lang="en-US" sz="1400" b="0" i="0" dirty="0">
                <a:effectLst/>
                <a:latin typeface="source-serif-pro"/>
              </a:rPr>
              <a:t>The Regularization parameter (often termed as C parameter in python’s </a:t>
            </a:r>
            <a:r>
              <a:rPr lang="en-US" sz="1400" b="0" i="0" dirty="0" err="1">
                <a:effectLst/>
                <a:latin typeface="source-serif-pro"/>
              </a:rPr>
              <a:t>sklearn</a:t>
            </a:r>
            <a:r>
              <a:rPr lang="en-US" sz="1400" b="0" i="0" dirty="0">
                <a:effectLst/>
                <a:latin typeface="source-serif-pro"/>
              </a:rPr>
              <a:t> library) tells the SVM optimization how much you want to avoid misclassifying each training example.</a:t>
            </a:r>
            <a:endParaRPr lang="en-GB" sz="1400" b="1" i="0" dirty="0">
              <a:effectLst/>
              <a:latin typeface="sohne"/>
            </a:endParaRPr>
          </a:p>
          <a:p>
            <a:pPr marL="342900" indent="-342900">
              <a:lnSpc>
                <a:spcPct val="100000"/>
              </a:lnSpc>
              <a:buFont typeface="Arial" panose="020B0604020202020204" pitchFamily="34" charset="0"/>
              <a:buChar char="•"/>
            </a:pPr>
            <a:r>
              <a:rPr lang="en-US" sz="1400" b="0" i="0" dirty="0">
                <a:effectLst/>
                <a:latin typeface="source-serif-pro"/>
              </a:rPr>
              <a:t>For large values of C, the optimization will choose a smaller-margin hyperplane if that hyperplane does a better job of getting all the training points classified correctly. </a:t>
            </a:r>
          </a:p>
          <a:p>
            <a:pPr marL="342900" indent="-342900">
              <a:lnSpc>
                <a:spcPct val="100000"/>
              </a:lnSpc>
              <a:buFont typeface="Arial" panose="020B0604020202020204" pitchFamily="34" charset="0"/>
              <a:buChar char="•"/>
            </a:pPr>
            <a:r>
              <a:rPr lang="en-US" sz="1400" b="0" i="0" dirty="0">
                <a:effectLst/>
                <a:latin typeface="source-serif-pro"/>
              </a:rPr>
              <a:t>Conversely, a very small value of C will cause the optimizer to look for a larger-margin separating hyperplane, even if that hyperplane misclassifies more points.</a:t>
            </a:r>
          </a:p>
          <a:p>
            <a:pPr marL="342900" indent="-342900">
              <a:lnSpc>
                <a:spcPct val="100000"/>
              </a:lnSpc>
              <a:buFont typeface="Arial" panose="020B0604020202020204" pitchFamily="34" charset="0"/>
              <a:buChar char="•"/>
            </a:pPr>
            <a:r>
              <a:rPr lang="en-US" sz="1400" dirty="0">
                <a:latin typeface="source-serif-pro"/>
              </a:rPr>
              <a:t>C = 0.01</a:t>
            </a:r>
            <a:endParaRPr lang="en-GB" sz="1400" dirty="0"/>
          </a:p>
        </p:txBody>
      </p:sp>
      <p:pic>
        <p:nvPicPr>
          <p:cNvPr id="5" name="Picture 4">
            <a:extLst>
              <a:ext uri="{FF2B5EF4-FFF2-40B4-BE49-F238E27FC236}">
                <a16:creationId xmlns:a16="http://schemas.microsoft.com/office/drawing/2014/main" id="{BD2A802E-6638-E980-E0BF-D0D64113AFF6}"/>
              </a:ext>
            </a:extLst>
          </p:cNvPr>
          <p:cNvPicPr>
            <a:picLocks noChangeAspect="1"/>
          </p:cNvPicPr>
          <p:nvPr/>
        </p:nvPicPr>
        <p:blipFill>
          <a:blip r:embed="rId2"/>
          <a:stretch>
            <a:fillRect/>
          </a:stretch>
        </p:blipFill>
        <p:spPr>
          <a:xfrm>
            <a:off x="1191408" y="3160840"/>
            <a:ext cx="10029042" cy="3535235"/>
          </a:xfrm>
          <a:prstGeom prst="rect">
            <a:avLst/>
          </a:prstGeom>
        </p:spPr>
      </p:pic>
    </p:spTree>
    <p:extLst>
      <p:ext uri="{BB962C8B-B14F-4D97-AF65-F5344CB8AC3E}">
        <p14:creationId xmlns:p14="http://schemas.microsoft.com/office/powerpoint/2010/main" val="108798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39FB-8382-F4E6-C55C-103EC7D4D89B}"/>
              </a:ext>
            </a:extLst>
          </p:cNvPr>
          <p:cNvSpPr>
            <a:spLocks noGrp="1"/>
          </p:cNvSpPr>
          <p:nvPr>
            <p:ph type="title"/>
          </p:nvPr>
        </p:nvSpPr>
        <p:spPr/>
        <p:txBody>
          <a:bodyPr/>
          <a:lstStyle/>
          <a:p>
            <a:r>
              <a:rPr lang="en-GB" dirty="0"/>
              <a:t>Main Function</a:t>
            </a:r>
          </a:p>
        </p:txBody>
      </p:sp>
      <p:sp>
        <p:nvSpPr>
          <p:cNvPr id="3" name="Content Placeholder 2">
            <a:extLst>
              <a:ext uri="{FF2B5EF4-FFF2-40B4-BE49-F238E27FC236}">
                <a16:creationId xmlns:a16="http://schemas.microsoft.com/office/drawing/2014/main" id="{80C871C5-2635-52A2-8CE1-8DCF8AB13631}"/>
              </a:ext>
            </a:extLst>
          </p:cNvPr>
          <p:cNvSpPr>
            <a:spLocks noGrp="1"/>
          </p:cNvSpPr>
          <p:nvPr>
            <p:ph idx="1"/>
          </p:nvPr>
        </p:nvSpPr>
        <p:spPr/>
        <p:txBody>
          <a:bodyPr/>
          <a:lstStyle/>
          <a:p>
            <a:pPr marL="342900" indent="-342900">
              <a:buFont typeface="Arial" panose="020B0604020202020204" pitchFamily="34" charset="0"/>
              <a:buChar char="•"/>
            </a:pPr>
            <a:r>
              <a:rPr lang="en-GB" dirty="0"/>
              <a:t>Read Train Dataset</a:t>
            </a:r>
          </a:p>
          <a:p>
            <a:pPr marL="342900" indent="-342900">
              <a:buFont typeface="Arial" panose="020B0604020202020204" pitchFamily="34" charset="0"/>
              <a:buChar char="•"/>
            </a:pPr>
            <a:r>
              <a:rPr lang="en-GB" dirty="0"/>
              <a:t>Read Test Dataset</a:t>
            </a:r>
          </a:p>
          <a:p>
            <a:pPr marL="342900" indent="-342900">
              <a:buFont typeface="Arial" panose="020B0604020202020204" pitchFamily="34" charset="0"/>
              <a:buChar char="•"/>
            </a:pPr>
            <a:r>
              <a:rPr lang="en-GB" dirty="0"/>
              <a:t>Build 10 SVMs</a:t>
            </a:r>
          </a:p>
          <a:p>
            <a:pPr marL="571500" lvl="1" indent="-342900">
              <a:buFont typeface="Arial" panose="020B0604020202020204" pitchFamily="34" charset="0"/>
              <a:buChar char="•"/>
            </a:pPr>
            <a:r>
              <a:rPr lang="en-GB" dirty="0"/>
              <a:t>Train for 10 classes</a:t>
            </a:r>
          </a:p>
          <a:p>
            <a:pPr marL="342900" indent="-342900">
              <a:buFont typeface="Arial" panose="020B0604020202020204" pitchFamily="34" charset="0"/>
              <a:buChar char="•"/>
            </a:pPr>
            <a:r>
              <a:rPr lang="en-GB" dirty="0"/>
              <a:t>Calculate accuracies for train and test</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78559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4722-49A5-BEFB-DD2B-9B8715EE3D58}"/>
              </a:ext>
            </a:extLst>
          </p:cNvPr>
          <p:cNvSpPr>
            <a:spLocks noGrp="1"/>
          </p:cNvSpPr>
          <p:nvPr>
            <p:ph type="title"/>
          </p:nvPr>
        </p:nvSpPr>
        <p:spPr>
          <a:xfrm>
            <a:off x="609600" y="184922"/>
            <a:ext cx="10972800" cy="693967"/>
          </a:xfrm>
        </p:spPr>
        <p:txBody>
          <a:bodyPr>
            <a:normAutofit fontScale="90000"/>
          </a:bodyPr>
          <a:lstStyle/>
          <a:p>
            <a:r>
              <a:rPr lang="en-GB" dirty="0"/>
              <a:t>Constructor for SVM</a:t>
            </a:r>
          </a:p>
        </p:txBody>
      </p:sp>
      <p:sp>
        <p:nvSpPr>
          <p:cNvPr id="3" name="Content Placeholder 2">
            <a:extLst>
              <a:ext uri="{FF2B5EF4-FFF2-40B4-BE49-F238E27FC236}">
                <a16:creationId xmlns:a16="http://schemas.microsoft.com/office/drawing/2014/main" id="{39CFE3CA-1016-9EE1-A9DA-D7B85E7A0F32}"/>
              </a:ext>
            </a:extLst>
          </p:cNvPr>
          <p:cNvSpPr>
            <a:spLocks noGrp="1"/>
          </p:cNvSpPr>
          <p:nvPr>
            <p:ph idx="1"/>
          </p:nvPr>
        </p:nvSpPr>
        <p:spPr>
          <a:xfrm>
            <a:off x="609600" y="1118586"/>
            <a:ext cx="10972800" cy="5024152"/>
          </a:xfrm>
        </p:spPr>
        <p:txBody>
          <a:bodyPr/>
          <a:lstStyle/>
          <a:p>
            <a:pPr marL="0" marR="0">
              <a:spcBef>
                <a:spcPts val="0"/>
              </a:spcBef>
              <a:spcAft>
                <a:spcPts val="0"/>
              </a:spcAft>
            </a:pPr>
            <a:r>
              <a:rPr lang="en-GB" sz="1800" dirty="0">
                <a:solidFill>
                  <a:srgbClr val="3F5FBF"/>
                </a:solidFill>
                <a:effectLst/>
                <a:latin typeface="Consolas" panose="020B0609020204030204" pitchFamily="49" charset="0"/>
              </a:rPr>
              <a:t>/**</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name_ name of SVM</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data_ training </a:t>
            </a:r>
            <a:r>
              <a:rPr lang="en-GB" sz="1800" u="sng" dirty="0">
                <a:solidFill>
                  <a:srgbClr val="3F5FBF"/>
                </a:solidFill>
                <a:effectLst/>
                <a:latin typeface="Consolas" panose="020B0609020204030204" pitchFamily="49" charset="0"/>
              </a:rPr>
              <a:t>dataset</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a:t>
            </a:r>
            <a:r>
              <a:rPr lang="en-GB" sz="1800" dirty="0" err="1">
                <a:solidFill>
                  <a:srgbClr val="3F5FBF"/>
                </a:solidFill>
                <a:effectLst/>
                <a:latin typeface="Consolas" panose="020B0609020204030204" pitchFamily="49" charset="0"/>
              </a:rPr>
              <a:t>dataClass</a:t>
            </a:r>
            <a:r>
              <a:rPr lang="en-GB" sz="1800" dirty="0">
                <a:solidFill>
                  <a:srgbClr val="3F5FBF"/>
                </a:solidFill>
                <a:effectLst/>
                <a:latin typeface="Consolas" panose="020B0609020204030204" pitchFamily="49" charset="0"/>
              </a:rPr>
              <a:t>_ expected values of training </a:t>
            </a:r>
            <a:r>
              <a:rPr lang="en-GB" sz="1800" u="sng" dirty="0">
                <a:solidFill>
                  <a:srgbClr val="3F5FBF"/>
                </a:solidFill>
                <a:effectLst/>
                <a:latin typeface="Consolas" panose="020B0609020204030204" pitchFamily="49" charset="0"/>
              </a:rPr>
              <a:t>dataset</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C_ </a:t>
            </a:r>
            <a:r>
              <a:rPr lang="en-GB" sz="1800" u="sng" dirty="0">
                <a:solidFill>
                  <a:srgbClr val="3F5FBF"/>
                </a:solidFill>
                <a:effectLst/>
                <a:latin typeface="Consolas" panose="020B0609020204030204" pitchFamily="49" charset="0"/>
              </a:rPr>
              <a:t>regularization</a:t>
            </a:r>
            <a:r>
              <a:rPr lang="en-GB" sz="1800" dirty="0">
                <a:solidFill>
                  <a:srgbClr val="3F5FBF"/>
                </a:solidFill>
                <a:effectLst/>
                <a:latin typeface="Consolas" panose="020B0609020204030204" pitchFamily="49" charset="0"/>
              </a:rPr>
              <a:t> </a:t>
            </a:r>
            <a:r>
              <a:rPr lang="en-GB" sz="1800" u="sng" dirty="0">
                <a:solidFill>
                  <a:srgbClr val="3F5FBF"/>
                </a:solidFill>
                <a:effectLst/>
                <a:latin typeface="Consolas" panose="020B0609020204030204" pitchFamily="49" charset="0"/>
              </a:rPr>
              <a:t>hyperparameter</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gamma_ </a:t>
            </a:r>
            <a:r>
              <a:rPr lang="en-GB" sz="1800" u="sng" dirty="0">
                <a:solidFill>
                  <a:srgbClr val="3F5FBF"/>
                </a:solidFill>
                <a:effectLst/>
                <a:latin typeface="Consolas" panose="020B0609020204030204" pitchFamily="49" charset="0"/>
              </a:rPr>
              <a:t>hyperparameter</a:t>
            </a:r>
            <a:r>
              <a:rPr lang="en-GB" sz="1800" dirty="0">
                <a:solidFill>
                  <a:srgbClr val="3F5FBF"/>
                </a:solidFill>
                <a:effectLst/>
                <a:latin typeface="Consolas" panose="020B0609020204030204" pitchFamily="49" charset="0"/>
              </a:rPr>
              <a:t> for RBF</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 </a:t>
            </a:r>
            <a:r>
              <a:rPr lang="en-GB" sz="1800" b="1" dirty="0">
                <a:solidFill>
                  <a:srgbClr val="7F9FBF"/>
                </a:solidFill>
                <a:effectLst/>
                <a:latin typeface="Consolas" panose="020B0609020204030204" pitchFamily="49" charset="0"/>
              </a:rPr>
              <a:t>@param</a:t>
            </a:r>
            <a:r>
              <a:rPr lang="en-GB" sz="1800" dirty="0">
                <a:solidFill>
                  <a:srgbClr val="3F5FBF"/>
                </a:solidFill>
                <a:effectLst/>
                <a:latin typeface="Consolas" panose="020B0609020204030204" pitchFamily="49" charset="0"/>
              </a:rPr>
              <a:t> </a:t>
            </a:r>
            <a:r>
              <a:rPr lang="en-GB" sz="1800" dirty="0" err="1">
                <a:solidFill>
                  <a:srgbClr val="3F5FBF"/>
                </a:solidFill>
                <a:effectLst/>
                <a:latin typeface="Consolas" panose="020B0609020204030204" pitchFamily="49" charset="0"/>
              </a:rPr>
              <a:t>positiveData</a:t>
            </a:r>
            <a:r>
              <a:rPr lang="en-GB" sz="1800" dirty="0">
                <a:solidFill>
                  <a:srgbClr val="3F5FBF"/>
                </a:solidFill>
                <a:effectLst/>
                <a:latin typeface="Consolas" panose="020B0609020204030204" pitchFamily="49" charset="0"/>
              </a:rPr>
              <a:t>_ integer that will be considered positive output</a:t>
            </a:r>
            <a:endParaRPr lang="en-GB" sz="1800" dirty="0">
              <a:solidFill>
                <a:srgbClr val="000000"/>
              </a:solidFill>
              <a:effectLst/>
              <a:latin typeface="Consolas" panose="020B0609020204030204" pitchFamily="49" charset="0"/>
            </a:endParaRPr>
          </a:p>
          <a:p>
            <a:pPr marL="0" marR="0">
              <a:spcBef>
                <a:spcPts val="0"/>
              </a:spcBef>
              <a:spcAft>
                <a:spcPts val="0"/>
              </a:spcAft>
            </a:pPr>
            <a:r>
              <a:rPr lang="en-GB" sz="1800" dirty="0">
                <a:solidFill>
                  <a:srgbClr val="3F5FBF"/>
                </a:solidFill>
                <a:effectLst/>
                <a:latin typeface="Consolas" panose="020B0609020204030204" pitchFamily="49" charset="0"/>
              </a:rPr>
              <a:t>*/</a:t>
            </a:r>
            <a:endParaRPr lang="en-GB" sz="1800" dirty="0">
              <a:solidFill>
                <a:srgbClr val="000000"/>
              </a:solidFill>
              <a:effectLst/>
              <a:latin typeface="Consolas" panose="020B0609020204030204" pitchFamily="49" charset="0"/>
            </a:endParaRPr>
          </a:p>
          <a:p>
            <a:endParaRPr lang="en-GB" dirty="0"/>
          </a:p>
          <a:p>
            <a:endParaRPr lang="en-GB" dirty="0"/>
          </a:p>
        </p:txBody>
      </p:sp>
    </p:spTree>
    <p:extLst>
      <p:ext uri="{BB962C8B-B14F-4D97-AF65-F5344CB8AC3E}">
        <p14:creationId xmlns:p14="http://schemas.microsoft.com/office/powerpoint/2010/main" val="61346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D635-8931-7C25-0982-F945FD192992}"/>
              </a:ext>
            </a:extLst>
          </p:cNvPr>
          <p:cNvSpPr>
            <a:spLocks noGrp="1"/>
          </p:cNvSpPr>
          <p:nvPr>
            <p:ph type="title"/>
          </p:nvPr>
        </p:nvSpPr>
        <p:spPr>
          <a:xfrm>
            <a:off x="304800" y="-293115"/>
            <a:ext cx="11277600" cy="1296416"/>
          </a:xfrm>
        </p:spPr>
        <p:txBody>
          <a:bodyPr/>
          <a:lstStyle/>
          <a:p>
            <a:r>
              <a:rPr lang="en-GB" dirty="0" err="1"/>
              <a:t>trainModel</a:t>
            </a:r>
            <a:r>
              <a:rPr lang="en-GB" dirty="0"/>
              <a:t>()</a:t>
            </a:r>
          </a:p>
        </p:txBody>
      </p:sp>
      <p:sp>
        <p:nvSpPr>
          <p:cNvPr id="3" name="Content Placeholder 2">
            <a:extLst>
              <a:ext uri="{FF2B5EF4-FFF2-40B4-BE49-F238E27FC236}">
                <a16:creationId xmlns:a16="http://schemas.microsoft.com/office/drawing/2014/main" id="{CA7D9B7B-982E-3DE6-9ECB-9CDB298F96C5}"/>
              </a:ext>
            </a:extLst>
          </p:cNvPr>
          <p:cNvSpPr>
            <a:spLocks noGrp="1"/>
          </p:cNvSpPr>
          <p:nvPr>
            <p:ph idx="1"/>
          </p:nvPr>
        </p:nvSpPr>
        <p:spPr>
          <a:xfrm>
            <a:off x="304800" y="1181100"/>
            <a:ext cx="5956300" cy="5359400"/>
          </a:xfrm>
        </p:spPr>
        <p:txBody>
          <a:bodyPr>
            <a:normAutofit fontScale="92500" lnSpcReduction="20000"/>
          </a:bodyPr>
          <a:lstStyle/>
          <a:p>
            <a:r>
              <a:rPr lang="en-US" sz="1200" b="1" dirty="0"/>
              <a:t>1. **Initialization:**</a:t>
            </a:r>
          </a:p>
          <a:p>
            <a:r>
              <a:rPr lang="en-US" sz="1200" b="1" dirty="0"/>
              <a:t>   - Initialize variables:</a:t>
            </a:r>
          </a:p>
          <a:p>
            <a:r>
              <a:rPr lang="en-US" sz="1200" b="1" dirty="0"/>
              <a:t>     - `</a:t>
            </a:r>
            <a:r>
              <a:rPr lang="en-US" sz="1200" b="1" dirty="0" err="1"/>
              <a:t>numChanged</a:t>
            </a:r>
            <a:r>
              <a:rPr lang="en-US" sz="1200" b="1" dirty="0"/>
              <a:t>` to 0, which keeps track of the number of alphas changed during the iteration.</a:t>
            </a:r>
          </a:p>
          <a:p>
            <a:r>
              <a:rPr lang="en-US" sz="1200" b="1" dirty="0"/>
              <a:t>     - `</a:t>
            </a:r>
            <a:r>
              <a:rPr lang="en-US" sz="1200" b="1" dirty="0" err="1"/>
              <a:t>examineAll</a:t>
            </a:r>
            <a:r>
              <a:rPr lang="en-US" sz="1200" b="1" dirty="0"/>
              <a:t>` to `true`, indicating that the algorithm will start by examining all data points.</a:t>
            </a:r>
          </a:p>
          <a:p>
            <a:r>
              <a:rPr lang="en-US" sz="1200" b="1" dirty="0"/>
              <a:t>     - `iterations` to 0, representing the current iteration count.</a:t>
            </a:r>
          </a:p>
          <a:p>
            <a:r>
              <a:rPr lang="en-US" sz="1200" b="1" dirty="0"/>
              <a:t>   - Enter a loop that continues until either the maximum number of iterations (`MAX_ITERATIONS`) is reached or no alphas are changed, and `</a:t>
            </a:r>
            <a:r>
              <a:rPr lang="en-US" sz="1200" b="1" dirty="0" err="1"/>
              <a:t>examineAll</a:t>
            </a:r>
            <a:r>
              <a:rPr lang="en-US" sz="1200" b="1" dirty="0"/>
              <a:t>` is `false`.</a:t>
            </a:r>
          </a:p>
          <a:p>
            <a:endParaRPr lang="en-US" sz="1200" b="1" dirty="0"/>
          </a:p>
          <a:p>
            <a:r>
              <a:rPr lang="en-US" sz="1200" b="1" dirty="0"/>
              <a:t>2. **Iteration:**</a:t>
            </a:r>
          </a:p>
          <a:p>
            <a:r>
              <a:rPr lang="en-US" sz="1200" b="1" dirty="0"/>
              <a:t>   - Print the current iteration number for monitoring purposes.</a:t>
            </a:r>
          </a:p>
          <a:p>
            <a:r>
              <a:rPr lang="en-US" sz="1200" b="1" dirty="0"/>
              <a:t>   - Set `</a:t>
            </a:r>
            <a:r>
              <a:rPr lang="en-US" sz="1200" b="1" dirty="0" err="1"/>
              <a:t>numChanged</a:t>
            </a:r>
            <a:r>
              <a:rPr lang="en-US" sz="1200" b="1" dirty="0"/>
              <a:t>` to 0 at the beginning of each iteration.</a:t>
            </a:r>
          </a:p>
          <a:p>
            <a:endParaRPr lang="en-US" sz="1200" b="1" dirty="0"/>
          </a:p>
          <a:p>
            <a:r>
              <a:rPr lang="en-US" sz="1200" b="1" dirty="0"/>
              <a:t>3. **Optimization Loop:**</a:t>
            </a:r>
          </a:p>
          <a:p>
            <a:r>
              <a:rPr lang="en-US" sz="1200" b="1" dirty="0"/>
              <a:t>   - Depending on the value of `</a:t>
            </a:r>
            <a:r>
              <a:rPr lang="en-US" sz="1200" b="1" dirty="0" err="1"/>
              <a:t>examineAll</a:t>
            </a:r>
            <a:r>
              <a:rPr lang="en-US" sz="1200" b="1" dirty="0"/>
              <a:t>`, iterate through all data points (`</a:t>
            </a:r>
            <a:r>
              <a:rPr lang="en-US" sz="1200" b="1" dirty="0" err="1"/>
              <a:t>numSamples</a:t>
            </a:r>
            <a:r>
              <a:rPr lang="en-US" sz="1200" b="1" dirty="0"/>
              <a:t>`) or only those with alphas within the (0, C) range.</a:t>
            </a:r>
          </a:p>
          <a:p>
            <a:r>
              <a:rPr lang="en-US" sz="1200" b="1" dirty="0"/>
              <a:t>   - For each data point, call the `</a:t>
            </a:r>
            <a:r>
              <a:rPr lang="en-US" sz="1200" b="1" dirty="0" err="1"/>
              <a:t>optimizeAlpha</a:t>
            </a:r>
            <a:r>
              <a:rPr lang="en-US" sz="1200" b="1" dirty="0"/>
              <a:t>` method to attempt to optimize the Lagrange multiplier (`alpha`). The method returns 1 if an optimization occurs and 0 otherwise.</a:t>
            </a:r>
          </a:p>
          <a:p>
            <a:r>
              <a:rPr lang="en-US" sz="1200" b="1" dirty="0"/>
              <a:t>   - Update `</a:t>
            </a:r>
            <a:r>
              <a:rPr lang="en-US" sz="1200" b="1" dirty="0" err="1"/>
              <a:t>numChanged</a:t>
            </a:r>
            <a:r>
              <a:rPr lang="en-US" sz="1200" b="1" dirty="0"/>
              <a:t>` by adding the returned value from `</a:t>
            </a:r>
            <a:r>
              <a:rPr lang="en-US" sz="1200" b="1" dirty="0" err="1"/>
              <a:t>optimizeAlpha</a:t>
            </a:r>
            <a:r>
              <a:rPr lang="en-US" sz="1200" b="1" dirty="0"/>
              <a:t>`.</a:t>
            </a:r>
          </a:p>
          <a:p>
            <a:endParaRPr lang="en-US" sz="1200" b="1" dirty="0"/>
          </a:p>
          <a:p>
            <a:endParaRPr lang="en-US" sz="1200" b="1" dirty="0"/>
          </a:p>
        </p:txBody>
      </p:sp>
      <p:sp>
        <p:nvSpPr>
          <p:cNvPr id="6" name="Content Placeholder 2">
            <a:extLst>
              <a:ext uri="{FF2B5EF4-FFF2-40B4-BE49-F238E27FC236}">
                <a16:creationId xmlns:a16="http://schemas.microsoft.com/office/drawing/2014/main" id="{8CEFC884-5B04-3B09-DA54-B57BDCD40F0E}"/>
              </a:ext>
            </a:extLst>
          </p:cNvPr>
          <p:cNvSpPr txBox="1">
            <a:spLocks/>
          </p:cNvSpPr>
          <p:nvPr/>
        </p:nvSpPr>
        <p:spPr>
          <a:xfrm>
            <a:off x="6680200" y="1181100"/>
            <a:ext cx="5207000" cy="535940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b="1" dirty="0"/>
          </a:p>
          <a:p>
            <a:r>
              <a:rPr lang="en-US" sz="1400" b="1" dirty="0"/>
              <a:t>4. **Update `</a:t>
            </a:r>
            <a:r>
              <a:rPr lang="en-US" sz="1400" b="1" dirty="0" err="1"/>
              <a:t>examineAll</a:t>
            </a:r>
            <a:r>
              <a:rPr lang="en-US" sz="1400" b="1" dirty="0"/>
              <a:t>`:**</a:t>
            </a:r>
          </a:p>
          <a:p>
            <a:r>
              <a:rPr lang="en-US" sz="1400" b="1" dirty="0"/>
              <a:t>   - Update the value of `</a:t>
            </a:r>
            <a:r>
              <a:rPr lang="en-US" sz="1400" b="1" dirty="0" err="1"/>
              <a:t>examineAll</a:t>
            </a:r>
            <a:r>
              <a:rPr lang="en-US" sz="1400" b="1" dirty="0"/>
              <a:t>` based on the results of the iteration:</a:t>
            </a:r>
          </a:p>
          <a:p>
            <a:r>
              <a:rPr lang="en-US" sz="1400" b="1" dirty="0"/>
              <a:t>     - If `</a:t>
            </a:r>
            <a:r>
              <a:rPr lang="en-US" sz="1400" b="1" dirty="0" err="1"/>
              <a:t>examineAll</a:t>
            </a:r>
            <a:r>
              <a:rPr lang="en-US" sz="1400" b="1" dirty="0"/>
              <a:t>` was `true` and `</a:t>
            </a:r>
            <a:r>
              <a:rPr lang="en-US" sz="1400" b="1" dirty="0" err="1"/>
              <a:t>numChanged</a:t>
            </a:r>
            <a:r>
              <a:rPr lang="en-US" sz="1400" b="1" dirty="0"/>
              <a:t>` is greater than 0, set `</a:t>
            </a:r>
            <a:r>
              <a:rPr lang="en-US" sz="1400" b="1" dirty="0" err="1"/>
              <a:t>examineAll</a:t>
            </a:r>
            <a:r>
              <a:rPr lang="en-US" sz="1400" b="1" dirty="0"/>
              <a:t>` to `false`.</a:t>
            </a:r>
          </a:p>
          <a:p>
            <a:r>
              <a:rPr lang="en-US" sz="1400" b="1" dirty="0"/>
              <a:t>     - If `</a:t>
            </a:r>
            <a:r>
              <a:rPr lang="en-US" sz="1400" b="1" dirty="0" err="1"/>
              <a:t>examineAll</a:t>
            </a:r>
            <a:r>
              <a:rPr lang="en-US" sz="1400" b="1" dirty="0"/>
              <a:t>` was `false` and `</a:t>
            </a:r>
            <a:r>
              <a:rPr lang="en-US" sz="1400" b="1" dirty="0" err="1"/>
              <a:t>numChanged</a:t>
            </a:r>
            <a:r>
              <a:rPr lang="en-US" sz="1400" b="1" dirty="0"/>
              <a:t>` is 0, set `</a:t>
            </a:r>
            <a:r>
              <a:rPr lang="en-US" sz="1400" b="1" dirty="0" err="1"/>
              <a:t>examineAll</a:t>
            </a:r>
            <a:r>
              <a:rPr lang="en-US" sz="1400" b="1" dirty="0"/>
              <a:t>` to `true`.</a:t>
            </a:r>
          </a:p>
          <a:p>
            <a:endParaRPr lang="en-US" sz="1400" b="1" dirty="0"/>
          </a:p>
          <a:p>
            <a:r>
              <a:rPr lang="en-US" sz="1400" b="1" dirty="0"/>
              <a:t>5. **Increment Iteration Count:**</a:t>
            </a:r>
          </a:p>
          <a:p>
            <a:r>
              <a:rPr lang="en-US" sz="1400" b="1" dirty="0"/>
              <a:t>   - Increment the `iterations` counter.</a:t>
            </a:r>
          </a:p>
          <a:p>
            <a:endParaRPr lang="en-US" sz="1400" b="1" dirty="0"/>
          </a:p>
          <a:p>
            <a:r>
              <a:rPr lang="en-US" sz="1400" b="1" dirty="0"/>
              <a:t>6. **Loop Termination:**</a:t>
            </a:r>
          </a:p>
          <a:p>
            <a:r>
              <a:rPr lang="en-US" sz="1400" b="1" dirty="0"/>
              <a:t>   - Continue the loop until either the maximum number of iterations is reached or no alphas are changed, and `</a:t>
            </a:r>
            <a:r>
              <a:rPr lang="en-US" sz="1400" b="1" dirty="0" err="1"/>
              <a:t>examineAll</a:t>
            </a:r>
            <a:r>
              <a:rPr lang="en-US" sz="1400" b="1" dirty="0"/>
              <a:t>` is `false`.</a:t>
            </a:r>
          </a:p>
          <a:p>
            <a:endParaRPr lang="en-US" sz="1400" b="1" dirty="0"/>
          </a:p>
        </p:txBody>
      </p:sp>
    </p:spTree>
    <p:extLst>
      <p:ext uri="{BB962C8B-B14F-4D97-AF65-F5344CB8AC3E}">
        <p14:creationId xmlns:p14="http://schemas.microsoft.com/office/powerpoint/2010/main" val="575872543"/>
      </p:ext>
    </p:extLst>
  </p:cSld>
  <p:clrMapOvr>
    <a:masterClrMapping/>
  </p:clrMapOvr>
</p:sld>
</file>

<file path=ppt/theme/theme1.xml><?xml version="1.0" encoding="utf-8"?>
<a:theme xmlns:a="http://schemas.openxmlformats.org/drawingml/2006/main" name="Spl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TotalTime>
  <Words>1551</Words>
  <Application>Microsoft Office PowerPoint</Application>
  <PresentationFormat>Widescreen</PresentationFormat>
  <Paragraphs>115</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-apple-system</vt:lpstr>
      <vt:lpstr>Aptos</vt:lpstr>
      <vt:lpstr>Arial</vt:lpstr>
      <vt:lpstr>Avenir Next LT Pro</vt:lpstr>
      <vt:lpstr>Consolas</vt:lpstr>
      <vt:lpstr>Helvetica Neue</vt:lpstr>
      <vt:lpstr>Posterama</vt:lpstr>
      <vt:lpstr>sohne</vt:lpstr>
      <vt:lpstr>Söhne</vt:lpstr>
      <vt:lpstr>source-serif-pro</vt:lpstr>
      <vt:lpstr>SplashVTI</vt:lpstr>
      <vt:lpstr>Coursework II – Handwritten Digits</vt:lpstr>
      <vt:lpstr>Classification using Support Vector Machine</vt:lpstr>
      <vt:lpstr>Multi Class Classification</vt:lpstr>
      <vt:lpstr>Tuning Parameters - Kernel </vt:lpstr>
      <vt:lpstr>Tuning Parameters - Gamma</vt:lpstr>
      <vt:lpstr>Tuning Parameters - Regularization </vt:lpstr>
      <vt:lpstr>Main Function</vt:lpstr>
      <vt:lpstr>Constructor for SVM</vt:lpstr>
      <vt:lpstr>trainModel()</vt:lpstr>
      <vt:lpstr>Optimizing the values of the Lagrange multipliers (alphas) for a pair of data points in order to update the SVM model.</vt:lpstr>
      <vt:lpstr>Other useful helper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Coursework II – Handwritten Digits</dc:title>
  <dc:creator>Aditya Santokhee</dc:creator>
  <cp:lastModifiedBy>Aditya Santokhee</cp:lastModifiedBy>
  <cp:revision>40</cp:revision>
  <dcterms:created xsi:type="dcterms:W3CDTF">2024-02-01T12:36:07Z</dcterms:created>
  <dcterms:modified xsi:type="dcterms:W3CDTF">2024-02-02T06:10:08Z</dcterms:modified>
</cp:coreProperties>
</file>