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</p:sldIdLst>
  <p:sldSz cy="5143500" cx="9144000"/>
  <p:notesSz cx="6858000" cy="9144000"/>
  <p:embeddedFontLst>
    <p:embeddedFont>
      <p:font typeface="Raleway"/>
      <p:regular r:id="rId42"/>
      <p:bold r:id="rId43"/>
      <p:italic r:id="rId44"/>
      <p:boldItalic r:id="rId45"/>
    </p:embeddedFont>
    <p:embeddedFont>
      <p:font typeface="Lato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font" Target="fonts/Raleway-regular.fntdata"/><Relationship Id="rId41" Type="http://schemas.openxmlformats.org/officeDocument/2006/relationships/slide" Target="slides/slide37.xml"/><Relationship Id="rId44" Type="http://schemas.openxmlformats.org/officeDocument/2006/relationships/font" Target="fonts/Raleway-italic.fntdata"/><Relationship Id="rId43" Type="http://schemas.openxmlformats.org/officeDocument/2006/relationships/font" Target="fonts/Raleway-bold.fntdata"/><Relationship Id="rId46" Type="http://schemas.openxmlformats.org/officeDocument/2006/relationships/font" Target="fonts/Lato-regular.fntdata"/><Relationship Id="rId45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Lato-italic.fntdata"/><Relationship Id="rId47" Type="http://schemas.openxmlformats.org/officeDocument/2006/relationships/font" Target="fonts/Lato-bold.fntdata"/><Relationship Id="rId49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6dd2b604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6dd2b604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f8c83f818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f8c83f818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f8c83f818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f8c83f818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f8c83f818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f8c83f818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f8c83f818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f8c83f818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f8c83f818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f8c83f818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f8c83f818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f8c83f818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f8c83f818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f8c83f818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f8c83f818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f8c83f818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faa8859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faa8859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4f8c83f818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4f8c83f818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4f8c83f818_1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4f8c83f818_1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4f8c83f818_1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4f8c83f818_1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4f8c83f818_1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4f8c83f818_1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4f8c83f818_1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4f8c83f818_1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4f8c83f818_1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4f8c83f818_1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4f8c83f818_1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4f8c83f818_1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4f8c83f818_1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4f8c83f818_1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4f8c83f818_1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4f8c83f818_1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4f8c83f818_1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4f8c83f818_1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4f8c83f818_1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4f8c83f818_1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00e04949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00e04949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4f8c83f818_1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4f8c83f818_1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4f8c83f818_1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4f8c83f818_1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4f8c83f818_1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4f8c83f818_1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4f8c83f818_1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4f8c83f818_1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4f8c83f818_1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4f8c83f818_1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4f8c83f818_1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4f8c83f818_1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4f8c83f818_1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4f8c83f818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4f8c83f818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4f8c83f818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00e049496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00e049496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00e049496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00e049496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f239eb6d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f239eb6d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f8c83f818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f8c83f818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f8c83f818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f8c83f818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f8c83f818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f8c83f818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729450" y="1318650"/>
            <a:ext cx="8091000" cy="22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Quantifying and Reducing Execution Variance in STM via Model Driven Commit Optimization</a:t>
            </a:r>
            <a:endParaRPr sz="3600"/>
          </a:p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729450" y="3352475"/>
            <a:ext cx="7688700" cy="15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 </a:t>
            </a:r>
            <a:r>
              <a:rPr lang="en" sz="2400"/>
              <a:t>Girish Mururu</a:t>
            </a:r>
            <a:endParaRPr sz="2400"/>
          </a:p>
          <a:p>
            <a:pPr indent="0" lvl="0" marL="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Ada Gavrilovska</a:t>
            </a:r>
            <a:endParaRPr sz="2400"/>
          </a:p>
          <a:p>
            <a:pPr indent="0" lvl="0" marL="0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Santosh Pande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574475" y="1237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Transactional Memory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495775" y="1628400"/>
            <a:ext cx="8352000" cy="30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Soft real-time Apps can be developed using TMs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A clean abstraction for parallel programming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◆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HTM, STM, HybridTM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alibri"/>
              <a:buChar char="➔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Additional complexities with locks is avoided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◆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Deadlocks, livelocks, lock convoying, priority inversion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2"/>
          <p:cNvSpPr txBox="1"/>
          <p:nvPr/>
        </p:nvSpPr>
        <p:spPr>
          <a:xfrm>
            <a:off x="495775" y="4404625"/>
            <a:ext cx="81492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➔"/>
            </a:pPr>
            <a:r>
              <a:rPr lang="en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Speculative execution increases </a:t>
            </a:r>
            <a:r>
              <a:rPr b="1" lang="en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variance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406825" y="1212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Transactional Memory (STM)</a:t>
            </a:r>
            <a:endParaRPr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406825" y="1896475"/>
            <a:ext cx="8611500" cy="31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A transaction is committed only after validation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Invalid transactions are aborted and retried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Aborts are unbounded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Aborts add to non-determinism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477975" y="1219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Transactional Memory (STM)</a:t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577850" y="2024400"/>
            <a:ext cx="8325300" cy="31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Unbounded non-determinism unlike lock based programs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Non-determinism adds to variance in execution time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31% variance in frame rate processing  in Syn-Quake, a STM version of Quake3 game</a:t>
            </a:r>
            <a:endParaRPr sz="24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60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503700" y="1146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- approach</a:t>
            </a:r>
            <a:endParaRPr/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503700" y="1615200"/>
            <a:ext cx="8436900" cy="34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Bounding the collective number of aborts of a given thread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◆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prioritizes a thread – loses  speculation and fairness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Prior work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◆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Irrevocable transactions - no rollbacks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For handling I/O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Deadline aware scheduling for STM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Meets deadline of certain transactions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727650" y="1241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- approach</a:t>
            </a:r>
            <a:endParaRPr/>
          </a:p>
        </p:txBody>
      </p:sp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375325" y="1703750"/>
            <a:ext cx="8639700" cy="3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A global solution to minimize the execution variances across all concurrent threads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More complex than bounded aborts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◆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Context sensitive solution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More context data -&gt; performance degrades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Less data -&gt; does not work</a:t>
            </a:r>
            <a:endParaRPr sz="24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727650" y="1241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494025" y="1960425"/>
            <a:ext cx="8436900" cy="26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Model based on a probabilistic automaton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Capture the state of concurrency of threads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Determine the most common commit paths emanating from that state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Definitions	</a:t>
            </a:r>
            <a:endParaRPr/>
          </a:p>
        </p:txBody>
      </p:sp>
      <p:sp>
        <p:nvSpPr>
          <p:cNvPr id="180" name="Google Shape;180;p28"/>
          <p:cNvSpPr txBox="1"/>
          <p:nvPr>
            <p:ph idx="1" type="body"/>
          </p:nvPr>
        </p:nvSpPr>
        <p:spPr>
          <a:xfrm>
            <a:off x="514350" y="1890575"/>
            <a:ext cx="8577000" cy="33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b="1" lang="en" sz="2400"/>
              <a:t>Thread Transactional State (TSS)</a:t>
            </a:r>
            <a:r>
              <a:rPr lang="en" sz="2400"/>
              <a:t>: tuple of thread IDs and transaction IDs of aborts and commits e.g. &lt;a1b2c3&gt;,&lt;d4&gt;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b="1" lang="en" sz="2400"/>
              <a:t>Thread-State Automaton</a:t>
            </a:r>
            <a:r>
              <a:rPr lang="en" sz="2400"/>
              <a:t>: a finite automaton of TSSs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b="1" lang="en" sz="2400"/>
              <a:t>Transition Probability</a:t>
            </a:r>
            <a:r>
              <a:rPr lang="en" sz="2400"/>
              <a:t>: TSA edge transition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b="1" lang="en" sz="2400"/>
              <a:t>Non-determinism</a:t>
            </a:r>
            <a:r>
              <a:rPr lang="en" sz="2400"/>
              <a:t>: number of TSSs</a:t>
            </a:r>
            <a:endParaRPr sz="2400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827125" y="1318650"/>
            <a:ext cx="7590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Model</a:t>
            </a:r>
            <a:endParaRPr/>
          </a:p>
        </p:txBody>
      </p:sp>
      <p:sp>
        <p:nvSpPr>
          <p:cNvPr id="186" name="Google Shape;186;p29"/>
          <p:cNvSpPr txBox="1"/>
          <p:nvPr>
            <p:ph idx="1" type="body"/>
          </p:nvPr>
        </p:nvSpPr>
        <p:spPr>
          <a:xfrm>
            <a:off x="729450" y="1960400"/>
            <a:ext cx="5004900" cy="31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alibri"/>
              <a:buChar char="➔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tochastic automata</a:t>
            </a: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Transition probability - frequency of a transition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Transition function - input current state</a:t>
            </a:r>
            <a:endParaRPr sz="24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ModelExcerpt.png" id="187" name="Google Shape;18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4674" y="1960400"/>
            <a:ext cx="3636850" cy="285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9"/>
          <p:cNvSpPr txBox="1"/>
          <p:nvPr/>
        </p:nvSpPr>
        <p:spPr>
          <a:xfrm>
            <a:off x="5653525" y="1468025"/>
            <a:ext cx="2998500" cy="7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Excerpt from kmeans model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729450" y="1318650"/>
            <a:ext cx="2380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0"/>
          <p:cNvSpPr/>
          <p:nvPr/>
        </p:nvSpPr>
        <p:spPr>
          <a:xfrm>
            <a:off x="3928025" y="2509075"/>
            <a:ext cx="646200" cy="6114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0"/>
          <p:cNvSpPr txBox="1"/>
          <p:nvPr/>
        </p:nvSpPr>
        <p:spPr>
          <a:xfrm>
            <a:off x="3928025" y="2640175"/>
            <a:ext cx="7455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&lt;a6&gt;,&lt;b7&gt;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" name="Google Shape;196;p30"/>
          <p:cNvSpPr/>
          <p:nvPr/>
        </p:nvSpPr>
        <p:spPr>
          <a:xfrm>
            <a:off x="4918625" y="1747075"/>
            <a:ext cx="646200" cy="6114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0"/>
          <p:cNvSpPr txBox="1"/>
          <p:nvPr/>
        </p:nvSpPr>
        <p:spPr>
          <a:xfrm>
            <a:off x="5005975" y="1869425"/>
            <a:ext cx="6900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&lt;b3&gt;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30"/>
          <p:cNvSpPr/>
          <p:nvPr/>
        </p:nvSpPr>
        <p:spPr>
          <a:xfrm>
            <a:off x="5604425" y="2356675"/>
            <a:ext cx="646200" cy="6114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0"/>
          <p:cNvSpPr txBox="1"/>
          <p:nvPr/>
        </p:nvSpPr>
        <p:spPr>
          <a:xfrm>
            <a:off x="5604425" y="2487775"/>
            <a:ext cx="6900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       </a:t>
            </a:r>
            <a:r>
              <a:rPr lang="en" sz="800">
                <a:latin typeface="Lato"/>
                <a:ea typeface="Lato"/>
                <a:cs typeface="Lato"/>
                <a:sym typeface="Lato"/>
              </a:rPr>
              <a:t>&lt;a1&gt;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0" name="Google Shape;200;p30"/>
          <p:cNvSpPr/>
          <p:nvPr/>
        </p:nvSpPr>
        <p:spPr>
          <a:xfrm>
            <a:off x="5223425" y="3042475"/>
            <a:ext cx="646200" cy="6114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0"/>
          <p:cNvSpPr txBox="1"/>
          <p:nvPr/>
        </p:nvSpPr>
        <p:spPr>
          <a:xfrm>
            <a:off x="5223425" y="3173575"/>
            <a:ext cx="6900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&lt;a6&gt;,&lt;b5&gt;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" name="Google Shape;202;p30"/>
          <p:cNvSpPr/>
          <p:nvPr/>
        </p:nvSpPr>
        <p:spPr>
          <a:xfrm>
            <a:off x="4613825" y="3728275"/>
            <a:ext cx="646200" cy="6114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0"/>
          <p:cNvSpPr txBox="1"/>
          <p:nvPr/>
        </p:nvSpPr>
        <p:spPr>
          <a:xfrm>
            <a:off x="4613825" y="3859375"/>
            <a:ext cx="6900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       </a:t>
            </a:r>
            <a:r>
              <a:rPr lang="en" sz="800">
                <a:latin typeface="Lato"/>
                <a:ea typeface="Lato"/>
                <a:cs typeface="Lato"/>
                <a:sym typeface="Lato"/>
              </a:rPr>
              <a:t>&lt;c7&gt;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4" name="Google Shape;204;p30"/>
          <p:cNvSpPr/>
          <p:nvPr/>
        </p:nvSpPr>
        <p:spPr>
          <a:xfrm>
            <a:off x="3623225" y="3804475"/>
            <a:ext cx="646200" cy="6114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0"/>
          <p:cNvSpPr txBox="1"/>
          <p:nvPr/>
        </p:nvSpPr>
        <p:spPr>
          <a:xfrm>
            <a:off x="3623225" y="3935575"/>
            <a:ext cx="6900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       </a:t>
            </a:r>
            <a:r>
              <a:rPr lang="en" sz="800">
                <a:latin typeface="Lato"/>
                <a:ea typeface="Lato"/>
                <a:cs typeface="Lato"/>
                <a:sym typeface="Lato"/>
              </a:rPr>
              <a:t>&lt;a5&gt;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30"/>
          <p:cNvSpPr/>
          <p:nvPr/>
        </p:nvSpPr>
        <p:spPr>
          <a:xfrm>
            <a:off x="2861225" y="3194875"/>
            <a:ext cx="646200" cy="6114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0"/>
          <p:cNvSpPr txBox="1"/>
          <p:nvPr/>
        </p:nvSpPr>
        <p:spPr>
          <a:xfrm>
            <a:off x="2861225" y="3325975"/>
            <a:ext cx="6900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        </a:t>
            </a:r>
            <a:r>
              <a:rPr lang="en" sz="800">
                <a:latin typeface="Lato"/>
                <a:ea typeface="Lato"/>
                <a:cs typeface="Lato"/>
                <a:sym typeface="Lato"/>
              </a:rPr>
              <a:t>&lt;b0&gt;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8" name="Google Shape;208;p30"/>
          <p:cNvSpPr/>
          <p:nvPr/>
        </p:nvSpPr>
        <p:spPr>
          <a:xfrm>
            <a:off x="2708825" y="2356675"/>
            <a:ext cx="646200" cy="6114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0"/>
          <p:cNvSpPr txBox="1"/>
          <p:nvPr/>
        </p:nvSpPr>
        <p:spPr>
          <a:xfrm>
            <a:off x="2812775" y="2415313"/>
            <a:ext cx="4383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       </a:t>
            </a:r>
            <a:r>
              <a:rPr lang="en" sz="800">
                <a:latin typeface="Lato"/>
                <a:ea typeface="Lato"/>
                <a:cs typeface="Lato"/>
                <a:sym typeface="Lato"/>
              </a:rPr>
              <a:t>&lt;a4&gt;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0" name="Google Shape;210;p30"/>
          <p:cNvSpPr/>
          <p:nvPr/>
        </p:nvSpPr>
        <p:spPr>
          <a:xfrm>
            <a:off x="3623225" y="1518475"/>
            <a:ext cx="646200" cy="6114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0"/>
          <p:cNvSpPr txBox="1"/>
          <p:nvPr/>
        </p:nvSpPr>
        <p:spPr>
          <a:xfrm>
            <a:off x="3623225" y="1649575"/>
            <a:ext cx="6900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       </a:t>
            </a:r>
            <a:r>
              <a:rPr lang="en" sz="800">
                <a:latin typeface="Lato"/>
                <a:ea typeface="Lato"/>
                <a:cs typeface="Lato"/>
                <a:sym typeface="Lato"/>
              </a:rPr>
              <a:t>&lt;a2&gt;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12" name="Google Shape;212;p30"/>
          <p:cNvCxnSpPr>
            <a:endCxn id="204" idx="0"/>
          </p:cNvCxnSpPr>
          <p:nvPr/>
        </p:nvCxnSpPr>
        <p:spPr>
          <a:xfrm flipH="1">
            <a:off x="3946325" y="3120475"/>
            <a:ext cx="304800" cy="68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" name="Google Shape;213;p30"/>
          <p:cNvCxnSpPr>
            <a:stCxn id="194" idx="5"/>
            <a:endCxn id="202" idx="1"/>
          </p:cNvCxnSpPr>
          <p:nvPr/>
        </p:nvCxnSpPr>
        <p:spPr>
          <a:xfrm>
            <a:off x="4479591" y="3030938"/>
            <a:ext cx="228900" cy="78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" name="Google Shape;214;p30"/>
          <p:cNvCxnSpPr>
            <a:stCxn id="194" idx="6"/>
            <a:endCxn id="201" idx="1"/>
          </p:cNvCxnSpPr>
          <p:nvPr/>
        </p:nvCxnSpPr>
        <p:spPr>
          <a:xfrm>
            <a:off x="4574225" y="2814775"/>
            <a:ext cx="649200" cy="53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p30"/>
          <p:cNvCxnSpPr>
            <a:stCxn id="194" idx="7"/>
            <a:endCxn id="199" idx="1"/>
          </p:cNvCxnSpPr>
          <p:nvPr/>
        </p:nvCxnSpPr>
        <p:spPr>
          <a:xfrm>
            <a:off x="4479591" y="2598612"/>
            <a:ext cx="1124700" cy="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" name="Google Shape;216;p30"/>
          <p:cNvCxnSpPr>
            <a:stCxn id="194" idx="0"/>
            <a:endCxn id="196" idx="2"/>
          </p:cNvCxnSpPr>
          <p:nvPr/>
        </p:nvCxnSpPr>
        <p:spPr>
          <a:xfrm flipH="1" rot="10800000">
            <a:off x="4251125" y="2052775"/>
            <a:ext cx="667500" cy="45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7" name="Google Shape;217;p30"/>
          <p:cNvCxnSpPr>
            <a:stCxn id="194" idx="1"/>
            <a:endCxn id="210" idx="4"/>
          </p:cNvCxnSpPr>
          <p:nvPr/>
        </p:nvCxnSpPr>
        <p:spPr>
          <a:xfrm rot="10800000">
            <a:off x="3946459" y="2130012"/>
            <a:ext cx="76200" cy="46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" name="Google Shape;218;p30"/>
          <p:cNvCxnSpPr>
            <a:stCxn id="195" idx="1"/>
            <a:endCxn id="208" idx="6"/>
          </p:cNvCxnSpPr>
          <p:nvPr/>
        </p:nvCxnSpPr>
        <p:spPr>
          <a:xfrm rot="10800000">
            <a:off x="3355025" y="2662375"/>
            <a:ext cx="573000" cy="15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" name="Google Shape;219;p30"/>
          <p:cNvCxnSpPr>
            <a:stCxn id="194" idx="3"/>
            <a:endCxn id="206" idx="7"/>
          </p:cNvCxnSpPr>
          <p:nvPr/>
        </p:nvCxnSpPr>
        <p:spPr>
          <a:xfrm flipH="1">
            <a:off x="3412759" y="3030938"/>
            <a:ext cx="609900" cy="25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0" name="Google Shape;220;p30"/>
          <p:cNvSpPr/>
          <p:nvPr/>
        </p:nvSpPr>
        <p:spPr>
          <a:xfrm>
            <a:off x="6137825" y="1289875"/>
            <a:ext cx="646200" cy="6114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0"/>
          <p:cNvSpPr txBox="1"/>
          <p:nvPr/>
        </p:nvSpPr>
        <p:spPr>
          <a:xfrm>
            <a:off x="6137825" y="1420975"/>
            <a:ext cx="6900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&lt;c7</a:t>
            </a:r>
            <a:r>
              <a:rPr lang="en" sz="800">
                <a:latin typeface="Lato"/>
                <a:ea typeface="Lato"/>
                <a:cs typeface="Lato"/>
                <a:sym typeface="Lato"/>
              </a:rPr>
              <a:t>&gt;,&lt;b4&gt;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22" name="Google Shape;222;p30"/>
          <p:cNvCxnSpPr>
            <a:stCxn id="196" idx="7"/>
            <a:endCxn id="221" idx="1"/>
          </p:cNvCxnSpPr>
          <p:nvPr/>
        </p:nvCxnSpPr>
        <p:spPr>
          <a:xfrm flipH="1" rot="10800000">
            <a:off x="5470191" y="1595712"/>
            <a:ext cx="667500" cy="24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3" name="Google Shape;223;p30"/>
          <p:cNvSpPr txBox="1"/>
          <p:nvPr/>
        </p:nvSpPr>
        <p:spPr>
          <a:xfrm rot="138033">
            <a:off x="4674458" y="2403901"/>
            <a:ext cx="829569" cy="2410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0.188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4" name="Google Shape;224;p30"/>
          <p:cNvSpPr txBox="1"/>
          <p:nvPr/>
        </p:nvSpPr>
        <p:spPr>
          <a:xfrm rot="2306192">
            <a:off x="4674400" y="2937192"/>
            <a:ext cx="829570" cy="2410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0.008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5" name="Google Shape;225;p30"/>
          <p:cNvSpPr txBox="1"/>
          <p:nvPr/>
        </p:nvSpPr>
        <p:spPr>
          <a:xfrm rot="4295869">
            <a:off x="4322467" y="3303964"/>
            <a:ext cx="829624" cy="2408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0.02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6" name="Google Shape;226;p30"/>
          <p:cNvSpPr txBox="1"/>
          <p:nvPr/>
        </p:nvSpPr>
        <p:spPr>
          <a:xfrm rot="-3888925">
            <a:off x="3607555" y="3165855"/>
            <a:ext cx="829777" cy="2407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0.096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7" name="Google Shape;227;p30"/>
          <p:cNvSpPr txBox="1"/>
          <p:nvPr/>
        </p:nvSpPr>
        <p:spPr>
          <a:xfrm rot="-1368090">
            <a:off x="3442136" y="2841878"/>
            <a:ext cx="829850" cy="24080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0.122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8" name="Google Shape;228;p30"/>
          <p:cNvSpPr txBox="1"/>
          <p:nvPr/>
        </p:nvSpPr>
        <p:spPr>
          <a:xfrm rot="803895">
            <a:off x="3450382" y="2541958"/>
            <a:ext cx="829887" cy="2408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0.144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9" name="Google Shape;229;p30"/>
          <p:cNvSpPr txBox="1"/>
          <p:nvPr/>
        </p:nvSpPr>
        <p:spPr>
          <a:xfrm rot="4833805">
            <a:off x="3862369" y="2199065"/>
            <a:ext cx="548928" cy="2408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0.144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0" name="Google Shape;230;p30"/>
          <p:cNvSpPr txBox="1"/>
          <p:nvPr/>
        </p:nvSpPr>
        <p:spPr>
          <a:xfrm rot="-2166211">
            <a:off x="4140919" y="2022918"/>
            <a:ext cx="829874" cy="2411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0.148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1" name="Google Shape;231;p30"/>
          <p:cNvSpPr txBox="1"/>
          <p:nvPr/>
        </p:nvSpPr>
        <p:spPr>
          <a:xfrm rot="-1213001">
            <a:off x="5319803" y="1465627"/>
            <a:ext cx="829930" cy="241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0.135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/>
          <p:nvPr>
            <p:ph type="title"/>
          </p:nvPr>
        </p:nvSpPr>
        <p:spPr>
          <a:xfrm>
            <a:off x="347150" y="1126175"/>
            <a:ext cx="2217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Framework</a:t>
            </a:r>
            <a:endParaRPr/>
          </a:p>
        </p:txBody>
      </p:sp>
      <p:sp>
        <p:nvSpPr>
          <p:cNvPr id="237" name="Google Shape;237;p31"/>
          <p:cNvSpPr/>
          <p:nvPr/>
        </p:nvSpPr>
        <p:spPr>
          <a:xfrm>
            <a:off x="2685525" y="1400700"/>
            <a:ext cx="1369200" cy="5352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1"/>
          <p:cNvSpPr txBox="1"/>
          <p:nvPr/>
        </p:nvSpPr>
        <p:spPr>
          <a:xfrm>
            <a:off x="2762025" y="1400700"/>
            <a:ext cx="12162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</a:t>
            </a:r>
            <a:endParaRPr/>
          </a:p>
        </p:txBody>
      </p:sp>
      <p:sp>
        <p:nvSpPr>
          <p:cNvPr id="239" name="Google Shape;239;p31"/>
          <p:cNvSpPr/>
          <p:nvPr/>
        </p:nvSpPr>
        <p:spPr>
          <a:xfrm>
            <a:off x="4096525" y="1543200"/>
            <a:ext cx="271200" cy="25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1"/>
          <p:cNvSpPr/>
          <p:nvPr/>
        </p:nvSpPr>
        <p:spPr>
          <a:xfrm>
            <a:off x="4464900" y="1414600"/>
            <a:ext cx="1369200" cy="5352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1"/>
          <p:cNvSpPr txBox="1"/>
          <p:nvPr/>
        </p:nvSpPr>
        <p:spPr>
          <a:xfrm>
            <a:off x="4486025" y="1400700"/>
            <a:ext cx="12927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Profile Execution</a:t>
            </a:r>
            <a:endParaRPr/>
          </a:p>
        </p:txBody>
      </p:sp>
      <p:sp>
        <p:nvSpPr>
          <p:cNvPr id="242" name="Google Shape;242;p31"/>
          <p:cNvSpPr/>
          <p:nvPr/>
        </p:nvSpPr>
        <p:spPr>
          <a:xfrm>
            <a:off x="5013900" y="1949800"/>
            <a:ext cx="271200" cy="444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1"/>
          <p:cNvSpPr/>
          <p:nvPr/>
        </p:nvSpPr>
        <p:spPr>
          <a:xfrm>
            <a:off x="4530338" y="2405200"/>
            <a:ext cx="1369200" cy="5352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1"/>
          <p:cNvSpPr txBox="1"/>
          <p:nvPr/>
        </p:nvSpPr>
        <p:spPr>
          <a:xfrm>
            <a:off x="4530350" y="2405200"/>
            <a:ext cx="12927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Generation</a:t>
            </a:r>
            <a:endParaRPr/>
          </a:p>
        </p:txBody>
      </p:sp>
      <p:sp>
        <p:nvSpPr>
          <p:cNvPr id="245" name="Google Shape;245;p31"/>
          <p:cNvSpPr/>
          <p:nvPr/>
        </p:nvSpPr>
        <p:spPr>
          <a:xfrm>
            <a:off x="5013900" y="2959600"/>
            <a:ext cx="271200" cy="444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1"/>
          <p:cNvSpPr/>
          <p:nvPr/>
        </p:nvSpPr>
        <p:spPr>
          <a:xfrm>
            <a:off x="4530350" y="3418325"/>
            <a:ext cx="1369200" cy="5352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1"/>
          <p:cNvSpPr txBox="1"/>
          <p:nvPr/>
        </p:nvSpPr>
        <p:spPr>
          <a:xfrm>
            <a:off x="4551175" y="3404425"/>
            <a:ext cx="1334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Analysis</a:t>
            </a:r>
            <a:endParaRPr/>
          </a:p>
        </p:txBody>
      </p:sp>
      <p:sp>
        <p:nvSpPr>
          <p:cNvPr id="248" name="Google Shape;248;p31"/>
          <p:cNvSpPr/>
          <p:nvPr/>
        </p:nvSpPr>
        <p:spPr>
          <a:xfrm>
            <a:off x="5013900" y="3953175"/>
            <a:ext cx="271200" cy="473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1"/>
          <p:cNvSpPr/>
          <p:nvPr/>
        </p:nvSpPr>
        <p:spPr>
          <a:xfrm>
            <a:off x="4530350" y="4440075"/>
            <a:ext cx="1369200" cy="5352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1"/>
          <p:cNvSpPr txBox="1"/>
          <p:nvPr/>
        </p:nvSpPr>
        <p:spPr>
          <a:xfrm>
            <a:off x="4551475" y="4426175"/>
            <a:ext cx="1292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Guided Execution</a:t>
            </a:r>
            <a:endParaRPr/>
          </a:p>
        </p:txBody>
      </p:sp>
      <p:sp>
        <p:nvSpPr>
          <p:cNvPr id="251" name="Google Shape;251;p31"/>
          <p:cNvSpPr/>
          <p:nvPr/>
        </p:nvSpPr>
        <p:spPr>
          <a:xfrm>
            <a:off x="2761725" y="4448700"/>
            <a:ext cx="1369200" cy="5352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1"/>
          <p:cNvSpPr txBox="1"/>
          <p:nvPr/>
        </p:nvSpPr>
        <p:spPr>
          <a:xfrm>
            <a:off x="2838225" y="4448700"/>
            <a:ext cx="12162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Input</a:t>
            </a:r>
            <a:endParaRPr/>
          </a:p>
        </p:txBody>
      </p:sp>
      <p:sp>
        <p:nvSpPr>
          <p:cNvPr id="253" name="Google Shape;253;p31"/>
          <p:cNvSpPr/>
          <p:nvPr/>
        </p:nvSpPr>
        <p:spPr>
          <a:xfrm>
            <a:off x="4172725" y="4591200"/>
            <a:ext cx="271200" cy="25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1"/>
          <p:cNvSpPr/>
          <p:nvPr/>
        </p:nvSpPr>
        <p:spPr>
          <a:xfrm>
            <a:off x="7313475" y="3508275"/>
            <a:ext cx="892800" cy="4449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1"/>
          <p:cNvSpPr txBox="1"/>
          <p:nvPr/>
        </p:nvSpPr>
        <p:spPr>
          <a:xfrm>
            <a:off x="7380075" y="3501325"/>
            <a:ext cx="7596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</a:t>
            </a:r>
            <a:endParaRPr/>
          </a:p>
        </p:txBody>
      </p:sp>
      <p:sp>
        <p:nvSpPr>
          <p:cNvPr id="256" name="Google Shape;256;p31"/>
          <p:cNvSpPr/>
          <p:nvPr/>
        </p:nvSpPr>
        <p:spPr>
          <a:xfrm>
            <a:off x="5920675" y="3643825"/>
            <a:ext cx="1401600" cy="15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1"/>
          <p:cNvSpPr/>
          <p:nvPr/>
        </p:nvSpPr>
        <p:spPr>
          <a:xfrm>
            <a:off x="7867025" y="4536975"/>
            <a:ext cx="892800" cy="4449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1"/>
          <p:cNvSpPr txBox="1"/>
          <p:nvPr/>
        </p:nvSpPr>
        <p:spPr>
          <a:xfrm>
            <a:off x="7858575" y="4523075"/>
            <a:ext cx="8229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</a:t>
            </a:r>
            <a:endParaRPr/>
          </a:p>
        </p:txBody>
      </p:sp>
      <p:sp>
        <p:nvSpPr>
          <p:cNvPr id="259" name="Google Shape;259;p31"/>
          <p:cNvSpPr/>
          <p:nvPr/>
        </p:nvSpPr>
        <p:spPr>
          <a:xfrm>
            <a:off x="5920675" y="4672525"/>
            <a:ext cx="1946400" cy="15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1"/>
          <p:cNvSpPr txBox="1"/>
          <p:nvPr/>
        </p:nvSpPr>
        <p:spPr>
          <a:xfrm>
            <a:off x="5187800" y="2000300"/>
            <a:ext cx="23466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 Sequence</a:t>
            </a:r>
            <a:endParaRPr/>
          </a:p>
        </p:txBody>
      </p:sp>
      <p:sp>
        <p:nvSpPr>
          <p:cNvPr id="261" name="Google Shape;261;p31"/>
          <p:cNvSpPr txBox="1"/>
          <p:nvPr/>
        </p:nvSpPr>
        <p:spPr>
          <a:xfrm>
            <a:off x="5243400" y="3010775"/>
            <a:ext cx="13344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sp>
        <p:nvSpPr>
          <p:cNvPr id="262" name="Google Shape;262;p31"/>
          <p:cNvSpPr txBox="1"/>
          <p:nvPr/>
        </p:nvSpPr>
        <p:spPr>
          <a:xfrm>
            <a:off x="5842975" y="3345150"/>
            <a:ext cx="15570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Non-Optimizable</a:t>
            </a:r>
            <a:endParaRPr/>
          </a:p>
        </p:txBody>
      </p:sp>
      <p:sp>
        <p:nvSpPr>
          <p:cNvPr id="263" name="Google Shape;263;p31"/>
          <p:cNvSpPr txBox="1"/>
          <p:nvPr/>
        </p:nvSpPr>
        <p:spPr>
          <a:xfrm>
            <a:off x="5285100" y="4071700"/>
            <a:ext cx="13344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sp>
        <p:nvSpPr>
          <p:cNvPr id="264" name="Google Shape;264;p31"/>
          <p:cNvSpPr txBox="1"/>
          <p:nvPr/>
        </p:nvSpPr>
        <p:spPr>
          <a:xfrm>
            <a:off x="5920675" y="4372113"/>
            <a:ext cx="21045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 Variant Execution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00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100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00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EinsteinInsanity.jpg"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1" y="0"/>
            <a:ext cx="914007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2"/>
          <p:cNvSpPr txBox="1"/>
          <p:nvPr>
            <p:ph type="title"/>
          </p:nvPr>
        </p:nvSpPr>
        <p:spPr>
          <a:xfrm>
            <a:off x="419400" y="1165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Analysis</a:t>
            </a:r>
            <a:endParaRPr/>
          </a:p>
        </p:txBody>
      </p:sp>
      <p:sp>
        <p:nvSpPr>
          <p:cNvPr id="270" name="Google Shape;270;p32"/>
          <p:cNvSpPr txBox="1"/>
          <p:nvPr>
            <p:ph idx="1" type="body"/>
          </p:nvPr>
        </p:nvSpPr>
        <p:spPr>
          <a:xfrm>
            <a:off x="506575" y="1937750"/>
            <a:ext cx="8403300" cy="28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alibri"/>
              <a:buChar char="➔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Generate a metric over such possible transitions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alibri"/>
              <a:buChar char="➔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Traverse the possible transitions from each state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alibri"/>
              <a:buChar char="➔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Difference between guided and unguided execution</a:t>
            </a:r>
            <a:endParaRPr sz="24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Analysis</a:t>
            </a:r>
            <a:endParaRPr/>
          </a:p>
        </p:txBody>
      </p:sp>
      <p:sp>
        <p:nvSpPr>
          <p:cNvPr id="276" name="Google Shape;276;p33"/>
          <p:cNvSpPr txBox="1"/>
          <p:nvPr>
            <p:ph idx="1" type="body"/>
          </p:nvPr>
        </p:nvSpPr>
        <p:spPr>
          <a:xfrm>
            <a:off x="729450" y="1932300"/>
            <a:ext cx="7688700" cy="31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For each state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pic>
        <p:nvPicPr>
          <p:cNvPr descr="GuidanceMetric.png" id="277" name="Google Shape;27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6663" y="2571088"/>
            <a:ext cx="4657725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10-03 at 11.21.08 AM.png" id="278" name="Google Shape;27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6675" y="3107375"/>
            <a:ext cx="3695700" cy="1809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3"/>
          <p:cNvSpPr txBox="1"/>
          <p:nvPr/>
        </p:nvSpPr>
        <p:spPr>
          <a:xfrm>
            <a:off x="6429375" y="4371975"/>
            <a:ext cx="23355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Lower the better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4"/>
          <p:cNvSpPr txBox="1"/>
          <p:nvPr>
            <p:ph type="title"/>
          </p:nvPr>
        </p:nvSpPr>
        <p:spPr>
          <a:xfrm>
            <a:off x="375325" y="1348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Guided Execution</a:t>
            </a:r>
            <a:endParaRPr/>
          </a:p>
        </p:txBody>
      </p:sp>
      <p:sp>
        <p:nvSpPr>
          <p:cNvPr id="285" name="Google Shape;285;p34"/>
          <p:cNvSpPr txBox="1"/>
          <p:nvPr>
            <p:ph idx="1" type="body"/>
          </p:nvPr>
        </p:nvSpPr>
        <p:spPr>
          <a:xfrm>
            <a:off x="375325" y="1883625"/>
            <a:ext cx="4687500" cy="31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alibri"/>
              <a:buChar char="➔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Reduces the number of possible transitions before commit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alibri"/>
              <a:buChar char="➔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Reduces the number of new states formed  during execution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alibri"/>
              <a:buChar char="➔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Holds back the thread with low transition probability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uidedExecution.png" id="286" name="Google Shape;286;p34"/>
          <p:cNvPicPr preferRelativeResize="0"/>
          <p:nvPr/>
        </p:nvPicPr>
        <p:blipFill rotWithShape="1">
          <a:blip r:embed="rId3">
            <a:alphaModFix/>
          </a:blip>
          <a:srcRect b="0" l="1254" r="0" t="0"/>
          <a:stretch/>
        </p:blipFill>
        <p:spPr>
          <a:xfrm>
            <a:off x="4825825" y="745850"/>
            <a:ext cx="4318174" cy="439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5"/>
          <p:cNvSpPr txBox="1"/>
          <p:nvPr>
            <p:ph type="title"/>
          </p:nvPr>
        </p:nvSpPr>
        <p:spPr>
          <a:xfrm>
            <a:off x="481475" y="1171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</a:t>
            </a:r>
            <a:endParaRPr/>
          </a:p>
        </p:txBody>
      </p:sp>
      <p:sp>
        <p:nvSpPr>
          <p:cNvPr id="292" name="Google Shape;292;p35"/>
          <p:cNvSpPr txBox="1"/>
          <p:nvPr>
            <p:ph idx="1" type="body"/>
          </p:nvPr>
        </p:nvSpPr>
        <p:spPr>
          <a:xfrm>
            <a:off x="554425" y="1555200"/>
            <a:ext cx="8339700" cy="34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alibri"/>
              <a:buChar char="➔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STAMP benchmark suite with TL2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alibri"/>
              <a:buChar char="➔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8 core and 16 core intel machines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alibri"/>
              <a:buChar char="➔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Threshold transition = P/4,  in which P = highest probability of a transition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alibri"/>
              <a:buChar char="➔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Dedicated core for each thread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alibri"/>
              <a:buChar char="➔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Bitwise storage of model within a state indexed hash-table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6"/>
          <p:cNvSpPr txBox="1"/>
          <p:nvPr>
            <p:ph type="title"/>
          </p:nvPr>
        </p:nvSpPr>
        <p:spPr>
          <a:xfrm>
            <a:off x="785075" y="1103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Execution Time Variance (8 threads)</a:t>
            </a:r>
            <a:endParaRPr/>
          </a:p>
        </p:txBody>
      </p:sp>
      <p:sp>
        <p:nvSpPr>
          <p:cNvPr id="298" name="Google Shape;298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Screen Shot 2017-10-03 at 11.50.08 AM.png" id="299" name="Google Shape;29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69200"/>
            <a:ext cx="9144001" cy="360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7"/>
          <p:cNvSpPr txBox="1"/>
          <p:nvPr>
            <p:ph type="title"/>
          </p:nvPr>
        </p:nvSpPr>
        <p:spPr>
          <a:xfrm>
            <a:off x="729450" y="11657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Tail of Abort Distribution (8 threads)</a:t>
            </a:r>
            <a:endParaRPr/>
          </a:p>
        </p:txBody>
      </p:sp>
      <p:sp>
        <p:nvSpPr>
          <p:cNvPr id="305" name="Google Shape;305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Screen Shot 2017-10-03 at 11.52.55 AM.png" id="306" name="Google Shape;30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" y="1700925"/>
            <a:ext cx="9144000" cy="344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8"/>
          <p:cNvSpPr txBox="1"/>
          <p:nvPr>
            <p:ph type="title"/>
          </p:nvPr>
        </p:nvSpPr>
        <p:spPr>
          <a:xfrm>
            <a:off x="785075" y="1103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Execution Time Variance (16 threads)</a:t>
            </a:r>
            <a:endParaRPr/>
          </a:p>
        </p:txBody>
      </p:sp>
      <p:pic>
        <p:nvPicPr>
          <p:cNvPr descr="Screen Shot 2017-10-03 at 11.55.30 AM.png" id="312" name="Google Shape;31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" y="1540150"/>
            <a:ext cx="9144000" cy="360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10-03 at 11.57.57 AM.png" id="317" name="Google Shape;31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" y="1578900"/>
            <a:ext cx="9144001" cy="3564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39"/>
          <p:cNvSpPr txBox="1"/>
          <p:nvPr>
            <p:ph type="title"/>
          </p:nvPr>
        </p:nvSpPr>
        <p:spPr>
          <a:xfrm>
            <a:off x="729450" y="11657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Tail of Abort Distribution (16 threads)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10-03 at 12.05.05 PM.png" id="323" name="Google Shape;32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350" y="1714500"/>
            <a:ext cx="8659674" cy="3370875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Reduction in Non-determinism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10-03 at 12.07.16 PM.png" id="329" name="Google Shape;32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25" y="1491700"/>
            <a:ext cx="9143999" cy="3709925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1"/>
          <p:cNvSpPr txBox="1"/>
          <p:nvPr>
            <p:ph type="title"/>
          </p:nvPr>
        </p:nvSpPr>
        <p:spPr>
          <a:xfrm>
            <a:off x="777875" y="1148797"/>
            <a:ext cx="7688700" cy="4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Timing Performance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Computers can do the same thing over and over again emitting different results</a:t>
            </a:r>
            <a:endParaRPr b="0" sz="2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Are computers sane or Insane?</a:t>
            </a:r>
            <a:endParaRPr b="0" sz="2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0" sz="2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bangOnKeyboard.jpeg"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0725" y="2328225"/>
            <a:ext cx="24003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/>
        </p:nvSpPr>
        <p:spPr>
          <a:xfrm>
            <a:off x="4761225" y="2391025"/>
            <a:ext cx="1251000" cy="9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2"/>
          <p:cNvSpPr txBox="1"/>
          <p:nvPr>
            <p:ph type="title"/>
          </p:nvPr>
        </p:nvSpPr>
        <p:spPr>
          <a:xfrm>
            <a:off x="298875" y="1282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SynQuake - STM version of Quake3</a:t>
            </a:r>
            <a:endParaRPr/>
          </a:p>
        </p:txBody>
      </p:sp>
      <p:sp>
        <p:nvSpPr>
          <p:cNvPr id="336" name="Google Shape;336;p42"/>
          <p:cNvSpPr txBox="1"/>
          <p:nvPr>
            <p:ph idx="1" type="body"/>
          </p:nvPr>
        </p:nvSpPr>
        <p:spPr>
          <a:xfrm>
            <a:off x="298875" y="1777400"/>
            <a:ext cx="6123600" cy="32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alibri"/>
              <a:buChar char="➔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SynQuake: a 2D version of the real world Quake 3 multiplayer game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alibri"/>
              <a:buChar char="➔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 SynQuake employs a fine grained consistency at object level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alibri"/>
              <a:buChar char="➔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SynQuake  is faster than lock-based version of the game and is also scalable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SynQuake.png" id="337" name="Google Shape;33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3675" y="1515250"/>
            <a:ext cx="3051350" cy="3509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3"/>
          <p:cNvSpPr txBox="1"/>
          <p:nvPr>
            <p:ph type="title"/>
          </p:nvPr>
        </p:nvSpPr>
        <p:spPr>
          <a:xfrm>
            <a:off x="417050" y="1197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LibTM in SynQuake</a:t>
            </a:r>
            <a:endParaRPr/>
          </a:p>
        </p:txBody>
      </p:sp>
      <p:sp>
        <p:nvSpPr>
          <p:cNvPr id="343" name="Google Shape;343;p43"/>
          <p:cNvSpPr txBox="1"/>
          <p:nvPr>
            <p:ph idx="1" type="body"/>
          </p:nvPr>
        </p:nvSpPr>
        <p:spPr>
          <a:xfrm>
            <a:off x="417050" y="1732750"/>
            <a:ext cx="8486700" cy="3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alibri"/>
              <a:buChar char="➔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LibTM: an object based STM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alibri"/>
              <a:buChar char="◆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4 conflict detection mechanisms (Fully Pessimistic to Fully optimistic)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alibri"/>
              <a:buChar char="◆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2 conflict resolution mechanisms ( wait-for-readers, abort readers)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alibri"/>
              <a:buChar char="➔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SynQuake uses fully optimistic conflict detection and abort-readers conflict resolution mechanisms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4"/>
          <p:cNvSpPr txBox="1"/>
          <p:nvPr>
            <p:ph type="title"/>
          </p:nvPr>
        </p:nvSpPr>
        <p:spPr>
          <a:xfrm>
            <a:off x="283025" y="1195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SynQuake Inputs</a:t>
            </a:r>
            <a:endParaRPr/>
          </a:p>
        </p:txBody>
      </p:sp>
      <p:sp>
        <p:nvSpPr>
          <p:cNvPr id="349" name="Google Shape;349;p44"/>
          <p:cNvSpPr txBox="1"/>
          <p:nvPr>
            <p:ph idx="1" type="body"/>
          </p:nvPr>
        </p:nvSpPr>
        <p:spPr>
          <a:xfrm>
            <a:off x="283025" y="1730450"/>
            <a:ext cx="8486700" cy="29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alibri"/>
              <a:buChar char="➔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Quests are specific areas in the map that attracts players thus simulating: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alibri"/>
              <a:buChar char="◆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A high interest area in the game play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alibri"/>
              <a:buChar char="◆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Associated different player movement pattern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5"/>
          <p:cNvSpPr txBox="1"/>
          <p:nvPr>
            <p:ph type="title"/>
          </p:nvPr>
        </p:nvSpPr>
        <p:spPr>
          <a:xfrm>
            <a:off x="353225" y="1158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SynQuake Experiments</a:t>
            </a:r>
            <a:endParaRPr/>
          </a:p>
        </p:txBody>
      </p:sp>
      <p:sp>
        <p:nvSpPr>
          <p:cNvPr id="355" name="Google Shape;355;p45"/>
          <p:cNvSpPr txBox="1"/>
          <p:nvPr>
            <p:ph idx="1" type="body"/>
          </p:nvPr>
        </p:nvSpPr>
        <p:spPr>
          <a:xfrm>
            <a:off x="417050" y="1646100"/>
            <a:ext cx="8313000" cy="34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alibri"/>
              <a:buChar char="➔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Experiments were conducted with 1000 players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alibri"/>
              <a:buChar char="◆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Training input 4worst_case.quest and 4moving.quest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alibri"/>
              <a:buChar char="◆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Testing input 4quadrants.quest and 4center_spread6.quest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alibri"/>
              <a:buChar char="➔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The training set was selected to have a representative behavior</a:t>
            </a: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24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10-03 at 12.30.52 PM.png" id="360" name="Google Shape;36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750" y="1675100"/>
            <a:ext cx="8097525" cy="34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46"/>
          <p:cNvSpPr txBox="1"/>
          <p:nvPr>
            <p:ph type="title"/>
          </p:nvPr>
        </p:nvSpPr>
        <p:spPr>
          <a:xfrm>
            <a:off x="771175" y="1193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SynQuake Results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7"/>
          <p:cNvSpPr txBox="1"/>
          <p:nvPr>
            <p:ph type="title"/>
          </p:nvPr>
        </p:nvSpPr>
        <p:spPr>
          <a:xfrm>
            <a:off x="417575" y="11221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SynQuake Execution Time</a:t>
            </a:r>
            <a:endParaRPr/>
          </a:p>
        </p:txBody>
      </p:sp>
      <p:sp>
        <p:nvSpPr>
          <p:cNvPr id="367" name="Google Shape;367;p47"/>
          <p:cNvSpPr txBox="1"/>
          <p:nvPr>
            <p:ph idx="1" type="body"/>
          </p:nvPr>
        </p:nvSpPr>
        <p:spPr>
          <a:xfrm>
            <a:off x="471700" y="1490950"/>
            <a:ext cx="7688700" cy="35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alibri"/>
              <a:buChar char="➔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8 threads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alibri"/>
              <a:buChar char="◆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Speedup of  35% for 4Quadrants.quest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alibri"/>
              <a:buChar char="◆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Speedup of  10% for 4center_spread6.quest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alibri"/>
              <a:buChar char="➔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16 threads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alibri"/>
              <a:buChar char="◆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Slowdown of  1% for 4Quadrants.quest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alibri"/>
              <a:buChar char="◆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Speedup of  3% for 4center_spread6.quest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alibri"/>
              <a:buChar char="➔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Object based STM - no spurious conflicts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alibri"/>
              <a:buChar char="➔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Training input captures behavior</a:t>
            </a:r>
            <a:endParaRPr sz="24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8"/>
          <p:cNvSpPr txBox="1"/>
          <p:nvPr>
            <p:ph type="title"/>
          </p:nvPr>
        </p:nvSpPr>
        <p:spPr>
          <a:xfrm>
            <a:off x="399325" y="1158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</a:t>
            </a:r>
            <a:endParaRPr/>
          </a:p>
        </p:txBody>
      </p:sp>
      <p:sp>
        <p:nvSpPr>
          <p:cNvPr id="373" name="Google Shape;373;p48"/>
          <p:cNvSpPr txBox="1"/>
          <p:nvPr>
            <p:ph idx="1" type="body"/>
          </p:nvPr>
        </p:nvSpPr>
        <p:spPr>
          <a:xfrm>
            <a:off x="465700" y="1633400"/>
            <a:ext cx="8514600" cy="3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alibri"/>
              <a:buChar char="➔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Minimizing execution variance is required as STM gets adopted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alibri"/>
              <a:buChar char="➔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GSTM - utility of the model is checked for optimization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alibri"/>
              <a:buChar char="➔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Reduction in variance in STAMPS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alibri"/>
              <a:buChar char="◆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Up to 74%  in 16 cores	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alibri"/>
              <a:buChar char="◆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Up to 53% in 8 cores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alibri"/>
              <a:buChar char="➔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Max slowdown of 1.6x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alibri"/>
              <a:buChar char="➔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Reduction in variance frame rate processing in SynQuake without slowdown</a:t>
            </a:r>
            <a:endParaRPr sz="24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9"/>
          <p:cNvSpPr txBox="1"/>
          <p:nvPr>
            <p:ph type="title"/>
          </p:nvPr>
        </p:nvSpPr>
        <p:spPr>
          <a:xfrm>
            <a:off x="727650" y="2388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Are Computers Sane or Insane ?</a:t>
            </a:r>
            <a:endParaRPr sz="3600"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1946825"/>
            <a:ext cx="7688700" cy="22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 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/>
              <a:t>Computers are Non-deterministic regardless of being used to do sane or insane things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441350" y="1184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Non-determinism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441350" y="1866300"/>
            <a:ext cx="9037800" cy="31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" sz="2400"/>
              <a:t>Variant behavior exhibited during repeated execution with same input</a:t>
            </a:r>
            <a:endParaRPr sz="20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" sz="2400"/>
              <a:t>Different sources</a:t>
            </a:r>
            <a:endParaRPr sz="2400"/>
          </a:p>
          <a:p>
            <a:pPr indent="-3556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◆"/>
            </a:pPr>
            <a:r>
              <a:rPr lang="en" sz="2000"/>
              <a:t>Architecture, OS, runtime </a:t>
            </a:r>
            <a:endParaRPr sz="2000"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441350" y="1184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Non-determinism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441350" y="1866300"/>
            <a:ext cx="9037800" cy="31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" sz="2400"/>
              <a:t>Optimizing Non-determinism</a:t>
            </a:r>
            <a:endParaRPr sz="2400"/>
          </a:p>
          <a:p>
            <a:pPr indent="-3810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◆"/>
            </a:pPr>
            <a:r>
              <a:rPr lang="en" sz="2400"/>
              <a:t>Debugging </a:t>
            </a:r>
            <a:endParaRPr sz="2400"/>
          </a:p>
          <a:p>
            <a:pPr indent="-3810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◆"/>
            </a:pPr>
            <a:r>
              <a:rPr lang="en" sz="2400"/>
              <a:t>Robustness </a:t>
            </a:r>
            <a:endParaRPr sz="2400"/>
          </a:p>
          <a:p>
            <a:pPr indent="-3810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◆"/>
            </a:pPr>
            <a:r>
              <a:rPr lang="en" sz="2400"/>
              <a:t>Repeatability </a:t>
            </a:r>
            <a:endParaRPr sz="2000"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406625" y="1247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Execution Time Variance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494025" y="1782300"/>
            <a:ext cx="7688700" cy="31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Execution time varies across runs due to non-determinism</a:t>
            </a:r>
            <a:endParaRPr sz="24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In sequential programs, execution timings vary due to: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 co-executing programs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◆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 context switches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◆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 Architectural causes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556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Branches, cache misses, TLB misses</a:t>
            </a:r>
            <a:endParaRPr sz="24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574475" y="1237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Execution Time Variance in Parallel Programs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729450" y="1714500"/>
            <a:ext cx="76887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 Threads in parallel programs experience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◆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interference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◆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resource sharing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◆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scheduling decisions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alibri"/>
              <a:buChar char="➔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Parallel Programs experience more non-determinism and timing variance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574475" y="1237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Soft-real Time Apps</a:t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729450" y="1714500"/>
            <a:ext cx="76887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Expect loose bound on timing variance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For s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mooth user experience - bounds on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◆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Frame rates  (lower)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◆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Jitters  (higher 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alibri"/>
              <a:buChar char="➔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Example - Games, Multimedia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