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3C78D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3B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3C78D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3C78D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9004" y="131702"/>
            <a:ext cx="2105991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3C78D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215" y="848185"/>
            <a:ext cx="8434705" cy="128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3B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574" y="632045"/>
            <a:ext cx="3752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>
                <a:solidFill>
                  <a:srgbClr val="CC0000"/>
                </a:solidFill>
              </a:rPr>
              <a:t>Capstone</a:t>
            </a:r>
            <a:r>
              <a:rPr lang="en-IN" sz="4000" spc="-75">
                <a:solidFill>
                  <a:srgbClr val="CC0000"/>
                </a:solidFill>
              </a:rPr>
              <a:t> </a:t>
            </a:r>
            <a:r>
              <a:rPr lang="en-IN" sz="4000" spc="-15">
                <a:solidFill>
                  <a:srgbClr val="CC0000"/>
                </a:solidFill>
              </a:rPr>
              <a:t>Project</a:t>
            </a:r>
            <a:endParaRPr lang="en-IN"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0545" y="1393083"/>
            <a:ext cx="8662909" cy="2483372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778510" algn="ctr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MACHINE</a:t>
            </a:r>
            <a:r>
              <a:rPr spc="-30" dirty="0"/>
              <a:t> </a:t>
            </a:r>
            <a:r>
              <a:rPr spc="-10" dirty="0"/>
              <a:t>LEARNING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REGRESSION</a:t>
            </a:r>
          </a:p>
          <a:p>
            <a:pPr marL="12700" algn="ctr">
              <a:lnSpc>
                <a:spcPct val="100000"/>
              </a:lnSpc>
              <a:spcBef>
                <a:spcPts val="1260"/>
              </a:spcBef>
            </a:pPr>
            <a:r>
              <a:rPr sz="2800" spc="-5" dirty="0"/>
              <a:t>YES</a:t>
            </a:r>
            <a:r>
              <a:rPr sz="2800" spc="-20" dirty="0"/>
              <a:t> </a:t>
            </a:r>
            <a:r>
              <a:rPr sz="2800" spc="-10" dirty="0"/>
              <a:t>BANK</a:t>
            </a:r>
            <a:r>
              <a:rPr sz="2800" spc="-25" dirty="0"/>
              <a:t> </a:t>
            </a:r>
            <a:r>
              <a:rPr sz="2800" spc="-15" dirty="0"/>
              <a:t>STOCK </a:t>
            </a:r>
            <a:r>
              <a:rPr sz="2800" spc="-5" dirty="0"/>
              <a:t>CLOSING</a:t>
            </a:r>
            <a:r>
              <a:rPr sz="2800" spc="-20" dirty="0"/>
              <a:t> </a:t>
            </a:r>
            <a:r>
              <a:rPr sz="2800" spc="-5" dirty="0"/>
              <a:t>PRICE</a:t>
            </a:r>
            <a:r>
              <a:rPr sz="2800" spc="-20" dirty="0"/>
              <a:t> </a:t>
            </a:r>
            <a:r>
              <a:rPr sz="2800" spc="-5" dirty="0"/>
              <a:t>PREDICTION</a:t>
            </a:r>
            <a:endParaRPr lang="en-US" sz="2800" spc="-5" dirty="0"/>
          </a:p>
          <a:p>
            <a:pPr marL="12700" algn="ctr">
              <a:lnSpc>
                <a:spcPct val="100000"/>
              </a:lnSpc>
              <a:spcBef>
                <a:spcPts val="1260"/>
              </a:spcBef>
            </a:pPr>
            <a:r>
              <a:rPr lang="en-IN" sz="2800" spc="-5" dirty="0"/>
              <a:t>By</a:t>
            </a:r>
          </a:p>
          <a:p>
            <a:pPr marL="12700" algn="ctr">
              <a:lnSpc>
                <a:spcPct val="100000"/>
              </a:lnSpc>
              <a:spcBef>
                <a:spcPts val="1260"/>
              </a:spcBef>
            </a:pPr>
            <a:r>
              <a:rPr lang="en-IN" sz="2800" spc="-5" dirty="0"/>
              <a:t>Girish R</a:t>
            </a:r>
            <a:endParaRPr sz="28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78302"/>
            <a:ext cx="256540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5" dirty="0">
                <a:solidFill>
                  <a:srgbClr val="1155CC"/>
                </a:solidFill>
              </a:rPr>
              <a:t>Data</a:t>
            </a:r>
            <a:r>
              <a:rPr sz="2550" spc="-110" dirty="0">
                <a:solidFill>
                  <a:srgbClr val="1155CC"/>
                </a:solidFill>
              </a:rPr>
              <a:t> </a:t>
            </a:r>
            <a:r>
              <a:rPr sz="2550" spc="-15" dirty="0">
                <a:solidFill>
                  <a:srgbClr val="1155CC"/>
                </a:solidFill>
              </a:rPr>
              <a:t>Visualization</a:t>
            </a:r>
            <a:endParaRPr sz="25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169998"/>
            <a:ext cx="7098425" cy="2817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6698" y="673135"/>
            <a:ext cx="868807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14999"/>
              </a:lnSpc>
              <a:spcBef>
                <a:spcPts val="100"/>
              </a:spcBef>
            </a:pP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 the </a:t>
            </a:r>
            <a:r>
              <a:rPr lang="en-US"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below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 chart we can see that there was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a good price rise from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July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2005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till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2018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it was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a good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time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to invest as there was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a up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trend. The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price between 5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Rs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- 10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Rs in around July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2005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reached a peak price of </a:t>
            </a:r>
            <a:r>
              <a:rPr sz="15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above</a:t>
            </a:r>
            <a:r>
              <a:rPr sz="15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350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Rs in the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year 2018.</a:t>
            </a:r>
            <a:endParaRPr sz="1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600"/>
              </a:spcBef>
            </a:pP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After Rana Kapoor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fraud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was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done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2018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stock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price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started to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fall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there wa</a:t>
            </a:r>
            <a:r>
              <a:rPr lang="en-US"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severe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down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trend, </a:t>
            </a:r>
            <a:r>
              <a:rPr sz="1500" spc="-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5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around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2020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price reached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its</a:t>
            </a:r>
            <a:r>
              <a:rPr sz="15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July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2005 rate of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around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5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 Rs </a:t>
            </a:r>
            <a:r>
              <a:rPr sz="1500" dirty="0">
                <a:solidFill>
                  <a:srgbClr val="212121"/>
                </a:solidFill>
                <a:latin typeface="Times New Roman"/>
                <a:cs typeface="Times New Roman"/>
              </a:rPr>
              <a:t>- 10 </a:t>
            </a:r>
            <a:r>
              <a:rPr sz="1500" spc="-5" dirty="0">
                <a:solidFill>
                  <a:srgbClr val="212121"/>
                </a:solidFill>
                <a:latin typeface="Times New Roman"/>
                <a:cs typeface="Times New Roman"/>
              </a:rPr>
              <a:t>Rs.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175" y="85788"/>
            <a:ext cx="5160010" cy="735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39395" marR="5080" indent="-227329">
              <a:lnSpc>
                <a:spcPct val="79700"/>
              </a:lnSpc>
              <a:spcBef>
                <a:spcPts val="720"/>
              </a:spcBef>
            </a:pPr>
            <a:r>
              <a:rPr sz="2600" b="0" spc="-10" dirty="0">
                <a:solidFill>
                  <a:srgbClr val="1155CC"/>
                </a:solidFill>
                <a:latin typeface="Times New Roman"/>
                <a:cs typeface="Times New Roman"/>
              </a:rPr>
              <a:t>Scatter </a:t>
            </a:r>
            <a:r>
              <a:rPr sz="2600" b="0" spc="-5" dirty="0">
                <a:solidFill>
                  <a:srgbClr val="1155CC"/>
                </a:solidFill>
                <a:latin typeface="Times New Roman"/>
                <a:cs typeface="Times New Roman"/>
              </a:rPr>
              <a:t>plot </a:t>
            </a:r>
            <a:r>
              <a:rPr sz="2600" b="0" spc="-10" dirty="0">
                <a:solidFill>
                  <a:srgbClr val="1155CC"/>
                </a:solidFill>
                <a:latin typeface="Times New Roman"/>
                <a:cs typeface="Times New Roman"/>
              </a:rPr>
              <a:t>to </a:t>
            </a:r>
            <a:r>
              <a:rPr sz="2600" b="0" spc="-5" dirty="0">
                <a:solidFill>
                  <a:srgbClr val="1155CC"/>
                </a:solidFill>
                <a:latin typeface="Times New Roman"/>
                <a:cs typeface="Times New Roman"/>
              </a:rPr>
              <a:t>find </a:t>
            </a:r>
            <a:r>
              <a:rPr sz="2600" b="0" spc="-10" dirty="0">
                <a:solidFill>
                  <a:srgbClr val="1155CC"/>
                </a:solidFill>
                <a:latin typeface="Times New Roman"/>
                <a:cs typeface="Times New Roman"/>
              </a:rPr>
              <a:t>correlation </a:t>
            </a:r>
            <a:r>
              <a:rPr sz="2600" b="0" spc="-5" dirty="0">
                <a:solidFill>
                  <a:srgbClr val="1155CC"/>
                </a:solidFill>
                <a:latin typeface="Times New Roman"/>
                <a:cs typeface="Times New Roman"/>
              </a:rPr>
              <a:t>between </a:t>
            </a:r>
            <a:r>
              <a:rPr sz="2600" b="0" spc="-640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2600" b="0" spc="-10" dirty="0">
                <a:solidFill>
                  <a:srgbClr val="1155CC"/>
                </a:solidFill>
                <a:latin typeface="Times New Roman"/>
                <a:cs typeface="Times New Roman"/>
              </a:rPr>
              <a:t>different</a:t>
            </a:r>
            <a:r>
              <a:rPr sz="2600" b="0" spc="-1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2600" b="0" spc="-10" dirty="0">
                <a:solidFill>
                  <a:srgbClr val="1155CC"/>
                </a:solidFill>
                <a:latin typeface="Times New Roman"/>
                <a:cs typeface="Times New Roman"/>
              </a:rPr>
              <a:t>attributes</a:t>
            </a:r>
            <a:r>
              <a:rPr sz="2600" b="0" spc="-20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1155CC"/>
                </a:solidFill>
                <a:latin typeface="Times New Roman"/>
                <a:cs typeface="Times New Roman"/>
              </a:rPr>
              <a:t>of</a:t>
            </a:r>
            <a:r>
              <a:rPr sz="2600" b="0" spc="-1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1155CC"/>
                </a:solidFill>
                <a:latin typeface="Times New Roman"/>
                <a:cs typeface="Times New Roman"/>
              </a:rPr>
              <a:t>given</a:t>
            </a:r>
            <a:r>
              <a:rPr sz="2600" b="0" spc="-1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1155CC"/>
                </a:solidFill>
                <a:latin typeface="Times New Roman"/>
                <a:cs typeface="Times New Roman"/>
              </a:rPr>
              <a:t>dataset: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09762"/>
            <a:ext cx="9144000" cy="4133850"/>
            <a:chOff x="0" y="1009762"/>
            <a:chExt cx="9144000" cy="4133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7875" y="2942573"/>
              <a:ext cx="3162049" cy="22009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5391" y="1009762"/>
              <a:ext cx="3228608" cy="2247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79799"/>
              <a:ext cx="3027350" cy="210717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233" y="113990"/>
            <a:ext cx="4019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1155CC"/>
                </a:solidFill>
              </a:rPr>
              <a:t>Correlation</a:t>
            </a:r>
            <a:r>
              <a:rPr sz="3200" spc="-70" dirty="0">
                <a:solidFill>
                  <a:srgbClr val="1155CC"/>
                </a:solidFill>
              </a:rPr>
              <a:t> </a:t>
            </a:r>
            <a:r>
              <a:rPr sz="3200" spc="-5" dirty="0">
                <a:solidFill>
                  <a:srgbClr val="1155CC"/>
                </a:solidFill>
              </a:rPr>
              <a:t>(Heatmap)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326375"/>
            <a:ext cx="8393825" cy="38799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325" y="760237"/>
            <a:ext cx="791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By analysing the </a:t>
            </a:r>
            <a:r>
              <a:rPr sz="1700" dirty="0">
                <a:solidFill>
                  <a:srgbClr val="212121"/>
                </a:solidFill>
                <a:latin typeface="Times New Roman"/>
                <a:cs typeface="Times New Roman"/>
              </a:rPr>
              <a:t>heatmap 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we can say that the </a:t>
            </a:r>
            <a:r>
              <a:rPr sz="1700" dirty="0">
                <a:solidFill>
                  <a:srgbClr val="212121"/>
                </a:solidFill>
                <a:latin typeface="Times New Roman"/>
                <a:cs typeface="Times New Roman"/>
              </a:rPr>
              <a:t>relation between 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low and close is the </a:t>
            </a:r>
            <a:r>
              <a:rPr sz="1700" dirty="0">
                <a:solidFill>
                  <a:srgbClr val="212121"/>
                </a:solidFill>
                <a:latin typeface="Times New Roman"/>
                <a:cs typeface="Times New Roman"/>
              </a:rPr>
              <a:t>highest, </a:t>
            </a:r>
            <a:r>
              <a:rPr sz="1700" spc="-40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121"/>
                </a:solidFill>
                <a:latin typeface="Times New Roman"/>
                <a:cs typeface="Times New Roman"/>
              </a:rPr>
              <a:t>followed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121"/>
                </a:solidFill>
                <a:latin typeface="Times New Roman"/>
                <a:cs typeface="Times New Roman"/>
              </a:rPr>
              <a:t>by high 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close,</a:t>
            </a:r>
            <a:r>
              <a:rPr sz="17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least is </a:t>
            </a:r>
            <a:r>
              <a:rPr sz="1700" dirty="0">
                <a:solidFill>
                  <a:srgbClr val="212121"/>
                </a:solidFill>
                <a:latin typeface="Times New Roman"/>
                <a:cs typeface="Times New Roman"/>
              </a:rPr>
              <a:t>open 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7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Times New Roman"/>
                <a:cs typeface="Times New Roman"/>
              </a:rPr>
              <a:t>close.</a:t>
            </a:r>
            <a:endParaRPr sz="17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24846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0173-58E3-4699-A5EF-F91D3D8A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620137"/>
            <a:ext cx="2105991" cy="592470"/>
          </a:xfrm>
        </p:spPr>
        <p:txBody>
          <a:bodyPr/>
          <a:lstStyle/>
          <a:p>
            <a:r>
              <a:rPr lang="en-US"/>
              <a:t>Pair Plot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EE2E77-B155-CF03-7576-33F27D05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33" y="569745"/>
            <a:ext cx="5924550" cy="42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28C3D-A47B-4F5C-E5B6-DE3F05585EFC}"/>
              </a:ext>
            </a:extLst>
          </p:cNvPr>
          <p:cNvSpPr txBox="1"/>
          <p:nvPr/>
        </p:nvSpPr>
        <p:spPr>
          <a:xfrm>
            <a:off x="19756" y="1345570"/>
            <a:ext cx="28758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use the Seaborn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Pairplot</a:t>
            </a:r>
            <a:r>
              <a:rPr lang="en-US" b="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visualise</a:t>
            </a:r>
            <a:r>
              <a:rPr lang="en-US" b="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pairwise relationships between variables in a dataset. This creates a nice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visualisation</a:t>
            </a:r>
            <a:r>
              <a:rPr lang="en-US" b="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aids in data comprehension by condensing a large amount of data into a single figure.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AEC5666B-2514-1CA4-1CE6-677BBA2AF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24846"/>
            <a:ext cx="544899" cy="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117" y="185477"/>
            <a:ext cx="3455670" cy="481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950" spc="15" dirty="0">
                <a:solidFill>
                  <a:srgbClr val="1155CC"/>
                </a:solidFill>
              </a:rPr>
              <a:t>Data</a:t>
            </a:r>
            <a:r>
              <a:rPr sz="2950" spc="-80" dirty="0">
                <a:solidFill>
                  <a:srgbClr val="1155CC"/>
                </a:solidFill>
              </a:rPr>
              <a:t> </a:t>
            </a:r>
            <a:r>
              <a:rPr sz="2950" spc="-5" dirty="0">
                <a:solidFill>
                  <a:srgbClr val="1155CC"/>
                </a:solidFill>
              </a:rPr>
              <a:t>Transformation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721925" y="4371547"/>
            <a:ext cx="74650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Data transformation </a:t>
            </a:r>
            <a:r>
              <a:rPr sz="1600" dirty="0">
                <a:latin typeface="Times New Roman"/>
                <a:cs typeface="Times New Roman"/>
              </a:rPr>
              <a:t>of distribution </a:t>
            </a:r>
            <a:r>
              <a:rPr sz="1600" spc="-5" dirty="0">
                <a:latin typeface="Times New Roman"/>
                <a:cs typeface="Times New Roman"/>
              </a:rPr>
              <a:t>was carried </a:t>
            </a:r>
            <a:r>
              <a:rPr sz="1600" dirty="0">
                <a:latin typeface="Times New Roman"/>
                <a:cs typeface="Times New Roman"/>
              </a:rPr>
              <a:t>out using </a:t>
            </a:r>
            <a:r>
              <a:rPr sz="1600" spc="-5" dirty="0">
                <a:latin typeface="Times New Roman"/>
                <a:cs typeface="Times New Roman"/>
              </a:rPr>
              <a:t>log transformation as the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was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moderately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right </a:t>
            </a:r>
            <a:r>
              <a:rPr sz="1600" spc="-5" dirty="0">
                <a:latin typeface="Times New Roman"/>
                <a:cs typeface="Times New Roman"/>
              </a:rPr>
              <a:t>skewed.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677" y="932600"/>
            <a:ext cx="7520647" cy="3100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361" y="168912"/>
            <a:ext cx="37204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5" dirty="0">
                <a:solidFill>
                  <a:srgbClr val="1155CC"/>
                </a:solidFill>
              </a:rPr>
              <a:t>After</a:t>
            </a:r>
            <a:r>
              <a:rPr sz="3150" spc="-160" dirty="0">
                <a:solidFill>
                  <a:srgbClr val="1155CC"/>
                </a:solidFill>
              </a:rPr>
              <a:t> </a:t>
            </a:r>
            <a:r>
              <a:rPr sz="3150" spc="-25" dirty="0">
                <a:solidFill>
                  <a:srgbClr val="1155CC"/>
                </a:solidFill>
              </a:rPr>
              <a:t>Transformation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13900" y="4169988"/>
            <a:ext cx="727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After transformation we </a:t>
            </a:r>
            <a:r>
              <a:rPr sz="1400" dirty="0">
                <a:latin typeface="Arial MT"/>
                <a:cs typeface="Arial MT"/>
              </a:rPr>
              <a:t>can see </a:t>
            </a:r>
            <a:r>
              <a:rPr sz="1400" spc="-5" dirty="0">
                <a:latin typeface="Arial MT"/>
                <a:cs typeface="Arial MT"/>
              </a:rPr>
              <a:t>our all dataset features high,low and open are now normally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no outliers as well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are </a:t>
            </a:r>
            <a:r>
              <a:rPr sz="1400" dirty="0">
                <a:latin typeface="Arial MT"/>
                <a:cs typeface="Arial MT"/>
              </a:rPr>
              <a:t>ready</a:t>
            </a:r>
            <a:r>
              <a:rPr sz="1400" spc="-5" dirty="0">
                <a:latin typeface="Arial MT"/>
                <a:cs typeface="Arial MT"/>
              </a:rPr>
              <a:t> for fitting 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our </a:t>
            </a:r>
            <a:r>
              <a:rPr sz="1400" dirty="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125" y="878450"/>
            <a:ext cx="6966000" cy="2910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1" y="467544"/>
            <a:ext cx="2522980" cy="1205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US" sz="2100" kern="1200" spc="-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Creation</a:t>
            </a: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1" y="1978532"/>
            <a:ext cx="2522980" cy="256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using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Linear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more accurate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 99%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result,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Lasso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showed </a:t>
            </a:r>
            <a:r>
              <a:rPr lang="en-US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67%.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8182" y="592322"/>
            <a:ext cx="5503418" cy="4113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9352" y="4114800"/>
            <a:ext cx="2004648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627EB63-304E-16FE-523A-EBEDF8FE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5638" y="785989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1537" y="48762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488" y="-27202"/>
            <a:ext cx="257175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819150"/>
            <a:ext cx="5029200" cy="3813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700" marR="10795" indent="-228600" algn="just">
              <a:lnSpc>
                <a:spcPct val="9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US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9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8600" algn="just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for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price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closing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same result.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2286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Stock's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Kapoor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0320" indent="-2286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 for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bject 2"/>
          <p:cNvSpPr txBox="1"/>
          <p:nvPr/>
        </p:nvSpPr>
        <p:spPr>
          <a:xfrm>
            <a:off x="304801" y="438150"/>
            <a:ext cx="8210550" cy="4194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9900" marR="1143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scatter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concluded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shows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0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 marL="469900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889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all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linear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accuracy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99.78%.</a:t>
            </a:r>
          </a:p>
          <a:p>
            <a:pPr marL="469900" marR="196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moderately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visualised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0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achieved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fit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976" y="320943"/>
            <a:ext cx="286512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650" spc="5">
                <a:solidFill>
                  <a:srgbClr val="1155CC"/>
                </a:solidFill>
              </a:rPr>
              <a:t>Conclusion</a:t>
            </a:r>
            <a:endParaRPr lang="en-IN" sz="4650"/>
          </a:p>
        </p:txBody>
      </p:sp>
      <p:sp>
        <p:nvSpPr>
          <p:cNvPr id="3" name="object 3"/>
          <p:cNvSpPr txBox="1"/>
          <p:nvPr/>
        </p:nvSpPr>
        <p:spPr>
          <a:xfrm>
            <a:off x="384725" y="1364445"/>
            <a:ext cx="8366125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 algn="just">
              <a:lnSpc>
                <a:spcPct val="130000"/>
              </a:lnSpc>
              <a:spcBef>
                <a:spcPts val="100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From</a:t>
            </a:r>
            <a:r>
              <a:rPr lang="en-US" sz="2100" spc="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spc="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above</a:t>
            </a:r>
            <a:r>
              <a:rPr lang="en-US" sz="2100" spc="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data</a:t>
            </a:r>
            <a:r>
              <a:rPr lang="en-US" sz="2100" spc="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analysis</a:t>
            </a:r>
            <a:r>
              <a:rPr lang="en-US" sz="2100" spc="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we</a:t>
            </a:r>
            <a:r>
              <a:rPr lang="en-US" sz="2100" spc="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can</a:t>
            </a:r>
            <a:r>
              <a:rPr lang="en-US" sz="2100" spc="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conclude</a:t>
            </a:r>
            <a:r>
              <a:rPr lang="en-US" sz="2100" spc="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that</a:t>
            </a:r>
            <a:r>
              <a:rPr lang="en-US" sz="2100" spc="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spc="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stocks</a:t>
            </a:r>
            <a:r>
              <a:rPr lang="en-US" sz="2100" spc="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were</a:t>
            </a:r>
            <a:r>
              <a:rPr lang="en-US" sz="2100" spc="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closing</a:t>
            </a:r>
            <a:r>
              <a:rPr lang="en-US" sz="2100" spc="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at </a:t>
            </a:r>
            <a:r>
              <a:rPr lang="en-US" sz="2100" spc="-5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high</a:t>
            </a:r>
            <a:r>
              <a:rPr lang="en-US" sz="2100" spc="-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price until</a:t>
            </a:r>
            <a:r>
              <a:rPr lang="en-US" sz="2100" spc="-5" dirty="0">
                <a:latin typeface="Times New Roman"/>
                <a:cs typeface="Times New Roman"/>
              </a:rPr>
              <a:t> the </a:t>
            </a:r>
            <a:r>
              <a:rPr lang="en-US" sz="2100" dirty="0">
                <a:latin typeface="Times New Roman"/>
                <a:cs typeface="Times New Roman"/>
              </a:rPr>
              <a:t>fraud</a:t>
            </a:r>
            <a:r>
              <a:rPr lang="en-US" sz="2100" spc="-5" dirty="0">
                <a:latin typeface="Times New Roman"/>
                <a:cs typeface="Times New Roman"/>
              </a:rPr>
              <a:t> case </a:t>
            </a:r>
            <a:r>
              <a:rPr lang="en-US" sz="2100" dirty="0">
                <a:latin typeface="Times New Roman"/>
                <a:cs typeface="Times New Roman"/>
              </a:rPr>
              <a:t>by</a:t>
            </a:r>
            <a:r>
              <a:rPr lang="en-US" sz="2100" spc="-5" dirty="0">
                <a:latin typeface="Times New Roman"/>
                <a:cs typeface="Times New Roman"/>
              </a:rPr>
              <a:t> Rana Kapoor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happened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2018.</a:t>
            </a:r>
          </a:p>
          <a:p>
            <a:pPr marL="12700" marR="5080" algn="just">
              <a:lnSpc>
                <a:spcPct val="130000"/>
              </a:lnSpc>
            </a:pPr>
            <a:r>
              <a:rPr lang="en-US" sz="2100" spc="-25" dirty="0">
                <a:latin typeface="Times New Roman"/>
                <a:cs typeface="Times New Roman"/>
              </a:rPr>
              <a:t>Till </a:t>
            </a:r>
            <a:r>
              <a:rPr lang="en-US" sz="2100" spc="-5" dirty="0">
                <a:latin typeface="Times New Roman"/>
                <a:cs typeface="Times New Roman"/>
              </a:rPr>
              <a:t>then it was </a:t>
            </a:r>
            <a:r>
              <a:rPr lang="en-US" sz="2100" dirty="0">
                <a:latin typeface="Times New Roman"/>
                <a:cs typeface="Times New Roman"/>
              </a:rPr>
              <a:t>a great </a:t>
            </a:r>
            <a:r>
              <a:rPr lang="en-US" sz="2100" spc="-5" dirty="0">
                <a:latin typeface="Times New Roman"/>
                <a:cs typeface="Times New Roman"/>
              </a:rPr>
              <a:t>time </a:t>
            </a:r>
            <a:r>
              <a:rPr lang="en-US" sz="2100" dirty="0">
                <a:latin typeface="Times New Roman"/>
                <a:cs typeface="Times New Roman"/>
              </a:rPr>
              <a:t>period for people </a:t>
            </a:r>
            <a:r>
              <a:rPr lang="en-US" sz="2100" spc="-5" dirty="0">
                <a:latin typeface="Times New Roman"/>
                <a:cs typeface="Times New Roman"/>
              </a:rPr>
              <a:t>to invest in stocks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-5" dirty="0">
                <a:latin typeface="Times New Roman"/>
                <a:cs typeface="Times New Roman"/>
              </a:rPr>
              <a:t>YES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BANK</a:t>
            </a:r>
            <a:r>
              <a:rPr lang="en-US" sz="2100" spc="1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but</a:t>
            </a:r>
            <a:r>
              <a:rPr lang="en-US" sz="2100" spc="17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after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that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huge</a:t>
            </a:r>
            <a:r>
              <a:rPr lang="en-US" sz="2100" spc="17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downtrend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took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place</a:t>
            </a:r>
            <a:r>
              <a:rPr lang="en-US" sz="2100" spc="17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which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resulted</a:t>
            </a:r>
            <a:r>
              <a:rPr lang="en-US" sz="2100" spc="17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spc="1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decline </a:t>
            </a:r>
            <a:r>
              <a:rPr lang="en-US" sz="2100" spc="-5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-5" dirty="0">
                <a:latin typeface="Times New Roman"/>
                <a:cs typeface="Times New Roman"/>
              </a:rPr>
              <a:t>the closing </a:t>
            </a:r>
            <a:r>
              <a:rPr lang="en-US" sz="2100" dirty="0">
                <a:latin typeface="Times New Roman"/>
                <a:cs typeface="Times New Roman"/>
              </a:rPr>
              <a:t>prices of </a:t>
            </a:r>
            <a:r>
              <a:rPr lang="en-US" sz="2100" spc="-5" dirty="0">
                <a:latin typeface="Times New Roman"/>
                <a:cs typeface="Times New Roman"/>
              </a:rPr>
              <a:t>the stocks. From </a:t>
            </a:r>
            <a:r>
              <a:rPr lang="en-US" sz="2100" dirty="0">
                <a:latin typeface="Times New Roman"/>
                <a:cs typeface="Times New Roman"/>
              </a:rPr>
              <a:t>our </a:t>
            </a:r>
            <a:r>
              <a:rPr lang="en-US" sz="2100" spc="-5" dirty="0">
                <a:latin typeface="Times New Roman"/>
                <a:cs typeface="Times New Roman"/>
              </a:rPr>
              <a:t>linear </a:t>
            </a:r>
            <a:r>
              <a:rPr lang="en-US" sz="2100" dirty="0">
                <a:latin typeface="Times New Roman"/>
                <a:cs typeface="Times New Roman"/>
              </a:rPr>
              <a:t>regression </a:t>
            </a:r>
            <a:r>
              <a:rPr lang="en-US" sz="2100" spc="-5" dirty="0">
                <a:latin typeface="Times New Roman"/>
                <a:cs typeface="Times New Roman"/>
              </a:rPr>
              <a:t>model and the </a:t>
            </a:r>
            <a:r>
              <a:rPr lang="en-US" sz="2100" dirty="0">
                <a:latin typeface="Times New Roman"/>
                <a:cs typeface="Times New Roman"/>
              </a:rPr>
              <a:t> graph </a:t>
            </a:r>
            <a:r>
              <a:rPr lang="en-US" sz="2100" spc="-5" dirty="0">
                <a:latin typeface="Times New Roman"/>
                <a:cs typeface="Times New Roman"/>
              </a:rPr>
              <a:t>we conclude that it can </a:t>
            </a:r>
            <a:r>
              <a:rPr lang="en-US" sz="2100" dirty="0">
                <a:latin typeface="Times New Roman"/>
                <a:cs typeface="Times New Roman"/>
              </a:rPr>
              <a:t>predict future </a:t>
            </a:r>
            <a:r>
              <a:rPr lang="en-US" sz="2100" spc="-5" dirty="0">
                <a:latin typeface="Times New Roman"/>
                <a:cs typeface="Times New Roman"/>
              </a:rPr>
              <a:t>stock </a:t>
            </a:r>
            <a:r>
              <a:rPr lang="en-US" sz="2100" dirty="0">
                <a:latin typeface="Times New Roman"/>
                <a:cs typeface="Times New Roman"/>
              </a:rPr>
              <a:t>price </a:t>
            </a:r>
            <a:r>
              <a:rPr lang="en-US" sz="2100" spc="-5" dirty="0">
                <a:latin typeface="Times New Roman"/>
                <a:cs typeface="Times New Roman"/>
              </a:rPr>
              <a:t>with almost </a:t>
            </a:r>
            <a:r>
              <a:rPr lang="en-US" sz="2100" dirty="0">
                <a:latin typeface="Times New Roman"/>
                <a:cs typeface="Times New Roman"/>
              </a:rPr>
              <a:t>99% 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20" dirty="0">
                <a:latin typeface="Times New Roman"/>
                <a:cs typeface="Times New Roman"/>
              </a:rPr>
              <a:t>accuracy.</a:t>
            </a:r>
            <a:endParaRPr lang="en-US" sz="2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098" y="1437159"/>
            <a:ext cx="360870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65100" algn="l"/>
              </a:tabLst>
            </a:pPr>
            <a:r>
              <a:rPr sz="2000" b="1" spc="-10" dirty="0">
                <a:solidFill>
                  <a:srgbClr val="0D3B44"/>
                </a:solidFill>
                <a:latin typeface="Times New Roman"/>
                <a:cs typeface="Times New Roman"/>
              </a:rPr>
              <a:t>Problem</a:t>
            </a:r>
            <a:r>
              <a:rPr sz="2000" b="1" spc="-35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Knowing</a:t>
            </a:r>
            <a:r>
              <a:rPr sz="2000" b="1" spc="-30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3B44"/>
                </a:solidFill>
                <a:latin typeface="Times New Roman"/>
                <a:cs typeface="Times New Roman"/>
              </a:rPr>
              <a:t>the</a:t>
            </a:r>
            <a:r>
              <a:rPr sz="2000" b="1" spc="-20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data</a:t>
            </a:r>
            <a:r>
              <a:rPr sz="2000" b="1" spc="-25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000000"/>
              </a:buClr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Data</a:t>
            </a:r>
            <a:r>
              <a:rPr sz="2000" b="1" spc="-75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D3B44"/>
                </a:solidFill>
                <a:latin typeface="Times New Roman"/>
                <a:cs typeface="Times New Roman"/>
              </a:rPr>
              <a:t>Wrangling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000000"/>
              </a:buClr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Data</a:t>
            </a:r>
            <a:r>
              <a:rPr sz="2000" b="1" spc="-50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Cleaning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000000"/>
              </a:buClr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Dat</a:t>
            </a:r>
            <a:r>
              <a:rPr sz="2000" b="1" dirty="0">
                <a:solidFill>
                  <a:srgbClr val="0D3B44"/>
                </a:solidFill>
                <a:latin typeface="Times New Roman"/>
                <a:cs typeface="Times New Roman"/>
              </a:rPr>
              <a:t>a</a:t>
            </a:r>
            <a:r>
              <a:rPr sz="2000" b="1" spc="-114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Analysi</a:t>
            </a:r>
            <a:r>
              <a:rPr sz="2000" b="1" dirty="0">
                <a:solidFill>
                  <a:srgbClr val="0D3B44"/>
                </a:solidFill>
                <a:latin typeface="Times New Roman"/>
                <a:cs typeface="Times New Roman"/>
              </a:rPr>
              <a:t>s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3B44"/>
                </a:solidFill>
                <a:latin typeface="Times New Roman"/>
                <a:cs typeface="Times New Roman"/>
              </a:rPr>
              <a:t>and</a:t>
            </a:r>
            <a:r>
              <a:rPr sz="2000" b="1" spc="-40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75" dirty="0">
                <a:solidFill>
                  <a:srgbClr val="0D3B44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isualization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Data</a:t>
            </a:r>
            <a:r>
              <a:rPr sz="2000" b="1" spc="-55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D3B44"/>
                </a:solidFill>
                <a:latin typeface="Times New Roman"/>
                <a:cs typeface="Times New Roman"/>
              </a:rPr>
              <a:t>Transformation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Model</a:t>
            </a:r>
            <a:r>
              <a:rPr sz="2000" b="1" spc="-45" dirty="0">
                <a:solidFill>
                  <a:srgbClr val="0D3B4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D3B44"/>
                </a:solidFill>
                <a:latin typeface="Times New Roman"/>
                <a:cs typeface="Times New Roman"/>
              </a:rPr>
              <a:t>creation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Summary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000000"/>
              </a:buClr>
              <a:buChar char="•"/>
              <a:tabLst>
                <a:tab pos="165100" algn="l"/>
              </a:tabLst>
            </a:pPr>
            <a:r>
              <a:rPr sz="2000" b="1" spc="-5" dirty="0">
                <a:solidFill>
                  <a:srgbClr val="0D3B44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1699" y="506476"/>
            <a:ext cx="2560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1155CC"/>
                </a:solidFill>
              </a:rPr>
              <a:t>Table</a:t>
            </a:r>
            <a:r>
              <a:rPr sz="2800" spc="-40" dirty="0">
                <a:solidFill>
                  <a:srgbClr val="1155CC"/>
                </a:solidFill>
              </a:rPr>
              <a:t> </a:t>
            </a:r>
            <a:r>
              <a:rPr sz="2800" dirty="0">
                <a:solidFill>
                  <a:srgbClr val="1155CC"/>
                </a:solidFill>
              </a:rPr>
              <a:t>of</a:t>
            </a:r>
            <a:r>
              <a:rPr sz="2800" spc="-40" dirty="0">
                <a:solidFill>
                  <a:srgbClr val="1155CC"/>
                </a:solidFill>
              </a:rPr>
              <a:t> </a:t>
            </a:r>
            <a:r>
              <a:rPr sz="2800" spc="-5" dirty="0">
                <a:solidFill>
                  <a:srgbClr val="1155CC"/>
                </a:solidFill>
              </a:rPr>
              <a:t>Content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836" y="1879854"/>
            <a:ext cx="44069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solidFill>
                  <a:srgbClr val="1155CC"/>
                </a:solidFill>
                <a:latin typeface="Arial MT"/>
                <a:cs typeface="Arial MT"/>
              </a:rPr>
              <a:t>THANK</a:t>
            </a:r>
            <a:r>
              <a:rPr sz="5200" b="0" spc="-195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5200" b="0" spc="-10" dirty="0">
                <a:solidFill>
                  <a:srgbClr val="1155CC"/>
                </a:solidFill>
                <a:latin typeface="Arial MT"/>
                <a:cs typeface="Arial MT"/>
              </a:rPr>
              <a:t>YOU!!!</a:t>
            </a:r>
            <a:endParaRPr sz="5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sz="3700" kern="12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Statement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is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financial domain.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2018,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because of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Rana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Kapoor.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430" indent="-228600" algn="just">
              <a:lnSpc>
                <a:spcPct val="90000"/>
              </a:lnSpc>
              <a:spcBef>
                <a:spcPts val="1995"/>
              </a:spcBef>
              <a:buFont typeface="Arial" panose="020B0604020202020204" pitchFamily="34" charset="0"/>
              <a:buChar char="•"/>
            </a:pP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Owing to this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fact,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interesting to </a:t>
            </a:r>
            <a:r>
              <a:rPr lang="en-US" sz="23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impacted the stock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of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and whether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models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predictive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can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justice to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</a:t>
            </a:r>
            <a:r>
              <a:rPr lang="en-US"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79" y="332523"/>
            <a:ext cx="3467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1155CC"/>
                </a:solidFill>
              </a:rPr>
              <a:t>KNOWING</a:t>
            </a:r>
            <a:r>
              <a:rPr sz="2200" spc="-75" dirty="0">
                <a:solidFill>
                  <a:srgbClr val="1155CC"/>
                </a:solidFill>
              </a:rPr>
              <a:t> </a:t>
            </a:r>
            <a:r>
              <a:rPr sz="2200" spc="-5" dirty="0">
                <a:solidFill>
                  <a:srgbClr val="1155CC"/>
                </a:solidFill>
              </a:rPr>
              <a:t>THE</a:t>
            </a:r>
            <a:r>
              <a:rPr sz="2200" spc="-30" dirty="0">
                <a:solidFill>
                  <a:srgbClr val="1155CC"/>
                </a:solidFill>
              </a:rPr>
              <a:t> </a:t>
            </a:r>
            <a:r>
              <a:rPr sz="2200" spc="-55" dirty="0">
                <a:solidFill>
                  <a:srgbClr val="1155CC"/>
                </a:solidFill>
              </a:rPr>
              <a:t>DATASET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329825" y="966734"/>
            <a:ext cx="8374380" cy="33762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645477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dataset,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	</a:t>
            </a:r>
            <a:r>
              <a:rPr sz="1800" spc="-5" dirty="0">
                <a:latin typeface="Times New Roman"/>
                <a:cs typeface="Times New Roman"/>
              </a:rPr>
              <a:t>total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155CC"/>
                </a:solidFill>
                <a:latin typeface="Times New Roman"/>
                <a:cs typeface="Times New Roman"/>
              </a:rPr>
              <a:t>5</a:t>
            </a:r>
            <a:r>
              <a:rPr sz="1800" b="1" spc="14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55CC"/>
                </a:solidFill>
                <a:latin typeface="Times New Roman"/>
                <a:cs typeface="Times New Roman"/>
              </a:rPr>
              <a:t>columns</a:t>
            </a:r>
            <a:r>
              <a:rPr sz="1800" b="1" spc="150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dirty="0">
                <a:solidFill>
                  <a:srgbClr val="1155CC"/>
                </a:solidFill>
                <a:latin typeface="Times New Roman"/>
                <a:cs typeface="Times New Roman"/>
              </a:rPr>
              <a:t>185</a:t>
            </a:r>
            <a:r>
              <a:rPr sz="1800" b="1" spc="-10" dirty="0">
                <a:solidFill>
                  <a:srgbClr val="1155CC"/>
                </a:solidFill>
                <a:latin typeface="Times New Roman"/>
                <a:cs typeface="Times New Roman"/>
              </a:rPr>
              <a:t> rows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-5" dirty="0">
                <a:latin typeface="Times New Roman"/>
                <a:cs typeface="Times New Roman"/>
              </a:rPr>
              <a:t> including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‘Date’,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‘Open’,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‘High’,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‘Low’,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‘Close’.</a:t>
            </a:r>
          </a:p>
          <a:p>
            <a:pPr marL="469900" marR="28575" indent="-367030">
              <a:lnSpc>
                <a:spcPct val="1357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1155CC"/>
                </a:solidFill>
                <a:latin typeface="Times New Roman"/>
                <a:cs typeface="Times New Roman"/>
              </a:rPr>
              <a:t>Date</a:t>
            </a:r>
            <a:r>
              <a:rPr sz="1800" spc="-5" dirty="0">
                <a:latin typeface="Times New Roman"/>
                <a:cs typeface="Times New Roman"/>
              </a:rPr>
              <a:t>’ </a:t>
            </a:r>
            <a:r>
              <a:rPr sz="1800" dirty="0">
                <a:latin typeface="Times New Roman"/>
                <a:cs typeface="Times New Roman"/>
              </a:rPr>
              <a:t>variable provides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dirty="0">
                <a:latin typeface="Times New Roman"/>
                <a:cs typeface="Times New Roman"/>
              </a:rPr>
              <a:t> period of data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dated from </a:t>
            </a:r>
            <a:r>
              <a:rPr sz="1800" spc="-5" dirty="0">
                <a:latin typeface="Times New Roman"/>
                <a:cs typeface="Times New Roman"/>
              </a:rPr>
              <a:t>month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July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2005</a:t>
            </a:r>
            <a:r>
              <a:rPr sz="1800" spc="-5" dirty="0">
                <a:latin typeface="Times New Roman"/>
                <a:cs typeface="Times New Roman"/>
              </a:rPr>
              <a:t> to November </a:t>
            </a:r>
            <a:r>
              <a:rPr sz="1800" dirty="0">
                <a:latin typeface="Times New Roman"/>
                <a:cs typeface="Times New Roman"/>
              </a:rPr>
              <a:t>2020.</a:t>
            </a:r>
          </a:p>
          <a:p>
            <a:pPr marL="469900" marR="34290" indent="-367030">
              <a:lnSpc>
                <a:spcPct val="1357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1155CC"/>
                </a:solidFill>
                <a:latin typeface="Times New Roman"/>
                <a:cs typeface="Times New Roman"/>
              </a:rPr>
              <a:t>Open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’</a:t>
            </a:r>
            <a:r>
              <a:rPr sz="1800" spc="-1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is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the</a:t>
            </a:r>
            <a:r>
              <a:rPr sz="1800" spc="11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price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at</a:t>
            </a:r>
            <a:r>
              <a:rPr sz="1800" spc="11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which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the</a:t>
            </a:r>
            <a:r>
              <a:rPr sz="1800" spc="11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financial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security</a:t>
            </a:r>
            <a:r>
              <a:rPr sz="1800" spc="11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opens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in</a:t>
            </a:r>
            <a:r>
              <a:rPr sz="1800" spc="11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the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market</a:t>
            </a:r>
            <a:r>
              <a:rPr sz="1800" spc="11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when</a:t>
            </a:r>
            <a:r>
              <a:rPr sz="1800" spc="12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trading </a:t>
            </a:r>
            <a:r>
              <a:rPr sz="1800" spc="-434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begins.</a:t>
            </a:r>
            <a:endParaRPr sz="1800" dirty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spcBef>
                <a:spcPts val="775"/>
              </a:spcBef>
              <a:buClr>
                <a:srgbClr val="595959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1155CC"/>
                </a:solidFill>
                <a:latin typeface="Times New Roman"/>
                <a:cs typeface="Times New Roman"/>
              </a:rPr>
              <a:t>Hig</a:t>
            </a:r>
            <a:r>
              <a:rPr sz="1800" b="1" dirty="0">
                <a:solidFill>
                  <a:srgbClr val="1155C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’</a:t>
            </a:r>
            <a:r>
              <a:rPr sz="1800" spc="-13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th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highest price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whic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stoc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k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trade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over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th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cours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of a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tradin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session.</a:t>
            </a:r>
            <a:endParaRPr sz="1800" dirty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spcBef>
                <a:spcPts val="7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1155CC"/>
                </a:solidFill>
                <a:latin typeface="Times New Roman"/>
                <a:cs typeface="Times New Roman"/>
              </a:rPr>
              <a:t>Lo</a:t>
            </a:r>
            <a:r>
              <a:rPr sz="1800" b="1" dirty="0">
                <a:solidFill>
                  <a:srgbClr val="1155C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’</a:t>
            </a:r>
            <a:r>
              <a:rPr sz="1800" spc="-13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th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lowes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price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whic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stoc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k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trade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over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th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cours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of a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tradin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session.</a:t>
            </a:r>
            <a:endParaRPr sz="1800" dirty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spcBef>
                <a:spcPts val="7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1155CC"/>
                </a:solidFill>
                <a:latin typeface="Times New Roman"/>
                <a:cs typeface="Times New Roman"/>
              </a:rPr>
              <a:t>Clos</a:t>
            </a:r>
            <a:r>
              <a:rPr sz="1800" b="1" dirty="0">
                <a:solidFill>
                  <a:srgbClr val="1155C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’</a:t>
            </a:r>
            <a:r>
              <a:rPr sz="1800" spc="-13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th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las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price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whic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stoc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k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trade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during a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regular 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tradin</a:t>
            </a:r>
            <a:r>
              <a:rPr sz="1800" dirty="0">
                <a:solidFill>
                  <a:srgbClr val="202124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202124"/>
                </a:solidFill>
                <a:latin typeface="Times New Roman"/>
                <a:cs typeface="Times New Roman"/>
              </a:rPr>
              <a:t> session.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1918" y="2870762"/>
          <a:ext cx="7999090" cy="1777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8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572">
                <a:tc>
                  <a:txBody>
                    <a:bodyPr/>
                    <a:lstStyle/>
                    <a:p>
                      <a:pPr marR="170815" algn="r">
                        <a:lnSpc>
                          <a:spcPts val="1185"/>
                        </a:lnSpc>
                      </a:pPr>
                      <a:r>
                        <a:rPr sz="1050" b="1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Date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1185"/>
                        </a:lnSpc>
                      </a:pPr>
                      <a:r>
                        <a:rPr sz="105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Open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185"/>
                        </a:lnSpc>
                      </a:pPr>
                      <a:r>
                        <a:rPr sz="105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High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185"/>
                        </a:lnSpc>
                      </a:pPr>
                      <a:r>
                        <a:rPr sz="1050" b="1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Low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50" b="1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Close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185"/>
                        </a:lnSpc>
                      </a:pPr>
                      <a:r>
                        <a:rPr sz="1050" b="1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Date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1185"/>
                        </a:lnSpc>
                      </a:pPr>
                      <a:r>
                        <a:rPr sz="105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Open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1185"/>
                        </a:lnSpc>
                      </a:pPr>
                      <a:r>
                        <a:rPr sz="105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High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185"/>
                        </a:lnSpc>
                      </a:pPr>
                      <a:r>
                        <a:rPr sz="1050" b="1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Low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50" b="1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Close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Jul-05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13.00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14.00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11.25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12.46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2005-07-01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13.00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14.00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11.25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12.46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Aug-05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14.88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12.55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13.42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2005-08-01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14.88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12.55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13.42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Sep-05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13.48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14.87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12.27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13.30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2005-09-01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13.48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14.87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12.27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13.30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Oct-05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13.20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14.47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12.40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12.99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2005-10-01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13.20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14.47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12.40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12.99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marR="170815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Nov-05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13.35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13.88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12.88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13.41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2005-11-01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13.35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13.88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12.88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05"/>
                        </a:lnSpc>
                        <a:spcBef>
                          <a:spcPts val="545"/>
                        </a:spcBef>
                      </a:pPr>
                      <a:r>
                        <a:rPr sz="1050" spc="-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13.41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905174" y="3562637"/>
            <a:ext cx="1309370" cy="410209"/>
            <a:chOff x="3905174" y="3562637"/>
            <a:chExt cx="1309370" cy="410209"/>
          </a:xfrm>
        </p:grpSpPr>
        <p:sp>
          <p:nvSpPr>
            <p:cNvPr id="4" name="object 4"/>
            <p:cNvSpPr/>
            <p:nvPr/>
          </p:nvSpPr>
          <p:spPr>
            <a:xfrm>
              <a:off x="3909937" y="3567400"/>
              <a:ext cx="1299845" cy="400685"/>
            </a:xfrm>
            <a:custGeom>
              <a:avLst/>
              <a:gdLst/>
              <a:ahLst/>
              <a:cxnLst/>
              <a:rect l="l" t="t" r="r" b="b"/>
              <a:pathLst>
                <a:path w="1299845" h="400685">
                  <a:moveTo>
                    <a:pt x="1099199" y="400199"/>
                  </a:moveTo>
                  <a:lnTo>
                    <a:pt x="1099199" y="300149"/>
                  </a:lnTo>
                  <a:lnTo>
                    <a:pt x="0" y="300149"/>
                  </a:lnTo>
                  <a:lnTo>
                    <a:pt x="0" y="100049"/>
                  </a:lnTo>
                  <a:lnTo>
                    <a:pt x="1099199" y="100049"/>
                  </a:lnTo>
                  <a:lnTo>
                    <a:pt x="1099199" y="0"/>
                  </a:lnTo>
                  <a:lnTo>
                    <a:pt x="1299299" y="200099"/>
                  </a:lnTo>
                  <a:lnTo>
                    <a:pt x="1099199" y="400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9937" y="3567400"/>
              <a:ext cx="1299845" cy="400685"/>
            </a:xfrm>
            <a:custGeom>
              <a:avLst/>
              <a:gdLst/>
              <a:ahLst/>
              <a:cxnLst/>
              <a:rect l="l" t="t" r="r" b="b"/>
              <a:pathLst>
                <a:path w="1299845" h="400685">
                  <a:moveTo>
                    <a:pt x="0" y="100049"/>
                  </a:moveTo>
                  <a:lnTo>
                    <a:pt x="1099199" y="100049"/>
                  </a:lnTo>
                  <a:lnTo>
                    <a:pt x="1099199" y="0"/>
                  </a:lnTo>
                  <a:lnTo>
                    <a:pt x="1299299" y="200099"/>
                  </a:lnTo>
                  <a:lnTo>
                    <a:pt x="1099199" y="400199"/>
                  </a:lnTo>
                  <a:lnTo>
                    <a:pt x="1099199" y="300149"/>
                  </a:lnTo>
                  <a:lnTo>
                    <a:pt x="0" y="300149"/>
                  </a:lnTo>
                  <a:lnTo>
                    <a:pt x="0" y="100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8072" y="392198"/>
            <a:ext cx="242633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1155CC"/>
                </a:solidFill>
              </a:rPr>
              <a:t>Data</a:t>
            </a:r>
            <a:r>
              <a:rPr sz="2750" spc="-135" dirty="0">
                <a:solidFill>
                  <a:srgbClr val="1155CC"/>
                </a:solidFill>
              </a:rPr>
              <a:t> </a:t>
            </a:r>
            <a:r>
              <a:rPr sz="2750" spc="-10" dirty="0">
                <a:solidFill>
                  <a:srgbClr val="1155CC"/>
                </a:solidFill>
              </a:rPr>
              <a:t>Wrangling</a:t>
            </a:r>
            <a:endParaRPr sz="2750"/>
          </a:p>
        </p:txBody>
      </p:sp>
      <p:sp>
        <p:nvSpPr>
          <p:cNvPr id="7" name="object 7"/>
          <p:cNvSpPr txBox="1"/>
          <p:nvPr/>
        </p:nvSpPr>
        <p:spPr>
          <a:xfrm>
            <a:off x="376475" y="1091533"/>
            <a:ext cx="838771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Wrangling </a:t>
            </a:r>
            <a:r>
              <a:rPr sz="1800" spc="-5" dirty="0">
                <a:latin typeface="Times New Roman"/>
                <a:cs typeface="Times New Roman"/>
              </a:rPr>
              <a:t>was carried </a:t>
            </a:r>
            <a:r>
              <a:rPr sz="1800" dirty="0">
                <a:latin typeface="Times New Roman"/>
                <a:cs typeface="Times New Roman"/>
              </a:rPr>
              <a:t>out on given dataset </a:t>
            </a:r>
            <a:r>
              <a:rPr sz="1800" spc="-5" dirty="0">
                <a:latin typeface="Times New Roman"/>
                <a:cs typeface="Times New Roman"/>
              </a:rPr>
              <a:t>which involved the </a:t>
            </a:r>
            <a:r>
              <a:rPr sz="1800" dirty="0">
                <a:latin typeface="Times New Roman"/>
                <a:cs typeface="Times New Roman"/>
              </a:rPr>
              <a:t>process of </a:t>
            </a:r>
            <a:r>
              <a:rPr sz="1800" spc="-5" dirty="0">
                <a:latin typeface="Times New Roman"/>
                <a:cs typeface="Times New Roman"/>
              </a:rPr>
              <a:t>cleaning,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organizing, structuring, and enriching the </a:t>
            </a:r>
            <a:r>
              <a:rPr sz="1800" dirty="0">
                <a:latin typeface="Times New Roman"/>
                <a:cs typeface="Times New Roman"/>
              </a:rPr>
              <a:t>raw data </a:t>
            </a:r>
            <a:r>
              <a:rPr sz="1800" spc="-5" dirty="0">
                <a:latin typeface="Times New Roman"/>
                <a:cs typeface="Times New Roman"/>
              </a:rPr>
              <a:t>to make it more </a:t>
            </a:r>
            <a:r>
              <a:rPr sz="1800" dirty="0">
                <a:latin typeface="Times New Roman"/>
                <a:cs typeface="Times New Roman"/>
              </a:rPr>
              <a:t>useful for </a:t>
            </a:r>
            <a:r>
              <a:rPr sz="1800" spc="-5" dirty="0">
                <a:latin typeface="Times New Roman"/>
                <a:cs typeface="Times New Roman"/>
              </a:rPr>
              <a:t>analysis and </a:t>
            </a:r>
            <a:r>
              <a:rPr sz="1800" dirty="0">
                <a:latin typeface="Times New Roman"/>
                <a:cs typeface="Times New Roman"/>
              </a:rPr>
              <a:t> visualization purposes. </a:t>
            </a:r>
            <a:r>
              <a:rPr sz="1800" spc="-5" dirty="0">
                <a:latin typeface="Times New Roman"/>
                <a:cs typeface="Times New Roman"/>
              </a:rPr>
              <a:t>During this </a:t>
            </a:r>
            <a:r>
              <a:rPr sz="1800" dirty="0">
                <a:latin typeface="Times New Roman"/>
                <a:cs typeface="Times New Roman"/>
              </a:rPr>
              <a:t>process </a:t>
            </a:r>
            <a:r>
              <a:rPr sz="1800" spc="-5" dirty="0">
                <a:latin typeface="Times New Roman"/>
                <a:cs typeface="Times New Roman"/>
              </a:rPr>
              <a:t>we changed the </a:t>
            </a:r>
            <a:r>
              <a:rPr sz="1800" dirty="0">
                <a:latin typeface="Times New Roman"/>
                <a:cs typeface="Times New Roman"/>
              </a:rPr>
              <a:t>format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date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5" dirty="0">
                <a:latin typeface="Times New Roman"/>
                <a:cs typeface="Times New Roman"/>
              </a:rPr>
              <a:t> into </a:t>
            </a:r>
            <a:r>
              <a:rPr sz="1800" dirty="0">
                <a:latin typeface="Times New Roman"/>
                <a:cs typeface="Times New Roman"/>
              </a:rPr>
              <a:t>datetime.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4483" y="2601529"/>
            <a:ext cx="730250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50" spc="-5" dirty="0">
                <a:solidFill>
                  <a:srgbClr val="212121"/>
                </a:solidFill>
                <a:latin typeface="Courier New"/>
                <a:cs typeface="Courier New"/>
              </a:rPr>
              <a:t>Date </a:t>
            </a:r>
            <a:r>
              <a:rPr sz="1850" spc="-110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Courier New"/>
                <a:cs typeface="Courier New"/>
              </a:rPr>
              <a:t>Open </a:t>
            </a:r>
            <a:r>
              <a:rPr sz="1850" spc="-110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Courier New"/>
                <a:cs typeface="Courier New"/>
              </a:rPr>
              <a:t>High </a:t>
            </a:r>
            <a:r>
              <a:rPr sz="1850" spc="-110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Courier New"/>
                <a:cs typeface="Courier New"/>
              </a:rPr>
              <a:t>Low </a:t>
            </a:r>
            <a:r>
              <a:rPr sz="185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Courier New"/>
                <a:cs typeface="Courier New"/>
              </a:rPr>
              <a:t>Close</a:t>
            </a:r>
            <a:endParaRPr sz="18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3098" y="2601529"/>
            <a:ext cx="167005" cy="16567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1850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475" y="2185443"/>
            <a:ext cx="3618948" cy="26423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7553" y="266674"/>
            <a:ext cx="216916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1155CC"/>
                </a:solidFill>
              </a:rPr>
              <a:t>Data</a:t>
            </a:r>
            <a:r>
              <a:rPr sz="2750" spc="-85" dirty="0">
                <a:solidFill>
                  <a:srgbClr val="1155CC"/>
                </a:solidFill>
              </a:rPr>
              <a:t> </a:t>
            </a:r>
            <a:r>
              <a:rPr sz="2750" spc="-5" dirty="0">
                <a:solidFill>
                  <a:srgbClr val="1155CC"/>
                </a:solidFill>
              </a:rPr>
              <a:t>Cleaning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392224" y="902108"/>
            <a:ext cx="834770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1900" spc="-80" dirty="0">
                <a:latin typeface="Times New Roman"/>
                <a:cs typeface="Times New Roman"/>
              </a:rPr>
              <a:t>We </a:t>
            </a:r>
            <a:r>
              <a:rPr sz="1900" spc="-5" dirty="0">
                <a:latin typeface="Times New Roman"/>
                <a:cs typeface="Times New Roman"/>
              </a:rPr>
              <a:t>analysed the </a:t>
            </a:r>
            <a:r>
              <a:rPr sz="1900" dirty="0">
                <a:latin typeface="Times New Roman"/>
                <a:cs typeface="Times New Roman"/>
              </a:rPr>
              <a:t>dataset for duplicate values, null values, </a:t>
            </a:r>
            <a:r>
              <a:rPr sz="1900" spc="-5" dirty="0">
                <a:latin typeface="Times New Roman"/>
                <a:cs typeface="Times New Roman"/>
              </a:rPr>
              <a:t>missing </a:t>
            </a:r>
            <a:r>
              <a:rPr sz="1900" dirty="0">
                <a:latin typeface="Times New Roman"/>
                <a:cs typeface="Times New Roman"/>
              </a:rPr>
              <a:t>values </a:t>
            </a:r>
            <a:r>
              <a:rPr sz="1900" spc="-5" dirty="0">
                <a:latin typeface="Times New Roman"/>
                <a:cs typeface="Times New Roman"/>
              </a:rPr>
              <a:t>and it was </a:t>
            </a:r>
            <a:r>
              <a:rPr sz="1900" dirty="0">
                <a:latin typeface="Times New Roman"/>
                <a:cs typeface="Times New Roman"/>
              </a:rPr>
              <a:t> observed </a:t>
            </a:r>
            <a:r>
              <a:rPr sz="1900" spc="-5" dirty="0">
                <a:latin typeface="Times New Roman"/>
                <a:cs typeface="Times New Roman"/>
              </a:rPr>
              <a:t>the the </a:t>
            </a:r>
            <a:r>
              <a:rPr sz="1900" dirty="0">
                <a:latin typeface="Times New Roman"/>
                <a:cs typeface="Times New Roman"/>
              </a:rPr>
              <a:t>data </a:t>
            </a:r>
            <a:r>
              <a:rPr sz="1900" spc="-5" dirty="0">
                <a:latin typeface="Times New Roman"/>
                <a:cs typeface="Times New Roman"/>
              </a:rPr>
              <a:t>showed absence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-5" dirty="0">
                <a:latin typeface="Times New Roman"/>
                <a:cs typeface="Times New Roman"/>
              </a:rPr>
              <a:t>any such </a:t>
            </a:r>
            <a:r>
              <a:rPr sz="1900" dirty="0">
                <a:latin typeface="Times New Roman"/>
                <a:cs typeface="Times New Roman"/>
              </a:rPr>
              <a:t>data </a:t>
            </a:r>
            <a:r>
              <a:rPr sz="1900" spc="-5" dirty="0">
                <a:latin typeface="Times New Roman"/>
                <a:cs typeface="Times New Roman"/>
              </a:rPr>
              <a:t>which means that there were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155CC"/>
                </a:solidFill>
                <a:latin typeface="Times New Roman"/>
                <a:cs typeface="Times New Roman"/>
              </a:rPr>
              <a:t>no</a:t>
            </a:r>
            <a:r>
              <a:rPr sz="1900" spc="-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155CC"/>
                </a:solidFill>
                <a:latin typeface="Times New Roman"/>
                <a:cs typeface="Times New Roman"/>
              </a:rPr>
              <a:t>duplicate, </a:t>
            </a:r>
            <a:r>
              <a:rPr sz="1900" spc="-5" dirty="0">
                <a:solidFill>
                  <a:srgbClr val="1155CC"/>
                </a:solidFill>
                <a:latin typeface="Times New Roman"/>
                <a:cs typeface="Times New Roman"/>
              </a:rPr>
              <a:t>missing </a:t>
            </a:r>
            <a:r>
              <a:rPr sz="1900" dirty="0">
                <a:solidFill>
                  <a:srgbClr val="1155CC"/>
                </a:solidFill>
                <a:latin typeface="Times New Roman"/>
                <a:cs typeface="Times New Roman"/>
              </a:rPr>
              <a:t>or null</a:t>
            </a:r>
            <a:r>
              <a:rPr sz="1900" spc="-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155CC"/>
                </a:solidFill>
                <a:latin typeface="Times New Roman"/>
                <a:cs typeface="Times New Roman"/>
              </a:rPr>
              <a:t>values</a:t>
            </a:r>
            <a:r>
              <a:rPr sz="1900" spc="15" dirty="0">
                <a:solidFill>
                  <a:srgbClr val="1155C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present </a:t>
            </a:r>
            <a:r>
              <a:rPr sz="1900" spc="-5" dirty="0">
                <a:latin typeface="Times New Roman"/>
                <a:cs typeface="Times New Roman"/>
              </a:rPr>
              <a:t>in 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given dataset.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24846"/>
            <a:ext cx="544899" cy="544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1A17-C886-FB07-39EF-22C661FF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704"/>
            <a:ext cx="8610600" cy="716482"/>
          </a:xfrm>
        </p:spPr>
        <p:txBody>
          <a:bodyPr/>
          <a:lstStyle/>
          <a:p>
            <a:pPr algn="ctr"/>
            <a:r>
              <a:rPr lang="en-US" sz="400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  <a:t>Data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  <a:t>Visualization</a:t>
            </a:r>
            <a:br>
              <a:rPr lang="en-IN" sz="400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</a:b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C33D89-30E8-1462-C398-35589B93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5529"/>
            <a:ext cx="546258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E8BD1-8E76-9AC1-0EF0-E594B32C770C}"/>
              </a:ext>
            </a:extLst>
          </p:cNvPr>
          <p:cNvSpPr txBox="1"/>
          <p:nvPr/>
        </p:nvSpPr>
        <p:spPr>
          <a:xfrm flipH="1">
            <a:off x="213359" y="848186"/>
            <a:ext cx="3368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from the chart that there was a good price increase from July 2005 to 2018 and that there was an uptrend, making it an excellent opportunity to invest. Around July 2005, the price ranged between 5 and 10 rupees, and by 2018, it had risen to a peak of more than 350 rupees.</a:t>
            </a:r>
          </a:p>
          <a:p>
            <a:pPr algn="just"/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the Rana Kapoor scandal, which occurred in 2018, the stock price started to decline and there was a sharp downward trend; in or near 2020, the price returned to its level of roughly 5 to 10 rupees per share from July 2005.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5F24C0D0-DD1E-5DB3-CF2C-D59D14406DC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2268"/>
            <a:ext cx="544899" cy="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BE6F-A5A7-65CA-87AB-6CEC458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1703"/>
            <a:ext cx="8534400" cy="553998"/>
          </a:xfrm>
        </p:spPr>
        <p:txBody>
          <a:bodyPr/>
          <a:lstStyle/>
          <a:p>
            <a:pPr algn="ctr"/>
            <a:r>
              <a:rPr lang="en-US" sz="360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  <a:t>Visualization</a:t>
            </a:r>
            <a:endParaRPr lang="en-IN" dirty="0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249C176D-E17D-8612-8B89-13D916B2C4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143" y="131703"/>
            <a:ext cx="613168" cy="54489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A2E8E7-20B8-11FF-065D-942B8C2B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90" y="666019"/>
            <a:ext cx="5614988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B22AE-4EE4-9046-2C48-EE18B88B02FF}"/>
              </a:ext>
            </a:extLst>
          </p:cNvPr>
          <p:cNvSpPr txBox="1"/>
          <p:nvPr/>
        </p:nvSpPr>
        <p:spPr>
          <a:xfrm>
            <a:off x="45155" y="1047750"/>
            <a:ext cx="3379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in this graph, we can see that the graph for Yes Bank's opening price and closing price have the same result. The opening price began to rise in 2014 and reached a high in 2018. However, it began to fall steadily after 2018, eventually reaching zero in 2020, the same year as Yes Bank's closing price.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622" y="1952978"/>
            <a:ext cx="7684260" cy="30534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118" y="570450"/>
            <a:ext cx="8674735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below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chart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understand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6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times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opening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had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reached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its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peak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above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350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Rs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month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lang="en-US"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August</a:t>
            </a:r>
            <a:r>
              <a:rPr lang="en-US"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2017,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September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2017,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October</a:t>
            </a:r>
            <a:r>
              <a:rPr lang="en-US"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2017,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February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2018,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May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2018,</a:t>
            </a:r>
            <a:r>
              <a:rPr lang="en-US" sz="140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August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2018.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20320">
              <a:lnSpc>
                <a:spcPct val="114999"/>
              </a:lnSpc>
              <a:spcBef>
                <a:spcPts val="600"/>
              </a:spcBef>
            </a:pP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US"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closing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reached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its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peak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4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times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above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350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Rs,</a:t>
            </a:r>
            <a:r>
              <a:rPr lang="en-US"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US"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month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lang="en-US" sz="14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August</a:t>
            </a:r>
            <a:r>
              <a:rPr lang="en-US"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2017,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January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2018,</a:t>
            </a:r>
            <a:r>
              <a:rPr lang="en-US" sz="14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April</a:t>
            </a:r>
            <a:r>
              <a:rPr lang="en-US" sz="1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2018,</a:t>
            </a:r>
            <a:r>
              <a:rPr lang="en-US" sz="1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July </a:t>
            </a:r>
            <a:r>
              <a:rPr lang="en-US"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2018.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12065">
              <a:lnSpc>
                <a:spcPct val="114999"/>
              </a:lnSpc>
              <a:spcBef>
                <a:spcPts val="600"/>
              </a:spcBef>
            </a:pP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US"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opening</a:t>
            </a:r>
            <a:r>
              <a:rPr lang="en-US"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lang="en-US"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closing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prices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were</a:t>
            </a:r>
            <a:r>
              <a:rPr lang="en-US"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lang="en-US"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lowest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during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these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4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months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lang="en-US" sz="140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August</a:t>
            </a:r>
            <a:r>
              <a:rPr lang="en-US"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2020,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September</a:t>
            </a:r>
            <a:r>
              <a:rPr lang="en-US"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2020,</a:t>
            </a:r>
            <a:r>
              <a:rPr lang="en-US"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October</a:t>
            </a:r>
            <a:r>
              <a:rPr lang="en-US"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2020, </a:t>
            </a:r>
            <a:r>
              <a:rPr lang="en-US"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November</a:t>
            </a:r>
            <a:r>
              <a:rPr lang="en-US"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Times New Roman"/>
                <a:cs typeface="Times New Roman"/>
              </a:rPr>
              <a:t>2020.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6225" y="47423"/>
            <a:ext cx="544899" cy="544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B3AFE-5832-D77B-05E2-53FCDF781BBE}"/>
              </a:ext>
            </a:extLst>
          </p:cNvPr>
          <p:cNvSpPr txBox="1"/>
          <p:nvPr/>
        </p:nvSpPr>
        <p:spPr>
          <a:xfrm>
            <a:off x="3200400" y="81995"/>
            <a:ext cx="2895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  <a:t>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50" b="1" spc="-15" dirty="0">
                <a:solidFill>
                  <a:srgbClr val="1155CC"/>
                </a:solidFill>
                <a:latin typeface="Times New Roman"/>
                <a:ea typeface="+mj-ea"/>
                <a:cs typeface="Times New Roman"/>
              </a:rPr>
              <a:t>Visualization</a:t>
            </a:r>
            <a:endParaRPr lang="en-IN" sz="2550" b="1" spc="-15" dirty="0">
              <a:solidFill>
                <a:srgbClr val="1155CC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1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1274</Words>
  <Application>Microsoft Office PowerPoint</Application>
  <PresentationFormat>On-screen Show (16:9)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Courier New</vt:lpstr>
      <vt:lpstr>Roboto</vt:lpstr>
      <vt:lpstr>Tahoma</vt:lpstr>
      <vt:lpstr>Times New Roman</vt:lpstr>
      <vt:lpstr>Office Theme</vt:lpstr>
      <vt:lpstr>Capstone Project</vt:lpstr>
      <vt:lpstr>Table of Content</vt:lpstr>
      <vt:lpstr>Problem Statement</vt:lpstr>
      <vt:lpstr>KNOWING THE DATASET</vt:lpstr>
      <vt:lpstr>Data Wrangling</vt:lpstr>
      <vt:lpstr>Data Cleaning</vt:lpstr>
      <vt:lpstr>Data  Visualization </vt:lpstr>
      <vt:lpstr>Data  Visualization</vt:lpstr>
      <vt:lpstr>PowerPoint Presentation</vt:lpstr>
      <vt:lpstr>Data Visualization</vt:lpstr>
      <vt:lpstr>Scatter plot to find correlation between  different attributes of given dataset:</vt:lpstr>
      <vt:lpstr>Correlation (Heatmap)</vt:lpstr>
      <vt:lpstr>Pair Plot</vt:lpstr>
      <vt:lpstr>Data Transformation</vt:lpstr>
      <vt:lpstr>After Transformation</vt:lpstr>
      <vt:lpstr>Model Creation</vt:lpstr>
      <vt:lpstr>Summary</vt:lpstr>
      <vt:lpstr>PowerPoint Presentation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: ML- REGRESSION Yes Bank Stock Closing Price Prediction</dc:title>
  <cp:lastModifiedBy>Girish R</cp:lastModifiedBy>
  <cp:revision>4</cp:revision>
  <dcterms:created xsi:type="dcterms:W3CDTF">2023-02-06T12:00:31Z</dcterms:created>
  <dcterms:modified xsi:type="dcterms:W3CDTF">2023-02-07T09:06:22Z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