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83" r:id="rId10"/>
    <p:sldId id="284" r:id="rId11"/>
    <p:sldId id="264" r:id="rId12"/>
    <p:sldId id="265" r:id="rId13"/>
    <p:sldId id="267" r:id="rId14"/>
    <p:sldId id="268" r:id="rId15"/>
    <p:sldId id="269" r:id="rId16"/>
    <p:sldId id="270" r:id="rId17"/>
    <p:sldId id="271" r:id="rId18"/>
    <p:sldId id="272" r:id="rId19"/>
    <p:sldId id="273" r:id="rId20"/>
    <p:sldId id="285" r:id="rId21"/>
    <p:sldId id="274" r:id="rId22"/>
    <p:sldId id="275" r:id="rId23"/>
    <p:sldId id="286" r:id="rId24"/>
    <p:sldId id="277" r:id="rId25"/>
    <p:sldId id="287" r:id="rId26"/>
    <p:sldId id="288" r:id="rId27"/>
    <p:sldId id="278" r:id="rId28"/>
    <p:sldId id="289" r:id="rId29"/>
    <p:sldId id="290" r:id="rId30"/>
    <p:sldId id="292" r:id="rId31"/>
    <p:sldId id="281" r:id="rId32"/>
    <p:sldId id="291" r:id="rId33"/>
    <p:sldId id="282" r:id="rId34"/>
  </p:sldIdLst>
  <p:sldSz cx="9144000" cy="5143500" type="screen16x9"/>
  <p:notesSz cx="6858000" cy="9144000"/>
  <p:embeddedFontLst>
    <p:embeddedFont>
      <p:font typeface="Montserrat" panose="000005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hJL0j/L2wn/f6qO29CDFD4KpD3o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882"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f645cc9ad5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f645cc9ad5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f660bbe54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f660bbe548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f645cc9ad5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gf645cc9ad5_0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f645cc9ad5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gf645cc9ad5_0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f645cc9ad5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gf645cc9ad5_0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A short introduction of zomato </a:t>
            </a:r>
            <a:endParaRPr/>
          </a:p>
          <a:p>
            <a:pPr marL="0" lvl="0" indent="0" algn="l" rtl="0">
              <a:lnSpc>
                <a:spcPct val="100000"/>
              </a:lnSpc>
              <a:spcBef>
                <a:spcPts val="0"/>
              </a:spcBef>
              <a:spcAft>
                <a:spcPts val="0"/>
              </a:spcAft>
              <a:buSzPts val="1100"/>
              <a:buNone/>
            </a:pPr>
            <a:r>
              <a:rPr lang="en-GB"/>
              <a:t>Given problem statement </a:t>
            </a:r>
            <a:endParaRPr/>
          </a:p>
          <a:p>
            <a:pPr marL="0" lvl="0" indent="0" algn="l" rtl="0">
              <a:lnSpc>
                <a:spcPct val="100000"/>
              </a:lnSpc>
              <a:spcBef>
                <a:spcPts val="0"/>
              </a:spcBef>
              <a:spcAft>
                <a:spcPts val="0"/>
              </a:spcAft>
              <a:buSzPts val="1100"/>
              <a:buNone/>
            </a:pPr>
            <a:r>
              <a:rPr lang="en-GB"/>
              <a:t>overview of approach that we followed</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f20411d364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gf20411d364_0_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Google Shape;252;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645cc9ad5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gf645cc9ad5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Topic modeling or unsupervised sentiment analysis</a:t>
            </a:r>
            <a:endParaRPr/>
          </a:p>
          <a:p>
            <a:pPr marL="0" lvl="0" indent="0" algn="l" rtl="0">
              <a:lnSpc>
                <a:spcPct val="100000"/>
              </a:lnSpc>
              <a:spcBef>
                <a:spcPts val="0"/>
              </a:spcBef>
              <a:spcAft>
                <a:spcPts val="0"/>
              </a:spcAft>
              <a:buSzPts val="1100"/>
              <a:buNone/>
            </a:pPr>
            <a:r>
              <a:rPr lang="en-GB"/>
              <a:t>Classification or supervised sentiment analysis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0.36 percent of null values were present in reviews data</a:t>
            </a:r>
            <a:endParaRPr/>
          </a:p>
          <a:p>
            <a:pPr marL="0" lvl="0" indent="0" algn="l" rtl="0">
              <a:lnSpc>
                <a:spcPct val="100000"/>
              </a:lnSpc>
              <a:spcBef>
                <a:spcPts val="0"/>
              </a:spcBef>
              <a:spcAft>
                <a:spcPts val="0"/>
              </a:spcAft>
              <a:buSzPts val="1100"/>
              <a:buNone/>
            </a:pPr>
            <a:r>
              <a:rPr lang="en-GB"/>
              <a:t>50 percent of collection data is missing which contained the taggs given by zomato to a restaurant</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20411d36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f20411d364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3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3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40"/>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40"/>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3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3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3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3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3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3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3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3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3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3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30"/>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txBox="1"/>
          <p:nvPr/>
        </p:nvSpPr>
        <p:spPr>
          <a:xfrm>
            <a:off x="264900" y="156900"/>
            <a:ext cx="8614200" cy="4829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4200"/>
              <a:buFont typeface="Arial"/>
              <a:buNone/>
            </a:pPr>
            <a:r>
              <a:rPr lang="en-GB" sz="4200" b="1" i="0" u="none" strike="noStrike" cap="none" dirty="0">
                <a:solidFill>
                  <a:srgbClr val="CC0000"/>
                </a:solidFill>
                <a:latin typeface="Montserrat"/>
                <a:ea typeface="Montserrat"/>
                <a:cs typeface="Montserrat"/>
                <a:sym typeface="Montserrat"/>
              </a:rPr>
              <a:t>Capstone Project</a:t>
            </a:r>
            <a:endParaRPr sz="4200" b="1" i="0" u="none" strike="noStrike" cap="none" dirty="0">
              <a:solidFill>
                <a:srgbClr val="CC0000"/>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3600"/>
              <a:buFont typeface="Arial"/>
              <a:buNone/>
            </a:pPr>
            <a:r>
              <a:rPr lang="en-GB" sz="3600" b="1" i="0" u="none" strike="noStrike" cap="none" dirty="0">
                <a:solidFill>
                  <a:srgbClr val="134F5C"/>
                </a:solidFill>
                <a:latin typeface="Montserrat"/>
                <a:ea typeface="Montserrat"/>
                <a:cs typeface="Montserrat"/>
                <a:sym typeface="Montserrat"/>
              </a:rPr>
              <a:t>Zomato Restaurant Clustering and Sentiment Analysis </a:t>
            </a:r>
            <a:br>
              <a:rPr lang="en-GB" sz="3600" b="1" i="0" u="none" strike="noStrike" cap="none" dirty="0">
                <a:solidFill>
                  <a:srgbClr val="134F5C"/>
                </a:solidFill>
                <a:latin typeface="Montserrat"/>
                <a:ea typeface="Montserrat"/>
                <a:cs typeface="Montserrat"/>
                <a:sym typeface="Montserrat"/>
              </a:rPr>
            </a:br>
            <a:br>
              <a:rPr lang="en-GB" sz="3600" b="0" i="0" u="none" strike="noStrike" cap="none" dirty="0">
                <a:solidFill>
                  <a:srgbClr val="134F5C"/>
                </a:solidFill>
                <a:latin typeface="Montserrat"/>
                <a:ea typeface="Montserrat"/>
                <a:cs typeface="Montserrat"/>
                <a:sym typeface="Montserrat"/>
              </a:rPr>
            </a:br>
            <a:r>
              <a:rPr lang="en-GB" sz="2000" b="1" dirty="0">
                <a:solidFill>
                  <a:srgbClr val="CC0000"/>
                </a:solidFill>
                <a:latin typeface="Montserrat"/>
                <a:ea typeface="Montserrat"/>
                <a:cs typeface="Montserrat"/>
                <a:sym typeface="Montserrat"/>
              </a:rPr>
              <a:t>By</a:t>
            </a:r>
            <a:endParaRPr sz="2000" b="1" i="0" u="none" strike="noStrike" cap="none" dirty="0">
              <a:solidFill>
                <a:srgbClr val="CC0000"/>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2400"/>
              <a:buFont typeface="Arial"/>
              <a:buNone/>
            </a:pPr>
            <a:r>
              <a:rPr lang="en-GB" sz="4000" dirty="0">
                <a:solidFill>
                  <a:srgbClr val="134F5C"/>
                </a:solidFill>
                <a:latin typeface="Montserrat"/>
                <a:ea typeface="Montserrat"/>
                <a:cs typeface="Montserrat"/>
                <a:sym typeface="Montserrat"/>
              </a:rPr>
              <a:t>Girish R</a:t>
            </a:r>
            <a:br>
              <a:rPr lang="en-GB" sz="2400" b="0" i="0" u="none" strike="noStrike" cap="none" dirty="0">
                <a:solidFill>
                  <a:srgbClr val="134F5C"/>
                </a:solidFill>
                <a:latin typeface="Montserrat"/>
                <a:ea typeface="Montserrat"/>
                <a:cs typeface="Montserrat"/>
                <a:sym typeface="Montserrat"/>
              </a:rPr>
            </a:br>
            <a:endParaRPr sz="2400" b="0" i="0" u="none" strike="noStrike" cap="none" dirty="0">
              <a:solidFill>
                <a:srgbClr val="134F5C"/>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1600"/>
              <a:buFont typeface="Arial"/>
              <a:buNone/>
            </a:pPr>
            <a:endParaRPr sz="1600" b="1" i="0" u="none" strike="noStrike" cap="none" dirty="0">
              <a:solidFill>
                <a:srgbClr val="134F5C"/>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1600"/>
              <a:buFont typeface="Arial"/>
              <a:buNone/>
            </a:pPr>
            <a:endParaRPr sz="1600" b="1" i="0" u="none" strike="noStrike" cap="none" dirty="0">
              <a:solidFill>
                <a:srgbClr val="134F5C"/>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BEF8-50F0-BDAB-A38C-B36D0C8B99C4}"/>
              </a:ext>
            </a:extLst>
          </p:cNvPr>
          <p:cNvSpPr>
            <a:spLocks noGrp="1"/>
          </p:cNvSpPr>
          <p:nvPr>
            <p:ph type="title"/>
          </p:nvPr>
        </p:nvSpPr>
        <p:spPr>
          <a:xfrm>
            <a:off x="187522" y="151514"/>
            <a:ext cx="8520600" cy="514530"/>
          </a:xfrm>
        </p:spPr>
        <p:txBody>
          <a:bodyPr/>
          <a:lstStyle/>
          <a:p>
            <a:pPr algn="ctr"/>
            <a:r>
              <a:rPr lang="en-US" sz="3500" b="1" dirty="0">
                <a:latin typeface="Times New Roman" panose="02020603050405020304" pitchFamily="18" charset="0"/>
                <a:cs typeface="Times New Roman" panose="02020603050405020304" pitchFamily="18" charset="0"/>
              </a:rPr>
              <a:t>Price</a:t>
            </a:r>
            <a:r>
              <a:rPr lang="en-US" sz="3500" b="1" i="0" dirty="0">
                <a:solidFill>
                  <a:srgbClr val="212121"/>
                </a:solidFill>
                <a:effectLst/>
                <a:latin typeface="Times New Roman" panose="02020603050405020304" pitchFamily="18" charset="0"/>
                <a:cs typeface="Times New Roman" panose="02020603050405020304" pitchFamily="18" charset="0"/>
              </a:rPr>
              <a:t> </a:t>
            </a:r>
            <a:r>
              <a:rPr lang="en-US" sz="3500" b="1" dirty="0">
                <a:latin typeface="Times New Roman" panose="02020603050405020304" pitchFamily="18" charset="0"/>
                <a:cs typeface="Times New Roman" panose="02020603050405020304" pitchFamily="18" charset="0"/>
              </a:rPr>
              <a:t>Point and Maximum Engagement</a:t>
            </a:r>
            <a:endParaRPr lang="en-IN" sz="3500" b="1"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5E4AB900-E0A3-877B-88EA-8D8470B7A2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740" y="756355"/>
            <a:ext cx="4075288" cy="288995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E138267-2FE3-7CCE-CAA7-60C6CBF6EF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7822" y="756354"/>
            <a:ext cx="4531233" cy="28899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FDFCA51-D9BB-35FB-EF40-1DEEA3E59DC9}"/>
              </a:ext>
            </a:extLst>
          </p:cNvPr>
          <p:cNvSpPr txBox="1"/>
          <p:nvPr/>
        </p:nvSpPr>
        <p:spPr>
          <a:xfrm>
            <a:off x="216842" y="4094757"/>
            <a:ext cx="8710315" cy="584775"/>
          </a:xfrm>
          <a:prstGeom prst="rect">
            <a:avLst/>
          </a:prstGeom>
          <a:noFill/>
        </p:spPr>
        <p:txBody>
          <a:bodyPr wrap="square">
            <a:spAutoFit/>
          </a:bodyPr>
          <a:lstStyle/>
          <a:p>
            <a:pPr algn="just"/>
            <a:r>
              <a:rPr lang="en-US" sz="1600" b="0" i="0" dirty="0">
                <a:solidFill>
                  <a:srgbClr val="212121"/>
                </a:solidFill>
                <a:effectLst/>
                <a:latin typeface="Times New Roman" panose="02020603050405020304" pitchFamily="18" charset="0"/>
                <a:cs typeface="Times New Roman" panose="02020603050405020304" pitchFamily="18" charset="0"/>
              </a:rPr>
              <a:t>AB's - Absolute Barbecues, show maximum engagement and retention as it has maximum number of rating on average and Hotel Zara Hi-Fi show lowest engagement as has lowest average rating.</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3646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f20411d364_0_7"/>
          <p:cNvSpPr txBox="1">
            <a:spLocks noGrp="1"/>
          </p:cNvSpPr>
          <p:nvPr>
            <p:ph type="title"/>
          </p:nvPr>
        </p:nvSpPr>
        <p:spPr>
          <a:xfrm>
            <a:off x="311700" y="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3500" b="1" dirty="0">
                <a:latin typeface="Times New Roman" panose="02020603050405020304" pitchFamily="18" charset="0"/>
                <a:ea typeface="Montserrat"/>
                <a:cs typeface="Times New Roman" panose="02020603050405020304" pitchFamily="18" charset="0"/>
                <a:sym typeface="Montserrat"/>
              </a:rPr>
              <a:t>10 Most expensive Restaurants</a:t>
            </a:r>
            <a:endParaRPr sz="3500"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6917D6CE-6FB4-3847-3FFB-5B8E41F555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72700"/>
            <a:ext cx="9053688" cy="335438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B82278F-2888-2781-032F-70B5F271C7A7}"/>
              </a:ext>
            </a:extLst>
          </p:cNvPr>
          <p:cNvSpPr txBox="1"/>
          <p:nvPr/>
        </p:nvSpPr>
        <p:spPr>
          <a:xfrm>
            <a:off x="211666" y="3927087"/>
            <a:ext cx="8720667" cy="584775"/>
          </a:xfrm>
          <a:prstGeom prst="rect">
            <a:avLst/>
          </a:prstGeom>
          <a:noFill/>
        </p:spPr>
        <p:txBody>
          <a:bodyPr wrap="square">
            <a:spAutoFit/>
          </a:bodyPr>
          <a:lstStyle/>
          <a:p>
            <a:pPr algn="just"/>
            <a:r>
              <a:rPr lang="en-US" sz="1600" b="0" i="0" dirty="0">
                <a:solidFill>
                  <a:srgbClr val="212121"/>
                </a:solidFill>
                <a:effectLst/>
                <a:latin typeface="Times New Roman" panose="02020603050405020304" pitchFamily="18" charset="0"/>
                <a:cs typeface="Times New Roman" panose="02020603050405020304" pitchFamily="18" charset="0"/>
              </a:rPr>
              <a:t>From the above graph we can see the top 10 expensive hotels with Collage-Hyatt Hyderabad Gachibowli being in the top as the most expensive one followed by Feat-Sheraton Hyderabad Hotel</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8"/>
          <p:cNvSpPr txBox="1">
            <a:spLocks noGrp="1"/>
          </p:cNvSpPr>
          <p:nvPr>
            <p:ph type="title"/>
          </p:nvPr>
        </p:nvSpPr>
        <p:spPr>
          <a:xfrm>
            <a:off x="311700" y="0"/>
            <a:ext cx="8520600" cy="566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3500" b="1" dirty="0">
                <a:latin typeface="Times New Roman" panose="02020603050405020304" pitchFamily="18" charset="0"/>
                <a:ea typeface="Montserrat"/>
                <a:cs typeface="Times New Roman" panose="02020603050405020304" pitchFamily="18" charset="0"/>
                <a:sym typeface="Montserrat"/>
              </a:rPr>
              <a:t>      10 most Affordable Restaurants</a:t>
            </a:r>
            <a:endParaRPr sz="3500"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A5E429B1-D1D2-EB07-2B31-DEC8DB839A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66600"/>
            <a:ext cx="8963378" cy="35591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347705B-6FBF-22BA-B530-F61CE7C418EE}"/>
              </a:ext>
            </a:extLst>
          </p:cNvPr>
          <p:cNvSpPr txBox="1"/>
          <p:nvPr/>
        </p:nvSpPr>
        <p:spPr>
          <a:xfrm>
            <a:off x="417688" y="4125775"/>
            <a:ext cx="8414611" cy="584775"/>
          </a:xfrm>
          <a:prstGeom prst="rect">
            <a:avLst/>
          </a:prstGeom>
          <a:noFill/>
        </p:spPr>
        <p:txBody>
          <a:bodyPr wrap="square">
            <a:spAutoFit/>
          </a:bodyPr>
          <a:lstStyle/>
          <a:p>
            <a:pPr algn="just"/>
            <a:r>
              <a:rPr lang="en-US" sz="1600" b="0" i="0" dirty="0">
                <a:solidFill>
                  <a:srgbClr val="212121"/>
                </a:solidFill>
                <a:effectLst/>
                <a:latin typeface="Times New Roman" panose="02020603050405020304" pitchFamily="18" charset="0"/>
                <a:cs typeface="Times New Roman" panose="02020603050405020304" pitchFamily="18" charset="0"/>
              </a:rPr>
              <a:t>From the above graph we can see the affordable Restaurants with The old Madras Baking Company at the top which is most affordable according to the given dataset</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2"/>
          <p:cNvSpPr txBox="1">
            <a:spLocks noGrp="1"/>
          </p:cNvSpPr>
          <p:nvPr>
            <p:ph type="title"/>
          </p:nvPr>
        </p:nvSpPr>
        <p:spPr>
          <a:xfrm>
            <a:off x="311700" y="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3500" b="1" dirty="0">
                <a:latin typeface="Times New Roman" panose="02020603050405020304" pitchFamily="18" charset="0"/>
                <a:ea typeface="Montserrat"/>
                <a:cs typeface="Times New Roman" panose="02020603050405020304" pitchFamily="18" charset="0"/>
                <a:sym typeface="Montserrat"/>
              </a:rPr>
              <a:t>5 Most Served Cuisines </a:t>
            </a:r>
            <a:endParaRPr sz="3500" dirty="0">
              <a:latin typeface="Times New Roman" panose="02020603050405020304" pitchFamily="18" charset="0"/>
              <a:cs typeface="Times New Roman" panose="02020603050405020304" pitchFamily="18" charset="0"/>
            </a:endParaRPr>
          </a:p>
        </p:txBody>
      </p:sp>
      <p:pic>
        <p:nvPicPr>
          <p:cNvPr id="5122" name="Picture 2">
            <a:extLst>
              <a:ext uri="{FF2B5EF4-FFF2-40B4-BE49-F238E27FC236}">
                <a16:creationId xmlns:a16="http://schemas.microsoft.com/office/drawing/2014/main" id="{7C679164-5CB1-0386-FE1F-6F5C66028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4623" y="949148"/>
            <a:ext cx="4278314" cy="349867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B6FA1A1-8421-55B8-7A57-E7A03F3376F0}"/>
              </a:ext>
            </a:extLst>
          </p:cNvPr>
          <p:cNvSpPr txBox="1"/>
          <p:nvPr/>
        </p:nvSpPr>
        <p:spPr>
          <a:xfrm>
            <a:off x="158044" y="1228522"/>
            <a:ext cx="3556000" cy="830997"/>
          </a:xfrm>
          <a:prstGeom prst="rect">
            <a:avLst/>
          </a:prstGeom>
          <a:noFill/>
        </p:spPr>
        <p:txBody>
          <a:bodyPr wrap="square">
            <a:spAutoFit/>
          </a:bodyPr>
          <a:lstStyle/>
          <a:p>
            <a:pPr algn="just"/>
            <a:r>
              <a:rPr lang="en-US" sz="1600" b="0" i="0" dirty="0">
                <a:solidFill>
                  <a:srgbClr val="212121"/>
                </a:solidFill>
                <a:effectLst/>
                <a:latin typeface="Times New Roman" panose="02020603050405020304" pitchFamily="18" charset="0"/>
                <a:cs typeface="Times New Roman" panose="02020603050405020304" pitchFamily="18" charset="0"/>
              </a:rPr>
              <a:t>Based on the  chart it is clear that most of the hotel sell North Indian food followed by </a:t>
            </a:r>
            <a:r>
              <a:rPr lang="en-US" sz="1600" b="0" i="0" dirty="0" err="1">
                <a:solidFill>
                  <a:srgbClr val="212121"/>
                </a:solidFill>
                <a:effectLst/>
                <a:latin typeface="Times New Roman" panose="02020603050405020304" pitchFamily="18" charset="0"/>
                <a:cs typeface="Times New Roman" panose="02020603050405020304" pitchFamily="18" charset="0"/>
              </a:rPr>
              <a:t>chinese</a:t>
            </a:r>
            <a:r>
              <a:rPr lang="en-US" sz="1600" b="0" i="0" dirty="0">
                <a:solidFill>
                  <a:srgbClr val="212121"/>
                </a:solidFill>
                <a:effectLst/>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8" name="Google Shape;138;p14"/>
          <p:cNvSpPr txBox="1">
            <a:spLocks noGrp="1"/>
          </p:cNvSpPr>
          <p:nvPr>
            <p:ph type="title"/>
          </p:nvPr>
        </p:nvSpPr>
        <p:spPr>
          <a:xfrm>
            <a:off x="397534" y="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3500" b="1" dirty="0">
                <a:latin typeface="Times New Roman" panose="02020603050405020304" pitchFamily="18" charset="0"/>
                <a:ea typeface="Montserrat"/>
                <a:cs typeface="Times New Roman" panose="02020603050405020304" pitchFamily="18" charset="0"/>
                <a:sym typeface="Montserrat"/>
              </a:rPr>
              <a:t>Frequent Keyword Used for cuisine</a:t>
            </a:r>
            <a:endParaRPr sz="3500" b="1" dirty="0">
              <a:latin typeface="Times New Roman" panose="02020603050405020304" pitchFamily="18" charset="0"/>
              <a:ea typeface="Montserrat"/>
              <a:cs typeface="Times New Roman" panose="02020603050405020304" pitchFamily="18" charset="0"/>
              <a:sym typeface="Montserrat"/>
            </a:endParaRPr>
          </a:p>
          <a:p>
            <a:pPr marL="0" lvl="0" indent="0" algn="ctr" rtl="0">
              <a:lnSpc>
                <a:spcPct val="100000"/>
              </a:lnSpc>
              <a:spcBef>
                <a:spcPts val="0"/>
              </a:spcBef>
              <a:spcAft>
                <a:spcPts val="0"/>
              </a:spcAft>
              <a:buSzPts val="2800"/>
              <a:buNone/>
            </a:pPr>
            <a:endParaRPr sz="3500" b="1" dirty="0">
              <a:latin typeface="Times New Roman" panose="02020603050405020304" pitchFamily="18" charset="0"/>
              <a:ea typeface="Montserrat"/>
              <a:cs typeface="Times New Roman" panose="02020603050405020304" pitchFamily="18" charset="0"/>
              <a:sym typeface="Montserrat"/>
            </a:endParaRPr>
          </a:p>
        </p:txBody>
      </p:sp>
      <p:pic>
        <p:nvPicPr>
          <p:cNvPr id="6146" name="Picture 2">
            <a:extLst>
              <a:ext uri="{FF2B5EF4-FFF2-40B4-BE49-F238E27FC236}">
                <a16:creationId xmlns:a16="http://schemas.microsoft.com/office/drawing/2014/main" id="{19DDE9B8-9949-2E9D-D252-CD397BB49F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9779" y="572700"/>
            <a:ext cx="5350932" cy="4276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f645cc9ad5_0_39"/>
          <p:cNvSpPr txBox="1">
            <a:spLocks noGrp="1"/>
          </p:cNvSpPr>
          <p:nvPr>
            <p:ph type="title"/>
          </p:nvPr>
        </p:nvSpPr>
        <p:spPr>
          <a:xfrm>
            <a:off x="311700" y="17590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2800"/>
              <a:buFont typeface="Arial"/>
              <a:buNone/>
            </a:pPr>
            <a:r>
              <a:rPr lang="en-GB" sz="3200" b="1">
                <a:latin typeface="Montserrat"/>
                <a:ea typeface="Montserrat"/>
                <a:cs typeface="Montserrat"/>
                <a:sym typeface="Montserrat"/>
              </a:rPr>
              <a:t>Most used tags for Restaurants </a:t>
            </a:r>
            <a:endParaRPr/>
          </a:p>
        </p:txBody>
      </p:sp>
      <p:pic>
        <p:nvPicPr>
          <p:cNvPr id="8196" name="Picture 4">
            <a:extLst>
              <a:ext uri="{FF2B5EF4-FFF2-40B4-BE49-F238E27FC236}">
                <a16:creationId xmlns:a16="http://schemas.microsoft.com/office/drawing/2014/main" id="{6EAE7F42-DCC0-C5C7-9216-B9ABA28B30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1050750"/>
            <a:ext cx="6457421" cy="338578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9927F9D-1CAF-AE01-A04F-63A2111A6059}"/>
              </a:ext>
            </a:extLst>
          </p:cNvPr>
          <p:cNvSpPr txBox="1"/>
          <p:nvPr/>
        </p:nvSpPr>
        <p:spPr>
          <a:xfrm>
            <a:off x="311700" y="1050750"/>
            <a:ext cx="4915056" cy="830997"/>
          </a:xfrm>
          <a:prstGeom prst="rect">
            <a:avLst/>
          </a:prstGeom>
          <a:noFill/>
        </p:spPr>
        <p:txBody>
          <a:bodyPr wrap="square">
            <a:spAutoFit/>
          </a:bodyPr>
          <a:lstStyle/>
          <a:p>
            <a:pPr algn="just"/>
            <a:r>
              <a:rPr lang="en-US" sz="1600" b="0" i="0" dirty="0">
                <a:solidFill>
                  <a:srgbClr val="212121"/>
                </a:solidFill>
                <a:effectLst/>
                <a:latin typeface="Times New Roman" panose="02020603050405020304" pitchFamily="18" charset="0"/>
                <a:cs typeface="Times New Roman" panose="02020603050405020304" pitchFamily="18" charset="0"/>
              </a:rPr>
              <a:t>Great Buffets is the most frequently used tags and other tags like great, best, north, Hyderabad is also used in large quantity.</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f660bbe548_0_18"/>
          <p:cNvSpPr txBox="1">
            <a:spLocks noGrp="1"/>
          </p:cNvSpPr>
          <p:nvPr>
            <p:ph type="title"/>
          </p:nvPr>
        </p:nvSpPr>
        <p:spPr>
          <a:xfrm>
            <a:off x="311700" y="1925"/>
            <a:ext cx="8520600" cy="572700"/>
          </a:xfrm>
          <a:prstGeom prst="rect">
            <a:avLst/>
          </a:prstGeom>
          <a:noFill/>
          <a:ln>
            <a:noFill/>
          </a:ln>
        </p:spPr>
        <p:txBody>
          <a:bodyPr spcFirstLastPara="1" wrap="square" lIns="91425" tIns="91425" rIns="91425" bIns="91425" anchor="t" anchorCtr="0">
            <a:noAutofit/>
          </a:bodyPr>
          <a:lstStyle/>
          <a:p>
            <a:pPr algn="ctr"/>
            <a:r>
              <a:rPr lang="en-GB" sz="3500" b="1" dirty="0">
                <a:latin typeface="Times New Roman" panose="02020603050405020304" pitchFamily="18" charset="0"/>
                <a:cs typeface="Times New Roman" panose="02020603050405020304" pitchFamily="18" charset="0"/>
              </a:rPr>
              <a:t> </a:t>
            </a:r>
            <a:r>
              <a:rPr lang="en-IN" sz="3500" b="1" dirty="0">
                <a:latin typeface="Times New Roman" panose="02020603050405020304" pitchFamily="18" charset="0"/>
                <a:cs typeface="Times New Roman" panose="02020603050405020304" pitchFamily="18" charset="0"/>
              </a:rPr>
              <a:t>Most Popular Critics</a:t>
            </a:r>
            <a:br>
              <a:rPr lang="en-IN" sz="3500" b="0" i="0" dirty="0">
                <a:solidFill>
                  <a:srgbClr val="212121"/>
                </a:solidFill>
                <a:effectLst/>
                <a:latin typeface="Times New Roman" panose="02020603050405020304" pitchFamily="18" charset="0"/>
                <a:cs typeface="Times New Roman" panose="02020603050405020304" pitchFamily="18" charset="0"/>
              </a:rPr>
            </a:br>
            <a:endParaRPr sz="3500" b="1" dirty="0">
              <a:latin typeface="Times New Roman" panose="02020603050405020304" pitchFamily="18" charset="0"/>
              <a:cs typeface="Times New Roman" panose="02020603050405020304" pitchFamily="18" charset="0"/>
            </a:endParaRPr>
          </a:p>
        </p:txBody>
      </p:sp>
      <p:pic>
        <p:nvPicPr>
          <p:cNvPr id="7170" name="Picture 2">
            <a:extLst>
              <a:ext uri="{FF2B5EF4-FFF2-40B4-BE49-F238E27FC236}">
                <a16:creationId xmlns:a16="http://schemas.microsoft.com/office/drawing/2014/main" id="{40FA5618-D7ED-C850-3840-C709CEC23A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49" y="1704623"/>
            <a:ext cx="4562476" cy="3245732"/>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CF6A2A8F-3FE9-D9FC-A1DB-E5CD079F9A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1525" y="1704623"/>
            <a:ext cx="4562475" cy="32457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95C9625-9484-B2CD-B4B2-5C518A77F936}"/>
              </a:ext>
            </a:extLst>
          </p:cNvPr>
          <p:cNvSpPr txBox="1"/>
          <p:nvPr/>
        </p:nvSpPr>
        <p:spPr>
          <a:xfrm>
            <a:off x="129822" y="724125"/>
            <a:ext cx="8302978" cy="584775"/>
          </a:xfrm>
          <a:prstGeom prst="rect">
            <a:avLst/>
          </a:prstGeom>
          <a:noFill/>
        </p:spPr>
        <p:txBody>
          <a:bodyPr wrap="square">
            <a:spAutoFit/>
          </a:bodyPr>
          <a:lstStyle/>
          <a:p>
            <a:pPr algn="just"/>
            <a:r>
              <a:rPr lang="en-US" sz="1600" b="0" i="0" dirty="0" err="1">
                <a:solidFill>
                  <a:srgbClr val="212121"/>
                </a:solidFill>
                <a:effectLst/>
                <a:latin typeface="Times New Roman" panose="02020603050405020304" pitchFamily="18" charset="0"/>
                <a:cs typeface="Times New Roman" panose="02020603050405020304" pitchFamily="18" charset="0"/>
              </a:rPr>
              <a:t>Satwinder</a:t>
            </a:r>
            <a:r>
              <a:rPr lang="en-US" sz="1600" b="0" i="0" dirty="0">
                <a:solidFill>
                  <a:srgbClr val="212121"/>
                </a:solidFill>
                <a:effectLst/>
                <a:latin typeface="Times New Roman" panose="02020603050405020304" pitchFamily="18" charset="0"/>
                <a:cs typeface="Times New Roman" panose="02020603050405020304" pitchFamily="18" charset="0"/>
              </a:rPr>
              <a:t> </a:t>
            </a:r>
            <a:r>
              <a:rPr lang="en-US" sz="1600" b="0" i="0" dirty="0" err="1">
                <a:solidFill>
                  <a:srgbClr val="212121"/>
                </a:solidFill>
                <a:effectLst/>
                <a:latin typeface="Times New Roman" panose="02020603050405020304" pitchFamily="18" charset="0"/>
                <a:cs typeface="Times New Roman" panose="02020603050405020304" pitchFamily="18" charset="0"/>
              </a:rPr>
              <a:t>singh</a:t>
            </a:r>
            <a:r>
              <a:rPr lang="en-US" sz="1600" b="0" i="0" dirty="0">
                <a:solidFill>
                  <a:srgbClr val="212121"/>
                </a:solidFill>
                <a:effectLst/>
                <a:latin typeface="Times New Roman" panose="02020603050405020304" pitchFamily="18" charset="0"/>
                <a:cs typeface="Times New Roman" panose="02020603050405020304" pitchFamily="18" charset="0"/>
              </a:rPr>
              <a:t> is the most popular critic who has maximum number of follower and on an average he give 3.5 rating</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6"/>
          <p:cNvSpPr txBox="1">
            <a:spLocks noGrp="1"/>
          </p:cNvSpPr>
          <p:nvPr>
            <p:ph type="title"/>
          </p:nvPr>
        </p:nvSpPr>
        <p:spPr>
          <a:xfrm>
            <a:off x="311700" y="34285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3500" b="1" dirty="0">
                <a:latin typeface="Times New Roman" panose="02020603050405020304" pitchFamily="18" charset="0"/>
                <a:ea typeface="Montserrat"/>
                <a:cs typeface="Times New Roman" panose="02020603050405020304" pitchFamily="18" charset="0"/>
                <a:sym typeface="Montserrat"/>
              </a:rPr>
              <a:t>Modelling Overview</a:t>
            </a:r>
            <a:endParaRPr sz="3500" b="1" dirty="0">
              <a:latin typeface="Times New Roman" panose="02020603050405020304" pitchFamily="18" charset="0"/>
              <a:ea typeface="Montserrat"/>
              <a:cs typeface="Times New Roman" panose="02020603050405020304" pitchFamily="18" charset="0"/>
              <a:sym typeface="Montserrat"/>
            </a:endParaRPr>
          </a:p>
        </p:txBody>
      </p:sp>
      <p:sp>
        <p:nvSpPr>
          <p:cNvPr id="159" name="Google Shape;159;p16"/>
          <p:cNvSpPr txBox="1">
            <a:spLocks noGrp="1"/>
          </p:cNvSpPr>
          <p:nvPr>
            <p:ph type="body" idx="1"/>
          </p:nvPr>
        </p:nvSpPr>
        <p:spPr>
          <a:xfrm>
            <a:off x="311700" y="975200"/>
            <a:ext cx="6247144" cy="36984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SzPts val="1800"/>
              <a:buNone/>
            </a:pPr>
            <a:endParaRPr b="1" dirty="0">
              <a:solidFill>
                <a:schemeClr val="lt1"/>
              </a:solidFill>
              <a:latin typeface="Montserrat"/>
              <a:ea typeface="Montserrat"/>
              <a:cs typeface="Montserrat"/>
              <a:sym typeface="Montserrat"/>
            </a:endParaRPr>
          </a:p>
          <a:p>
            <a:pPr marL="457200" lvl="0" indent="0" algn="l" rtl="0">
              <a:lnSpc>
                <a:spcPct val="115000"/>
              </a:lnSpc>
              <a:spcBef>
                <a:spcPts val="0"/>
              </a:spcBef>
              <a:spcAft>
                <a:spcPts val="0"/>
              </a:spcAft>
              <a:buSzPts val="1800"/>
              <a:buNone/>
            </a:pPr>
            <a:r>
              <a:rPr lang="en-GB" sz="2200" b="1" dirty="0">
                <a:solidFill>
                  <a:schemeClr val="lt1"/>
                </a:solidFill>
                <a:latin typeface="Times New Roman" panose="02020603050405020304" pitchFamily="18" charset="0"/>
                <a:ea typeface="Montserrat"/>
                <a:cs typeface="Times New Roman" panose="02020603050405020304" pitchFamily="18" charset="0"/>
                <a:sym typeface="Montserrat"/>
              </a:rPr>
              <a:t>Models Used :</a:t>
            </a:r>
            <a:endParaRPr sz="2200" b="1" dirty="0">
              <a:solidFill>
                <a:schemeClr val="lt1"/>
              </a:solidFill>
              <a:latin typeface="Times New Roman" panose="02020603050405020304" pitchFamily="18" charset="0"/>
              <a:ea typeface="Montserrat"/>
              <a:cs typeface="Times New Roman" panose="02020603050405020304" pitchFamily="18" charset="0"/>
              <a:sym typeface="Montserrat"/>
            </a:endParaRPr>
          </a:p>
          <a:p>
            <a:pPr marL="457200" lvl="0" indent="0" algn="l" rtl="0">
              <a:lnSpc>
                <a:spcPct val="115000"/>
              </a:lnSpc>
              <a:spcBef>
                <a:spcPts val="0"/>
              </a:spcBef>
              <a:spcAft>
                <a:spcPts val="0"/>
              </a:spcAft>
              <a:buSzPts val="1800"/>
              <a:buNone/>
            </a:pPr>
            <a:endParaRPr dirty="0">
              <a:solidFill>
                <a:schemeClr val="lt1"/>
              </a:solidFill>
              <a:latin typeface="Montserrat"/>
              <a:ea typeface="Montserrat"/>
              <a:cs typeface="Montserrat"/>
              <a:sym typeface="Montserrat"/>
            </a:endParaRPr>
          </a:p>
          <a:p>
            <a:pPr marL="914400" lvl="0" indent="-342900" algn="l" rtl="0">
              <a:lnSpc>
                <a:spcPct val="115000"/>
              </a:lnSpc>
              <a:spcBef>
                <a:spcPts val="0"/>
              </a:spcBef>
              <a:spcAft>
                <a:spcPts val="0"/>
              </a:spcAft>
              <a:buClr>
                <a:schemeClr val="lt1"/>
              </a:buClr>
              <a:buSzPts val="1800"/>
              <a:buFont typeface="Montserrat"/>
              <a:buChar char="●"/>
            </a:pPr>
            <a:r>
              <a:rPr lang="en-GB" dirty="0">
                <a:solidFill>
                  <a:schemeClr val="lt1"/>
                </a:solidFill>
                <a:latin typeface="Times New Roman" panose="02020603050405020304" pitchFamily="18" charset="0"/>
                <a:ea typeface="Montserrat"/>
                <a:cs typeface="Times New Roman" panose="02020603050405020304" pitchFamily="18" charset="0"/>
                <a:sym typeface="Montserrat"/>
              </a:rPr>
              <a:t>K-means Clustering</a:t>
            </a:r>
            <a:endParaRPr dirty="0">
              <a:solidFill>
                <a:schemeClr val="lt1"/>
              </a:solidFill>
              <a:latin typeface="Times New Roman" panose="02020603050405020304" pitchFamily="18" charset="0"/>
              <a:ea typeface="Montserrat"/>
              <a:cs typeface="Times New Roman" panose="02020603050405020304" pitchFamily="18" charset="0"/>
              <a:sym typeface="Montserrat"/>
            </a:endParaRPr>
          </a:p>
          <a:p>
            <a:pPr marL="914400" lvl="0" indent="-342900" algn="l" rtl="0">
              <a:lnSpc>
                <a:spcPct val="115000"/>
              </a:lnSpc>
              <a:spcBef>
                <a:spcPts val="0"/>
              </a:spcBef>
              <a:spcAft>
                <a:spcPts val="0"/>
              </a:spcAft>
              <a:buClr>
                <a:schemeClr val="lt1"/>
              </a:buClr>
              <a:buSzPts val="1800"/>
              <a:buFont typeface="Montserrat"/>
              <a:buChar char="●"/>
            </a:pPr>
            <a:r>
              <a:rPr lang="en-GB" dirty="0">
                <a:solidFill>
                  <a:schemeClr val="lt1"/>
                </a:solidFill>
                <a:latin typeface="Times New Roman" panose="02020603050405020304" pitchFamily="18" charset="0"/>
                <a:ea typeface="Montserrat"/>
                <a:cs typeface="Times New Roman" panose="02020603050405020304" pitchFamily="18" charset="0"/>
                <a:sym typeface="Montserrat"/>
              </a:rPr>
              <a:t>Hierarchical Clustering</a:t>
            </a:r>
            <a:endParaRPr dirty="0">
              <a:solidFill>
                <a:schemeClr val="lt1"/>
              </a:solidFill>
              <a:latin typeface="Times New Roman" panose="02020603050405020304" pitchFamily="18" charset="0"/>
              <a:ea typeface="Montserrat"/>
              <a:cs typeface="Times New Roman" panose="02020603050405020304" pitchFamily="18" charset="0"/>
              <a:sym typeface="Montserrat"/>
            </a:endParaRPr>
          </a:p>
          <a:p>
            <a:pPr marL="914400" lvl="0" indent="-342900" algn="l" rtl="0">
              <a:lnSpc>
                <a:spcPct val="115000"/>
              </a:lnSpc>
              <a:spcBef>
                <a:spcPts val="0"/>
              </a:spcBef>
              <a:spcAft>
                <a:spcPts val="0"/>
              </a:spcAft>
              <a:buClr>
                <a:schemeClr val="lt1"/>
              </a:buClr>
              <a:buSzPts val="1800"/>
              <a:buFont typeface="Montserrat"/>
              <a:buChar char="●"/>
            </a:pPr>
            <a:r>
              <a:rPr lang="en-GB" dirty="0">
                <a:solidFill>
                  <a:schemeClr val="lt1"/>
                </a:solidFill>
                <a:latin typeface="Times New Roman" panose="02020603050405020304" pitchFamily="18" charset="0"/>
                <a:ea typeface="Montserrat"/>
                <a:cs typeface="Times New Roman" panose="02020603050405020304" pitchFamily="18" charset="0"/>
                <a:sym typeface="Montserrat"/>
              </a:rPr>
              <a:t>Sentimental Analysis (Unsupervised)</a:t>
            </a:r>
          </a:p>
          <a:p>
            <a:pPr marL="1268412" indent="-285750">
              <a:buClr>
                <a:schemeClr val="lt1"/>
              </a:buClr>
              <a:buFont typeface="Arial" panose="020B0604020202020204" pitchFamily="34" charset="0"/>
              <a:buChar char="•"/>
            </a:pPr>
            <a:r>
              <a:rPr lang="en-GB" dirty="0">
                <a:solidFill>
                  <a:schemeClr val="lt1"/>
                </a:solidFill>
                <a:latin typeface="Times New Roman" panose="02020603050405020304" pitchFamily="18" charset="0"/>
                <a:ea typeface="Montserrat"/>
                <a:cs typeface="Times New Roman" panose="02020603050405020304" pitchFamily="18" charset="0"/>
                <a:sym typeface="Montserrat"/>
              </a:rPr>
              <a:t> LDA(</a:t>
            </a:r>
            <a:r>
              <a:rPr lang="en-IN" dirty="0">
                <a:solidFill>
                  <a:schemeClr val="lt1"/>
                </a:solidFill>
                <a:latin typeface="Times New Roman" panose="02020603050405020304" pitchFamily="18" charset="0"/>
                <a:cs typeface="Times New Roman" panose="02020603050405020304" pitchFamily="18" charset="0"/>
              </a:rPr>
              <a:t>Latent Dirichlet Allocation</a:t>
            </a:r>
            <a:r>
              <a:rPr lang="en-GB" dirty="0">
                <a:solidFill>
                  <a:schemeClr val="lt1"/>
                </a:solidFill>
                <a:latin typeface="Times New Roman" panose="02020603050405020304" pitchFamily="18" charset="0"/>
                <a:ea typeface="Montserrat"/>
                <a:cs typeface="Times New Roman" panose="02020603050405020304" pitchFamily="18" charset="0"/>
                <a:sym typeface="Montserrat"/>
              </a:rPr>
              <a:t>)</a:t>
            </a:r>
          </a:p>
          <a:p>
            <a:pPr marL="914400">
              <a:buClr>
                <a:schemeClr val="lt1"/>
              </a:buClr>
              <a:buFont typeface="Montserrat"/>
              <a:buChar char="●"/>
            </a:pPr>
            <a:r>
              <a:rPr lang="en-GB" dirty="0">
                <a:solidFill>
                  <a:schemeClr val="lt1"/>
                </a:solidFill>
                <a:latin typeface="Times New Roman" panose="02020603050405020304" pitchFamily="18" charset="0"/>
                <a:ea typeface="Montserrat"/>
                <a:cs typeface="Times New Roman" panose="02020603050405020304" pitchFamily="18" charset="0"/>
                <a:sym typeface="Montserrat"/>
              </a:rPr>
              <a:t>Sentimental Analysis (Supervised)</a:t>
            </a:r>
          </a:p>
          <a:p>
            <a:pPr marL="1358900" indent="-285750">
              <a:buClr>
                <a:schemeClr val="lt1"/>
              </a:buClr>
              <a:buFont typeface="Arial" panose="020B0604020202020204" pitchFamily="34" charset="0"/>
              <a:buChar char="•"/>
            </a:pPr>
            <a:r>
              <a:rPr lang="en-GB" dirty="0">
                <a:solidFill>
                  <a:schemeClr val="lt1"/>
                </a:solidFill>
                <a:latin typeface="Times New Roman" panose="02020603050405020304" pitchFamily="18" charset="0"/>
                <a:ea typeface="Montserrat"/>
                <a:cs typeface="Times New Roman" panose="02020603050405020304" pitchFamily="18" charset="0"/>
                <a:sym typeface="Montserrat"/>
              </a:rPr>
              <a:t>Logistic Regression </a:t>
            </a:r>
          </a:p>
          <a:p>
            <a:pPr marL="1358900" indent="-285750">
              <a:buClr>
                <a:schemeClr val="lt1"/>
              </a:buClr>
              <a:buFont typeface="Arial" panose="020B0604020202020204" pitchFamily="34" charset="0"/>
              <a:buChar char="•"/>
            </a:pPr>
            <a:r>
              <a:rPr lang="en-GB" dirty="0" err="1">
                <a:solidFill>
                  <a:schemeClr val="lt1"/>
                </a:solidFill>
                <a:latin typeface="Times New Roman" panose="02020603050405020304" pitchFamily="18" charset="0"/>
                <a:ea typeface="Montserrat"/>
                <a:cs typeface="Times New Roman" panose="02020603050405020304" pitchFamily="18" charset="0"/>
                <a:sym typeface="Montserrat"/>
              </a:rPr>
              <a:t>XGBooster</a:t>
            </a:r>
            <a:endParaRPr dirty="0">
              <a:solidFill>
                <a:schemeClr val="lt1"/>
              </a:solidFill>
              <a:latin typeface="Times New Roman" panose="02020603050405020304" pitchFamily="18" charset="0"/>
              <a:ea typeface="Montserrat"/>
              <a:cs typeface="Times New Roman" panose="02020603050405020304" pitchFamily="18" charset="0"/>
              <a:sym typeface="Montserrat"/>
            </a:endParaRPr>
          </a:p>
          <a:p>
            <a:pPr marL="914400" lvl="0" indent="-342900" algn="l" rtl="0">
              <a:lnSpc>
                <a:spcPct val="115000"/>
              </a:lnSpc>
              <a:spcBef>
                <a:spcPts val="0"/>
              </a:spcBef>
              <a:spcAft>
                <a:spcPts val="0"/>
              </a:spcAft>
              <a:buClr>
                <a:schemeClr val="lt1"/>
              </a:buClr>
              <a:buSzPts val="1800"/>
              <a:buFont typeface="Montserrat"/>
              <a:buChar char="●"/>
            </a:pPr>
            <a:r>
              <a:rPr lang="en-GB" dirty="0">
                <a:solidFill>
                  <a:schemeClr val="lt1"/>
                </a:solidFill>
                <a:latin typeface="Times New Roman" panose="02020603050405020304" pitchFamily="18" charset="0"/>
                <a:ea typeface="Montserrat"/>
                <a:cs typeface="Times New Roman" panose="02020603050405020304" pitchFamily="18" charset="0"/>
                <a:sym typeface="Montserrat"/>
              </a:rPr>
              <a:t>Recommendation System</a:t>
            </a:r>
            <a:endParaRPr dirty="0">
              <a:solidFill>
                <a:schemeClr val="lt1"/>
              </a:solidFill>
              <a:latin typeface="Times New Roman" panose="02020603050405020304" pitchFamily="18" charset="0"/>
              <a:ea typeface="Montserrat"/>
              <a:cs typeface="Times New Roman" panose="02020603050405020304" pitchFamily="18" charset="0"/>
              <a:sym typeface="Montserrat"/>
            </a:endParaRPr>
          </a:p>
          <a:p>
            <a:pPr marL="457200" lvl="0" indent="0" algn="l" rtl="0">
              <a:lnSpc>
                <a:spcPct val="115000"/>
              </a:lnSpc>
              <a:spcBef>
                <a:spcPts val="0"/>
              </a:spcBef>
              <a:spcAft>
                <a:spcPts val="0"/>
              </a:spcAft>
              <a:buSzPts val="1800"/>
              <a:buNone/>
            </a:pPr>
            <a:endParaRPr dirty="0">
              <a:solidFill>
                <a:schemeClr val="lt1"/>
              </a:solidFill>
              <a:latin typeface="Montserrat"/>
              <a:ea typeface="Montserrat"/>
              <a:cs typeface="Montserrat"/>
              <a:sym typeface="Montserrat"/>
            </a:endParaRPr>
          </a:p>
          <a:p>
            <a:pPr marL="457200" lvl="0" indent="0" algn="l" rtl="0">
              <a:lnSpc>
                <a:spcPct val="115000"/>
              </a:lnSpc>
              <a:spcBef>
                <a:spcPts val="0"/>
              </a:spcBef>
              <a:spcAft>
                <a:spcPts val="0"/>
              </a:spcAft>
              <a:buSzPts val="1800"/>
              <a:buNone/>
            </a:pPr>
            <a:endParaRPr dirty="0">
              <a:solidFill>
                <a:schemeClr val="lt1"/>
              </a:solidFill>
              <a:latin typeface="Montserrat"/>
              <a:ea typeface="Montserrat"/>
              <a:cs typeface="Montserrat"/>
              <a:sym typeface="Montserrat"/>
            </a:endParaRPr>
          </a:p>
          <a:p>
            <a:pPr marL="457200" lvl="0" indent="0" algn="l" rtl="0">
              <a:lnSpc>
                <a:spcPct val="115000"/>
              </a:lnSpc>
              <a:spcBef>
                <a:spcPts val="0"/>
              </a:spcBef>
              <a:spcAft>
                <a:spcPts val="0"/>
              </a:spcAft>
              <a:buSzPts val="1800"/>
              <a:buNone/>
            </a:pPr>
            <a:endParaRPr dirty="0">
              <a:solidFill>
                <a:schemeClr val="lt1"/>
              </a:solidFill>
              <a:latin typeface="Montserrat"/>
              <a:ea typeface="Montserrat"/>
              <a:cs typeface="Montserrat"/>
              <a:sym typeface="Montserrat"/>
            </a:endParaRPr>
          </a:p>
          <a:p>
            <a:pPr marL="0" lvl="0" indent="0" algn="l" rtl="0">
              <a:lnSpc>
                <a:spcPct val="115000"/>
              </a:lnSpc>
              <a:spcBef>
                <a:spcPts val="0"/>
              </a:spcBef>
              <a:spcAft>
                <a:spcPts val="0"/>
              </a:spcAft>
              <a:buSzPts val="1800"/>
              <a:buNone/>
            </a:pPr>
            <a:endParaRPr dirty="0">
              <a:solidFill>
                <a:schemeClr val="lt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7"/>
          <p:cNvSpPr txBox="1">
            <a:spLocks noGrp="1"/>
          </p:cNvSpPr>
          <p:nvPr>
            <p:ph type="title"/>
          </p:nvPr>
        </p:nvSpPr>
        <p:spPr>
          <a:xfrm>
            <a:off x="311700" y="2164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3200" b="1">
                <a:latin typeface="Montserrat"/>
                <a:ea typeface="Montserrat"/>
                <a:cs typeface="Montserrat"/>
                <a:sym typeface="Montserrat"/>
              </a:rPr>
              <a:t>Modeling Steps </a:t>
            </a:r>
            <a:endParaRPr sz="3200" b="1">
              <a:latin typeface="Montserrat"/>
              <a:ea typeface="Montserrat"/>
              <a:cs typeface="Montserrat"/>
              <a:sym typeface="Montserrat"/>
            </a:endParaRPr>
          </a:p>
        </p:txBody>
      </p:sp>
      <p:sp>
        <p:nvSpPr>
          <p:cNvPr id="165" name="Google Shape;165;p17"/>
          <p:cNvSpPr/>
          <p:nvPr/>
        </p:nvSpPr>
        <p:spPr>
          <a:xfrm>
            <a:off x="489425" y="1075575"/>
            <a:ext cx="2589600" cy="961200"/>
          </a:xfrm>
          <a:prstGeom prst="homePlate">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7"/>
          <p:cNvSpPr/>
          <p:nvPr/>
        </p:nvSpPr>
        <p:spPr>
          <a:xfrm>
            <a:off x="3269750" y="1017725"/>
            <a:ext cx="2937300" cy="1019100"/>
          </a:xfrm>
          <a:prstGeom prst="chevron">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7"/>
          <p:cNvSpPr/>
          <p:nvPr/>
        </p:nvSpPr>
        <p:spPr>
          <a:xfrm>
            <a:off x="6207125" y="954425"/>
            <a:ext cx="2442600" cy="1082400"/>
          </a:xfrm>
          <a:prstGeom prst="chevron">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7"/>
          <p:cNvSpPr txBox="1"/>
          <p:nvPr/>
        </p:nvSpPr>
        <p:spPr>
          <a:xfrm>
            <a:off x="644500" y="1172925"/>
            <a:ext cx="19578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dirty="0">
                <a:solidFill>
                  <a:srgbClr val="FFFFFF"/>
                </a:solidFill>
                <a:latin typeface="Montserrat"/>
                <a:ea typeface="Montserrat"/>
                <a:cs typeface="Montserrat"/>
                <a:sym typeface="Montserrat"/>
              </a:rPr>
              <a:t>Data </a:t>
            </a:r>
            <a:r>
              <a:rPr lang="en-GB" sz="1800" b="1" i="0" u="none" strike="noStrike" cap="none" dirty="0" err="1">
                <a:solidFill>
                  <a:srgbClr val="FFFFFF"/>
                </a:solidFill>
                <a:latin typeface="Montserrat"/>
                <a:ea typeface="Montserrat"/>
                <a:cs typeface="Montserrat"/>
                <a:sym typeface="Montserrat"/>
              </a:rPr>
              <a:t>Preprocessing</a:t>
            </a:r>
            <a:endParaRPr sz="1800" b="1" i="0" u="none" strike="noStrike" cap="none" dirty="0">
              <a:solidFill>
                <a:srgbClr val="FFFFFF"/>
              </a:solidFill>
              <a:latin typeface="Montserrat"/>
              <a:ea typeface="Montserrat"/>
              <a:cs typeface="Montserrat"/>
              <a:sym typeface="Montserrat"/>
            </a:endParaRPr>
          </a:p>
        </p:txBody>
      </p:sp>
      <p:sp>
        <p:nvSpPr>
          <p:cNvPr id="169" name="Google Shape;169;p17"/>
          <p:cNvSpPr txBox="1"/>
          <p:nvPr/>
        </p:nvSpPr>
        <p:spPr>
          <a:xfrm>
            <a:off x="3853175" y="1172925"/>
            <a:ext cx="22026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FFFFFF"/>
                </a:solidFill>
                <a:latin typeface="Montserrat"/>
                <a:ea typeface="Montserrat"/>
                <a:cs typeface="Montserrat"/>
                <a:sym typeface="Montserrat"/>
              </a:rPr>
              <a:t>Data Fitting and Tuning</a:t>
            </a:r>
            <a:endParaRPr sz="1400" b="0" i="0" u="none" strike="noStrike" cap="none">
              <a:solidFill>
                <a:srgbClr val="FFFFFF"/>
              </a:solidFill>
              <a:latin typeface="Arial"/>
              <a:ea typeface="Arial"/>
              <a:cs typeface="Arial"/>
              <a:sym typeface="Arial"/>
            </a:endParaRPr>
          </a:p>
        </p:txBody>
      </p:sp>
      <p:sp>
        <p:nvSpPr>
          <p:cNvPr id="170" name="Google Shape;170;p17"/>
          <p:cNvSpPr txBox="1"/>
          <p:nvPr/>
        </p:nvSpPr>
        <p:spPr>
          <a:xfrm>
            <a:off x="6874500" y="1067825"/>
            <a:ext cx="19578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FFFFFF"/>
                </a:solidFill>
                <a:latin typeface="Montserrat"/>
                <a:ea typeface="Montserrat"/>
                <a:cs typeface="Montserrat"/>
                <a:sym typeface="Montserrat"/>
              </a:rPr>
              <a:t>Model Evaluation</a:t>
            </a:r>
            <a:endParaRPr sz="1800" b="1" i="0" u="none" strike="noStrike" cap="none">
              <a:solidFill>
                <a:srgbClr val="FFFFFF"/>
              </a:solidFill>
              <a:latin typeface="Montserrat"/>
              <a:ea typeface="Montserrat"/>
              <a:cs typeface="Montserrat"/>
              <a:sym typeface="Montserrat"/>
            </a:endParaRPr>
          </a:p>
        </p:txBody>
      </p:sp>
      <p:sp>
        <p:nvSpPr>
          <p:cNvPr id="171" name="Google Shape;171;p17"/>
          <p:cNvSpPr txBox="1"/>
          <p:nvPr/>
        </p:nvSpPr>
        <p:spPr>
          <a:xfrm>
            <a:off x="3388500" y="2384875"/>
            <a:ext cx="2367000" cy="1661963"/>
          </a:xfrm>
          <a:prstGeom prst="rect">
            <a:avLst/>
          </a:prstGeom>
          <a:noFill/>
          <a:ln>
            <a:noFill/>
          </a:ln>
        </p:spPr>
        <p:txBody>
          <a:bodyPr spcFirstLastPara="1" wrap="square" lIns="91425" tIns="91425" rIns="91425" bIns="91425" anchor="t" anchorCtr="0">
            <a:spAutoFit/>
          </a:bodyPr>
          <a:lstStyle/>
          <a:p>
            <a:pPr marL="457200" marR="0" lvl="0" indent="-317500" rtl="0">
              <a:lnSpc>
                <a:spcPct val="100000"/>
              </a:lnSpc>
              <a:spcBef>
                <a:spcPts val="0"/>
              </a:spcBef>
              <a:spcAft>
                <a:spcPts val="0"/>
              </a:spcAft>
              <a:buClr>
                <a:schemeClr val="lt1"/>
              </a:buClr>
              <a:buSzPts val="1400"/>
              <a:buFont typeface="Montserrat"/>
              <a:buChar char="●"/>
            </a:pPr>
            <a:r>
              <a:rPr lang="en-GB" sz="1600" b="0" i="0" u="none" strike="noStrike" cap="none" dirty="0">
                <a:solidFill>
                  <a:schemeClr val="lt1"/>
                </a:solidFill>
                <a:latin typeface="Times New Roman" panose="02020603050405020304" pitchFamily="18" charset="0"/>
                <a:ea typeface="Montserrat"/>
                <a:cs typeface="Times New Roman" panose="02020603050405020304" pitchFamily="18" charset="0"/>
                <a:sym typeface="Montserrat"/>
              </a:rPr>
              <a:t>Start with default model parameters</a:t>
            </a:r>
            <a:endParaRPr sz="1600" b="0" i="0" u="none" strike="noStrike" cap="none" dirty="0">
              <a:solidFill>
                <a:schemeClr val="lt1"/>
              </a:solidFill>
              <a:latin typeface="Times New Roman" panose="02020603050405020304" pitchFamily="18" charset="0"/>
              <a:ea typeface="Montserrat"/>
              <a:cs typeface="Times New Roman" panose="02020603050405020304" pitchFamily="18" charset="0"/>
              <a:sym typeface="Montserrat"/>
            </a:endParaRPr>
          </a:p>
          <a:p>
            <a:pPr marL="457200" marR="0" lvl="0" indent="-317500" rtl="0">
              <a:lnSpc>
                <a:spcPct val="100000"/>
              </a:lnSpc>
              <a:spcBef>
                <a:spcPts val="0"/>
              </a:spcBef>
              <a:spcAft>
                <a:spcPts val="0"/>
              </a:spcAft>
              <a:buClr>
                <a:schemeClr val="lt1"/>
              </a:buClr>
              <a:buSzPts val="1400"/>
              <a:buFont typeface="Montserrat"/>
              <a:buChar char="●"/>
            </a:pPr>
            <a:r>
              <a:rPr lang="en-GB" sz="1600" b="0" i="0" u="none" strike="noStrike" cap="none" dirty="0">
                <a:solidFill>
                  <a:schemeClr val="lt1"/>
                </a:solidFill>
                <a:latin typeface="Times New Roman" panose="02020603050405020304" pitchFamily="18" charset="0"/>
                <a:ea typeface="Montserrat"/>
                <a:cs typeface="Times New Roman" panose="02020603050405020304" pitchFamily="18" charset="0"/>
                <a:sym typeface="Montserrat"/>
              </a:rPr>
              <a:t>Hyperparameter tuning</a:t>
            </a:r>
            <a:endParaRPr sz="1600" b="0" i="0" u="none" strike="noStrike" cap="none" dirty="0">
              <a:solidFill>
                <a:schemeClr val="lt1"/>
              </a:solidFill>
              <a:latin typeface="Times New Roman" panose="02020603050405020304" pitchFamily="18" charset="0"/>
              <a:ea typeface="Montserrat"/>
              <a:cs typeface="Times New Roman" panose="02020603050405020304" pitchFamily="18" charset="0"/>
              <a:sym typeface="Montserrat"/>
            </a:endParaRPr>
          </a:p>
          <a:p>
            <a:pPr marL="457200" marR="0" lvl="0" indent="-317500" rtl="0">
              <a:lnSpc>
                <a:spcPct val="100000"/>
              </a:lnSpc>
              <a:spcBef>
                <a:spcPts val="0"/>
              </a:spcBef>
              <a:spcAft>
                <a:spcPts val="0"/>
              </a:spcAft>
              <a:buClr>
                <a:schemeClr val="lt1"/>
              </a:buClr>
              <a:buSzPts val="1400"/>
              <a:buFont typeface="Montserrat"/>
              <a:buChar char="●"/>
            </a:pPr>
            <a:r>
              <a:rPr lang="en-GB" sz="1600" b="0" i="0" u="none" strike="noStrike" cap="none" dirty="0">
                <a:solidFill>
                  <a:schemeClr val="lt1"/>
                </a:solidFill>
                <a:latin typeface="Times New Roman" panose="02020603050405020304" pitchFamily="18" charset="0"/>
                <a:ea typeface="Montserrat"/>
                <a:cs typeface="Times New Roman" panose="02020603050405020304" pitchFamily="18" charset="0"/>
                <a:sym typeface="Montserrat"/>
              </a:rPr>
              <a:t>Measure scores on  training &amp; test data</a:t>
            </a:r>
            <a:endParaRPr sz="1600" b="0" i="0" u="none" strike="noStrike" cap="none" dirty="0">
              <a:solidFill>
                <a:schemeClr val="lt1"/>
              </a:solidFill>
              <a:latin typeface="Times New Roman" panose="02020603050405020304" pitchFamily="18" charset="0"/>
              <a:ea typeface="Montserrat"/>
              <a:cs typeface="Times New Roman" panose="02020603050405020304" pitchFamily="18" charset="0"/>
              <a:sym typeface="Montserrat"/>
            </a:endParaRPr>
          </a:p>
        </p:txBody>
      </p:sp>
      <p:sp>
        <p:nvSpPr>
          <p:cNvPr id="172" name="Google Shape;172;p17"/>
          <p:cNvSpPr txBox="1"/>
          <p:nvPr/>
        </p:nvSpPr>
        <p:spPr>
          <a:xfrm>
            <a:off x="368650" y="2384875"/>
            <a:ext cx="2509500" cy="1415742"/>
          </a:xfrm>
          <a:prstGeom prst="rect">
            <a:avLst/>
          </a:prstGeom>
          <a:noFill/>
          <a:ln>
            <a:noFill/>
          </a:ln>
        </p:spPr>
        <p:txBody>
          <a:bodyPr spcFirstLastPara="1" wrap="square" lIns="91425" tIns="91425" rIns="91425" bIns="91425" anchor="t" anchorCtr="0">
            <a:spAutoFit/>
          </a:bodyPr>
          <a:lstStyle/>
          <a:p>
            <a:pPr marL="457200" marR="0" lvl="0" indent="-317500" rtl="0">
              <a:lnSpc>
                <a:spcPct val="100000"/>
              </a:lnSpc>
              <a:spcBef>
                <a:spcPts val="0"/>
              </a:spcBef>
              <a:spcAft>
                <a:spcPts val="0"/>
              </a:spcAft>
              <a:buClr>
                <a:schemeClr val="lt1"/>
              </a:buClr>
              <a:buSzPts val="1400"/>
              <a:buFont typeface="Montserrat"/>
              <a:buChar char="●"/>
            </a:pPr>
            <a:r>
              <a:rPr lang="en-GB" sz="1600" b="0" i="0" u="none" strike="noStrike" cap="none" dirty="0">
                <a:solidFill>
                  <a:schemeClr val="lt1"/>
                </a:solidFill>
                <a:latin typeface="Times New Roman" panose="02020603050405020304" pitchFamily="18" charset="0"/>
                <a:ea typeface="Montserrat"/>
                <a:cs typeface="Times New Roman" panose="02020603050405020304" pitchFamily="18" charset="0"/>
                <a:sym typeface="Montserrat"/>
              </a:rPr>
              <a:t>Feature selection</a:t>
            </a:r>
            <a:endParaRPr sz="1600" b="0" i="0" u="none" strike="noStrike" cap="none" dirty="0">
              <a:solidFill>
                <a:schemeClr val="lt1"/>
              </a:solidFill>
              <a:latin typeface="Times New Roman" panose="02020603050405020304" pitchFamily="18" charset="0"/>
              <a:ea typeface="Montserrat"/>
              <a:cs typeface="Times New Roman" panose="02020603050405020304" pitchFamily="18" charset="0"/>
              <a:sym typeface="Montserrat"/>
            </a:endParaRPr>
          </a:p>
          <a:p>
            <a:pPr marL="457200" marR="0" lvl="0" indent="-317500" rtl="0">
              <a:lnSpc>
                <a:spcPct val="100000"/>
              </a:lnSpc>
              <a:spcBef>
                <a:spcPts val="0"/>
              </a:spcBef>
              <a:spcAft>
                <a:spcPts val="0"/>
              </a:spcAft>
              <a:buClr>
                <a:schemeClr val="lt1"/>
              </a:buClr>
              <a:buSzPts val="1400"/>
              <a:buFont typeface="Montserrat"/>
              <a:buChar char="●"/>
            </a:pPr>
            <a:r>
              <a:rPr lang="en-GB" sz="1600" b="0" i="0" u="none" strike="noStrike" cap="none" dirty="0">
                <a:solidFill>
                  <a:schemeClr val="lt1"/>
                </a:solidFill>
                <a:latin typeface="Times New Roman" panose="02020603050405020304" pitchFamily="18" charset="0"/>
                <a:ea typeface="Montserrat"/>
                <a:cs typeface="Times New Roman" panose="02020603050405020304" pitchFamily="18" charset="0"/>
                <a:sym typeface="Montserrat"/>
              </a:rPr>
              <a:t>Feature engineering</a:t>
            </a:r>
            <a:endParaRPr sz="1600" b="0" i="0" u="none" strike="noStrike" cap="none" dirty="0">
              <a:solidFill>
                <a:schemeClr val="lt1"/>
              </a:solidFill>
              <a:latin typeface="Times New Roman" panose="02020603050405020304" pitchFamily="18" charset="0"/>
              <a:ea typeface="Montserrat"/>
              <a:cs typeface="Times New Roman" panose="02020603050405020304" pitchFamily="18" charset="0"/>
              <a:sym typeface="Montserrat"/>
            </a:endParaRPr>
          </a:p>
          <a:p>
            <a:pPr marL="457200" marR="0" lvl="0" indent="-317500" rtl="0">
              <a:lnSpc>
                <a:spcPct val="100000"/>
              </a:lnSpc>
              <a:spcBef>
                <a:spcPts val="0"/>
              </a:spcBef>
              <a:spcAft>
                <a:spcPts val="0"/>
              </a:spcAft>
              <a:buClr>
                <a:schemeClr val="lt1"/>
              </a:buClr>
              <a:buSzPts val="1400"/>
              <a:buFont typeface="Montserrat"/>
              <a:buChar char="●"/>
            </a:pPr>
            <a:r>
              <a:rPr lang="en-GB" sz="1600" b="0" i="0" u="none" strike="noStrike" cap="none" dirty="0">
                <a:solidFill>
                  <a:schemeClr val="lt1"/>
                </a:solidFill>
                <a:latin typeface="Times New Roman" panose="02020603050405020304" pitchFamily="18" charset="0"/>
                <a:ea typeface="Montserrat"/>
                <a:cs typeface="Times New Roman" panose="02020603050405020304" pitchFamily="18" charset="0"/>
                <a:sym typeface="Montserrat"/>
              </a:rPr>
              <a:t>Feature Extraction</a:t>
            </a:r>
            <a:endParaRPr sz="1600" b="0" i="0" u="none" strike="noStrike" cap="none" dirty="0">
              <a:solidFill>
                <a:schemeClr val="lt1"/>
              </a:solidFill>
              <a:latin typeface="Times New Roman" panose="02020603050405020304" pitchFamily="18" charset="0"/>
              <a:ea typeface="Montserrat"/>
              <a:cs typeface="Times New Roman" panose="02020603050405020304" pitchFamily="18" charset="0"/>
              <a:sym typeface="Montserrat"/>
            </a:endParaRPr>
          </a:p>
          <a:p>
            <a:pPr marL="457200" marR="0" lvl="0" indent="-317500" rtl="0">
              <a:lnSpc>
                <a:spcPct val="100000"/>
              </a:lnSpc>
              <a:spcBef>
                <a:spcPts val="0"/>
              </a:spcBef>
              <a:spcAft>
                <a:spcPts val="0"/>
              </a:spcAft>
              <a:buClr>
                <a:schemeClr val="lt1"/>
              </a:buClr>
              <a:buSzPts val="1400"/>
              <a:buFont typeface="Montserrat"/>
              <a:buChar char="●"/>
            </a:pPr>
            <a:r>
              <a:rPr lang="en-GB" sz="1600" b="0" i="0" u="none" strike="noStrike" cap="none" dirty="0">
                <a:solidFill>
                  <a:schemeClr val="lt1"/>
                </a:solidFill>
                <a:latin typeface="Times New Roman" panose="02020603050405020304" pitchFamily="18" charset="0"/>
                <a:ea typeface="Montserrat"/>
                <a:cs typeface="Times New Roman" panose="02020603050405020304" pitchFamily="18" charset="0"/>
                <a:sym typeface="Montserrat"/>
              </a:rPr>
              <a:t>Train test data split(80%-20%)</a:t>
            </a:r>
            <a:endParaRPr sz="1600" b="0" i="0" u="none" strike="noStrike" cap="none" dirty="0">
              <a:solidFill>
                <a:schemeClr val="lt1"/>
              </a:solidFill>
              <a:latin typeface="Times New Roman" panose="02020603050405020304" pitchFamily="18" charset="0"/>
              <a:ea typeface="Montserrat"/>
              <a:cs typeface="Times New Roman" panose="02020603050405020304" pitchFamily="18" charset="0"/>
              <a:sym typeface="Montserrat"/>
            </a:endParaRPr>
          </a:p>
        </p:txBody>
      </p:sp>
      <p:sp>
        <p:nvSpPr>
          <p:cNvPr id="173" name="Google Shape;173;p17"/>
          <p:cNvSpPr txBox="1"/>
          <p:nvPr/>
        </p:nvSpPr>
        <p:spPr>
          <a:xfrm>
            <a:off x="6207050" y="2492575"/>
            <a:ext cx="2367000" cy="677078"/>
          </a:xfrm>
          <a:prstGeom prst="rect">
            <a:avLst/>
          </a:prstGeom>
          <a:noFill/>
          <a:ln>
            <a:noFill/>
          </a:ln>
        </p:spPr>
        <p:txBody>
          <a:bodyPr spcFirstLastPara="1" wrap="square" lIns="91425" tIns="91425" rIns="91425" bIns="91425" anchor="t" anchorCtr="0">
            <a:spAutoFit/>
          </a:bodyPr>
          <a:lstStyle/>
          <a:p>
            <a:pPr marL="457200" marR="0" lvl="0" indent="-317500" algn="just" rtl="0">
              <a:lnSpc>
                <a:spcPct val="100000"/>
              </a:lnSpc>
              <a:spcBef>
                <a:spcPts val="0"/>
              </a:spcBef>
              <a:spcAft>
                <a:spcPts val="0"/>
              </a:spcAft>
              <a:buClr>
                <a:schemeClr val="lt1"/>
              </a:buClr>
              <a:buSzPts val="1400"/>
              <a:buFont typeface="Montserrat"/>
              <a:buChar char="●"/>
            </a:pPr>
            <a:r>
              <a:rPr lang="en-GB" sz="1600" b="0" i="0" u="none" strike="noStrike" cap="none" dirty="0">
                <a:solidFill>
                  <a:schemeClr val="lt1"/>
                </a:solidFill>
                <a:latin typeface="Times New Roman" panose="02020603050405020304" pitchFamily="18" charset="0"/>
                <a:ea typeface="Montserrat"/>
                <a:cs typeface="Times New Roman" panose="02020603050405020304" pitchFamily="18" charset="0"/>
                <a:sym typeface="Montserrat"/>
              </a:rPr>
              <a:t>Model testing</a:t>
            </a:r>
            <a:endParaRPr sz="1600" b="0" i="0" u="none" strike="noStrike" cap="none" dirty="0">
              <a:solidFill>
                <a:schemeClr val="lt1"/>
              </a:solidFill>
              <a:latin typeface="Times New Roman" panose="02020603050405020304" pitchFamily="18" charset="0"/>
              <a:ea typeface="Montserrat"/>
              <a:cs typeface="Times New Roman" panose="02020603050405020304" pitchFamily="18" charset="0"/>
              <a:sym typeface="Montserrat"/>
            </a:endParaRPr>
          </a:p>
          <a:p>
            <a:pPr marL="457200" marR="0" lvl="0" indent="-317500" algn="just" rtl="0">
              <a:lnSpc>
                <a:spcPct val="100000"/>
              </a:lnSpc>
              <a:spcBef>
                <a:spcPts val="0"/>
              </a:spcBef>
              <a:spcAft>
                <a:spcPts val="0"/>
              </a:spcAft>
              <a:buClr>
                <a:schemeClr val="lt1"/>
              </a:buClr>
              <a:buSzPts val="1400"/>
              <a:buFont typeface="Montserrat"/>
              <a:buChar char="●"/>
            </a:pPr>
            <a:r>
              <a:rPr lang="en-GB" sz="1600" b="0" i="0" u="none" strike="noStrike" cap="none" dirty="0">
                <a:solidFill>
                  <a:schemeClr val="lt1"/>
                </a:solidFill>
                <a:latin typeface="Times New Roman" panose="02020603050405020304" pitchFamily="18" charset="0"/>
                <a:ea typeface="Montserrat"/>
                <a:cs typeface="Times New Roman" panose="02020603050405020304" pitchFamily="18" charset="0"/>
                <a:sym typeface="Montserrat"/>
              </a:rPr>
              <a:t>Compare models</a:t>
            </a:r>
            <a:endParaRPr sz="1600" b="0" i="0" u="none" strike="noStrike" cap="none" dirty="0">
              <a:solidFill>
                <a:schemeClr val="lt1"/>
              </a:solidFill>
              <a:latin typeface="Times New Roman" panose="02020603050405020304" pitchFamily="18" charset="0"/>
              <a:ea typeface="Montserrat"/>
              <a:cs typeface="Times New Roman" panose="02020603050405020304" pitchFamily="18" charset="0"/>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f645cc9ad5_0_50"/>
          <p:cNvSpPr txBox="1">
            <a:spLocks noGrp="1"/>
          </p:cNvSpPr>
          <p:nvPr>
            <p:ph type="title"/>
          </p:nvPr>
        </p:nvSpPr>
        <p:spPr>
          <a:xfrm>
            <a:off x="311700" y="162802"/>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2800"/>
              <a:buFont typeface="Arial"/>
              <a:buNone/>
            </a:pPr>
            <a:r>
              <a:rPr lang="en-GB" sz="3200" b="1" dirty="0">
                <a:latin typeface="Montserrat"/>
                <a:ea typeface="Montserrat"/>
                <a:cs typeface="Montserrat"/>
                <a:sym typeface="Montserrat"/>
              </a:rPr>
              <a:t>K Means Clustering Plots</a:t>
            </a:r>
            <a:endParaRPr dirty="0"/>
          </a:p>
        </p:txBody>
      </p:sp>
      <p:pic>
        <p:nvPicPr>
          <p:cNvPr id="9218" name="Picture 2">
            <a:extLst>
              <a:ext uri="{FF2B5EF4-FFF2-40B4-BE49-F238E27FC236}">
                <a16:creationId xmlns:a16="http://schemas.microsoft.com/office/drawing/2014/main" id="{430CAFF8-89BB-07F9-163B-4F43FDF029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8757" y="959557"/>
            <a:ext cx="4113544" cy="329635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6042512-AAAE-54F8-056F-54FFA1325AD2}"/>
              </a:ext>
            </a:extLst>
          </p:cNvPr>
          <p:cNvSpPr txBox="1"/>
          <p:nvPr/>
        </p:nvSpPr>
        <p:spPr>
          <a:xfrm>
            <a:off x="311699" y="1058235"/>
            <a:ext cx="4260301" cy="1323439"/>
          </a:xfrm>
          <a:prstGeom prst="rect">
            <a:avLst/>
          </a:prstGeom>
          <a:noFill/>
        </p:spPr>
        <p:txBody>
          <a:bodyPr wrap="square">
            <a:spAutoFit/>
          </a:bodyPr>
          <a:lstStyle/>
          <a:p>
            <a:pPr algn="just"/>
            <a:r>
              <a:rPr lang="en-US" sz="1600" b="0" i="0" dirty="0">
                <a:effectLst/>
                <a:latin typeface="Times New Roman" panose="02020603050405020304" pitchFamily="18" charset="0"/>
                <a:cs typeface="Times New Roman" panose="02020603050405020304" pitchFamily="18" charset="0"/>
              </a:rPr>
              <a:t>I applied K means Clustering to cluster the Restaurants based on the given features. I used both the Elbow and </a:t>
            </a:r>
            <a:r>
              <a:rPr lang="en-US" sz="1600" b="0" i="0" dirty="0" err="1">
                <a:effectLst/>
                <a:latin typeface="Times New Roman" panose="02020603050405020304" pitchFamily="18" charset="0"/>
                <a:cs typeface="Times New Roman" panose="02020603050405020304" pitchFamily="18" charset="0"/>
              </a:rPr>
              <a:t>Silhuoette</a:t>
            </a:r>
            <a:r>
              <a:rPr lang="en-US" sz="1600" b="0" i="0" dirty="0">
                <a:effectLst/>
                <a:latin typeface="Times New Roman" panose="02020603050405020304" pitchFamily="18" charset="0"/>
                <a:cs typeface="Times New Roman" panose="02020603050405020304" pitchFamily="18" charset="0"/>
              </a:rPr>
              <a:t> Methods to get an efficient number of K, and we discovered that n clusters = 6 was best for our model.</a:t>
            </a:r>
            <a:endParaRPr lang="en-IN"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2D7C1B6-4AB6-00AD-1166-0C4AB600351E}"/>
              </a:ext>
            </a:extLst>
          </p:cNvPr>
          <p:cNvSpPr txBox="1"/>
          <p:nvPr/>
        </p:nvSpPr>
        <p:spPr>
          <a:xfrm>
            <a:off x="311699" y="2571750"/>
            <a:ext cx="4260301" cy="1077218"/>
          </a:xfrm>
          <a:prstGeom prst="rect">
            <a:avLst/>
          </a:prstGeom>
          <a:noFill/>
        </p:spPr>
        <p:txBody>
          <a:bodyPr wrap="square">
            <a:spAutoFit/>
          </a:bodyPr>
          <a:lstStyle/>
          <a:p>
            <a:pPr algn="just"/>
            <a:r>
              <a:rPr lang="en-US" sz="1600" b="0" i="0" dirty="0">
                <a:effectLst/>
                <a:latin typeface="Times New Roman" panose="02020603050405020304" pitchFamily="18" charset="0"/>
                <a:cs typeface="Times New Roman" panose="02020603050405020304" pitchFamily="18" charset="0"/>
              </a:rPr>
              <a:t> After labelling the clusters, we </a:t>
            </a:r>
            <a:r>
              <a:rPr lang="en-US" sz="1600" b="0" i="0" dirty="0" err="1">
                <a:effectLst/>
                <a:latin typeface="Times New Roman" panose="02020603050405020304" pitchFamily="18" charset="0"/>
                <a:cs typeface="Times New Roman" panose="02020603050405020304" pitchFamily="18" charset="0"/>
              </a:rPr>
              <a:t>visualised</a:t>
            </a:r>
            <a:r>
              <a:rPr lang="en-US" sz="1600" b="0" i="0" dirty="0">
                <a:effectLst/>
                <a:latin typeface="Times New Roman" panose="02020603050405020304" pitchFamily="18" charset="0"/>
                <a:cs typeface="Times New Roman" panose="02020603050405020304" pitchFamily="18" charset="0"/>
              </a:rPr>
              <a:t> them and counted the number of restaurants in each cluster, discovering that the majority of the restaurants belonged to the first cluster.</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title"/>
          </p:nvPr>
        </p:nvSpPr>
        <p:spPr>
          <a:xfrm>
            <a:off x="311700" y="2164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3500" b="1" dirty="0">
                <a:latin typeface="Times New Roman" panose="02020603050405020304" pitchFamily="18" charset="0"/>
                <a:ea typeface="Montserrat"/>
                <a:cs typeface="Times New Roman" panose="02020603050405020304" pitchFamily="18" charset="0"/>
                <a:sym typeface="Montserrat"/>
              </a:rPr>
              <a:t>Content</a:t>
            </a:r>
            <a:endParaRPr sz="3500" b="1" dirty="0">
              <a:latin typeface="Times New Roman" panose="02020603050405020304" pitchFamily="18" charset="0"/>
              <a:ea typeface="Montserrat"/>
              <a:cs typeface="Times New Roman" panose="02020603050405020304" pitchFamily="18" charset="0"/>
              <a:sym typeface="Montserrat"/>
            </a:endParaRPr>
          </a:p>
        </p:txBody>
      </p:sp>
      <p:sp>
        <p:nvSpPr>
          <p:cNvPr id="61" name="Google Shape;61;p2"/>
          <p:cNvSpPr txBox="1">
            <a:spLocks noGrp="1"/>
          </p:cNvSpPr>
          <p:nvPr>
            <p:ph type="body" idx="1"/>
          </p:nvPr>
        </p:nvSpPr>
        <p:spPr>
          <a:xfrm>
            <a:off x="221389" y="932342"/>
            <a:ext cx="8520600" cy="3380014"/>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lt1"/>
              </a:buClr>
              <a:buSzPts val="1800"/>
              <a:buFont typeface="Montserrat"/>
              <a:buChar char="●"/>
            </a:pPr>
            <a:r>
              <a:rPr lang="en-GB" sz="2500" b="1" dirty="0">
                <a:solidFill>
                  <a:schemeClr val="lt1"/>
                </a:solidFill>
                <a:latin typeface="Times New Roman" panose="02020603050405020304" pitchFamily="18" charset="0"/>
                <a:ea typeface="Montserrat"/>
                <a:cs typeface="Times New Roman" panose="02020603050405020304" pitchFamily="18" charset="0"/>
                <a:sym typeface="Montserrat"/>
              </a:rPr>
              <a:t>Introduction</a:t>
            </a:r>
            <a:endParaRPr sz="2500" b="1" dirty="0">
              <a:solidFill>
                <a:schemeClr val="lt1"/>
              </a:solidFill>
              <a:latin typeface="Times New Roman" panose="02020603050405020304" pitchFamily="18" charset="0"/>
              <a:ea typeface="Montserrat"/>
              <a:cs typeface="Times New Roman" panose="02020603050405020304" pitchFamily="18" charset="0"/>
              <a:sym typeface="Montserrat"/>
            </a:endParaRPr>
          </a:p>
          <a:p>
            <a:pPr marL="457200" lvl="0" indent="-342900" algn="l" rtl="0">
              <a:lnSpc>
                <a:spcPct val="115000"/>
              </a:lnSpc>
              <a:spcBef>
                <a:spcPts val="0"/>
              </a:spcBef>
              <a:spcAft>
                <a:spcPts val="0"/>
              </a:spcAft>
              <a:buClr>
                <a:schemeClr val="lt1"/>
              </a:buClr>
              <a:buSzPts val="1800"/>
              <a:buFont typeface="Montserrat"/>
              <a:buChar char="●"/>
            </a:pPr>
            <a:r>
              <a:rPr lang="en-GB" sz="2500" b="1" dirty="0">
                <a:solidFill>
                  <a:schemeClr val="lt1"/>
                </a:solidFill>
                <a:latin typeface="Times New Roman" panose="02020603050405020304" pitchFamily="18" charset="0"/>
                <a:ea typeface="Montserrat"/>
                <a:cs typeface="Times New Roman" panose="02020603050405020304" pitchFamily="18" charset="0"/>
                <a:sym typeface="Montserrat"/>
              </a:rPr>
              <a:t>Problem Statement</a:t>
            </a:r>
            <a:endParaRPr sz="2500" b="1" dirty="0">
              <a:solidFill>
                <a:schemeClr val="lt1"/>
              </a:solidFill>
              <a:latin typeface="Times New Roman" panose="02020603050405020304" pitchFamily="18" charset="0"/>
              <a:ea typeface="Montserrat"/>
              <a:cs typeface="Times New Roman" panose="02020603050405020304" pitchFamily="18" charset="0"/>
              <a:sym typeface="Montserrat"/>
            </a:endParaRPr>
          </a:p>
          <a:p>
            <a:pPr marL="457200" lvl="0" indent="-342900" algn="l" rtl="0">
              <a:lnSpc>
                <a:spcPct val="115000"/>
              </a:lnSpc>
              <a:spcBef>
                <a:spcPts val="0"/>
              </a:spcBef>
              <a:spcAft>
                <a:spcPts val="0"/>
              </a:spcAft>
              <a:buClr>
                <a:schemeClr val="lt1"/>
              </a:buClr>
              <a:buSzPts val="1800"/>
              <a:buFont typeface="Montserrat"/>
              <a:buChar char="●"/>
            </a:pPr>
            <a:r>
              <a:rPr lang="en-GB" sz="2500" b="1" dirty="0">
                <a:solidFill>
                  <a:schemeClr val="lt1"/>
                </a:solidFill>
                <a:latin typeface="Times New Roman" panose="02020603050405020304" pitchFamily="18" charset="0"/>
                <a:ea typeface="Montserrat"/>
                <a:cs typeface="Times New Roman" panose="02020603050405020304" pitchFamily="18" charset="0"/>
                <a:sym typeface="Montserrat"/>
              </a:rPr>
              <a:t>Data Summary</a:t>
            </a:r>
            <a:endParaRPr sz="2500" b="1" dirty="0">
              <a:solidFill>
                <a:schemeClr val="lt1"/>
              </a:solidFill>
              <a:latin typeface="Times New Roman" panose="02020603050405020304" pitchFamily="18" charset="0"/>
              <a:ea typeface="Montserrat"/>
              <a:cs typeface="Times New Roman" panose="02020603050405020304" pitchFamily="18" charset="0"/>
              <a:sym typeface="Montserrat"/>
            </a:endParaRPr>
          </a:p>
          <a:p>
            <a:pPr marL="457200" lvl="0" indent="-342900" algn="l" rtl="0">
              <a:lnSpc>
                <a:spcPct val="115000"/>
              </a:lnSpc>
              <a:spcBef>
                <a:spcPts val="0"/>
              </a:spcBef>
              <a:spcAft>
                <a:spcPts val="0"/>
              </a:spcAft>
              <a:buClr>
                <a:schemeClr val="lt1"/>
              </a:buClr>
              <a:buSzPts val="1800"/>
              <a:buFont typeface="Montserrat"/>
              <a:buChar char="●"/>
            </a:pPr>
            <a:r>
              <a:rPr lang="en-GB" sz="2500" b="1" dirty="0">
                <a:solidFill>
                  <a:schemeClr val="lt1"/>
                </a:solidFill>
                <a:latin typeface="Times New Roman" panose="02020603050405020304" pitchFamily="18" charset="0"/>
                <a:ea typeface="Montserrat"/>
                <a:cs typeface="Times New Roman" panose="02020603050405020304" pitchFamily="18" charset="0"/>
                <a:sym typeface="Montserrat"/>
              </a:rPr>
              <a:t>Approach Overview</a:t>
            </a:r>
            <a:endParaRPr sz="2500" b="1" dirty="0">
              <a:solidFill>
                <a:schemeClr val="lt1"/>
              </a:solidFill>
              <a:latin typeface="Times New Roman" panose="02020603050405020304" pitchFamily="18" charset="0"/>
              <a:ea typeface="Montserrat"/>
              <a:cs typeface="Times New Roman" panose="02020603050405020304" pitchFamily="18" charset="0"/>
              <a:sym typeface="Montserrat"/>
            </a:endParaRPr>
          </a:p>
          <a:p>
            <a:pPr marL="457200" lvl="0" indent="-342900" algn="l" rtl="0">
              <a:lnSpc>
                <a:spcPct val="115000"/>
              </a:lnSpc>
              <a:spcBef>
                <a:spcPts val="0"/>
              </a:spcBef>
              <a:spcAft>
                <a:spcPts val="0"/>
              </a:spcAft>
              <a:buClr>
                <a:schemeClr val="lt1"/>
              </a:buClr>
              <a:buSzPts val="1800"/>
              <a:buFont typeface="Montserrat"/>
              <a:buChar char="●"/>
            </a:pPr>
            <a:r>
              <a:rPr lang="en-GB" sz="2500" b="1" dirty="0">
                <a:solidFill>
                  <a:schemeClr val="lt1"/>
                </a:solidFill>
                <a:latin typeface="Times New Roman" panose="02020603050405020304" pitchFamily="18" charset="0"/>
                <a:ea typeface="Montserrat"/>
                <a:cs typeface="Times New Roman" panose="02020603050405020304" pitchFamily="18" charset="0"/>
                <a:sym typeface="Montserrat"/>
              </a:rPr>
              <a:t>Exploratory Data Analysis</a:t>
            </a:r>
            <a:endParaRPr sz="2500" b="1" dirty="0">
              <a:solidFill>
                <a:schemeClr val="lt1"/>
              </a:solidFill>
              <a:latin typeface="Times New Roman" panose="02020603050405020304" pitchFamily="18" charset="0"/>
              <a:ea typeface="Montserrat"/>
              <a:cs typeface="Times New Roman" panose="02020603050405020304" pitchFamily="18" charset="0"/>
              <a:sym typeface="Montserrat"/>
            </a:endParaRPr>
          </a:p>
          <a:p>
            <a:pPr marL="457200" lvl="0" indent="-342900" algn="l" rtl="0">
              <a:lnSpc>
                <a:spcPct val="115000"/>
              </a:lnSpc>
              <a:spcBef>
                <a:spcPts val="0"/>
              </a:spcBef>
              <a:spcAft>
                <a:spcPts val="0"/>
              </a:spcAft>
              <a:buClr>
                <a:schemeClr val="lt1"/>
              </a:buClr>
              <a:buSzPts val="1800"/>
              <a:buFont typeface="Montserrat"/>
              <a:buChar char="●"/>
            </a:pPr>
            <a:r>
              <a:rPr lang="en-GB" sz="2500" b="1" dirty="0">
                <a:solidFill>
                  <a:schemeClr val="lt1"/>
                </a:solidFill>
                <a:latin typeface="Times New Roman" panose="02020603050405020304" pitchFamily="18" charset="0"/>
                <a:ea typeface="Montserrat"/>
                <a:cs typeface="Times New Roman" panose="02020603050405020304" pitchFamily="18" charset="0"/>
                <a:sym typeface="Montserrat"/>
              </a:rPr>
              <a:t>Modelling Overview</a:t>
            </a:r>
            <a:endParaRPr sz="2500" b="1" dirty="0">
              <a:solidFill>
                <a:schemeClr val="lt1"/>
              </a:solidFill>
              <a:latin typeface="Times New Roman" panose="02020603050405020304" pitchFamily="18" charset="0"/>
              <a:ea typeface="Montserrat"/>
              <a:cs typeface="Times New Roman" panose="02020603050405020304" pitchFamily="18" charset="0"/>
              <a:sym typeface="Montserrat"/>
            </a:endParaRPr>
          </a:p>
          <a:p>
            <a:pPr marL="457200" lvl="0" indent="-342900" algn="l" rtl="0">
              <a:lnSpc>
                <a:spcPct val="115000"/>
              </a:lnSpc>
              <a:spcBef>
                <a:spcPts val="0"/>
              </a:spcBef>
              <a:spcAft>
                <a:spcPts val="0"/>
              </a:spcAft>
              <a:buClr>
                <a:schemeClr val="lt1"/>
              </a:buClr>
              <a:buSzPts val="1800"/>
              <a:buFont typeface="Montserrat"/>
              <a:buChar char="●"/>
            </a:pPr>
            <a:r>
              <a:rPr lang="en-GB" sz="2500" b="1" dirty="0">
                <a:solidFill>
                  <a:schemeClr val="lt1"/>
                </a:solidFill>
                <a:latin typeface="Times New Roman" panose="02020603050405020304" pitchFamily="18" charset="0"/>
                <a:ea typeface="Montserrat"/>
                <a:cs typeface="Times New Roman" panose="02020603050405020304" pitchFamily="18" charset="0"/>
                <a:sym typeface="Montserrat"/>
              </a:rPr>
              <a:t>Conclusion</a:t>
            </a:r>
            <a:endParaRPr sz="2500" b="1" dirty="0">
              <a:solidFill>
                <a:schemeClr val="lt1"/>
              </a:solidFill>
              <a:latin typeface="Times New Roman" panose="02020603050405020304" pitchFamily="18" charset="0"/>
              <a:ea typeface="Montserrat"/>
              <a:cs typeface="Times New Roman" panose="02020603050405020304" pitchFamily="18" charset="0"/>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33FEA-41F0-5CFA-0CA4-0566F107F2BD}"/>
              </a:ext>
            </a:extLst>
          </p:cNvPr>
          <p:cNvSpPr>
            <a:spLocks noGrp="1"/>
          </p:cNvSpPr>
          <p:nvPr>
            <p:ph type="title"/>
          </p:nvPr>
        </p:nvSpPr>
        <p:spPr>
          <a:xfrm>
            <a:off x="119789" y="0"/>
            <a:ext cx="8520600" cy="572700"/>
          </a:xfrm>
        </p:spPr>
        <p:txBody>
          <a:bodyPr/>
          <a:lstStyle/>
          <a:p>
            <a:r>
              <a:rPr lang="en-US" sz="2500" b="1" dirty="0">
                <a:latin typeface="Times New Roman" panose="02020603050405020304" pitchFamily="18" charset="0"/>
                <a:cs typeface="Times New Roman" panose="02020603050405020304" pitchFamily="18" charset="0"/>
              </a:rPr>
              <a:t>Visualizing</a:t>
            </a:r>
            <a:r>
              <a:rPr lang="en-US" sz="2500" b="0" dirty="0">
                <a:solidFill>
                  <a:srgbClr val="008000"/>
                </a:solidFill>
                <a:effectLst/>
                <a:latin typeface="Times New Roman" panose="02020603050405020304" pitchFamily="18" charset="0"/>
                <a:cs typeface="Times New Roman" panose="02020603050405020304" pitchFamily="18" charset="0"/>
              </a:rPr>
              <a:t> </a:t>
            </a:r>
            <a:r>
              <a:rPr lang="en-US" sz="2500" b="1" dirty="0">
                <a:latin typeface="Times New Roman" panose="02020603050405020304" pitchFamily="18" charset="0"/>
                <a:cs typeface="Times New Roman" panose="02020603050405020304" pitchFamily="18" charset="0"/>
              </a:rPr>
              <a:t>the clusters and the datapoints in each clusters</a:t>
            </a:r>
            <a:endParaRPr lang="en-IN" sz="2500" b="1" dirty="0">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F303A145-1D4E-8BEE-3523-4F474F49A4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090" y="572700"/>
            <a:ext cx="7111998" cy="4317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256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f645cc9ad5_0_64"/>
          <p:cNvSpPr txBox="1">
            <a:spLocks noGrp="1"/>
          </p:cNvSpPr>
          <p:nvPr>
            <p:ph type="title"/>
          </p:nvPr>
        </p:nvSpPr>
        <p:spPr>
          <a:xfrm>
            <a:off x="311700" y="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2800"/>
              <a:buFont typeface="Arial"/>
              <a:buNone/>
            </a:pPr>
            <a:r>
              <a:rPr lang="en-GB" sz="3500" b="1" dirty="0">
                <a:latin typeface="Times New Roman" panose="02020603050405020304" pitchFamily="18" charset="0"/>
                <a:ea typeface="Montserrat"/>
                <a:cs typeface="Times New Roman" panose="02020603050405020304" pitchFamily="18" charset="0"/>
                <a:sym typeface="Montserrat"/>
              </a:rPr>
              <a:t>Cuisines in different clusters (K Means)</a:t>
            </a:r>
            <a:endParaRPr sz="35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9198CF6-3BAE-FE25-9598-5E4BCC9FED34}"/>
              </a:ext>
            </a:extLst>
          </p:cNvPr>
          <p:cNvSpPr txBox="1"/>
          <p:nvPr/>
        </p:nvSpPr>
        <p:spPr>
          <a:xfrm>
            <a:off x="240517" y="3565673"/>
            <a:ext cx="8662966" cy="984885"/>
          </a:xfrm>
          <a:prstGeom prst="rect">
            <a:avLst/>
          </a:prstGeom>
          <a:noFill/>
        </p:spPr>
        <p:txBody>
          <a:bodyPr wrap="square">
            <a:spAutoFit/>
          </a:bodyPr>
          <a:lstStyle/>
          <a:p>
            <a:pPr algn="just"/>
            <a:r>
              <a:rPr lang="en-IN" sz="1600" b="1" i="0" dirty="0">
                <a:solidFill>
                  <a:srgbClr val="212121"/>
                </a:solidFill>
                <a:effectLst/>
                <a:latin typeface="Times New Roman" panose="02020603050405020304" pitchFamily="18" charset="0"/>
                <a:cs typeface="Times New Roman" panose="02020603050405020304" pitchFamily="18" charset="0"/>
              </a:rPr>
              <a:t>Cuisine List for Cluster : 4 </a:t>
            </a:r>
          </a:p>
          <a:p>
            <a:pPr algn="just"/>
            <a:r>
              <a:rPr lang="en-IN" b="0" i="0" dirty="0">
                <a:solidFill>
                  <a:srgbClr val="212121"/>
                </a:solidFill>
                <a:effectLst/>
                <a:latin typeface="Times New Roman" panose="02020603050405020304" pitchFamily="18" charset="0"/>
                <a:cs typeface="Times New Roman" panose="02020603050405020304" pitchFamily="18" charset="0"/>
              </a:rPr>
              <a:t>['Chinese' 'Continental' 'Kebab' 'European' 'South Indian' 'North Indian' 'Biryani' 'Seafood' 'Beverages' 'Healthy Food' 'American' 'Japanese' 'Italian' 'Salad' 'Sushi' 'Mexican' 'Bakery' 'Mughlai' 'Juices' 'Andhra' 'Hyderabadi' 'Spanish' 'Finger Food' 'Thai' 'Indonesian' 'Asian' '</a:t>
            </a:r>
            <a:r>
              <a:rPr lang="en-IN" b="0" i="0" dirty="0" err="1">
                <a:solidFill>
                  <a:srgbClr val="212121"/>
                </a:solidFill>
                <a:effectLst/>
                <a:latin typeface="Times New Roman" panose="02020603050405020304" pitchFamily="18" charset="0"/>
                <a:cs typeface="Times New Roman" panose="02020603050405020304" pitchFamily="18" charset="0"/>
              </a:rPr>
              <a:t>Momos</a:t>
            </a:r>
            <a:r>
              <a:rPr lang="en-IN" b="0" i="0" dirty="0">
                <a:solidFill>
                  <a:srgbClr val="212121"/>
                </a:solidFill>
                <a:effectLst/>
                <a:latin typeface="Times New Roman" panose="02020603050405020304" pitchFamily="18" charset="0"/>
                <a:cs typeface="Times New Roman" panose="02020603050405020304" pitchFamily="18" charset="0"/>
              </a:rPr>
              <a:t>' 'Desserts' 'Cafe' 'Burger' 'Fast Food'] </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CB2A0BD-B4D2-4C1D-27EC-7271F7F3C4B0}"/>
              </a:ext>
            </a:extLst>
          </p:cNvPr>
          <p:cNvSpPr txBox="1"/>
          <p:nvPr/>
        </p:nvSpPr>
        <p:spPr>
          <a:xfrm>
            <a:off x="300410" y="694633"/>
            <a:ext cx="4572000" cy="1200329"/>
          </a:xfrm>
          <a:prstGeom prst="rect">
            <a:avLst/>
          </a:prstGeom>
          <a:noFill/>
        </p:spPr>
        <p:txBody>
          <a:bodyPr wrap="square">
            <a:spAutoFit/>
          </a:bodyPr>
          <a:lstStyle/>
          <a:p>
            <a:pPr algn="just"/>
            <a:r>
              <a:rPr lang="en-IN" sz="1600" b="1" i="0" dirty="0">
                <a:solidFill>
                  <a:srgbClr val="212121"/>
                </a:solidFill>
                <a:effectLst/>
                <a:latin typeface="Times New Roman" panose="02020603050405020304" pitchFamily="18" charset="0"/>
                <a:cs typeface="Times New Roman" panose="02020603050405020304" pitchFamily="18" charset="0"/>
              </a:rPr>
              <a:t>Cuisine List for Cluster : 0 </a:t>
            </a:r>
          </a:p>
          <a:p>
            <a:pPr algn="just"/>
            <a:r>
              <a:rPr lang="en-IN" b="0" i="0" dirty="0">
                <a:solidFill>
                  <a:srgbClr val="212121"/>
                </a:solidFill>
                <a:effectLst/>
                <a:latin typeface="Times New Roman" panose="02020603050405020304" pitchFamily="18" charset="0"/>
                <a:cs typeface="Times New Roman" panose="02020603050405020304" pitchFamily="18" charset="0"/>
              </a:rPr>
              <a:t>['Biryani' 'North Indian' 'Chinese' 'Asian' 'Mediterranean' 'Desserts' 'Continental' 'Seafood' '</a:t>
            </a:r>
            <a:r>
              <a:rPr lang="en-IN" b="0" i="0" dirty="0" err="1">
                <a:solidFill>
                  <a:srgbClr val="212121"/>
                </a:solidFill>
                <a:effectLst/>
                <a:latin typeface="Times New Roman" panose="02020603050405020304" pitchFamily="18" charset="0"/>
                <a:cs typeface="Times New Roman" panose="02020603050405020304" pitchFamily="18" charset="0"/>
              </a:rPr>
              <a:t>Goan</a:t>
            </a:r>
            <a:r>
              <a:rPr lang="en-IN" b="0" i="0" dirty="0">
                <a:solidFill>
                  <a:srgbClr val="212121"/>
                </a:solidFill>
                <a:effectLst/>
                <a:latin typeface="Times New Roman" panose="02020603050405020304" pitchFamily="18" charset="0"/>
                <a:cs typeface="Times New Roman" panose="02020603050405020304" pitchFamily="18" charset="0"/>
              </a:rPr>
              <a:t>' 'Kebab' 'BBQ' 'European' 'American' 'Italian' 'South Indian' 'Modern Indian' 'Sushi'] </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4ABF785-CDB1-EA9C-824E-FE6A804E667D}"/>
              </a:ext>
            </a:extLst>
          </p:cNvPr>
          <p:cNvSpPr txBox="1"/>
          <p:nvPr/>
        </p:nvSpPr>
        <p:spPr>
          <a:xfrm>
            <a:off x="4872410" y="802354"/>
            <a:ext cx="4102256" cy="984885"/>
          </a:xfrm>
          <a:prstGeom prst="rect">
            <a:avLst/>
          </a:prstGeom>
          <a:noFill/>
        </p:spPr>
        <p:txBody>
          <a:bodyPr wrap="square">
            <a:spAutoFit/>
          </a:bodyPr>
          <a:lstStyle/>
          <a:p>
            <a:pPr algn="just"/>
            <a:r>
              <a:rPr lang="en-IN" sz="1600" b="1" i="0" dirty="0">
                <a:solidFill>
                  <a:srgbClr val="212121"/>
                </a:solidFill>
                <a:effectLst/>
                <a:latin typeface="Times New Roman" panose="02020603050405020304" pitchFamily="18" charset="0"/>
                <a:cs typeface="Times New Roman" panose="02020603050405020304" pitchFamily="18" charset="0"/>
              </a:rPr>
              <a:t>Cuisine List for Cluster : 1</a:t>
            </a:r>
          </a:p>
          <a:p>
            <a:pPr algn="just"/>
            <a:r>
              <a:rPr lang="en-IN" b="0" i="0" dirty="0">
                <a:solidFill>
                  <a:srgbClr val="212121"/>
                </a:solidFill>
                <a:effectLst/>
                <a:latin typeface="Times New Roman" panose="02020603050405020304" pitchFamily="18" charset="0"/>
                <a:cs typeface="Times New Roman" panose="02020603050405020304" pitchFamily="18" charset="0"/>
              </a:rPr>
              <a:t>['Lebanese' 'Ice Cream' 'Desserts' 'North Indian' 'Fast Food' 'Asian' 'Beverages' 'Bakery' '</a:t>
            </a:r>
            <a:r>
              <a:rPr lang="en-IN" b="0" i="0" dirty="0" err="1">
                <a:solidFill>
                  <a:srgbClr val="212121"/>
                </a:solidFill>
                <a:effectLst/>
                <a:latin typeface="Times New Roman" panose="02020603050405020304" pitchFamily="18" charset="0"/>
                <a:cs typeface="Times New Roman" panose="02020603050405020304" pitchFamily="18" charset="0"/>
              </a:rPr>
              <a:t>Momos</a:t>
            </a:r>
            <a:r>
              <a:rPr lang="en-IN" b="0" i="0" dirty="0">
                <a:solidFill>
                  <a:srgbClr val="212121"/>
                </a:solidFill>
                <a:effectLst/>
                <a:latin typeface="Times New Roman" panose="02020603050405020304" pitchFamily="18" charset="0"/>
                <a:cs typeface="Times New Roman" panose="02020603050405020304" pitchFamily="18" charset="0"/>
              </a:rPr>
              <a:t>' 'Pizza' 'Street Food' 'Arabian'] </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AEC57B2-755E-07E5-CC0A-DECF7AC98F8E}"/>
              </a:ext>
            </a:extLst>
          </p:cNvPr>
          <p:cNvSpPr txBox="1"/>
          <p:nvPr/>
        </p:nvSpPr>
        <p:spPr>
          <a:xfrm>
            <a:off x="311699" y="2203916"/>
            <a:ext cx="4474789" cy="769441"/>
          </a:xfrm>
          <a:prstGeom prst="rect">
            <a:avLst/>
          </a:prstGeom>
          <a:noFill/>
        </p:spPr>
        <p:txBody>
          <a:bodyPr wrap="square">
            <a:spAutoFit/>
          </a:bodyPr>
          <a:lstStyle/>
          <a:p>
            <a:pPr algn="just"/>
            <a:r>
              <a:rPr lang="en-IN" sz="1600" b="1" i="0" dirty="0">
                <a:solidFill>
                  <a:srgbClr val="212121"/>
                </a:solidFill>
                <a:effectLst/>
                <a:latin typeface="Times New Roman" panose="02020603050405020304" pitchFamily="18" charset="0"/>
                <a:cs typeface="Times New Roman" panose="02020603050405020304" pitchFamily="18" charset="0"/>
              </a:rPr>
              <a:t>Cuisine List for Cluster : 2 </a:t>
            </a:r>
          </a:p>
          <a:p>
            <a:pPr algn="just"/>
            <a:r>
              <a:rPr lang="en-IN" b="0" i="0" dirty="0">
                <a:solidFill>
                  <a:srgbClr val="212121"/>
                </a:solidFill>
                <a:effectLst/>
                <a:latin typeface="Times New Roman" panose="02020603050405020304" pitchFamily="18" charset="0"/>
                <a:cs typeface="Times New Roman" panose="02020603050405020304" pitchFamily="18" charset="0"/>
              </a:rPr>
              <a:t>['Street Food' 'North Indian' 'Fast Food' 'Burger' 'Chinese' 'Biryani' 'Mughlai' 'South Indian' 'Desserts' 'Kebab' 'Cafe'] </a:t>
            </a:r>
            <a:endParaRPr lang="en-IN"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DB0389E6-A4B0-8ADA-E270-0D0BA17A0A8C}"/>
              </a:ext>
            </a:extLst>
          </p:cNvPr>
          <p:cNvSpPr txBox="1"/>
          <p:nvPr/>
        </p:nvSpPr>
        <p:spPr>
          <a:xfrm>
            <a:off x="4872410" y="1977107"/>
            <a:ext cx="4102256" cy="1415772"/>
          </a:xfrm>
          <a:prstGeom prst="rect">
            <a:avLst/>
          </a:prstGeom>
          <a:noFill/>
        </p:spPr>
        <p:txBody>
          <a:bodyPr wrap="square">
            <a:spAutoFit/>
          </a:bodyPr>
          <a:lstStyle/>
          <a:p>
            <a:pPr algn="just"/>
            <a:r>
              <a:rPr lang="en-IN" sz="1600" b="1" i="0" dirty="0">
                <a:solidFill>
                  <a:srgbClr val="212121"/>
                </a:solidFill>
                <a:effectLst/>
                <a:latin typeface="Times New Roman" panose="02020603050405020304" pitchFamily="18" charset="0"/>
                <a:cs typeface="Times New Roman" panose="02020603050405020304" pitchFamily="18" charset="0"/>
              </a:rPr>
              <a:t>Cuisine List for Cluster : 3 </a:t>
            </a:r>
          </a:p>
          <a:p>
            <a:pPr algn="just"/>
            <a:r>
              <a:rPr lang="en-IN" b="0" i="0" dirty="0">
                <a:solidFill>
                  <a:srgbClr val="212121"/>
                </a:solidFill>
                <a:effectLst/>
                <a:latin typeface="Times New Roman" panose="02020603050405020304" pitchFamily="18" charset="0"/>
                <a:cs typeface="Times New Roman" panose="02020603050405020304" pitchFamily="18" charset="0"/>
              </a:rPr>
              <a:t>['Continental' 'American' 'Chinese' 'North Indian' 'Italian' 'Finger Food' 'Andhra' 'South Indian' 'Arabian' 'Biryani' 'Cafe' 'Desserts' 'Bakery' 'Fast Food' 'Wraps' 'Asian' '</a:t>
            </a:r>
            <a:r>
              <a:rPr lang="en-IN" b="0" i="0" dirty="0" err="1">
                <a:solidFill>
                  <a:srgbClr val="212121"/>
                </a:solidFill>
                <a:effectLst/>
                <a:latin typeface="Times New Roman" panose="02020603050405020304" pitchFamily="18" charset="0"/>
                <a:cs typeface="Times New Roman" panose="02020603050405020304" pitchFamily="18" charset="0"/>
              </a:rPr>
              <a:t>Momos</a:t>
            </a:r>
            <a:r>
              <a:rPr lang="en-IN" b="0" i="0" dirty="0">
                <a:solidFill>
                  <a:srgbClr val="212121"/>
                </a:solidFill>
                <a:effectLst/>
                <a:latin typeface="Times New Roman" panose="02020603050405020304" pitchFamily="18" charset="0"/>
                <a:cs typeface="Times New Roman" panose="02020603050405020304" pitchFamily="18" charset="0"/>
              </a:rPr>
              <a:t>' 'Hyderabadi' 'Mughlai' 'Beverages' 'Burger' 'Salad' 'North Eastern' 'Seafood']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01" name="Google Shape;201;gf645cc9ad5_0_84"/>
          <p:cNvSpPr txBox="1"/>
          <p:nvPr/>
        </p:nvSpPr>
        <p:spPr>
          <a:xfrm>
            <a:off x="1733839" y="-82523"/>
            <a:ext cx="5881200" cy="723245"/>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GB" sz="3500" b="1" i="0" u="none" strike="noStrike" cap="none" dirty="0">
                <a:solidFill>
                  <a:schemeClr val="dk1"/>
                </a:solidFill>
                <a:latin typeface="Times New Roman" panose="02020603050405020304" pitchFamily="18" charset="0"/>
                <a:ea typeface="Montserrat"/>
                <a:cs typeface="Times New Roman" panose="02020603050405020304" pitchFamily="18" charset="0"/>
                <a:sym typeface="Montserrat"/>
              </a:rPr>
              <a:t>Hierarchical Clustering</a:t>
            </a:r>
            <a:endParaRPr sz="35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pic>
        <p:nvPicPr>
          <p:cNvPr id="10242" name="Picture 2">
            <a:extLst>
              <a:ext uri="{FF2B5EF4-FFF2-40B4-BE49-F238E27FC236}">
                <a16:creationId xmlns:a16="http://schemas.microsoft.com/office/drawing/2014/main" id="{B17EA2DB-5374-8062-F4CF-9BC098EC51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334" y="1373871"/>
            <a:ext cx="8692444" cy="349052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B509EA3-3B5C-077D-674E-3250DB30492E}"/>
              </a:ext>
            </a:extLst>
          </p:cNvPr>
          <p:cNvSpPr txBox="1"/>
          <p:nvPr/>
        </p:nvSpPr>
        <p:spPr>
          <a:xfrm>
            <a:off x="169334" y="542874"/>
            <a:ext cx="8805332" cy="830997"/>
          </a:xfrm>
          <a:prstGeom prst="rect">
            <a:avLst/>
          </a:prstGeom>
          <a:noFill/>
        </p:spPr>
        <p:txBody>
          <a:bodyPr wrap="square">
            <a:spAutoFit/>
          </a:bodyPr>
          <a:lstStyle/>
          <a:p>
            <a:pPr algn="just"/>
            <a:r>
              <a:rPr lang="en-US" sz="1600" b="0" i="0" dirty="0">
                <a:effectLst/>
                <a:latin typeface="Times New Roman" panose="02020603050405020304" pitchFamily="18" charset="0"/>
                <a:cs typeface="Times New Roman" panose="02020603050405020304" pitchFamily="18" charset="0"/>
              </a:rPr>
              <a:t>The dendrogram is a tree-like structure that is mainly used to store each step as a memory that the HC algorithm performs. In the dendrogram plot, the Y-axis shows the Euclidean distances between the data points, and the x-axis shows all the data points of the given dataset.</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050CF065-1237-7852-8F6E-BC4422A3D9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8578" y="762400"/>
            <a:ext cx="5317066" cy="35951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505E663-BE21-1A52-189E-35EDC96F4F0B}"/>
              </a:ext>
            </a:extLst>
          </p:cNvPr>
          <p:cNvSpPr txBox="1"/>
          <p:nvPr/>
        </p:nvSpPr>
        <p:spPr>
          <a:xfrm>
            <a:off x="4171245" y="4334933"/>
            <a:ext cx="4572000" cy="523220"/>
          </a:xfrm>
          <a:prstGeom prst="rect">
            <a:avLst/>
          </a:prstGeom>
          <a:noFill/>
        </p:spPr>
        <p:txBody>
          <a:bodyPr wrap="square">
            <a:spAutoFit/>
          </a:bodyPr>
          <a:lstStyle/>
          <a:p>
            <a:r>
              <a:rPr lang="fr-FR" b="1" i="0" dirty="0">
                <a:solidFill>
                  <a:srgbClr val="212121"/>
                </a:solidFill>
                <a:effectLst/>
                <a:latin typeface="Courier New" panose="02070309020205020404" pitchFamily="49" charset="0"/>
              </a:rPr>
              <a:t>Silhouette Coefficient: 0.247 </a:t>
            </a:r>
            <a:r>
              <a:rPr lang="fr-FR" b="1" i="0" dirty="0" err="1">
                <a:solidFill>
                  <a:srgbClr val="212121"/>
                </a:solidFill>
                <a:effectLst/>
                <a:latin typeface="Courier New" panose="02070309020205020404" pitchFamily="49" charset="0"/>
              </a:rPr>
              <a:t>davies_bouldin_score</a:t>
            </a:r>
            <a:r>
              <a:rPr lang="fr-FR" b="1" i="0" dirty="0">
                <a:solidFill>
                  <a:srgbClr val="212121"/>
                </a:solidFill>
                <a:effectLst/>
                <a:latin typeface="Courier New" panose="02070309020205020404" pitchFamily="49" charset="0"/>
              </a:rPr>
              <a:t>: 1.151</a:t>
            </a:r>
            <a:endParaRPr lang="en-IN" b="1" dirty="0"/>
          </a:p>
        </p:txBody>
      </p:sp>
      <p:sp>
        <p:nvSpPr>
          <p:cNvPr id="7" name="TextBox 6">
            <a:extLst>
              <a:ext uri="{FF2B5EF4-FFF2-40B4-BE49-F238E27FC236}">
                <a16:creationId xmlns:a16="http://schemas.microsoft.com/office/drawing/2014/main" id="{6713492E-3F5B-5786-1A6D-0CC328808BE4}"/>
              </a:ext>
            </a:extLst>
          </p:cNvPr>
          <p:cNvSpPr txBox="1"/>
          <p:nvPr/>
        </p:nvSpPr>
        <p:spPr>
          <a:xfrm>
            <a:off x="214490" y="949558"/>
            <a:ext cx="3285066" cy="2308324"/>
          </a:xfrm>
          <a:prstGeom prst="rect">
            <a:avLst/>
          </a:prstGeom>
          <a:noFill/>
        </p:spPr>
        <p:txBody>
          <a:bodyPr wrap="square">
            <a:spAutoFit/>
          </a:bodyPr>
          <a:lstStyle/>
          <a:p>
            <a:pPr algn="just"/>
            <a:r>
              <a:rPr lang="en-US" sz="1600" b="0" i="0" dirty="0">
                <a:solidFill>
                  <a:srgbClr val="212121"/>
                </a:solidFill>
                <a:effectLst/>
                <a:latin typeface="Times New Roman" panose="02020603050405020304" pitchFamily="18" charset="0"/>
                <a:cs typeface="Times New Roman" panose="02020603050405020304" pitchFamily="18" charset="0"/>
              </a:rPr>
              <a:t>I have used Hierarchical Clustering - Agglomerative Model to cluster the restaurants based on different features. This model uses a down-top approach to cluster the data. I have used Silhouette Coefficient Score and used clusters = 6 and then visualized the clusters and the datapoints within it.</a:t>
            </a:r>
          </a:p>
        </p:txBody>
      </p:sp>
      <p:sp>
        <p:nvSpPr>
          <p:cNvPr id="9" name="TextBox 8">
            <a:extLst>
              <a:ext uri="{FF2B5EF4-FFF2-40B4-BE49-F238E27FC236}">
                <a16:creationId xmlns:a16="http://schemas.microsoft.com/office/drawing/2014/main" id="{9284CF4F-3C7A-8EBC-AC86-90B4CF23F438}"/>
              </a:ext>
            </a:extLst>
          </p:cNvPr>
          <p:cNvSpPr txBox="1"/>
          <p:nvPr/>
        </p:nvSpPr>
        <p:spPr>
          <a:xfrm>
            <a:off x="214490" y="131458"/>
            <a:ext cx="7958665" cy="630942"/>
          </a:xfrm>
          <a:prstGeom prst="rect">
            <a:avLst/>
          </a:prstGeom>
          <a:noFill/>
        </p:spPr>
        <p:txBody>
          <a:bodyPr wrap="square">
            <a:spAutoFit/>
          </a:bodyPr>
          <a:lstStyle/>
          <a:p>
            <a:pPr algn="ctr"/>
            <a:r>
              <a:rPr lang="en-US" sz="3500" b="1" dirty="0">
                <a:solidFill>
                  <a:schemeClr val="dk1"/>
                </a:solidFill>
                <a:latin typeface="Times New Roman" panose="02020603050405020304" pitchFamily="18" charset="0"/>
                <a:cs typeface="Times New Roman" panose="02020603050405020304" pitchFamily="18" charset="0"/>
              </a:rPr>
              <a:t>Agglomerative</a:t>
            </a:r>
            <a:r>
              <a:rPr lang="en-US" sz="3500" b="1" i="0" dirty="0">
                <a:solidFill>
                  <a:srgbClr val="212121"/>
                </a:solidFill>
                <a:effectLst/>
                <a:latin typeface="Times New Roman" panose="02020603050405020304" pitchFamily="18" charset="0"/>
                <a:cs typeface="Times New Roman" panose="02020603050405020304" pitchFamily="18" charset="0"/>
              </a:rPr>
              <a:t> </a:t>
            </a:r>
            <a:r>
              <a:rPr lang="en-US" sz="3500" b="1" dirty="0">
                <a:solidFill>
                  <a:schemeClr val="dk1"/>
                </a:solidFill>
                <a:latin typeface="Times New Roman" panose="02020603050405020304" pitchFamily="18" charset="0"/>
                <a:cs typeface="Times New Roman" panose="02020603050405020304" pitchFamily="18" charset="0"/>
              </a:rPr>
              <a:t>Hierarchical Clustering</a:t>
            </a:r>
          </a:p>
        </p:txBody>
      </p:sp>
    </p:spTree>
    <p:extLst>
      <p:ext uri="{BB962C8B-B14F-4D97-AF65-F5344CB8AC3E}">
        <p14:creationId xmlns:p14="http://schemas.microsoft.com/office/powerpoint/2010/main" val="541171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f20411d364_0_53"/>
          <p:cNvSpPr txBox="1">
            <a:spLocks noGrp="1"/>
          </p:cNvSpPr>
          <p:nvPr>
            <p:ph type="title"/>
          </p:nvPr>
        </p:nvSpPr>
        <p:spPr>
          <a:xfrm>
            <a:off x="311700" y="83781"/>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3500" b="1" dirty="0">
                <a:latin typeface="Times New Roman" panose="02020603050405020304" pitchFamily="18" charset="0"/>
                <a:cs typeface="Times New Roman" panose="02020603050405020304" pitchFamily="18" charset="0"/>
                <a:sym typeface="Montserrat"/>
              </a:rPr>
              <a:t>Sentimental Analysis (Unsupervised)</a:t>
            </a:r>
            <a:br>
              <a:rPr lang="en-GB" sz="3500" b="1" dirty="0">
                <a:latin typeface="Times New Roman" panose="02020603050405020304" pitchFamily="18" charset="0"/>
                <a:cs typeface="Times New Roman" panose="02020603050405020304" pitchFamily="18" charset="0"/>
                <a:sym typeface="Montserrat"/>
              </a:rPr>
            </a:br>
            <a:r>
              <a:rPr lang="en-GB" sz="3500" b="1" dirty="0">
                <a:latin typeface="Times New Roman" panose="02020603050405020304" pitchFamily="18" charset="0"/>
                <a:cs typeface="Times New Roman" panose="02020603050405020304" pitchFamily="18" charset="0"/>
                <a:sym typeface="Montserrat"/>
              </a:rPr>
              <a:t>LDA</a:t>
            </a:r>
            <a:endParaRPr sz="3500" dirty="0">
              <a:latin typeface="Times New Roman" panose="02020603050405020304" pitchFamily="18" charset="0"/>
              <a:cs typeface="Times New Roman" panose="02020603050405020304" pitchFamily="18" charset="0"/>
            </a:endParaRPr>
          </a:p>
        </p:txBody>
      </p:sp>
      <p:pic>
        <p:nvPicPr>
          <p:cNvPr id="13314" name="Picture 2">
            <a:extLst>
              <a:ext uri="{FF2B5EF4-FFF2-40B4-BE49-F238E27FC236}">
                <a16:creationId xmlns:a16="http://schemas.microsoft.com/office/drawing/2014/main" id="{5C3F85FD-30FF-EE43-81AF-312E9ED8B4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178" y="2441485"/>
            <a:ext cx="3646311" cy="26182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Table&#10;&#10;Description automatically generated with medium confidence">
            <a:extLst>
              <a:ext uri="{FF2B5EF4-FFF2-40B4-BE49-F238E27FC236}">
                <a16:creationId xmlns:a16="http://schemas.microsoft.com/office/drawing/2014/main" id="{C824F29D-67BE-6EB3-FA4A-7999B54D38D8}"/>
              </a:ext>
            </a:extLst>
          </p:cNvPr>
          <p:cNvPicPr>
            <a:picLocks noChangeAspect="1"/>
          </p:cNvPicPr>
          <p:nvPr/>
        </p:nvPicPr>
        <p:blipFill>
          <a:blip r:embed="rId4"/>
          <a:stretch>
            <a:fillRect/>
          </a:stretch>
        </p:blipFill>
        <p:spPr>
          <a:xfrm>
            <a:off x="3770489" y="1240470"/>
            <a:ext cx="2372056" cy="3296110"/>
          </a:xfrm>
          <a:prstGeom prst="rect">
            <a:avLst/>
          </a:prstGeom>
        </p:spPr>
      </p:pic>
      <p:pic>
        <p:nvPicPr>
          <p:cNvPr id="7" name="Picture 6" descr="Table&#10;&#10;Description automatically generated">
            <a:extLst>
              <a:ext uri="{FF2B5EF4-FFF2-40B4-BE49-F238E27FC236}">
                <a16:creationId xmlns:a16="http://schemas.microsoft.com/office/drawing/2014/main" id="{10202426-DAFA-05DE-ABEF-ECC80F06B587}"/>
              </a:ext>
            </a:extLst>
          </p:cNvPr>
          <p:cNvPicPr>
            <a:picLocks noChangeAspect="1"/>
          </p:cNvPicPr>
          <p:nvPr/>
        </p:nvPicPr>
        <p:blipFill>
          <a:blip r:embed="rId5"/>
          <a:stretch>
            <a:fillRect/>
          </a:stretch>
        </p:blipFill>
        <p:spPr>
          <a:xfrm>
            <a:off x="6498349" y="764153"/>
            <a:ext cx="2333951" cy="4248743"/>
          </a:xfrm>
          <a:prstGeom prst="rect">
            <a:avLst/>
          </a:prstGeom>
        </p:spPr>
      </p:pic>
      <p:sp>
        <p:nvSpPr>
          <p:cNvPr id="3" name="TextBox 2">
            <a:extLst>
              <a:ext uri="{FF2B5EF4-FFF2-40B4-BE49-F238E27FC236}">
                <a16:creationId xmlns:a16="http://schemas.microsoft.com/office/drawing/2014/main" id="{0BB7006D-755F-5CE7-B9B5-F46A52CF2F5D}"/>
              </a:ext>
            </a:extLst>
          </p:cNvPr>
          <p:cNvSpPr txBox="1"/>
          <p:nvPr/>
        </p:nvSpPr>
        <p:spPr>
          <a:xfrm>
            <a:off x="58470" y="764153"/>
            <a:ext cx="3712019" cy="1569660"/>
          </a:xfrm>
          <a:prstGeom prst="rect">
            <a:avLst/>
          </a:prstGeom>
          <a:noFill/>
        </p:spPr>
        <p:txBody>
          <a:bodyPr wrap="square">
            <a:spAutoFit/>
          </a:bodyPr>
          <a:lstStyle/>
          <a:p>
            <a:pPr algn="just"/>
            <a:r>
              <a:rPr lang="en-US" sz="1600" b="0" i="0" dirty="0">
                <a:solidFill>
                  <a:srgbClr val="212121"/>
                </a:solidFill>
                <a:effectLst/>
                <a:latin typeface="Times New Roman" panose="02020603050405020304" pitchFamily="18" charset="0"/>
                <a:cs typeface="Times New Roman" panose="02020603050405020304" pitchFamily="18" charset="0"/>
              </a:rPr>
              <a:t>LDA(Latent Dirichlet Allocation) is an unsupervised learning algorithm, it doesn't have any predefined labels. The labels are assigned based on the analysis done on the words, the weights of the words, and the context of the words in each topic.</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77159CE3-E10D-F617-DD79-2DAF006143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468" y="292297"/>
            <a:ext cx="2772132" cy="2027218"/>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31CF9627-B960-79C2-8073-3529A70E8B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8854" y="292297"/>
            <a:ext cx="3029935" cy="21255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5C0CC53-5EB1-9532-5877-2F3227CFB1FC}"/>
              </a:ext>
            </a:extLst>
          </p:cNvPr>
          <p:cNvSpPr txBox="1"/>
          <p:nvPr/>
        </p:nvSpPr>
        <p:spPr>
          <a:xfrm>
            <a:off x="4972755" y="61465"/>
            <a:ext cx="2997199" cy="307777"/>
          </a:xfrm>
          <a:prstGeom prst="rect">
            <a:avLst/>
          </a:prstGeom>
          <a:noFill/>
        </p:spPr>
        <p:txBody>
          <a:bodyPr wrap="square">
            <a:spAutoFit/>
          </a:bodyPr>
          <a:lstStyle/>
          <a:p>
            <a:r>
              <a:rPr lang="en-US" b="1" i="0" dirty="0">
                <a:solidFill>
                  <a:srgbClr val="212121"/>
                </a:solidFill>
                <a:effectLst/>
                <a:latin typeface="Courier New" panose="02070309020205020404" pitchFamily="49" charset="0"/>
              </a:rPr>
              <a:t>TOP 100 WORDS FOR TOPIC #1</a:t>
            </a:r>
            <a:endParaRPr lang="en-IN" b="1" dirty="0"/>
          </a:p>
        </p:txBody>
      </p:sp>
      <p:sp>
        <p:nvSpPr>
          <p:cNvPr id="7" name="TextBox 6">
            <a:extLst>
              <a:ext uri="{FF2B5EF4-FFF2-40B4-BE49-F238E27FC236}">
                <a16:creationId xmlns:a16="http://schemas.microsoft.com/office/drawing/2014/main" id="{6A0DCA1F-2B58-E2C8-DFE1-055FFEAA8E04}"/>
              </a:ext>
            </a:extLst>
          </p:cNvPr>
          <p:cNvSpPr txBox="1"/>
          <p:nvPr/>
        </p:nvSpPr>
        <p:spPr>
          <a:xfrm>
            <a:off x="181935" y="61465"/>
            <a:ext cx="2997199" cy="307777"/>
          </a:xfrm>
          <a:prstGeom prst="rect">
            <a:avLst/>
          </a:prstGeom>
          <a:noFill/>
        </p:spPr>
        <p:txBody>
          <a:bodyPr wrap="square">
            <a:spAutoFit/>
          </a:bodyPr>
          <a:lstStyle/>
          <a:p>
            <a:r>
              <a:rPr lang="en-US" b="1" i="0" dirty="0">
                <a:solidFill>
                  <a:srgbClr val="212121"/>
                </a:solidFill>
                <a:effectLst/>
                <a:latin typeface="Courier New" panose="02070309020205020404" pitchFamily="49" charset="0"/>
              </a:rPr>
              <a:t>TOP 100 WORDS FOR TOPIC #0</a:t>
            </a:r>
            <a:endParaRPr lang="en-IN" b="1" dirty="0"/>
          </a:p>
        </p:txBody>
      </p:sp>
      <p:sp>
        <p:nvSpPr>
          <p:cNvPr id="9" name="TextBox 8">
            <a:extLst>
              <a:ext uri="{FF2B5EF4-FFF2-40B4-BE49-F238E27FC236}">
                <a16:creationId xmlns:a16="http://schemas.microsoft.com/office/drawing/2014/main" id="{F15B561A-2AA6-D71E-5B02-72B2C97258D9}"/>
              </a:ext>
            </a:extLst>
          </p:cNvPr>
          <p:cNvSpPr txBox="1"/>
          <p:nvPr/>
        </p:nvSpPr>
        <p:spPr>
          <a:xfrm>
            <a:off x="246921" y="2417861"/>
            <a:ext cx="3155243" cy="307777"/>
          </a:xfrm>
          <a:prstGeom prst="rect">
            <a:avLst/>
          </a:prstGeom>
          <a:noFill/>
        </p:spPr>
        <p:txBody>
          <a:bodyPr wrap="square">
            <a:spAutoFit/>
          </a:bodyPr>
          <a:lstStyle/>
          <a:p>
            <a:r>
              <a:rPr lang="en-US" b="1" i="0" dirty="0">
                <a:solidFill>
                  <a:srgbClr val="212121"/>
                </a:solidFill>
                <a:effectLst/>
                <a:latin typeface="Courier New" panose="02070309020205020404" pitchFamily="49" charset="0"/>
              </a:rPr>
              <a:t>TOP 100 WORDS FOR TOPIC #2</a:t>
            </a:r>
            <a:endParaRPr lang="en-IN" b="1" dirty="0"/>
          </a:p>
        </p:txBody>
      </p:sp>
      <p:pic>
        <p:nvPicPr>
          <p:cNvPr id="14342" name="Picture 6">
            <a:extLst>
              <a:ext uri="{FF2B5EF4-FFF2-40B4-BE49-F238E27FC236}">
                <a16:creationId xmlns:a16="http://schemas.microsoft.com/office/drawing/2014/main" id="{3639BCF4-9825-E563-3A24-35CB15BA57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468" y="2823984"/>
            <a:ext cx="2824155" cy="210416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81A87A2-F6BB-ED1B-FE92-1D3BBA4BFAFD}"/>
              </a:ext>
            </a:extLst>
          </p:cNvPr>
          <p:cNvSpPr txBox="1"/>
          <p:nvPr/>
        </p:nvSpPr>
        <p:spPr>
          <a:xfrm>
            <a:off x="5008854" y="2417861"/>
            <a:ext cx="3155243" cy="307777"/>
          </a:xfrm>
          <a:prstGeom prst="rect">
            <a:avLst/>
          </a:prstGeom>
          <a:noFill/>
        </p:spPr>
        <p:txBody>
          <a:bodyPr wrap="square">
            <a:spAutoFit/>
          </a:bodyPr>
          <a:lstStyle/>
          <a:p>
            <a:r>
              <a:rPr lang="en-US" b="1" i="0" dirty="0">
                <a:solidFill>
                  <a:srgbClr val="212121"/>
                </a:solidFill>
                <a:effectLst/>
                <a:latin typeface="Courier New" panose="02070309020205020404" pitchFamily="49" charset="0"/>
              </a:rPr>
              <a:t>TOP 100 WORDS FOR TOPIC #3</a:t>
            </a:r>
            <a:endParaRPr lang="en-IN" b="1" dirty="0"/>
          </a:p>
        </p:txBody>
      </p:sp>
      <p:pic>
        <p:nvPicPr>
          <p:cNvPr id="14344" name="Picture 8">
            <a:extLst>
              <a:ext uri="{FF2B5EF4-FFF2-40B4-BE49-F238E27FC236}">
                <a16:creationId xmlns:a16="http://schemas.microsoft.com/office/drawing/2014/main" id="{69461644-9604-9B16-4170-289526D1DC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91289" y="2647751"/>
            <a:ext cx="2947500" cy="2203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997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78CA83BD-57EC-FDFA-5101-F87DEC2006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8357" y="683330"/>
            <a:ext cx="3476976" cy="309844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02706DA-CA49-3C30-550E-57747E22B27E}"/>
              </a:ext>
            </a:extLst>
          </p:cNvPr>
          <p:cNvSpPr txBox="1"/>
          <p:nvPr/>
        </p:nvSpPr>
        <p:spPr>
          <a:xfrm>
            <a:off x="231422" y="920859"/>
            <a:ext cx="4572000" cy="2062103"/>
          </a:xfrm>
          <a:prstGeom prst="rect">
            <a:avLst/>
          </a:prstGeom>
          <a:noFill/>
        </p:spPr>
        <p:txBody>
          <a:bodyPr wrap="square">
            <a:spAutoFit/>
          </a:bodyPr>
          <a:lstStyle/>
          <a:p>
            <a:pPr marL="285750" indent="-285750" algn="just">
              <a:buFont typeface="Wingdings" panose="05000000000000000000" pitchFamily="2" charset="2"/>
              <a:buChar char="ü"/>
            </a:pPr>
            <a:r>
              <a:rPr lang="en-US" sz="1600" b="0" i="0" dirty="0">
                <a:solidFill>
                  <a:srgbClr val="212121"/>
                </a:solidFill>
                <a:effectLst/>
                <a:latin typeface="Times New Roman" panose="02020603050405020304" pitchFamily="18" charset="0"/>
                <a:cs typeface="Times New Roman" panose="02020603050405020304" pitchFamily="18" charset="0"/>
              </a:rPr>
              <a:t>551 instances are labeled as True Positive (correctly predicted as positive)</a:t>
            </a:r>
          </a:p>
          <a:p>
            <a:pPr marL="285750" indent="-285750" algn="just">
              <a:buFont typeface="Wingdings" panose="05000000000000000000" pitchFamily="2" charset="2"/>
              <a:buChar char="ü"/>
            </a:pPr>
            <a:r>
              <a:rPr lang="en-US" sz="1600" b="0" i="0" dirty="0">
                <a:solidFill>
                  <a:srgbClr val="212121"/>
                </a:solidFill>
                <a:effectLst/>
                <a:latin typeface="Times New Roman" panose="02020603050405020304" pitchFamily="18" charset="0"/>
                <a:cs typeface="Times New Roman" panose="02020603050405020304" pitchFamily="18" charset="0"/>
              </a:rPr>
              <a:t>191 instances are labeled as False Positive (incorrectly predicted as positive)</a:t>
            </a:r>
          </a:p>
          <a:p>
            <a:pPr marL="285750" indent="-285750" algn="just">
              <a:buFont typeface="Wingdings" panose="05000000000000000000" pitchFamily="2" charset="2"/>
              <a:buChar char="ü"/>
            </a:pPr>
            <a:r>
              <a:rPr lang="en-US" sz="1600" b="0" i="0" dirty="0">
                <a:solidFill>
                  <a:srgbClr val="212121"/>
                </a:solidFill>
                <a:effectLst/>
                <a:latin typeface="Times New Roman" panose="02020603050405020304" pitchFamily="18" charset="0"/>
                <a:cs typeface="Times New Roman" panose="02020603050405020304" pitchFamily="18" charset="0"/>
              </a:rPr>
              <a:t>1158 instances are labeled as True Negative (correctly predicted as negative)</a:t>
            </a:r>
          </a:p>
          <a:p>
            <a:pPr marL="285750" indent="-285750" algn="just">
              <a:buFont typeface="Wingdings" panose="05000000000000000000" pitchFamily="2" charset="2"/>
              <a:buChar char="ü"/>
            </a:pPr>
            <a:r>
              <a:rPr lang="en-US" sz="1600" dirty="0">
                <a:solidFill>
                  <a:srgbClr val="212121"/>
                </a:solidFill>
                <a:latin typeface="Times New Roman" panose="02020603050405020304" pitchFamily="18" charset="0"/>
                <a:cs typeface="Times New Roman" panose="02020603050405020304" pitchFamily="18" charset="0"/>
              </a:rPr>
              <a:t>93</a:t>
            </a:r>
            <a:r>
              <a:rPr lang="en-US" sz="1600" b="0" i="0" dirty="0">
                <a:solidFill>
                  <a:srgbClr val="212121"/>
                </a:solidFill>
                <a:effectLst/>
                <a:latin typeface="Times New Roman" panose="02020603050405020304" pitchFamily="18" charset="0"/>
                <a:cs typeface="Times New Roman" panose="02020603050405020304" pitchFamily="18" charset="0"/>
              </a:rPr>
              <a:t> instances are labeled as False Negative (incorrectly predicted as negative)</a:t>
            </a:r>
          </a:p>
        </p:txBody>
      </p:sp>
      <p:sp>
        <p:nvSpPr>
          <p:cNvPr id="7" name="TextBox 6">
            <a:extLst>
              <a:ext uri="{FF2B5EF4-FFF2-40B4-BE49-F238E27FC236}">
                <a16:creationId xmlns:a16="http://schemas.microsoft.com/office/drawing/2014/main" id="{D46AB453-6482-FC5A-4B00-D57CA1BF3830}"/>
              </a:ext>
            </a:extLst>
          </p:cNvPr>
          <p:cNvSpPr txBox="1"/>
          <p:nvPr/>
        </p:nvSpPr>
        <p:spPr>
          <a:xfrm>
            <a:off x="1" y="52388"/>
            <a:ext cx="8805332" cy="861774"/>
          </a:xfrm>
          <a:prstGeom prst="rect">
            <a:avLst/>
          </a:prstGeom>
          <a:noFill/>
        </p:spPr>
        <p:txBody>
          <a:bodyPr wrap="square">
            <a:spAutoFit/>
          </a:bodyPr>
          <a:lstStyle/>
          <a:p>
            <a:pPr algn="ctr"/>
            <a:r>
              <a:rPr lang="en-IN" sz="2500" b="1" dirty="0">
                <a:solidFill>
                  <a:schemeClr val="dk1"/>
                </a:solidFill>
                <a:latin typeface="Times New Roman" panose="02020603050405020304" pitchFamily="18" charset="0"/>
                <a:cs typeface="Times New Roman" panose="02020603050405020304" pitchFamily="18" charset="0"/>
              </a:rPr>
              <a:t>Sentimental Analysis (Supervised) </a:t>
            </a:r>
          </a:p>
          <a:p>
            <a:pPr algn="ctr"/>
            <a:r>
              <a:rPr lang="en-IN" sz="2500" b="1" dirty="0">
                <a:solidFill>
                  <a:schemeClr val="dk1"/>
                </a:solidFill>
                <a:latin typeface="Times New Roman" panose="02020603050405020304" pitchFamily="18" charset="0"/>
                <a:cs typeface="Times New Roman" panose="02020603050405020304" pitchFamily="18" charset="0"/>
              </a:rPr>
              <a:t>Logistic Regression</a:t>
            </a:r>
          </a:p>
        </p:txBody>
      </p:sp>
      <p:pic>
        <p:nvPicPr>
          <p:cNvPr id="9" name="Picture 8" descr="Text&#10;&#10;Description automatically generated">
            <a:extLst>
              <a:ext uri="{FF2B5EF4-FFF2-40B4-BE49-F238E27FC236}">
                <a16:creationId xmlns:a16="http://schemas.microsoft.com/office/drawing/2014/main" id="{2726AA88-7333-49D3-7BCA-59CA606A7250}"/>
              </a:ext>
            </a:extLst>
          </p:cNvPr>
          <p:cNvPicPr>
            <a:picLocks noChangeAspect="1"/>
          </p:cNvPicPr>
          <p:nvPr/>
        </p:nvPicPr>
        <p:blipFill>
          <a:blip r:embed="rId3"/>
          <a:stretch>
            <a:fillRect/>
          </a:stretch>
        </p:blipFill>
        <p:spPr>
          <a:xfrm>
            <a:off x="3684614" y="2982962"/>
            <a:ext cx="2237615" cy="2062103"/>
          </a:xfrm>
          <a:prstGeom prst="rect">
            <a:avLst/>
          </a:prstGeom>
        </p:spPr>
      </p:pic>
    </p:spTree>
    <p:extLst>
      <p:ext uri="{BB962C8B-B14F-4D97-AF65-F5344CB8AC3E}">
        <p14:creationId xmlns:p14="http://schemas.microsoft.com/office/powerpoint/2010/main" val="582332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3"/>
          <p:cNvSpPr txBox="1">
            <a:spLocks noGrp="1"/>
          </p:cNvSpPr>
          <p:nvPr>
            <p:ph type="title"/>
          </p:nvPr>
        </p:nvSpPr>
        <p:spPr>
          <a:xfrm>
            <a:off x="311700" y="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3500" b="1" dirty="0" err="1">
                <a:latin typeface="Times New Roman" panose="02020603050405020304" pitchFamily="18" charset="0"/>
                <a:ea typeface="Montserrat"/>
                <a:cs typeface="Times New Roman" panose="02020603050405020304" pitchFamily="18" charset="0"/>
                <a:sym typeface="Montserrat"/>
              </a:rPr>
              <a:t>XGBoost</a:t>
            </a:r>
            <a:r>
              <a:rPr lang="en-GB" sz="3500" b="1" dirty="0">
                <a:latin typeface="Times New Roman" panose="02020603050405020304" pitchFamily="18" charset="0"/>
                <a:ea typeface="Montserrat"/>
                <a:cs typeface="Times New Roman" panose="02020603050405020304" pitchFamily="18" charset="0"/>
                <a:sym typeface="Montserrat"/>
              </a:rPr>
              <a:t> Modelling</a:t>
            </a:r>
            <a:endParaRPr sz="3500" b="1" dirty="0">
              <a:latin typeface="Times New Roman" panose="02020603050405020304" pitchFamily="18" charset="0"/>
              <a:ea typeface="Montserrat"/>
              <a:cs typeface="Times New Roman" panose="02020603050405020304" pitchFamily="18" charset="0"/>
              <a:sym typeface="Montserrat"/>
            </a:endParaRPr>
          </a:p>
        </p:txBody>
      </p:sp>
      <p:pic>
        <p:nvPicPr>
          <p:cNvPr id="5" name="Picture 4">
            <a:extLst>
              <a:ext uri="{FF2B5EF4-FFF2-40B4-BE49-F238E27FC236}">
                <a16:creationId xmlns:a16="http://schemas.microsoft.com/office/drawing/2014/main" id="{74B291AB-1432-01E9-0BF9-68E1F7B787A2}"/>
              </a:ext>
            </a:extLst>
          </p:cNvPr>
          <p:cNvPicPr>
            <a:picLocks noChangeAspect="1"/>
          </p:cNvPicPr>
          <p:nvPr/>
        </p:nvPicPr>
        <p:blipFill rotWithShape="1">
          <a:blip r:embed="rId3"/>
          <a:srcRect l="6817" t="44551" r="79753" b="33051"/>
          <a:stretch/>
        </p:blipFill>
        <p:spPr>
          <a:xfrm>
            <a:off x="4422217" y="2943365"/>
            <a:ext cx="1956007" cy="1834132"/>
          </a:xfrm>
          <a:prstGeom prst="rect">
            <a:avLst/>
          </a:prstGeom>
        </p:spPr>
      </p:pic>
      <p:pic>
        <p:nvPicPr>
          <p:cNvPr id="16386" name="Picture 2">
            <a:extLst>
              <a:ext uri="{FF2B5EF4-FFF2-40B4-BE49-F238E27FC236}">
                <a16:creationId xmlns:a16="http://schemas.microsoft.com/office/drawing/2014/main" id="{81E44A70-1B05-8EBD-B94F-47A34B6E6B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6249" y="572699"/>
            <a:ext cx="3146051" cy="29155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CC2E83F-090F-F6CC-805F-5DC20D45B5AD}"/>
              </a:ext>
            </a:extLst>
          </p:cNvPr>
          <p:cNvSpPr txBox="1"/>
          <p:nvPr/>
        </p:nvSpPr>
        <p:spPr>
          <a:xfrm>
            <a:off x="311700" y="881262"/>
            <a:ext cx="4260300" cy="2062103"/>
          </a:xfrm>
          <a:prstGeom prst="rect">
            <a:avLst/>
          </a:prstGeom>
          <a:noFill/>
        </p:spPr>
        <p:txBody>
          <a:bodyPr wrap="square">
            <a:spAutoFit/>
          </a:bodyPr>
          <a:lstStyle/>
          <a:p>
            <a:pPr marL="285750" indent="-285750" algn="just">
              <a:buFont typeface="Wingdings" panose="05000000000000000000" pitchFamily="2" charset="2"/>
              <a:buChar char="ü"/>
            </a:pPr>
            <a:r>
              <a:rPr lang="en-US" sz="1600" dirty="0">
                <a:solidFill>
                  <a:srgbClr val="212121"/>
                </a:solidFill>
                <a:latin typeface="Times New Roman" panose="02020603050405020304" pitchFamily="18" charset="0"/>
                <a:cs typeface="Times New Roman" panose="02020603050405020304" pitchFamily="18" charset="0"/>
              </a:rPr>
              <a:t>562</a:t>
            </a:r>
            <a:r>
              <a:rPr lang="en-US" sz="1600" b="0" i="0" dirty="0">
                <a:solidFill>
                  <a:srgbClr val="212121"/>
                </a:solidFill>
                <a:effectLst/>
                <a:latin typeface="Times New Roman" panose="02020603050405020304" pitchFamily="18" charset="0"/>
                <a:cs typeface="Times New Roman" panose="02020603050405020304" pitchFamily="18" charset="0"/>
              </a:rPr>
              <a:t> instances are labeled as True Positive (correctly predicted as positive)</a:t>
            </a:r>
          </a:p>
          <a:p>
            <a:pPr marL="285750" indent="-285750" algn="just">
              <a:buFont typeface="Wingdings" panose="05000000000000000000" pitchFamily="2" charset="2"/>
              <a:buChar char="ü"/>
            </a:pPr>
            <a:r>
              <a:rPr lang="en-US" sz="1600" dirty="0">
                <a:solidFill>
                  <a:srgbClr val="212121"/>
                </a:solidFill>
                <a:latin typeface="Times New Roman" panose="02020603050405020304" pitchFamily="18" charset="0"/>
                <a:cs typeface="Times New Roman" panose="02020603050405020304" pitchFamily="18" charset="0"/>
              </a:rPr>
              <a:t>180</a:t>
            </a:r>
            <a:r>
              <a:rPr lang="en-US" sz="1600" b="0" i="0" dirty="0">
                <a:solidFill>
                  <a:srgbClr val="212121"/>
                </a:solidFill>
                <a:effectLst/>
                <a:latin typeface="Times New Roman" panose="02020603050405020304" pitchFamily="18" charset="0"/>
                <a:cs typeface="Times New Roman" panose="02020603050405020304" pitchFamily="18" charset="0"/>
              </a:rPr>
              <a:t> instances are labeled as False Positive (incorrectly predicted as positive)</a:t>
            </a:r>
          </a:p>
          <a:p>
            <a:pPr marL="285750" indent="-285750" algn="just">
              <a:buFont typeface="Wingdings" panose="05000000000000000000" pitchFamily="2" charset="2"/>
              <a:buChar char="ü"/>
            </a:pPr>
            <a:r>
              <a:rPr lang="en-US" sz="1600" b="0" i="0" dirty="0">
                <a:solidFill>
                  <a:srgbClr val="212121"/>
                </a:solidFill>
                <a:effectLst/>
                <a:latin typeface="Times New Roman" panose="02020603050405020304" pitchFamily="18" charset="0"/>
                <a:cs typeface="Times New Roman" panose="02020603050405020304" pitchFamily="18" charset="0"/>
              </a:rPr>
              <a:t>1128 instances are labeled as True Negative (correctly predicted as negative)</a:t>
            </a:r>
          </a:p>
          <a:p>
            <a:pPr marL="285750" indent="-285750" algn="just">
              <a:buFont typeface="Wingdings" panose="05000000000000000000" pitchFamily="2" charset="2"/>
              <a:buChar char="ü"/>
            </a:pPr>
            <a:r>
              <a:rPr lang="en-US" sz="1600" dirty="0">
                <a:solidFill>
                  <a:srgbClr val="212121"/>
                </a:solidFill>
                <a:latin typeface="Times New Roman" panose="02020603050405020304" pitchFamily="18" charset="0"/>
                <a:cs typeface="Times New Roman" panose="02020603050405020304" pitchFamily="18" charset="0"/>
              </a:rPr>
              <a:t>123</a:t>
            </a:r>
            <a:r>
              <a:rPr lang="en-US" sz="1600" b="0" i="0" dirty="0">
                <a:solidFill>
                  <a:srgbClr val="212121"/>
                </a:solidFill>
                <a:effectLst/>
                <a:latin typeface="Times New Roman" panose="02020603050405020304" pitchFamily="18" charset="0"/>
                <a:cs typeface="Times New Roman" panose="02020603050405020304" pitchFamily="18" charset="0"/>
              </a:rPr>
              <a:t> instances are labeled as False Negative (incorrectly predicted as negative)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E0AC2-B84F-F9D3-AE54-335F33E57B2C}"/>
              </a:ext>
            </a:extLst>
          </p:cNvPr>
          <p:cNvSpPr>
            <a:spLocks noGrp="1"/>
          </p:cNvSpPr>
          <p:nvPr>
            <p:ph type="title"/>
          </p:nvPr>
        </p:nvSpPr>
        <p:spPr>
          <a:xfrm>
            <a:off x="0" y="1925"/>
            <a:ext cx="8963378" cy="572700"/>
          </a:xfrm>
        </p:spPr>
        <p:txBody>
          <a:bodyPr/>
          <a:lstStyle/>
          <a:p>
            <a:pPr algn="ctr"/>
            <a:r>
              <a:rPr lang="en-IN" sz="3000" b="1" dirty="0">
                <a:latin typeface="Times New Roman" panose="02020603050405020304" pitchFamily="18" charset="0"/>
                <a:cs typeface="Times New Roman" panose="02020603050405020304" pitchFamily="18" charset="0"/>
              </a:rPr>
              <a:t>Cross- Validation &amp; Hyperparameter Tuning</a:t>
            </a:r>
          </a:p>
        </p:txBody>
      </p:sp>
      <p:pic>
        <p:nvPicPr>
          <p:cNvPr id="17410" name="Picture 2">
            <a:extLst>
              <a:ext uri="{FF2B5EF4-FFF2-40B4-BE49-F238E27FC236}">
                <a16:creationId xmlns:a16="http://schemas.microsoft.com/office/drawing/2014/main" id="{0C78427C-1B52-1125-4063-33AD3999B3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984" y="1078442"/>
            <a:ext cx="2538344" cy="237595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194943A-BCB0-2D6D-81DD-C3BDD7B9BAA6}"/>
              </a:ext>
            </a:extLst>
          </p:cNvPr>
          <p:cNvPicPr>
            <a:picLocks noChangeAspect="1"/>
          </p:cNvPicPr>
          <p:nvPr/>
        </p:nvPicPr>
        <p:blipFill rotWithShape="1">
          <a:blip r:embed="rId3"/>
          <a:srcRect l="5556" t="27863" r="80617" b="50000"/>
          <a:stretch/>
        </p:blipFill>
        <p:spPr>
          <a:xfrm>
            <a:off x="767643" y="3454398"/>
            <a:ext cx="1783645" cy="1605479"/>
          </a:xfrm>
          <a:prstGeom prst="rect">
            <a:avLst/>
          </a:prstGeom>
        </p:spPr>
      </p:pic>
      <p:pic>
        <p:nvPicPr>
          <p:cNvPr id="17412" name="Picture 4">
            <a:extLst>
              <a:ext uri="{FF2B5EF4-FFF2-40B4-BE49-F238E27FC236}">
                <a16:creationId xmlns:a16="http://schemas.microsoft.com/office/drawing/2014/main" id="{E2D50A20-E1BF-C015-9664-7AE4B155C7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9245" y="1078442"/>
            <a:ext cx="2652888" cy="237595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5825C19-B303-1637-E20C-6B80CFD0079E}"/>
              </a:ext>
            </a:extLst>
          </p:cNvPr>
          <p:cNvPicPr>
            <a:picLocks noChangeAspect="1"/>
          </p:cNvPicPr>
          <p:nvPr/>
        </p:nvPicPr>
        <p:blipFill rotWithShape="1">
          <a:blip r:embed="rId5"/>
          <a:srcRect l="5926" t="54653" r="80494" b="23030"/>
          <a:stretch/>
        </p:blipFill>
        <p:spPr>
          <a:xfrm>
            <a:off x="6439674" y="3454399"/>
            <a:ext cx="1688326" cy="1605479"/>
          </a:xfrm>
          <a:prstGeom prst="rect">
            <a:avLst/>
          </a:prstGeom>
        </p:spPr>
      </p:pic>
      <p:sp>
        <p:nvSpPr>
          <p:cNvPr id="9" name="TextBox 8">
            <a:extLst>
              <a:ext uri="{FF2B5EF4-FFF2-40B4-BE49-F238E27FC236}">
                <a16:creationId xmlns:a16="http://schemas.microsoft.com/office/drawing/2014/main" id="{502CF473-9724-39A0-9DCA-F5B722F69580}"/>
              </a:ext>
            </a:extLst>
          </p:cNvPr>
          <p:cNvSpPr txBox="1"/>
          <p:nvPr/>
        </p:nvSpPr>
        <p:spPr>
          <a:xfrm>
            <a:off x="6970889" y="709109"/>
            <a:ext cx="1213556" cy="369332"/>
          </a:xfrm>
          <a:prstGeom prst="rect">
            <a:avLst/>
          </a:prstGeom>
          <a:noFill/>
        </p:spPr>
        <p:txBody>
          <a:bodyPr wrap="square">
            <a:spAutoFit/>
          </a:bodyPr>
          <a:lstStyle/>
          <a:p>
            <a:pPr algn="l"/>
            <a:r>
              <a:rPr lang="en-IN" sz="1800" b="1" i="0" dirty="0" err="1">
                <a:solidFill>
                  <a:srgbClr val="212121"/>
                </a:solidFill>
                <a:effectLst/>
                <a:latin typeface="Times New Roman" panose="02020603050405020304" pitchFamily="18" charset="0"/>
                <a:cs typeface="Times New Roman" panose="02020603050405020304" pitchFamily="18" charset="0"/>
              </a:rPr>
              <a:t>XGBoost</a:t>
            </a:r>
            <a:endParaRPr lang="en-IN" sz="1800" b="0" i="0" dirty="0">
              <a:solidFill>
                <a:srgbClr val="212121"/>
              </a:solidFill>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40643BB-EECD-3C04-20F8-259D85B5EAA4}"/>
              </a:ext>
            </a:extLst>
          </p:cNvPr>
          <p:cNvSpPr txBox="1"/>
          <p:nvPr/>
        </p:nvSpPr>
        <p:spPr>
          <a:xfrm>
            <a:off x="671689" y="641867"/>
            <a:ext cx="2421467" cy="369332"/>
          </a:xfrm>
          <a:prstGeom prst="rect">
            <a:avLst/>
          </a:prstGeom>
          <a:noFill/>
        </p:spPr>
        <p:txBody>
          <a:bodyPr wrap="square">
            <a:spAutoFit/>
          </a:bodyPr>
          <a:lstStyle/>
          <a:p>
            <a:pPr algn="l"/>
            <a:r>
              <a:rPr lang="en-IN" sz="1800" b="1" i="0" dirty="0">
                <a:solidFill>
                  <a:srgbClr val="212121"/>
                </a:solidFill>
                <a:effectLst/>
                <a:latin typeface="Times New Roman" panose="02020603050405020304" pitchFamily="18" charset="0"/>
                <a:cs typeface="Times New Roman" panose="02020603050405020304" pitchFamily="18" charset="0"/>
              </a:rPr>
              <a:t>Logistic Regression</a:t>
            </a:r>
            <a:endParaRPr lang="en-IN" sz="1800" b="0" i="0" dirty="0">
              <a:solidFill>
                <a:srgbClr val="21212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24088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id="{486ACCEC-5C7F-8C2F-CD12-E8168A4077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178" y="120076"/>
            <a:ext cx="7371644" cy="4730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056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a:spLocks noGrp="1"/>
          </p:cNvSpPr>
          <p:nvPr>
            <p:ph type="title"/>
          </p:nvPr>
        </p:nvSpPr>
        <p:spPr>
          <a:xfrm>
            <a:off x="176233" y="7895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3500" b="1" dirty="0">
                <a:latin typeface="Times New Roman" panose="02020603050405020304" pitchFamily="18" charset="0"/>
                <a:ea typeface="Montserrat"/>
                <a:cs typeface="Times New Roman" panose="02020603050405020304" pitchFamily="18" charset="0"/>
                <a:sym typeface="Montserrat"/>
              </a:rPr>
              <a:t>Introduction</a:t>
            </a:r>
            <a:endParaRPr sz="3500" dirty="0">
              <a:latin typeface="Times New Roman" panose="02020603050405020304" pitchFamily="18" charset="0"/>
              <a:cs typeface="Times New Roman" panose="02020603050405020304" pitchFamily="18" charset="0"/>
            </a:endParaRPr>
          </a:p>
        </p:txBody>
      </p:sp>
      <p:sp>
        <p:nvSpPr>
          <p:cNvPr id="67" name="Google Shape;67;p3"/>
          <p:cNvSpPr txBox="1">
            <a:spLocks noGrp="1"/>
          </p:cNvSpPr>
          <p:nvPr>
            <p:ph type="body" idx="1"/>
          </p:nvPr>
        </p:nvSpPr>
        <p:spPr>
          <a:xfrm>
            <a:off x="311700" y="1032750"/>
            <a:ext cx="8520600" cy="3745450"/>
          </a:xfrm>
          <a:prstGeom prst="rect">
            <a:avLst/>
          </a:prstGeom>
          <a:noFill/>
          <a:ln>
            <a:noFill/>
          </a:ln>
        </p:spPr>
        <p:txBody>
          <a:bodyPr spcFirstLastPara="1" wrap="square" lIns="91425" tIns="91425" rIns="91425" bIns="91425" anchor="t" anchorCtr="0">
            <a:noAutofit/>
          </a:bodyPr>
          <a:lstStyle/>
          <a:p>
            <a:pPr marL="0" lvl="0" indent="0" algn="just" rtl="0">
              <a:lnSpc>
                <a:spcPct val="135714"/>
              </a:lnSpc>
              <a:spcBef>
                <a:spcPts val="0"/>
              </a:spcBef>
              <a:spcAft>
                <a:spcPts val="0"/>
              </a:spcAft>
              <a:buSzPts val="1800"/>
              <a:buNone/>
            </a:pPr>
            <a:r>
              <a:rPr lang="en-US" sz="1600" i="0" dirty="0">
                <a:solidFill>
                  <a:srgbClr val="212121"/>
                </a:solidFill>
                <a:effectLst/>
                <a:latin typeface="Times New Roman" panose="02020603050405020304" pitchFamily="18" charset="0"/>
                <a:cs typeface="Times New Roman" panose="02020603050405020304" pitchFamily="18" charset="0"/>
              </a:rPr>
              <a:t>In today's competitive restaurant industry, it is crucial for companies to understand the market and target the right audience in order to drive growth and success. This project aims to provide a comprehensive solution to this problem by utilizing advanced data analytics and machine learning techniques to cluster Zomato restaurants into segments based on various factors such as cuisine and cost. By understanding the market segments, the company will be able to target the right audience and make data-driven decisions. Additionally, the project will also analyze customer sentiment and reviews, which will account for 40% of the project, to extract valuable insights and identify areas for improvement that can increase customer satisfaction. Overall, this project aims to empower the restaurant industry with a thorough understanding of the market and actionable recommendations for driving business growth.</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28B3A-F87C-5369-7738-2C3E9CF48BF9}"/>
              </a:ext>
            </a:extLst>
          </p:cNvPr>
          <p:cNvSpPr>
            <a:spLocks noGrp="1"/>
          </p:cNvSpPr>
          <p:nvPr>
            <p:ph type="title"/>
          </p:nvPr>
        </p:nvSpPr>
        <p:spPr>
          <a:xfrm>
            <a:off x="390722" y="1925"/>
            <a:ext cx="8520600" cy="572700"/>
          </a:xfrm>
        </p:spPr>
        <p:txBody>
          <a:bodyPr/>
          <a:lstStyle/>
          <a:p>
            <a:pPr algn="ctr"/>
            <a:r>
              <a:rPr lang="en-US" sz="3500" dirty="0">
                <a:latin typeface="Times New Roman" panose="02020603050405020304" pitchFamily="18" charset="0"/>
                <a:ea typeface="Tahoma" panose="020B0604030504040204" pitchFamily="34" charset="0"/>
                <a:cs typeface="Times New Roman" panose="02020603050405020304" pitchFamily="18" charset="0"/>
              </a:rPr>
              <a:t>Recommendation System</a:t>
            </a:r>
            <a:endParaRPr lang="en-IN" sz="3500"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AEAC531F-9C8F-19DC-EC30-138453EF9AB6}"/>
              </a:ext>
            </a:extLst>
          </p:cNvPr>
          <p:cNvPicPr>
            <a:picLocks noChangeAspect="1"/>
          </p:cNvPicPr>
          <p:nvPr/>
        </p:nvPicPr>
        <p:blipFill rotWithShape="1">
          <a:blip r:embed="rId2"/>
          <a:srcRect l="6543" t="36646" r="50000" b="14825"/>
          <a:stretch/>
        </p:blipFill>
        <p:spPr>
          <a:xfrm>
            <a:off x="4730045" y="699910"/>
            <a:ext cx="4181278" cy="2878667"/>
          </a:xfrm>
          <a:prstGeom prst="rect">
            <a:avLst/>
          </a:prstGeom>
        </p:spPr>
      </p:pic>
      <p:sp>
        <p:nvSpPr>
          <p:cNvPr id="7" name="TextBox 6">
            <a:extLst>
              <a:ext uri="{FF2B5EF4-FFF2-40B4-BE49-F238E27FC236}">
                <a16:creationId xmlns:a16="http://schemas.microsoft.com/office/drawing/2014/main" id="{3E115365-0603-89A4-55B4-372AC5252061}"/>
              </a:ext>
            </a:extLst>
          </p:cNvPr>
          <p:cNvSpPr txBox="1"/>
          <p:nvPr/>
        </p:nvSpPr>
        <p:spPr>
          <a:xfrm>
            <a:off x="158045" y="699910"/>
            <a:ext cx="4572000" cy="1569660"/>
          </a:xfrm>
          <a:prstGeom prst="rect">
            <a:avLst/>
          </a:prstGeom>
          <a:noFill/>
        </p:spPr>
        <p:txBody>
          <a:bodyPr wrap="square">
            <a:spAutoFit/>
          </a:bodyPr>
          <a:lstStyle/>
          <a:p>
            <a:pPr algn="just"/>
            <a:r>
              <a:rPr lang="en-US" sz="1600" b="0" i="0" dirty="0">
                <a:solidFill>
                  <a:srgbClr val="212121"/>
                </a:solidFill>
                <a:effectLst/>
                <a:latin typeface="Times New Roman" panose="02020603050405020304" pitchFamily="18" charset="0"/>
                <a:cs typeface="Times New Roman" panose="02020603050405020304" pitchFamily="18" charset="0"/>
              </a:rPr>
              <a:t>Content-based filtering is a recommendation system technique that recommends items to users based on their previous preferences or interactions with items. It works by </a:t>
            </a:r>
            <a:r>
              <a:rPr lang="en-US" sz="1600" b="0" i="0" dirty="0" err="1">
                <a:solidFill>
                  <a:srgbClr val="212121"/>
                </a:solidFill>
                <a:effectLst/>
                <a:latin typeface="Times New Roman" panose="02020603050405020304" pitchFamily="18" charset="0"/>
                <a:cs typeface="Times New Roman" panose="02020603050405020304" pitchFamily="18" charset="0"/>
              </a:rPr>
              <a:t>analysing</a:t>
            </a:r>
            <a:r>
              <a:rPr lang="en-US" sz="1600" b="0" i="0" dirty="0">
                <a:solidFill>
                  <a:srgbClr val="212121"/>
                </a:solidFill>
                <a:effectLst/>
                <a:latin typeface="Times New Roman" panose="02020603050405020304" pitchFamily="18" charset="0"/>
                <a:cs typeface="Times New Roman" panose="02020603050405020304" pitchFamily="18" charset="0"/>
              </a:rPr>
              <a:t> the attributes of the items and user preferences, and recommending items that have similar attributes.</a:t>
            </a:r>
            <a:endParaRPr lang="en-IN" sz="1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4697C29-7051-1403-98B6-85024AE54224}"/>
              </a:ext>
            </a:extLst>
          </p:cNvPr>
          <p:cNvSpPr txBox="1"/>
          <p:nvPr/>
        </p:nvSpPr>
        <p:spPr>
          <a:xfrm>
            <a:off x="158045" y="3712430"/>
            <a:ext cx="8753277" cy="830997"/>
          </a:xfrm>
          <a:prstGeom prst="rect">
            <a:avLst/>
          </a:prstGeom>
          <a:noFill/>
        </p:spPr>
        <p:txBody>
          <a:bodyPr wrap="square">
            <a:spAutoFit/>
          </a:bodyPr>
          <a:lstStyle/>
          <a:p>
            <a:pPr algn="just"/>
            <a:r>
              <a:rPr lang="en-US" sz="1600" b="0" i="0" dirty="0">
                <a:solidFill>
                  <a:srgbClr val="212121"/>
                </a:solidFill>
                <a:effectLst/>
                <a:latin typeface="Times New Roman" panose="02020603050405020304" pitchFamily="18" charset="0"/>
                <a:cs typeface="Times New Roman" panose="02020603050405020304" pitchFamily="18" charset="0"/>
              </a:rPr>
              <a:t>Content-based filtering can also be used to suggest items to new users who have yet to interact with the system. The system will recommend items based on their attributes rather than the user's previous preferences in this case.</a:t>
            </a:r>
            <a:endParaRPr lang="en-IN" sz="1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33C3529-EE94-C27B-E95E-B9E3D2A2BFFB}"/>
              </a:ext>
            </a:extLst>
          </p:cNvPr>
          <p:cNvSpPr txBox="1"/>
          <p:nvPr/>
        </p:nvSpPr>
        <p:spPr>
          <a:xfrm>
            <a:off x="158045" y="2199215"/>
            <a:ext cx="4572000" cy="1569660"/>
          </a:xfrm>
          <a:prstGeom prst="rect">
            <a:avLst/>
          </a:prstGeom>
          <a:noFill/>
        </p:spPr>
        <p:txBody>
          <a:bodyPr wrap="square">
            <a:spAutoFit/>
          </a:bodyPr>
          <a:lstStyle/>
          <a:p>
            <a:pPr algn="just"/>
            <a:r>
              <a:rPr lang="en-US" sz="1600" b="0" i="0" dirty="0">
                <a:solidFill>
                  <a:srgbClr val="212121"/>
                </a:solidFill>
                <a:effectLst/>
                <a:latin typeface="Times New Roman" panose="02020603050405020304" pitchFamily="18" charset="0"/>
                <a:cs typeface="Times New Roman" panose="02020603050405020304" pitchFamily="18" charset="0"/>
              </a:rPr>
              <a:t>In a restaurant recommendation system, for example, a user's profile may include information about the restaurant genres they prefer. If a user enjoys a particular Chinese, Italian, or Indian restaurant, the system will suggest other Chinese, Italian, or Indian restaurants to them.</a:t>
            </a:r>
          </a:p>
        </p:txBody>
      </p:sp>
    </p:spTree>
    <p:extLst>
      <p:ext uri="{BB962C8B-B14F-4D97-AF65-F5344CB8AC3E}">
        <p14:creationId xmlns:p14="http://schemas.microsoft.com/office/powerpoint/2010/main" val="2052144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7"/>
          <p:cNvSpPr txBox="1">
            <a:spLocks noGrp="1"/>
          </p:cNvSpPr>
          <p:nvPr>
            <p:ph type="title"/>
          </p:nvPr>
        </p:nvSpPr>
        <p:spPr>
          <a:xfrm>
            <a:off x="311700" y="93686"/>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3200" b="1" dirty="0">
                <a:latin typeface="Montserrat"/>
                <a:ea typeface="Montserrat"/>
                <a:cs typeface="Montserrat"/>
                <a:sym typeface="Montserrat"/>
              </a:rPr>
              <a:t>Conclusion</a:t>
            </a:r>
            <a:endParaRPr sz="3200" b="1" dirty="0">
              <a:latin typeface="Montserrat"/>
              <a:ea typeface="Montserrat"/>
              <a:cs typeface="Montserrat"/>
              <a:sym typeface="Montserrat"/>
            </a:endParaRPr>
          </a:p>
        </p:txBody>
      </p:sp>
      <p:sp>
        <p:nvSpPr>
          <p:cNvPr id="247" name="Google Shape;247;p27"/>
          <p:cNvSpPr txBox="1"/>
          <p:nvPr/>
        </p:nvSpPr>
        <p:spPr>
          <a:xfrm>
            <a:off x="2380875" y="1979050"/>
            <a:ext cx="5786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E75DC4A5-0D60-3DC6-7BE7-E5C792E8C98D}"/>
              </a:ext>
            </a:extLst>
          </p:cNvPr>
          <p:cNvSpPr txBox="1"/>
          <p:nvPr/>
        </p:nvSpPr>
        <p:spPr>
          <a:xfrm>
            <a:off x="146755" y="771720"/>
            <a:ext cx="8685545" cy="4031873"/>
          </a:xfrm>
          <a:prstGeom prst="rect">
            <a:avLst/>
          </a:prstGeom>
          <a:noFill/>
        </p:spPr>
        <p:txBody>
          <a:bodyPr wrap="square">
            <a:spAutoFit/>
          </a:bodyPr>
          <a:lstStyle/>
          <a:p>
            <a:pPr algn="just"/>
            <a:r>
              <a:rPr lang="en-US" sz="1600" b="0" i="0" dirty="0">
                <a:solidFill>
                  <a:schemeClr val="accent2"/>
                </a:solidFill>
                <a:effectLst/>
                <a:latin typeface="Times New Roman" panose="02020603050405020304" pitchFamily="18" charset="0"/>
                <a:cs typeface="Times New Roman" panose="02020603050405020304" pitchFamily="18" charset="0"/>
              </a:rPr>
              <a:t>Using a dataset of customer evaluations for the meal delivery service Zomato, clustering and sentiment analysis were conducted. To comprehend the customer's experience and learn more about their input, this analysis was conducted.</a:t>
            </a:r>
          </a:p>
          <a:p>
            <a:pPr algn="just"/>
            <a:endParaRPr lang="en-US" sz="1600" b="0" i="0" dirty="0">
              <a:solidFill>
                <a:schemeClr val="accent2"/>
              </a:solidFill>
              <a:effectLst/>
              <a:latin typeface="Times New Roman" panose="02020603050405020304" pitchFamily="18" charset="0"/>
              <a:cs typeface="Times New Roman" panose="02020603050405020304" pitchFamily="18" charset="0"/>
            </a:endParaRPr>
          </a:p>
          <a:p>
            <a:pPr algn="just"/>
            <a:r>
              <a:rPr lang="en-US" sz="1600" b="0" i="0" dirty="0">
                <a:solidFill>
                  <a:schemeClr val="accent2"/>
                </a:solidFill>
                <a:effectLst/>
                <a:latin typeface="Times New Roman" panose="02020603050405020304" pitchFamily="18" charset="0"/>
                <a:cs typeface="Times New Roman" panose="02020603050405020304" pitchFamily="18" charset="0"/>
              </a:rPr>
              <a:t>Our analysis of customer evaluations for Zomato utilized clustering and sentiment analysis to gain insights into customer satisfaction levels and identify areas for improvement. By clustering customers into positive and negative groups and using sentiment analysis to classify reviews as positive or negative, we were able to gain a comprehensive understanding of customer feedback. Our findings can be used to inform business decisions and improve the Zomato service.</a:t>
            </a:r>
          </a:p>
          <a:p>
            <a:pPr algn="just"/>
            <a:endParaRPr lang="en-US" sz="1600" dirty="0">
              <a:solidFill>
                <a:schemeClr val="accent2"/>
              </a:solidFill>
              <a:latin typeface="Times New Roman" panose="02020603050405020304" pitchFamily="18" charset="0"/>
              <a:cs typeface="Times New Roman" panose="02020603050405020304" pitchFamily="18" charset="0"/>
            </a:endParaRPr>
          </a:p>
          <a:p>
            <a:pPr algn="just"/>
            <a:r>
              <a:rPr lang="en-US" sz="1600" b="0" i="0" dirty="0">
                <a:solidFill>
                  <a:schemeClr val="accent2"/>
                </a:solidFill>
                <a:effectLst/>
                <a:latin typeface="Times New Roman" panose="02020603050405020304" pitchFamily="18" charset="0"/>
                <a:cs typeface="Times New Roman" panose="02020603050405020304" pitchFamily="18" charset="0"/>
              </a:rPr>
              <a:t>From the EDA we got to know about,</a:t>
            </a:r>
          </a:p>
          <a:p>
            <a:pPr marL="285750" indent="-285750" algn="just">
              <a:buFont typeface="Arial" panose="020B0604020202020204" pitchFamily="34" charset="0"/>
              <a:buChar char="•"/>
            </a:pPr>
            <a:r>
              <a:rPr lang="en-US" sz="1600" b="0" i="0" dirty="0">
                <a:solidFill>
                  <a:srgbClr val="212121"/>
                </a:solidFill>
                <a:effectLst/>
                <a:latin typeface="Times New Roman" panose="02020603050405020304" pitchFamily="18" charset="0"/>
                <a:cs typeface="Times New Roman" panose="02020603050405020304" pitchFamily="18" charset="0"/>
              </a:rPr>
              <a:t>AB's - Absolute Barbecues, show maximum engagement and retention as it has maximum number of rating on average and Hotel Zara Hi-Fi show lowest engagement as has lowest average rating.</a:t>
            </a:r>
            <a:endParaRPr lang="en-US" sz="1600" b="0" i="0" dirty="0">
              <a:solidFill>
                <a:schemeClr val="accent2"/>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0" i="0" dirty="0">
                <a:solidFill>
                  <a:schemeClr val="accent2"/>
                </a:solidFill>
                <a:effectLst/>
                <a:latin typeface="Times New Roman" panose="02020603050405020304" pitchFamily="18" charset="0"/>
                <a:cs typeface="Times New Roman" panose="02020603050405020304" pitchFamily="18" charset="0"/>
              </a:rPr>
              <a:t>Most Expensive Restaurants</a:t>
            </a:r>
          </a:p>
          <a:p>
            <a:pPr marL="285750" indent="-285750" algn="just">
              <a:buFont typeface="Arial" panose="020B0604020202020204" pitchFamily="34" charset="0"/>
              <a:buChar char="•"/>
            </a:pPr>
            <a:r>
              <a:rPr lang="en-US" sz="1600" b="0" i="0" dirty="0">
                <a:solidFill>
                  <a:schemeClr val="accent2"/>
                </a:solidFill>
                <a:effectLst/>
                <a:latin typeface="Times New Roman" panose="02020603050405020304" pitchFamily="18" charset="0"/>
                <a:cs typeface="Times New Roman" panose="02020603050405020304" pitchFamily="18" charset="0"/>
              </a:rPr>
              <a:t>Most Affordable Restaurants </a:t>
            </a:r>
          </a:p>
          <a:p>
            <a:pPr marL="285750" indent="-285750" algn="just">
              <a:buFont typeface="Arial" panose="020B0604020202020204" pitchFamily="34" charset="0"/>
              <a:buChar char="•"/>
            </a:pPr>
            <a:r>
              <a:rPr lang="en-US" sz="1600" b="0" i="0" dirty="0">
                <a:solidFill>
                  <a:srgbClr val="212121"/>
                </a:solidFill>
                <a:effectLst/>
                <a:latin typeface="Times New Roman" panose="02020603050405020304" pitchFamily="18" charset="0"/>
                <a:cs typeface="Times New Roman" panose="02020603050405020304" pitchFamily="18" charset="0"/>
              </a:rPr>
              <a:t>Great Buffets is the most frequently used tags.</a:t>
            </a:r>
            <a:endParaRPr lang="en-US" sz="1600" b="0" i="0" dirty="0">
              <a:solidFill>
                <a:schemeClr val="accent2"/>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05F563-2609-5E0E-BA64-8E0680323960}"/>
              </a:ext>
            </a:extLst>
          </p:cNvPr>
          <p:cNvSpPr txBox="1"/>
          <p:nvPr/>
        </p:nvSpPr>
        <p:spPr>
          <a:xfrm>
            <a:off x="180622" y="494745"/>
            <a:ext cx="8771467" cy="2554545"/>
          </a:xfrm>
          <a:prstGeom prst="rect">
            <a:avLst/>
          </a:prstGeom>
          <a:noFill/>
        </p:spPr>
        <p:txBody>
          <a:bodyPr wrap="square">
            <a:spAutoFit/>
          </a:bodyPr>
          <a:lstStyle/>
          <a:p>
            <a:pPr algn="just"/>
            <a:endParaRPr lang="en-US" sz="1600" b="0" i="0" dirty="0">
              <a:solidFill>
                <a:srgbClr val="212121"/>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0" i="0" dirty="0">
                <a:solidFill>
                  <a:srgbClr val="212121"/>
                </a:solidFill>
                <a:effectLst/>
                <a:latin typeface="Times New Roman" panose="02020603050405020304" pitchFamily="18" charset="0"/>
                <a:cs typeface="Times New Roman" panose="02020603050405020304" pitchFamily="18" charset="0"/>
              </a:rPr>
              <a:t>I have chosen </a:t>
            </a:r>
            <a:r>
              <a:rPr lang="en-US" sz="1600" b="0" i="0" dirty="0" err="1">
                <a:solidFill>
                  <a:srgbClr val="212121"/>
                </a:solidFill>
                <a:effectLst/>
                <a:latin typeface="Times New Roman" panose="02020603050405020304" pitchFamily="18" charset="0"/>
                <a:cs typeface="Times New Roman" panose="02020603050405020304" pitchFamily="18" charset="0"/>
              </a:rPr>
              <a:t>XGBoost</a:t>
            </a:r>
            <a:r>
              <a:rPr lang="en-US" sz="1600" b="0" i="0" dirty="0">
                <a:solidFill>
                  <a:srgbClr val="212121"/>
                </a:solidFill>
                <a:effectLst/>
                <a:latin typeface="Times New Roman" panose="02020603050405020304" pitchFamily="18" charset="0"/>
                <a:cs typeface="Times New Roman" panose="02020603050405020304" pitchFamily="18" charset="0"/>
              </a:rPr>
              <a:t> model which is hyperparameter optimized for my final prediction.</a:t>
            </a:r>
          </a:p>
          <a:p>
            <a:pPr marL="285750" indent="-285750" algn="just">
              <a:buFont typeface="Arial" panose="020B0604020202020204" pitchFamily="34" charset="0"/>
              <a:buChar char="•"/>
            </a:pPr>
            <a:r>
              <a:rPr lang="en-US" sz="1600" b="0" i="0" dirty="0">
                <a:solidFill>
                  <a:srgbClr val="212121"/>
                </a:solidFill>
                <a:effectLst/>
                <a:latin typeface="Times New Roman" panose="02020603050405020304" pitchFamily="18" charset="0"/>
                <a:cs typeface="Times New Roman" panose="02020603050405020304" pitchFamily="18" charset="0"/>
              </a:rPr>
              <a:t>As a result of its high regularization, </a:t>
            </a:r>
            <a:r>
              <a:rPr lang="en-US" sz="1600" b="0" i="0" dirty="0" err="1">
                <a:solidFill>
                  <a:srgbClr val="212121"/>
                </a:solidFill>
                <a:effectLst/>
                <a:latin typeface="Times New Roman" panose="02020603050405020304" pitchFamily="18" charset="0"/>
                <a:cs typeface="Times New Roman" panose="02020603050405020304" pitchFamily="18" charset="0"/>
              </a:rPr>
              <a:t>XGBoost</a:t>
            </a:r>
            <a:r>
              <a:rPr lang="en-US" sz="1600" b="0" i="0" dirty="0">
                <a:solidFill>
                  <a:srgbClr val="212121"/>
                </a:solidFill>
                <a:effectLst/>
                <a:latin typeface="Times New Roman" panose="02020603050405020304" pitchFamily="18" charset="0"/>
                <a:cs typeface="Times New Roman" panose="02020603050405020304" pitchFamily="18" charset="0"/>
              </a:rPr>
              <a:t> is more resistant to overfitting and more adaptable to new data. With </a:t>
            </a:r>
            <a:r>
              <a:rPr lang="en-US" sz="1600" b="0" i="0" dirty="0" err="1">
                <a:solidFill>
                  <a:srgbClr val="212121"/>
                </a:solidFill>
                <a:effectLst/>
                <a:latin typeface="Times New Roman" panose="02020603050405020304" pitchFamily="18" charset="0"/>
                <a:cs typeface="Times New Roman" panose="02020603050405020304" pitchFamily="18" charset="0"/>
              </a:rPr>
              <a:t>XGBoost</a:t>
            </a:r>
            <a:r>
              <a:rPr lang="en-US" sz="1600" b="0" i="0" dirty="0">
                <a:solidFill>
                  <a:srgbClr val="212121"/>
                </a:solidFill>
                <a:effectLst/>
                <a:latin typeface="Times New Roman" panose="02020603050405020304" pitchFamily="18" charset="0"/>
                <a:cs typeface="Times New Roman" panose="02020603050405020304" pitchFamily="18" charset="0"/>
              </a:rPr>
              <a:t>, a supervised learning system, sentiment labels can be predicted by training on labelled data.</a:t>
            </a:r>
          </a:p>
          <a:p>
            <a:pPr marL="285750" indent="-285750" algn="just">
              <a:buFont typeface="Arial" panose="020B0604020202020204" pitchFamily="34" charset="0"/>
              <a:buChar char="•"/>
            </a:pPr>
            <a:r>
              <a:rPr lang="en-US" sz="1600" b="0" i="0" dirty="0">
                <a:solidFill>
                  <a:srgbClr val="212121"/>
                </a:solidFill>
                <a:effectLst/>
                <a:latin typeface="Times New Roman" panose="02020603050405020304" pitchFamily="18" charset="0"/>
                <a:cs typeface="Times New Roman" panose="02020603050405020304" pitchFamily="18" charset="0"/>
              </a:rPr>
              <a:t>The ensemble aspect of </a:t>
            </a:r>
            <a:r>
              <a:rPr lang="en-US" sz="1600" b="0" i="0" dirty="0" err="1">
                <a:solidFill>
                  <a:srgbClr val="212121"/>
                </a:solidFill>
                <a:effectLst/>
                <a:latin typeface="Times New Roman" panose="02020603050405020304" pitchFamily="18" charset="0"/>
                <a:cs typeface="Times New Roman" panose="02020603050405020304" pitchFamily="18" charset="0"/>
              </a:rPr>
              <a:t>XGBoost</a:t>
            </a:r>
            <a:r>
              <a:rPr lang="en-US" sz="1600" b="0" i="0" dirty="0">
                <a:solidFill>
                  <a:srgbClr val="212121"/>
                </a:solidFill>
                <a:effectLst/>
                <a:latin typeface="Times New Roman" panose="02020603050405020304" pitchFamily="18" charset="0"/>
                <a:cs typeface="Times New Roman" panose="02020603050405020304" pitchFamily="18" charset="0"/>
              </a:rPr>
              <a:t> can aid in enhancing sentiment analysis performance by pooling the predictions of various models.</a:t>
            </a:r>
          </a:p>
          <a:p>
            <a:pPr marL="285750" indent="-285750" algn="just">
              <a:buFont typeface="Arial" panose="020B0604020202020204" pitchFamily="34" charset="0"/>
              <a:buChar char="•"/>
            </a:pPr>
            <a:r>
              <a:rPr lang="en-US" sz="1600" b="0" i="0" dirty="0">
                <a:solidFill>
                  <a:srgbClr val="212121"/>
                </a:solidFill>
                <a:effectLst/>
                <a:latin typeface="Times New Roman" panose="02020603050405020304" pitchFamily="18" charset="0"/>
                <a:cs typeface="Times New Roman" panose="02020603050405020304" pitchFamily="18" charset="0"/>
              </a:rPr>
              <a:t>In sentiment analysis, when the model needs to generalize to new data, </a:t>
            </a:r>
            <a:r>
              <a:rPr lang="en-US" sz="1600" b="0" i="0" dirty="0" err="1">
                <a:solidFill>
                  <a:srgbClr val="212121"/>
                </a:solidFill>
                <a:effectLst/>
                <a:latin typeface="Times New Roman" panose="02020603050405020304" pitchFamily="18" charset="0"/>
                <a:cs typeface="Times New Roman" panose="02020603050405020304" pitchFamily="18" charset="0"/>
              </a:rPr>
              <a:t>XGBoost's</a:t>
            </a:r>
            <a:r>
              <a:rPr lang="en-US" sz="1600" b="0" i="0" dirty="0">
                <a:solidFill>
                  <a:srgbClr val="212121"/>
                </a:solidFill>
                <a:effectLst/>
                <a:latin typeface="Times New Roman" panose="02020603050405020304" pitchFamily="18" charset="0"/>
                <a:cs typeface="Times New Roman" panose="02020603050405020304" pitchFamily="18" charset="0"/>
              </a:rPr>
              <a:t> regularization can help to reduce overfitting and make the model more robust to unseen data.</a:t>
            </a:r>
          </a:p>
          <a:p>
            <a:pPr marL="285750" indent="-285750" algn="just">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48889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8"/>
          <p:cNvSpPr txBox="1">
            <a:spLocks noGrp="1"/>
          </p:cNvSpPr>
          <p:nvPr>
            <p:ph type="title"/>
          </p:nvPr>
        </p:nvSpPr>
        <p:spPr>
          <a:xfrm>
            <a:off x="311700" y="214817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4000" b="1">
                <a:latin typeface="Montserrat"/>
                <a:ea typeface="Montserrat"/>
                <a:cs typeface="Montserrat"/>
                <a:sym typeface="Montserrat"/>
              </a:rPr>
              <a:t>Thank You</a:t>
            </a:r>
            <a:endParaRPr sz="4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4"/>
          <p:cNvSpPr txBox="1">
            <a:spLocks noGrp="1"/>
          </p:cNvSpPr>
          <p:nvPr>
            <p:ph type="title"/>
          </p:nvPr>
        </p:nvSpPr>
        <p:spPr>
          <a:xfrm>
            <a:off x="210100" y="221544"/>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3500" b="1" dirty="0">
                <a:latin typeface="Times New Roman" panose="02020603050405020304" pitchFamily="18" charset="0"/>
                <a:ea typeface="Montserrat"/>
                <a:cs typeface="Times New Roman" panose="02020603050405020304" pitchFamily="18" charset="0"/>
                <a:sym typeface="Montserrat"/>
              </a:rPr>
              <a:t>Problem Statement</a:t>
            </a:r>
            <a:endParaRPr sz="3500" b="1" dirty="0">
              <a:latin typeface="Times New Roman" panose="02020603050405020304" pitchFamily="18" charset="0"/>
              <a:ea typeface="Montserrat"/>
              <a:cs typeface="Times New Roman" panose="02020603050405020304" pitchFamily="18" charset="0"/>
              <a:sym typeface="Montserrat"/>
            </a:endParaRPr>
          </a:p>
        </p:txBody>
      </p:sp>
      <p:sp>
        <p:nvSpPr>
          <p:cNvPr id="73" name="Google Shape;73;p4"/>
          <p:cNvSpPr txBox="1">
            <a:spLocks noGrp="1"/>
          </p:cNvSpPr>
          <p:nvPr>
            <p:ph type="body" idx="1"/>
          </p:nvPr>
        </p:nvSpPr>
        <p:spPr>
          <a:xfrm>
            <a:off x="311700" y="1271411"/>
            <a:ext cx="8520600" cy="3097389"/>
          </a:xfrm>
          <a:prstGeom prst="rect">
            <a:avLst/>
          </a:prstGeom>
          <a:noFill/>
          <a:ln>
            <a:noFill/>
          </a:ln>
        </p:spPr>
        <p:txBody>
          <a:bodyPr spcFirstLastPara="1" wrap="square" lIns="91425" tIns="91425" rIns="91425" bIns="91425" anchor="t" anchorCtr="0">
            <a:noAutofit/>
          </a:bodyPr>
          <a:lstStyle/>
          <a:p>
            <a:pPr marL="0" lvl="0" indent="0" algn="just" rtl="0">
              <a:lnSpc>
                <a:spcPct val="135714"/>
              </a:lnSpc>
              <a:spcBef>
                <a:spcPts val="0"/>
              </a:spcBef>
              <a:spcAft>
                <a:spcPts val="0"/>
              </a:spcAft>
              <a:buSzPts val="1800"/>
              <a:buNone/>
            </a:pPr>
            <a:r>
              <a:rPr lang="en-GB" b="1" dirty="0">
                <a:solidFill>
                  <a:schemeClr val="accent2"/>
                </a:solidFill>
                <a:latin typeface="Times New Roman" panose="02020603050405020304" pitchFamily="18" charset="0"/>
                <a:ea typeface="Montserrat"/>
                <a:cs typeface="Times New Roman" panose="02020603050405020304" pitchFamily="18" charset="0"/>
                <a:sym typeface="Montserrat"/>
              </a:rPr>
              <a:t>Create hotel clusters based on cuisines and sentiment analysis of the  customer reviews</a:t>
            </a:r>
            <a:endParaRPr dirty="0">
              <a:solidFill>
                <a:schemeClr val="accent2"/>
              </a:solidFill>
              <a:highlight>
                <a:srgbClr val="1E1E1E"/>
              </a:highlight>
              <a:latin typeface="Times New Roman" panose="02020603050405020304" pitchFamily="18" charset="0"/>
              <a:ea typeface="Courier New"/>
              <a:cs typeface="Times New Roman" panose="02020603050405020304" pitchFamily="18" charset="0"/>
              <a:sym typeface="Courier New"/>
            </a:endParaRPr>
          </a:p>
          <a:p>
            <a:pPr marL="0" lvl="0" indent="0" algn="just" rtl="0">
              <a:lnSpc>
                <a:spcPct val="115000"/>
              </a:lnSpc>
              <a:spcBef>
                <a:spcPts val="0"/>
              </a:spcBef>
              <a:spcAft>
                <a:spcPts val="0"/>
              </a:spcAft>
              <a:buSzPts val="1800"/>
              <a:buNone/>
            </a:pPr>
            <a:r>
              <a:rPr lang="en-US" dirty="0">
                <a:solidFill>
                  <a:schemeClr val="accent2"/>
                </a:solidFill>
                <a:latin typeface="Times New Roman" panose="02020603050405020304" pitchFamily="18" charset="0"/>
                <a:cs typeface="Times New Roman" panose="02020603050405020304" pitchFamily="18" charset="0"/>
              </a:rPr>
              <a:t>The problem statement of the project is to help the restaurant industry understand the market and target the right audience to drive growth and success by utilizing advanced data analytics and machine learning techniques to cluster Zomato restaurants into segments based on various factors such as cuisine and cost, and analyze customer sentiment and reviews to extract valuable insights and identify areas for improvement that can increase customer satisfaction.</a:t>
            </a:r>
            <a:endParaRPr dirty="0">
              <a:solidFill>
                <a:schemeClr val="accent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5"/>
          <p:cNvSpPr txBox="1">
            <a:spLocks noGrp="1"/>
          </p:cNvSpPr>
          <p:nvPr>
            <p:ph type="title"/>
          </p:nvPr>
        </p:nvSpPr>
        <p:spPr>
          <a:xfrm>
            <a:off x="311700" y="4543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3500" b="1" dirty="0">
                <a:latin typeface="Times New Roman" panose="02020603050405020304" pitchFamily="18" charset="0"/>
                <a:ea typeface="Montserrat"/>
                <a:cs typeface="Times New Roman" panose="02020603050405020304" pitchFamily="18" charset="0"/>
                <a:sym typeface="Montserrat"/>
              </a:rPr>
              <a:t>Data Summary</a:t>
            </a:r>
            <a:endParaRPr sz="3500" dirty="0">
              <a:latin typeface="Times New Roman" panose="02020603050405020304" pitchFamily="18" charset="0"/>
              <a:cs typeface="Times New Roman" panose="02020603050405020304" pitchFamily="18" charset="0"/>
            </a:endParaRPr>
          </a:p>
        </p:txBody>
      </p:sp>
      <p:sp>
        <p:nvSpPr>
          <p:cNvPr id="79" name="Google Shape;79;p5"/>
          <p:cNvSpPr txBox="1">
            <a:spLocks noGrp="1"/>
          </p:cNvSpPr>
          <p:nvPr>
            <p:ph type="body" idx="1"/>
          </p:nvPr>
        </p:nvSpPr>
        <p:spPr>
          <a:xfrm>
            <a:off x="232678" y="1559099"/>
            <a:ext cx="8520600" cy="2696811"/>
          </a:xfrm>
          <a:prstGeom prst="rect">
            <a:avLst/>
          </a:prstGeom>
          <a:noFill/>
          <a:ln>
            <a:noFill/>
          </a:ln>
        </p:spPr>
        <p:txBody>
          <a:bodyPr spcFirstLastPara="1" wrap="square" lIns="91425" tIns="91425" rIns="91425" bIns="91425" anchor="t" anchorCtr="0">
            <a:noAutofit/>
          </a:bodyPr>
          <a:lstStyle/>
          <a:p>
            <a:pPr marL="457200" lvl="0" indent="0" algn="just" rtl="0">
              <a:lnSpc>
                <a:spcPct val="100000"/>
              </a:lnSpc>
              <a:spcBef>
                <a:spcPts val="0"/>
              </a:spcBef>
              <a:spcAft>
                <a:spcPts val="0"/>
              </a:spcAft>
              <a:buSzPts val="1800"/>
              <a:buNone/>
            </a:pPr>
            <a:r>
              <a:rPr lang="en-GB" sz="2500" b="1" dirty="0">
                <a:solidFill>
                  <a:srgbClr val="000000"/>
                </a:solidFill>
                <a:latin typeface="Times New Roman" panose="02020603050405020304" pitchFamily="18" charset="0"/>
                <a:cs typeface="Times New Roman" panose="02020603050405020304" pitchFamily="18" charset="0"/>
              </a:rPr>
              <a:t>Zomato Restaurant names and Metadata (clustering)</a:t>
            </a:r>
            <a:endParaRPr sz="2500" dirty="0">
              <a:solidFill>
                <a:srgbClr val="000000"/>
              </a:solidFill>
              <a:latin typeface="Times New Roman" panose="02020603050405020304" pitchFamily="18" charset="0"/>
              <a:cs typeface="Times New Roman" panose="02020603050405020304" pitchFamily="18" charset="0"/>
            </a:endParaRPr>
          </a:p>
          <a:p>
            <a:pPr marL="1371600" lvl="0" indent="-323850" algn="just" rtl="0">
              <a:lnSpc>
                <a:spcPct val="100000"/>
              </a:lnSpc>
              <a:spcBef>
                <a:spcPts val="1200"/>
              </a:spcBef>
              <a:spcAft>
                <a:spcPts val="0"/>
              </a:spcAft>
              <a:buClr>
                <a:srgbClr val="000000"/>
              </a:buClr>
              <a:buSzPts val="1500"/>
              <a:buChar char="●"/>
            </a:pPr>
            <a:r>
              <a:rPr lang="en-GB" sz="2000" dirty="0">
                <a:solidFill>
                  <a:srgbClr val="000000"/>
                </a:solidFill>
                <a:latin typeface="Times New Roman" panose="02020603050405020304" pitchFamily="18" charset="0"/>
                <a:cs typeface="Times New Roman" panose="02020603050405020304" pitchFamily="18" charset="0"/>
              </a:rPr>
              <a:t>Name: Name of Restaurants</a:t>
            </a:r>
            <a:endParaRPr sz="2000" dirty="0">
              <a:solidFill>
                <a:srgbClr val="000000"/>
              </a:solidFill>
              <a:latin typeface="Times New Roman" panose="02020603050405020304" pitchFamily="18" charset="0"/>
              <a:cs typeface="Times New Roman" panose="02020603050405020304" pitchFamily="18" charset="0"/>
            </a:endParaRPr>
          </a:p>
          <a:p>
            <a:pPr marL="1371600" lvl="0" indent="-323850" algn="just" rtl="0">
              <a:lnSpc>
                <a:spcPct val="100000"/>
              </a:lnSpc>
              <a:spcBef>
                <a:spcPts val="0"/>
              </a:spcBef>
              <a:spcAft>
                <a:spcPts val="0"/>
              </a:spcAft>
              <a:buClr>
                <a:srgbClr val="000000"/>
              </a:buClr>
              <a:buSzPts val="1500"/>
              <a:buChar char="●"/>
            </a:pPr>
            <a:r>
              <a:rPr lang="en-GB" sz="2000" dirty="0">
                <a:solidFill>
                  <a:srgbClr val="000000"/>
                </a:solidFill>
                <a:latin typeface="Times New Roman" panose="02020603050405020304" pitchFamily="18" charset="0"/>
                <a:cs typeface="Times New Roman" panose="02020603050405020304" pitchFamily="18" charset="0"/>
              </a:rPr>
              <a:t>Links: URL Links of Restaurants</a:t>
            </a:r>
            <a:endParaRPr sz="2000" dirty="0">
              <a:solidFill>
                <a:srgbClr val="000000"/>
              </a:solidFill>
              <a:latin typeface="Times New Roman" panose="02020603050405020304" pitchFamily="18" charset="0"/>
              <a:cs typeface="Times New Roman" panose="02020603050405020304" pitchFamily="18" charset="0"/>
            </a:endParaRPr>
          </a:p>
          <a:p>
            <a:pPr marL="1371600" lvl="0" indent="-323850" algn="just" rtl="0">
              <a:lnSpc>
                <a:spcPct val="100000"/>
              </a:lnSpc>
              <a:spcBef>
                <a:spcPts val="0"/>
              </a:spcBef>
              <a:spcAft>
                <a:spcPts val="0"/>
              </a:spcAft>
              <a:buClr>
                <a:srgbClr val="000000"/>
              </a:buClr>
              <a:buSzPts val="1500"/>
              <a:buChar char="●"/>
            </a:pPr>
            <a:r>
              <a:rPr lang="en-GB" sz="2000" dirty="0">
                <a:solidFill>
                  <a:srgbClr val="000000"/>
                </a:solidFill>
                <a:latin typeface="Times New Roman" panose="02020603050405020304" pitchFamily="18" charset="0"/>
                <a:cs typeface="Times New Roman" panose="02020603050405020304" pitchFamily="18" charset="0"/>
              </a:rPr>
              <a:t>Cost: Per person estimated Cost of dining</a:t>
            </a:r>
            <a:endParaRPr sz="2000" dirty="0">
              <a:solidFill>
                <a:srgbClr val="000000"/>
              </a:solidFill>
              <a:latin typeface="Times New Roman" panose="02020603050405020304" pitchFamily="18" charset="0"/>
              <a:cs typeface="Times New Roman" panose="02020603050405020304" pitchFamily="18" charset="0"/>
            </a:endParaRPr>
          </a:p>
          <a:p>
            <a:pPr marL="1371600" lvl="0" indent="-323850" algn="just" rtl="0">
              <a:lnSpc>
                <a:spcPct val="100000"/>
              </a:lnSpc>
              <a:spcBef>
                <a:spcPts val="0"/>
              </a:spcBef>
              <a:spcAft>
                <a:spcPts val="0"/>
              </a:spcAft>
              <a:buClr>
                <a:srgbClr val="000000"/>
              </a:buClr>
              <a:buSzPts val="1500"/>
              <a:buChar char="●"/>
            </a:pPr>
            <a:r>
              <a:rPr lang="en-GB" sz="2000" dirty="0">
                <a:solidFill>
                  <a:srgbClr val="000000"/>
                </a:solidFill>
                <a:latin typeface="Times New Roman" panose="02020603050405020304" pitchFamily="18" charset="0"/>
                <a:cs typeface="Times New Roman" panose="02020603050405020304" pitchFamily="18" charset="0"/>
              </a:rPr>
              <a:t>Collection: Tagging of Restaurants </a:t>
            </a:r>
            <a:r>
              <a:rPr lang="en-GB" sz="2000" dirty="0" err="1">
                <a:solidFill>
                  <a:srgbClr val="000000"/>
                </a:solidFill>
                <a:latin typeface="Times New Roman" panose="02020603050405020304" pitchFamily="18" charset="0"/>
                <a:cs typeface="Times New Roman" panose="02020603050405020304" pitchFamily="18" charset="0"/>
              </a:rPr>
              <a:t>w.r.t.</a:t>
            </a:r>
            <a:r>
              <a:rPr lang="en-GB" sz="2000" dirty="0">
                <a:solidFill>
                  <a:srgbClr val="000000"/>
                </a:solidFill>
                <a:latin typeface="Times New Roman" panose="02020603050405020304" pitchFamily="18" charset="0"/>
                <a:cs typeface="Times New Roman" panose="02020603050405020304" pitchFamily="18" charset="0"/>
              </a:rPr>
              <a:t> Zomato categories</a:t>
            </a:r>
            <a:endParaRPr sz="2000" dirty="0">
              <a:solidFill>
                <a:srgbClr val="000000"/>
              </a:solidFill>
              <a:latin typeface="Times New Roman" panose="02020603050405020304" pitchFamily="18" charset="0"/>
              <a:cs typeface="Times New Roman" panose="02020603050405020304" pitchFamily="18" charset="0"/>
            </a:endParaRPr>
          </a:p>
          <a:p>
            <a:pPr marL="1371600" lvl="0" indent="-323850" algn="just" rtl="0">
              <a:lnSpc>
                <a:spcPct val="100000"/>
              </a:lnSpc>
              <a:spcBef>
                <a:spcPts val="0"/>
              </a:spcBef>
              <a:spcAft>
                <a:spcPts val="0"/>
              </a:spcAft>
              <a:buClr>
                <a:srgbClr val="000000"/>
              </a:buClr>
              <a:buSzPts val="1500"/>
              <a:buChar char="●"/>
            </a:pPr>
            <a:r>
              <a:rPr lang="en-GB" sz="2000" dirty="0">
                <a:solidFill>
                  <a:srgbClr val="000000"/>
                </a:solidFill>
                <a:latin typeface="Times New Roman" panose="02020603050405020304" pitchFamily="18" charset="0"/>
                <a:cs typeface="Times New Roman" panose="02020603050405020304" pitchFamily="18" charset="0"/>
              </a:rPr>
              <a:t>Cuisines: Cuisines served by Restaurants</a:t>
            </a:r>
            <a:endParaRPr sz="2000" dirty="0">
              <a:solidFill>
                <a:srgbClr val="000000"/>
              </a:solidFill>
              <a:latin typeface="Times New Roman" panose="02020603050405020304" pitchFamily="18" charset="0"/>
              <a:cs typeface="Times New Roman" panose="02020603050405020304" pitchFamily="18" charset="0"/>
            </a:endParaRPr>
          </a:p>
          <a:p>
            <a:pPr marL="1371600" lvl="0" indent="-323850" algn="just" rtl="0">
              <a:lnSpc>
                <a:spcPct val="100000"/>
              </a:lnSpc>
              <a:spcBef>
                <a:spcPts val="0"/>
              </a:spcBef>
              <a:spcAft>
                <a:spcPts val="0"/>
              </a:spcAft>
              <a:buClr>
                <a:srgbClr val="000000"/>
              </a:buClr>
              <a:buSzPts val="1500"/>
              <a:buChar char="●"/>
            </a:pPr>
            <a:r>
              <a:rPr lang="en-GB" sz="2000" dirty="0">
                <a:solidFill>
                  <a:srgbClr val="000000"/>
                </a:solidFill>
                <a:latin typeface="Times New Roman" panose="02020603050405020304" pitchFamily="18" charset="0"/>
                <a:cs typeface="Times New Roman" panose="02020603050405020304" pitchFamily="18" charset="0"/>
              </a:rPr>
              <a:t>Timings: Restaurant Timings </a:t>
            </a:r>
            <a:endParaRPr sz="2000" dirty="0">
              <a:solidFill>
                <a:srgbClr val="000000"/>
              </a:solidFill>
              <a:latin typeface="Times New Roman" panose="02020603050405020304" pitchFamily="18" charset="0"/>
              <a:cs typeface="Times New Roman" panose="02020603050405020304" pitchFamily="18" charset="0"/>
            </a:endParaRPr>
          </a:p>
          <a:p>
            <a:pPr marL="0" lvl="0" indent="0" algn="just" rtl="0">
              <a:lnSpc>
                <a:spcPct val="100000"/>
              </a:lnSpc>
              <a:spcBef>
                <a:spcPts val="1200"/>
              </a:spcBef>
              <a:spcAft>
                <a:spcPts val="0"/>
              </a:spcAft>
              <a:buSzPts val="1800"/>
              <a:buNone/>
            </a:pPr>
            <a:endParaRPr sz="1500" dirty="0">
              <a:solidFill>
                <a:srgbClr val="000000"/>
              </a:solidFill>
              <a:latin typeface="Times New Roman" panose="02020603050405020304" pitchFamily="18" charset="0"/>
              <a:cs typeface="Times New Roman" panose="02020603050405020304" pitchFamily="18" charset="0"/>
            </a:endParaRPr>
          </a:p>
          <a:p>
            <a:pPr marL="0" lvl="0" indent="0" algn="just" rtl="0">
              <a:lnSpc>
                <a:spcPct val="100000"/>
              </a:lnSpc>
              <a:spcBef>
                <a:spcPts val="1200"/>
              </a:spcBef>
              <a:spcAft>
                <a:spcPts val="1200"/>
              </a:spcAft>
              <a:buSzPts val="1800"/>
              <a:buNone/>
            </a:pPr>
            <a:endParaRPr sz="15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f645cc9ad5_0_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2800"/>
              <a:buFont typeface="Arial"/>
              <a:buNone/>
            </a:pPr>
            <a:r>
              <a:rPr lang="en-GB" sz="3500" b="1" dirty="0">
                <a:latin typeface="Times New Roman" panose="02020603050405020304" pitchFamily="18" charset="0"/>
                <a:ea typeface="Montserrat"/>
                <a:cs typeface="Times New Roman" panose="02020603050405020304" pitchFamily="18" charset="0"/>
                <a:sym typeface="Montserrat"/>
              </a:rPr>
              <a:t>Data Summary</a:t>
            </a:r>
            <a:endParaRPr sz="3500" dirty="0">
              <a:latin typeface="Times New Roman" panose="02020603050405020304" pitchFamily="18" charset="0"/>
              <a:cs typeface="Times New Roman" panose="02020603050405020304" pitchFamily="18" charset="0"/>
            </a:endParaRPr>
          </a:p>
        </p:txBody>
      </p:sp>
      <p:sp>
        <p:nvSpPr>
          <p:cNvPr id="85" name="Google Shape;85;gf645cc9ad5_0_9"/>
          <p:cNvSpPr txBox="1">
            <a:spLocks noGrp="1"/>
          </p:cNvSpPr>
          <p:nvPr>
            <p:ph type="body" idx="1"/>
          </p:nvPr>
        </p:nvSpPr>
        <p:spPr>
          <a:xfrm>
            <a:off x="311700" y="1577953"/>
            <a:ext cx="8520600" cy="2497336"/>
          </a:xfrm>
          <a:prstGeom prst="rect">
            <a:avLst/>
          </a:prstGeom>
          <a:noFill/>
          <a:ln>
            <a:noFill/>
          </a:ln>
        </p:spPr>
        <p:txBody>
          <a:bodyPr spcFirstLastPara="1" wrap="square" lIns="91425" tIns="91425" rIns="91425" bIns="91425" anchor="t" anchorCtr="0">
            <a:noAutofit/>
          </a:bodyPr>
          <a:lstStyle/>
          <a:p>
            <a:pPr marL="457200" lvl="0" indent="0" algn="just" rtl="0">
              <a:lnSpc>
                <a:spcPct val="100000"/>
              </a:lnSpc>
              <a:spcBef>
                <a:spcPts val="0"/>
              </a:spcBef>
              <a:spcAft>
                <a:spcPts val="0"/>
              </a:spcAft>
              <a:buSzPts val="1800"/>
              <a:buNone/>
            </a:pPr>
            <a:r>
              <a:rPr lang="en-GB" sz="2500" b="1" dirty="0">
                <a:solidFill>
                  <a:srgbClr val="000000"/>
                </a:solidFill>
                <a:latin typeface="Times New Roman" panose="02020603050405020304" pitchFamily="18" charset="0"/>
                <a:cs typeface="Times New Roman" panose="02020603050405020304" pitchFamily="18" charset="0"/>
              </a:rPr>
              <a:t>Restaurant: Name of the Restaurant (sentiment analysis )</a:t>
            </a:r>
            <a:endParaRPr sz="2500" dirty="0">
              <a:solidFill>
                <a:srgbClr val="000000"/>
              </a:solidFill>
              <a:latin typeface="Times New Roman" panose="02020603050405020304" pitchFamily="18" charset="0"/>
              <a:cs typeface="Times New Roman" panose="02020603050405020304" pitchFamily="18" charset="0"/>
            </a:endParaRPr>
          </a:p>
          <a:p>
            <a:pPr marL="1371600" lvl="0" indent="-323850" algn="just" rtl="0">
              <a:lnSpc>
                <a:spcPct val="100000"/>
              </a:lnSpc>
              <a:spcBef>
                <a:spcPts val="1200"/>
              </a:spcBef>
              <a:spcAft>
                <a:spcPts val="0"/>
              </a:spcAft>
              <a:buClr>
                <a:srgbClr val="000000"/>
              </a:buClr>
              <a:buSzPts val="1500"/>
              <a:buChar char="●"/>
            </a:pPr>
            <a:r>
              <a:rPr lang="en-GB" sz="2000" dirty="0">
                <a:solidFill>
                  <a:srgbClr val="000000"/>
                </a:solidFill>
                <a:latin typeface="Times New Roman" panose="02020603050405020304" pitchFamily="18" charset="0"/>
                <a:cs typeface="Times New Roman" panose="02020603050405020304" pitchFamily="18" charset="0"/>
              </a:rPr>
              <a:t>Reviewer: Name of the Reviewer</a:t>
            </a:r>
            <a:endParaRPr sz="2000" dirty="0">
              <a:solidFill>
                <a:srgbClr val="000000"/>
              </a:solidFill>
              <a:latin typeface="Times New Roman" panose="02020603050405020304" pitchFamily="18" charset="0"/>
              <a:cs typeface="Times New Roman" panose="02020603050405020304" pitchFamily="18" charset="0"/>
            </a:endParaRPr>
          </a:p>
          <a:p>
            <a:pPr marL="1371600" lvl="0" indent="-323850" algn="just" rtl="0">
              <a:lnSpc>
                <a:spcPct val="100000"/>
              </a:lnSpc>
              <a:spcBef>
                <a:spcPts val="0"/>
              </a:spcBef>
              <a:spcAft>
                <a:spcPts val="0"/>
              </a:spcAft>
              <a:buClr>
                <a:srgbClr val="000000"/>
              </a:buClr>
              <a:buSzPts val="1500"/>
              <a:buChar char="●"/>
            </a:pPr>
            <a:r>
              <a:rPr lang="en-GB" sz="2000" dirty="0">
                <a:solidFill>
                  <a:srgbClr val="000000"/>
                </a:solidFill>
                <a:latin typeface="Times New Roman" panose="02020603050405020304" pitchFamily="18" charset="0"/>
                <a:cs typeface="Times New Roman" panose="02020603050405020304" pitchFamily="18" charset="0"/>
              </a:rPr>
              <a:t>Review: Review Text</a:t>
            </a:r>
            <a:endParaRPr sz="2000" dirty="0">
              <a:solidFill>
                <a:srgbClr val="000000"/>
              </a:solidFill>
              <a:latin typeface="Times New Roman" panose="02020603050405020304" pitchFamily="18" charset="0"/>
              <a:cs typeface="Times New Roman" panose="02020603050405020304" pitchFamily="18" charset="0"/>
            </a:endParaRPr>
          </a:p>
          <a:p>
            <a:pPr marL="1371600" lvl="0" indent="-323850" algn="just" rtl="0">
              <a:lnSpc>
                <a:spcPct val="100000"/>
              </a:lnSpc>
              <a:spcBef>
                <a:spcPts val="0"/>
              </a:spcBef>
              <a:spcAft>
                <a:spcPts val="0"/>
              </a:spcAft>
              <a:buClr>
                <a:srgbClr val="000000"/>
              </a:buClr>
              <a:buSzPts val="1500"/>
              <a:buChar char="●"/>
            </a:pPr>
            <a:r>
              <a:rPr lang="en-GB" sz="2000" dirty="0">
                <a:solidFill>
                  <a:srgbClr val="000000"/>
                </a:solidFill>
                <a:latin typeface="Times New Roman" panose="02020603050405020304" pitchFamily="18" charset="0"/>
                <a:cs typeface="Times New Roman" panose="02020603050405020304" pitchFamily="18" charset="0"/>
              </a:rPr>
              <a:t>Rating: Rating Provided by Reviewer</a:t>
            </a:r>
            <a:endParaRPr sz="2000" dirty="0">
              <a:solidFill>
                <a:srgbClr val="000000"/>
              </a:solidFill>
              <a:latin typeface="Times New Roman" panose="02020603050405020304" pitchFamily="18" charset="0"/>
              <a:cs typeface="Times New Roman" panose="02020603050405020304" pitchFamily="18" charset="0"/>
            </a:endParaRPr>
          </a:p>
          <a:p>
            <a:pPr marL="1371600" lvl="0" indent="-323850" algn="just" rtl="0">
              <a:lnSpc>
                <a:spcPct val="100000"/>
              </a:lnSpc>
              <a:spcBef>
                <a:spcPts val="0"/>
              </a:spcBef>
              <a:spcAft>
                <a:spcPts val="0"/>
              </a:spcAft>
              <a:buClr>
                <a:srgbClr val="000000"/>
              </a:buClr>
              <a:buSzPts val="1500"/>
              <a:buChar char="●"/>
            </a:pPr>
            <a:r>
              <a:rPr lang="en-GB" sz="2000" dirty="0" err="1">
                <a:solidFill>
                  <a:srgbClr val="000000"/>
                </a:solidFill>
                <a:latin typeface="Times New Roman" panose="02020603050405020304" pitchFamily="18" charset="0"/>
                <a:cs typeface="Times New Roman" panose="02020603050405020304" pitchFamily="18" charset="0"/>
              </a:rPr>
              <a:t>MetaData</a:t>
            </a:r>
            <a:r>
              <a:rPr lang="en-GB" sz="2000" dirty="0">
                <a:solidFill>
                  <a:srgbClr val="000000"/>
                </a:solidFill>
                <a:latin typeface="Times New Roman" panose="02020603050405020304" pitchFamily="18" charset="0"/>
                <a:cs typeface="Times New Roman" panose="02020603050405020304" pitchFamily="18" charset="0"/>
              </a:rPr>
              <a:t>: Reviewer Metadata - No. of Reviews and followers</a:t>
            </a:r>
            <a:endParaRPr sz="2000" dirty="0">
              <a:solidFill>
                <a:srgbClr val="000000"/>
              </a:solidFill>
              <a:latin typeface="Times New Roman" panose="02020603050405020304" pitchFamily="18" charset="0"/>
              <a:cs typeface="Times New Roman" panose="02020603050405020304" pitchFamily="18" charset="0"/>
            </a:endParaRPr>
          </a:p>
          <a:p>
            <a:pPr marL="1371600" lvl="0" indent="-323850" algn="just" rtl="0">
              <a:lnSpc>
                <a:spcPct val="100000"/>
              </a:lnSpc>
              <a:spcBef>
                <a:spcPts val="0"/>
              </a:spcBef>
              <a:spcAft>
                <a:spcPts val="0"/>
              </a:spcAft>
              <a:buClr>
                <a:srgbClr val="000000"/>
              </a:buClr>
              <a:buSzPts val="1500"/>
              <a:buChar char="●"/>
            </a:pPr>
            <a:r>
              <a:rPr lang="en-GB" sz="2000" dirty="0">
                <a:solidFill>
                  <a:srgbClr val="000000"/>
                </a:solidFill>
                <a:latin typeface="Times New Roman" panose="02020603050405020304" pitchFamily="18" charset="0"/>
                <a:cs typeface="Times New Roman" panose="02020603050405020304" pitchFamily="18" charset="0"/>
              </a:rPr>
              <a:t>Time: Date and Time of Review</a:t>
            </a:r>
            <a:endParaRPr sz="2000" dirty="0">
              <a:solidFill>
                <a:srgbClr val="000000"/>
              </a:solidFill>
              <a:latin typeface="Times New Roman" panose="02020603050405020304" pitchFamily="18" charset="0"/>
              <a:cs typeface="Times New Roman" panose="02020603050405020304" pitchFamily="18" charset="0"/>
            </a:endParaRPr>
          </a:p>
          <a:p>
            <a:pPr marL="1371600" lvl="0" indent="-323850" algn="just" rtl="0">
              <a:lnSpc>
                <a:spcPct val="100000"/>
              </a:lnSpc>
              <a:spcBef>
                <a:spcPts val="0"/>
              </a:spcBef>
              <a:spcAft>
                <a:spcPts val="0"/>
              </a:spcAft>
              <a:buClr>
                <a:srgbClr val="000000"/>
              </a:buClr>
              <a:buSzPts val="1500"/>
              <a:buChar char="●"/>
            </a:pPr>
            <a:r>
              <a:rPr lang="en-GB" sz="2000" dirty="0">
                <a:solidFill>
                  <a:srgbClr val="000000"/>
                </a:solidFill>
                <a:latin typeface="Times New Roman" panose="02020603050405020304" pitchFamily="18" charset="0"/>
                <a:cs typeface="Times New Roman" panose="02020603050405020304" pitchFamily="18" charset="0"/>
              </a:rPr>
              <a:t>Pictures: No. of pictures posted with the review</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6"/>
          <p:cNvSpPr txBox="1">
            <a:spLocks noGrp="1"/>
          </p:cNvSpPr>
          <p:nvPr>
            <p:ph type="title"/>
          </p:nvPr>
        </p:nvSpPr>
        <p:spPr>
          <a:xfrm>
            <a:off x="311700" y="1402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3500" b="1" dirty="0">
                <a:latin typeface="Times New Roman" panose="02020603050405020304" pitchFamily="18" charset="0"/>
                <a:ea typeface="Montserrat"/>
                <a:cs typeface="Times New Roman" panose="02020603050405020304" pitchFamily="18" charset="0"/>
                <a:sym typeface="Montserrat"/>
              </a:rPr>
              <a:t>Pipeline</a:t>
            </a:r>
            <a:endParaRPr sz="3500" b="1" dirty="0">
              <a:latin typeface="Times New Roman" panose="02020603050405020304" pitchFamily="18" charset="0"/>
              <a:ea typeface="Montserrat"/>
              <a:cs typeface="Times New Roman" panose="02020603050405020304" pitchFamily="18" charset="0"/>
              <a:sym typeface="Montserrat"/>
            </a:endParaRPr>
          </a:p>
        </p:txBody>
      </p:sp>
      <p:sp>
        <p:nvSpPr>
          <p:cNvPr id="91" name="Google Shape;91;p6"/>
          <p:cNvSpPr/>
          <p:nvPr/>
        </p:nvSpPr>
        <p:spPr>
          <a:xfrm>
            <a:off x="489425" y="1075575"/>
            <a:ext cx="2589600" cy="961200"/>
          </a:xfrm>
          <a:prstGeom prst="homePlate">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6"/>
          <p:cNvSpPr/>
          <p:nvPr/>
        </p:nvSpPr>
        <p:spPr>
          <a:xfrm>
            <a:off x="3269750" y="1017725"/>
            <a:ext cx="2937300" cy="1019100"/>
          </a:xfrm>
          <a:prstGeom prst="chevron">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6"/>
          <p:cNvSpPr/>
          <p:nvPr/>
        </p:nvSpPr>
        <p:spPr>
          <a:xfrm>
            <a:off x="6207125" y="954425"/>
            <a:ext cx="2442600" cy="1082400"/>
          </a:xfrm>
          <a:prstGeom prst="chevron">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6"/>
          <p:cNvSpPr txBox="1"/>
          <p:nvPr/>
        </p:nvSpPr>
        <p:spPr>
          <a:xfrm>
            <a:off x="644500" y="1325325"/>
            <a:ext cx="1957800"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2000" b="1" i="0" u="none" strike="noStrike" cap="none" dirty="0">
                <a:solidFill>
                  <a:srgbClr val="FFFFFF"/>
                </a:solidFill>
                <a:latin typeface="Times New Roman" panose="02020603050405020304" pitchFamily="18" charset="0"/>
                <a:ea typeface="Montserrat"/>
                <a:cs typeface="Times New Roman" panose="02020603050405020304" pitchFamily="18" charset="0"/>
                <a:sym typeface="Montserrat"/>
              </a:rPr>
              <a:t>Data Cleaning</a:t>
            </a:r>
            <a:endParaRPr sz="2000" b="1" i="0" u="none" strike="noStrike" cap="none" dirty="0">
              <a:solidFill>
                <a:srgbClr val="FFFFFF"/>
              </a:solidFill>
              <a:latin typeface="Times New Roman" panose="02020603050405020304" pitchFamily="18" charset="0"/>
              <a:ea typeface="Montserrat"/>
              <a:cs typeface="Times New Roman" panose="02020603050405020304" pitchFamily="18" charset="0"/>
              <a:sym typeface="Montserrat"/>
            </a:endParaRPr>
          </a:p>
        </p:txBody>
      </p:sp>
      <p:sp>
        <p:nvSpPr>
          <p:cNvPr id="95" name="Google Shape;95;p6"/>
          <p:cNvSpPr txBox="1"/>
          <p:nvPr/>
        </p:nvSpPr>
        <p:spPr>
          <a:xfrm>
            <a:off x="3853175" y="1325325"/>
            <a:ext cx="2202600"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2000" b="1" i="0" u="none" strike="noStrike" cap="none" dirty="0">
                <a:solidFill>
                  <a:srgbClr val="FFFFFF"/>
                </a:solidFill>
                <a:latin typeface="Times New Roman" panose="02020603050405020304" pitchFamily="18" charset="0"/>
                <a:ea typeface="Montserrat"/>
                <a:cs typeface="Times New Roman" panose="02020603050405020304" pitchFamily="18" charset="0"/>
                <a:sym typeface="Montserrat"/>
              </a:rPr>
              <a:t>Data Exploration</a:t>
            </a:r>
            <a:endParaRPr sz="2000" b="0" i="0" u="none" strike="noStrike" cap="none" dirty="0">
              <a:solidFill>
                <a:srgbClr val="FFFFFF"/>
              </a:solidFill>
              <a:latin typeface="Times New Roman" panose="02020603050405020304" pitchFamily="18" charset="0"/>
              <a:cs typeface="Times New Roman" panose="02020603050405020304" pitchFamily="18" charset="0"/>
              <a:sym typeface="Arial"/>
            </a:endParaRPr>
          </a:p>
        </p:txBody>
      </p:sp>
      <p:sp>
        <p:nvSpPr>
          <p:cNvPr id="96" name="Google Shape;96;p6"/>
          <p:cNvSpPr txBox="1"/>
          <p:nvPr/>
        </p:nvSpPr>
        <p:spPr>
          <a:xfrm>
            <a:off x="6874500" y="1296425"/>
            <a:ext cx="1957800"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2000" b="1" i="0" u="none" strike="noStrike" cap="none" dirty="0" err="1">
                <a:solidFill>
                  <a:srgbClr val="FFFFFF"/>
                </a:solidFill>
                <a:latin typeface="Times New Roman" panose="02020603050405020304" pitchFamily="18" charset="0"/>
                <a:ea typeface="Montserrat"/>
                <a:cs typeface="Times New Roman" panose="02020603050405020304" pitchFamily="18" charset="0"/>
                <a:sym typeface="Montserrat"/>
              </a:rPr>
              <a:t>Modeling</a:t>
            </a:r>
            <a:endParaRPr sz="2000" b="1" i="0" u="none" strike="noStrike" cap="none" dirty="0">
              <a:solidFill>
                <a:srgbClr val="FFFFFF"/>
              </a:solidFill>
              <a:latin typeface="Times New Roman" panose="02020603050405020304" pitchFamily="18" charset="0"/>
              <a:ea typeface="Montserrat"/>
              <a:cs typeface="Times New Roman" panose="02020603050405020304" pitchFamily="18" charset="0"/>
              <a:sym typeface="Montserrat"/>
            </a:endParaRPr>
          </a:p>
        </p:txBody>
      </p:sp>
      <p:sp>
        <p:nvSpPr>
          <p:cNvPr id="97" name="Google Shape;97;p6"/>
          <p:cNvSpPr txBox="1"/>
          <p:nvPr/>
        </p:nvSpPr>
        <p:spPr>
          <a:xfrm>
            <a:off x="533925" y="2189100"/>
            <a:ext cx="2331600" cy="244679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GB" sz="1800" b="1" i="0" u="none" strike="noStrike" cap="none" dirty="0">
                <a:solidFill>
                  <a:schemeClr val="lt1"/>
                </a:solidFill>
                <a:latin typeface="Times New Roman" panose="02020603050405020304" pitchFamily="18" charset="0"/>
                <a:ea typeface="Montserrat"/>
                <a:cs typeface="Times New Roman" panose="02020603050405020304" pitchFamily="18" charset="0"/>
                <a:sym typeface="Montserrat"/>
              </a:rPr>
              <a:t>Understanding and Cleaning</a:t>
            </a:r>
            <a:endParaRPr sz="1800" b="1" i="0" u="none" strike="noStrike" cap="none" dirty="0">
              <a:solidFill>
                <a:schemeClr val="lt1"/>
              </a:solidFill>
              <a:latin typeface="Times New Roman" panose="02020603050405020304" pitchFamily="18" charset="0"/>
              <a:ea typeface="Montserrat"/>
              <a:cs typeface="Times New Roman" panose="02020603050405020304" pitchFamily="18" charset="0"/>
              <a:sym typeface="Montserrat"/>
            </a:endParaRPr>
          </a:p>
          <a:p>
            <a:pPr marL="0" marR="0" lvl="0" indent="0" algn="l" rtl="0">
              <a:lnSpc>
                <a:spcPct val="100000"/>
              </a:lnSpc>
              <a:spcBef>
                <a:spcPts val="0"/>
              </a:spcBef>
              <a:spcAft>
                <a:spcPts val="0"/>
              </a:spcAft>
              <a:buClr>
                <a:srgbClr val="000000"/>
              </a:buClr>
              <a:buSzPts val="1500"/>
              <a:buFont typeface="Arial"/>
              <a:buNone/>
            </a:pPr>
            <a:endParaRPr sz="1500" b="1" i="0" u="none" strike="noStrike" cap="none" dirty="0">
              <a:solidFill>
                <a:schemeClr val="lt1"/>
              </a:solidFill>
              <a:latin typeface="Times New Roman" panose="02020603050405020304" pitchFamily="18" charset="0"/>
              <a:ea typeface="Montserrat"/>
              <a:cs typeface="Times New Roman" panose="02020603050405020304" pitchFamily="18" charset="0"/>
              <a:sym typeface="Montserrat"/>
            </a:endParaRPr>
          </a:p>
          <a:p>
            <a:pPr marL="457200" marR="0" lvl="0" indent="-330200" algn="l" rtl="0">
              <a:lnSpc>
                <a:spcPct val="100000"/>
              </a:lnSpc>
              <a:spcBef>
                <a:spcPts val="0"/>
              </a:spcBef>
              <a:spcAft>
                <a:spcPts val="0"/>
              </a:spcAft>
              <a:buClr>
                <a:schemeClr val="lt1"/>
              </a:buClr>
              <a:buSzPts val="1600"/>
              <a:buFont typeface="Montserrat"/>
              <a:buChar char="●"/>
            </a:pPr>
            <a:r>
              <a:rPr lang="en-GB" sz="1600" b="0" i="0" u="none" strike="noStrike" cap="none" dirty="0">
                <a:solidFill>
                  <a:schemeClr val="lt1"/>
                </a:solidFill>
                <a:latin typeface="Times New Roman" panose="02020603050405020304" pitchFamily="18" charset="0"/>
                <a:ea typeface="Montserrat"/>
                <a:cs typeface="Times New Roman" panose="02020603050405020304" pitchFamily="18" charset="0"/>
                <a:sym typeface="Montserrat"/>
              </a:rPr>
              <a:t>Null value analysis</a:t>
            </a:r>
            <a:endParaRPr sz="1600" b="0" i="0" u="none" strike="noStrike" cap="none" dirty="0">
              <a:solidFill>
                <a:schemeClr val="lt1"/>
              </a:solidFill>
              <a:latin typeface="Times New Roman" panose="02020603050405020304" pitchFamily="18" charset="0"/>
              <a:ea typeface="Montserrat"/>
              <a:cs typeface="Times New Roman" panose="02020603050405020304" pitchFamily="18" charset="0"/>
              <a:sym typeface="Montserrat"/>
            </a:endParaRPr>
          </a:p>
          <a:p>
            <a:pPr marL="45720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chemeClr val="lt1"/>
              </a:solidFill>
              <a:latin typeface="Times New Roman" panose="02020603050405020304" pitchFamily="18" charset="0"/>
              <a:ea typeface="Montserrat"/>
              <a:cs typeface="Times New Roman" panose="02020603050405020304" pitchFamily="18" charset="0"/>
              <a:sym typeface="Montserrat"/>
            </a:endParaRPr>
          </a:p>
          <a:p>
            <a:pPr marL="457200" marR="0" lvl="0" indent="-330200" algn="l" rtl="0">
              <a:lnSpc>
                <a:spcPct val="100000"/>
              </a:lnSpc>
              <a:spcBef>
                <a:spcPts val="0"/>
              </a:spcBef>
              <a:spcAft>
                <a:spcPts val="0"/>
              </a:spcAft>
              <a:buClr>
                <a:schemeClr val="lt1"/>
              </a:buClr>
              <a:buSzPts val="1600"/>
              <a:buFont typeface="Montserrat"/>
              <a:buChar char="●"/>
            </a:pPr>
            <a:r>
              <a:rPr lang="en-GB" sz="1600" b="0" i="0" u="none" strike="noStrike" cap="none" dirty="0">
                <a:solidFill>
                  <a:schemeClr val="lt1"/>
                </a:solidFill>
                <a:latin typeface="Times New Roman" panose="02020603050405020304" pitchFamily="18" charset="0"/>
                <a:ea typeface="Montserrat"/>
                <a:cs typeface="Times New Roman" panose="02020603050405020304" pitchFamily="18" charset="0"/>
                <a:sym typeface="Montserrat"/>
              </a:rPr>
              <a:t>Missing value treatment</a:t>
            </a:r>
            <a:endParaRPr sz="1600" b="0" i="0" u="none" strike="noStrike" cap="none" dirty="0">
              <a:solidFill>
                <a:schemeClr val="lt1"/>
              </a:solidFill>
              <a:latin typeface="Times New Roman" panose="02020603050405020304" pitchFamily="18" charset="0"/>
              <a:ea typeface="Montserrat"/>
              <a:cs typeface="Times New Roman" panose="02020603050405020304" pitchFamily="18" charset="0"/>
              <a:sym typeface="Montserrat"/>
            </a:endParaRPr>
          </a:p>
          <a:p>
            <a:pPr marL="45720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chemeClr val="lt1"/>
              </a:solidFill>
              <a:latin typeface="Times New Roman" panose="02020603050405020304" pitchFamily="18" charset="0"/>
              <a:ea typeface="Montserrat"/>
              <a:cs typeface="Times New Roman" panose="02020603050405020304" pitchFamily="18" charset="0"/>
              <a:sym typeface="Montserrat"/>
            </a:endParaRPr>
          </a:p>
          <a:p>
            <a:pPr marL="457200" marR="0" lvl="0" indent="-330200" algn="l" rtl="0">
              <a:lnSpc>
                <a:spcPct val="100000"/>
              </a:lnSpc>
              <a:spcBef>
                <a:spcPts val="0"/>
              </a:spcBef>
              <a:spcAft>
                <a:spcPts val="0"/>
              </a:spcAft>
              <a:buClr>
                <a:schemeClr val="lt1"/>
              </a:buClr>
              <a:buSzPts val="1600"/>
              <a:buFont typeface="Montserrat"/>
              <a:buChar char="●"/>
            </a:pPr>
            <a:r>
              <a:rPr lang="en-GB" sz="1600" b="0" i="0" u="none" strike="noStrike" cap="none" dirty="0">
                <a:solidFill>
                  <a:schemeClr val="lt1"/>
                </a:solidFill>
                <a:latin typeface="Times New Roman" panose="02020603050405020304" pitchFamily="18" charset="0"/>
                <a:ea typeface="Montserrat"/>
                <a:cs typeface="Times New Roman" panose="02020603050405020304" pitchFamily="18" charset="0"/>
                <a:sym typeface="Montserrat"/>
              </a:rPr>
              <a:t>Outlier Treatment</a:t>
            </a:r>
            <a:endParaRPr sz="1600" b="0" i="0" u="none" strike="noStrike" cap="none" dirty="0">
              <a:solidFill>
                <a:schemeClr val="lt1"/>
              </a:solidFill>
              <a:latin typeface="Times New Roman" panose="02020603050405020304" pitchFamily="18" charset="0"/>
              <a:ea typeface="Montserrat"/>
              <a:cs typeface="Times New Roman" panose="02020603050405020304" pitchFamily="18" charset="0"/>
              <a:sym typeface="Montserrat"/>
            </a:endParaRPr>
          </a:p>
        </p:txBody>
      </p:sp>
      <p:sp>
        <p:nvSpPr>
          <p:cNvPr id="98" name="Google Shape;98;p6"/>
          <p:cNvSpPr txBox="1"/>
          <p:nvPr/>
        </p:nvSpPr>
        <p:spPr>
          <a:xfrm>
            <a:off x="3372650" y="2265300"/>
            <a:ext cx="2545200" cy="218518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GB" sz="1800" b="1" i="0" u="none" strike="noStrike" cap="none" dirty="0">
                <a:solidFill>
                  <a:schemeClr val="lt1"/>
                </a:solidFill>
                <a:latin typeface="Times New Roman" panose="02020603050405020304" pitchFamily="18" charset="0"/>
                <a:ea typeface="Montserrat"/>
                <a:cs typeface="Times New Roman" panose="02020603050405020304" pitchFamily="18" charset="0"/>
                <a:sym typeface="Montserrat"/>
              </a:rPr>
              <a:t>Graphical</a:t>
            </a:r>
            <a:endParaRPr sz="1800" b="1" i="0" u="none" strike="noStrike" cap="none" dirty="0">
              <a:solidFill>
                <a:schemeClr val="lt1"/>
              </a:solidFill>
              <a:latin typeface="Times New Roman" panose="02020603050405020304" pitchFamily="18" charset="0"/>
              <a:ea typeface="Montserrat"/>
              <a:cs typeface="Times New Roman" panose="02020603050405020304" pitchFamily="18" charset="0"/>
              <a:sym typeface="Montserrat"/>
            </a:endParaRPr>
          </a:p>
          <a:p>
            <a:pPr marL="0" marR="0" lvl="0" indent="0" algn="ctr" rtl="0">
              <a:lnSpc>
                <a:spcPct val="100000"/>
              </a:lnSpc>
              <a:spcBef>
                <a:spcPts val="0"/>
              </a:spcBef>
              <a:spcAft>
                <a:spcPts val="0"/>
              </a:spcAft>
              <a:buClr>
                <a:srgbClr val="000000"/>
              </a:buClr>
              <a:buSzPts val="1600"/>
              <a:buFont typeface="Arial"/>
              <a:buNone/>
            </a:pPr>
            <a:endParaRPr sz="1600" b="1" i="0" u="none" strike="noStrike" cap="none" dirty="0">
              <a:solidFill>
                <a:schemeClr val="lt1"/>
              </a:solidFill>
              <a:latin typeface="Times New Roman" panose="02020603050405020304" pitchFamily="18" charset="0"/>
              <a:ea typeface="Montserrat"/>
              <a:cs typeface="Times New Roman" panose="02020603050405020304" pitchFamily="18" charset="0"/>
              <a:sym typeface="Montserrat"/>
            </a:endParaRPr>
          </a:p>
          <a:p>
            <a:pPr marL="0" marR="0" lvl="0" indent="0" algn="l" rtl="0">
              <a:lnSpc>
                <a:spcPct val="100000"/>
              </a:lnSpc>
              <a:spcBef>
                <a:spcPts val="0"/>
              </a:spcBef>
              <a:spcAft>
                <a:spcPts val="0"/>
              </a:spcAft>
              <a:buClr>
                <a:srgbClr val="000000"/>
              </a:buClr>
              <a:buSzPts val="1500"/>
              <a:buFont typeface="Arial"/>
              <a:buNone/>
            </a:pPr>
            <a:endParaRPr sz="1600" b="1" i="0" u="none" strike="noStrike" cap="none" dirty="0">
              <a:solidFill>
                <a:schemeClr val="lt1"/>
              </a:solidFill>
              <a:latin typeface="Times New Roman" panose="02020603050405020304" pitchFamily="18" charset="0"/>
              <a:ea typeface="Montserrat"/>
              <a:cs typeface="Times New Roman" panose="02020603050405020304" pitchFamily="18" charset="0"/>
              <a:sym typeface="Montserrat"/>
            </a:endParaRPr>
          </a:p>
          <a:p>
            <a:pPr marL="457200" marR="0" lvl="0" indent="-330200" algn="l" rtl="0">
              <a:lnSpc>
                <a:spcPct val="100000"/>
              </a:lnSpc>
              <a:spcBef>
                <a:spcPts val="0"/>
              </a:spcBef>
              <a:spcAft>
                <a:spcPts val="0"/>
              </a:spcAft>
              <a:buClr>
                <a:schemeClr val="lt1"/>
              </a:buClr>
              <a:buSzPts val="1600"/>
              <a:buFont typeface="Montserrat"/>
              <a:buChar char="●"/>
            </a:pPr>
            <a:r>
              <a:rPr lang="en-GB" sz="1600" b="0" i="0" u="none" strike="noStrike" cap="none" dirty="0">
                <a:solidFill>
                  <a:schemeClr val="lt1"/>
                </a:solidFill>
                <a:latin typeface="Times New Roman" panose="02020603050405020304" pitchFamily="18" charset="0"/>
                <a:ea typeface="Montserrat"/>
                <a:cs typeface="Times New Roman" panose="02020603050405020304" pitchFamily="18" charset="0"/>
                <a:sym typeface="Montserrat"/>
              </a:rPr>
              <a:t>Univariate analysis with visualization</a:t>
            </a:r>
            <a:endParaRPr sz="1600" b="0" i="0" u="none" strike="noStrike" cap="none" dirty="0">
              <a:solidFill>
                <a:schemeClr val="lt1"/>
              </a:solidFill>
              <a:latin typeface="Times New Roman" panose="02020603050405020304" pitchFamily="18" charset="0"/>
              <a:ea typeface="Montserrat"/>
              <a:cs typeface="Times New Roman" panose="02020603050405020304" pitchFamily="18" charset="0"/>
              <a:sym typeface="Montserrat"/>
            </a:endParaRPr>
          </a:p>
          <a:p>
            <a:pPr marL="45720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chemeClr val="lt1"/>
              </a:solidFill>
              <a:latin typeface="Times New Roman" panose="02020603050405020304" pitchFamily="18" charset="0"/>
              <a:ea typeface="Montserrat"/>
              <a:cs typeface="Times New Roman" panose="02020603050405020304" pitchFamily="18" charset="0"/>
              <a:sym typeface="Montserrat"/>
            </a:endParaRPr>
          </a:p>
          <a:p>
            <a:pPr marL="457200" marR="0" lvl="0" indent="-330200" algn="l" rtl="0">
              <a:lnSpc>
                <a:spcPct val="100000"/>
              </a:lnSpc>
              <a:spcBef>
                <a:spcPts val="0"/>
              </a:spcBef>
              <a:spcAft>
                <a:spcPts val="0"/>
              </a:spcAft>
              <a:buClr>
                <a:schemeClr val="lt1"/>
              </a:buClr>
              <a:buSzPts val="1600"/>
              <a:buFont typeface="Montserrat"/>
              <a:buChar char="●"/>
            </a:pPr>
            <a:r>
              <a:rPr lang="en-GB" sz="1600" b="0" i="0" u="none" strike="noStrike" cap="none" dirty="0">
                <a:solidFill>
                  <a:schemeClr val="lt1"/>
                </a:solidFill>
                <a:latin typeface="Times New Roman" panose="02020603050405020304" pitchFamily="18" charset="0"/>
                <a:ea typeface="Montserrat"/>
                <a:cs typeface="Times New Roman" panose="02020603050405020304" pitchFamily="18" charset="0"/>
                <a:sym typeface="Montserrat"/>
              </a:rPr>
              <a:t>Bivariate Analysis</a:t>
            </a:r>
            <a:endParaRPr sz="1600" b="0" i="0" u="none" strike="noStrike" cap="none" dirty="0">
              <a:solidFill>
                <a:schemeClr val="lt1"/>
              </a:solidFill>
              <a:latin typeface="Times New Roman" panose="02020603050405020304" pitchFamily="18" charset="0"/>
              <a:ea typeface="Montserrat"/>
              <a:cs typeface="Times New Roman" panose="02020603050405020304" pitchFamily="18" charset="0"/>
              <a:sym typeface="Montserrat"/>
            </a:endParaRPr>
          </a:p>
          <a:p>
            <a:pPr marL="457200" marR="0" lvl="0" indent="0" algn="l" rtl="0">
              <a:lnSpc>
                <a:spcPct val="100000"/>
              </a:lnSpc>
              <a:spcBef>
                <a:spcPts val="0"/>
              </a:spcBef>
              <a:spcAft>
                <a:spcPts val="0"/>
              </a:spcAft>
              <a:buClr>
                <a:srgbClr val="000000"/>
              </a:buClr>
              <a:buSzPts val="1600"/>
              <a:buFont typeface="Arial"/>
              <a:buNone/>
            </a:pPr>
            <a:r>
              <a:rPr lang="en-GB" sz="1600" b="0" i="0" u="none" strike="noStrike" cap="none" dirty="0">
                <a:solidFill>
                  <a:schemeClr val="lt1"/>
                </a:solidFill>
                <a:latin typeface="Times New Roman" panose="02020603050405020304" pitchFamily="18" charset="0"/>
                <a:ea typeface="Montserrat"/>
                <a:cs typeface="Times New Roman" panose="02020603050405020304" pitchFamily="18" charset="0"/>
                <a:sym typeface="Montserrat"/>
              </a:rPr>
              <a:t>with visualization</a:t>
            </a:r>
            <a:endParaRPr sz="1600" b="0" i="0" u="none" strike="noStrike" cap="none" dirty="0">
              <a:solidFill>
                <a:schemeClr val="lt1"/>
              </a:solidFill>
              <a:latin typeface="Times New Roman" panose="02020603050405020304" pitchFamily="18" charset="0"/>
              <a:ea typeface="Montserrat"/>
              <a:cs typeface="Times New Roman" panose="02020603050405020304" pitchFamily="18" charset="0"/>
              <a:sym typeface="Montserrat"/>
            </a:endParaRPr>
          </a:p>
        </p:txBody>
      </p:sp>
      <p:sp>
        <p:nvSpPr>
          <p:cNvPr id="99" name="Google Shape;99;p6"/>
          <p:cNvSpPr txBox="1"/>
          <p:nvPr/>
        </p:nvSpPr>
        <p:spPr>
          <a:xfrm>
            <a:off x="6362650" y="2265300"/>
            <a:ext cx="2331600" cy="249296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GB" sz="1800" b="1" i="0" u="none" strike="noStrike" cap="none" dirty="0">
                <a:solidFill>
                  <a:schemeClr val="lt1"/>
                </a:solidFill>
                <a:latin typeface="Times New Roman" panose="02020603050405020304" pitchFamily="18" charset="0"/>
                <a:ea typeface="Montserrat"/>
                <a:cs typeface="Times New Roman" panose="02020603050405020304" pitchFamily="18" charset="0"/>
                <a:sym typeface="Montserrat"/>
              </a:rPr>
              <a:t>Machine Learning</a:t>
            </a:r>
            <a:endParaRPr sz="1800" b="1" i="0" u="none" strike="noStrike" cap="none" dirty="0">
              <a:solidFill>
                <a:schemeClr val="lt1"/>
              </a:solidFill>
              <a:latin typeface="Times New Roman" panose="02020603050405020304" pitchFamily="18" charset="0"/>
              <a:ea typeface="Montserrat"/>
              <a:cs typeface="Times New Roman" panose="02020603050405020304" pitchFamily="18" charset="0"/>
              <a:sym typeface="Montserrat"/>
            </a:endParaRPr>
          </a:p>
          <a:p>
            <a:pPr marL="0" marR="0" lvl="0" indent="0" algn="l" rtl="0">
              <a:lnSpc>
                <a:spcPct val="100000"/>
              </a:lnSpc>
              <a:spcBef>
                <a:spcPts val="0"/>
              </a:spcBef>
              <a:spcAft>
                <a:spcPts val="0"/>
              </a:spcAft>
              <a:buClr>
                <a:srgbClr val="000000"/>
              </a:buClr>
              <a:buSzPts val="1500"/>
              <a:buFont typeface="Arial"/>
              <a:buNone/>
            </a:pPr>
            <a:endParaRPr sz="1800" b="1" i="0" u="none" strike="noStrike" cap="none" dirty="0">
              <a:solidFill>
                <a:schemeClr val="lt1"/>
              </a:solidFill>
              <a:latin typeface="Times New Roman" panose="02020603050405020304" pitchFamily="18" charset="0"/>
              <a:ea typeface="Montserrat"/>
              <a:cs typeface="Times New Roman" panose="02020603050405020304" pitchFamily="18" charset="0"/>
              <a:sym typeface="Montserrat"/>
            </a:endParaRPr>
          </a:p>
          <a:p>
            <a:pPr marL="0" marR="0" lvl="0" indent="0" algn="l" rtl="0">
              <a:lnSpc>
                <a:spcPct val="100000"/>
              </a:lnSpc>
              <a:spcBef>
                <a:spcPts val="0"/>
              </a:spcBef>
              <a:spcAft>
                <a:spcPts val="0"/>
              </a:spcAft>
              <a:buClr>
                <a:srgbClr val="000000"/>
              </a:buClr>
              <a:buSzPts val="1500"/>
              <a:buFont typeface="Arial"/>
              <a:buNone/>
            </a:pPr>
            <a:endParaRPr sz="1800" b="1" i="0" u="none" strike="noStrike" cap="none" dirty="0">
              <a:solidFill>
                <a:schemeClr val="lt1"/>
              </a:solidFill>
              <a:latin typeface="Times New Roman" panose="02020603050405020304" pitchFamily="18" charset="0"/>
              <a:ea typeface="Montserrat"/>
              <a:cs typeface="Times New Roman" panose="02020603050405020304" pitchFamily="18" charset="0"/>
              <a:sym typeface="Montserrat"/>
            </a:endParaRPr>
          </a:p>
          <a:p>
            <a:pPr marL="457200" marR="0" lvl="0" indent="-330200" algn="l" rtl="0">
              <a:lnSpc>
                <a:spcPct val="100000"/>
              </a:lnSpc>
              <a:spcBef>
                <a:spcPts val="0"/>
              </a:spcBef>
              <a:spcAft>
                <a:spcPts val="0"/>
              </a:spcAft>
              <a:buClr>
                <a:schemeClr val="lt1"/>
              </a:buClr>
              <a:buSzPts val="1600"/>
              <a:buFont typeface="Montserrat"/>
              <a:buChar char="●"/>
            </a:pPr>
            <a:r>
              <a:rPr lang="en-GB" sz="1600" b="0" i="0" u="none" strike="noStrike" cap="none" dirty="0">
                <a:solidFill>
                  <a:schemeClr val="lt1"/>
                </a:solidFill>
                <a:latin typeface="Times New Roman" panose="02020603050405020304" pitchFamily="18" charset="0"/>
                <a:ea typeface="Montserrat"/>
                <a:cs typeface="Times New Roman" panose="02020603050405020304" pitchFamily="18" charset="0"/>
                <a:sym typeface="Montserrat"/>
              </a:rPr>
              <a:t>Clustering</a:t>
            </a:r>
            <a:endParaRPr sz="1600" b="0" i="0" u="none" strike="noStrike" cap="none" dirty="0">
              <a:solidFill>
                <a:schemeClr val="lt1"/>
              </a:solidFill>
              <a:latin typeface="Times New Roman" panose="02020603050405020304" pitchFamily="18" charset="0"/>
              <a:ea typeface="Montserrat"/>
              <a:cs typeface="Times New Roman" panose="02020603050405020304" pitchFamily="18" charset="0"/>
              <a:sym typeface="Montserrat"/>
            </a:endParaRPr>
          </a:p>
          <a:p>
            <a:pPr marL="45720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chemeClr val="lt1"/>
              </a:solidFill>
              <a:latin typeface="Times New Roman" panose="02020603050405020304" pitchFamily="18" charset="0"/>
              <a:ea typeface="Montserrat"/>
              <a:cs typeface="Times New Roman" panose="02020603050405020304" pitchFamily="18" charset="0"/>
              <a:sym typeface="Montserrat"/>
            </a:endParaRPr>
          </a:p>
          <a:p>
            <a:pPr marL="457200" marR="0" lvl="0" indent="-330200" algn="l" rtl="0">
              <a:lnSpc>
                <a:spcPct val="100000"/>
              </a:lnSpc>
              <a:spcBef>
                <a:spcPts val="0"/>
              </a:spcBef>
              <a:spcAft>
                <a:spcPts val="0"/>
              </a:spcAft>
              <a:buClr>
                <a:schemeClr val="lt1"/>
              </a:buClr>
              <a:buSzPts val="1600"/>
              <a:buFont typeface="Montserrat"/>
              <a:buChar char="●"/>
            </a:pPr>
            <a:r>
              <a:rPr lang="en-GB" sz="1600" dirty="0">
                <a:solidFill>
                  <a:schemeClr val="lt1"/>
                </a:solidFill>
                <a:latin typeface="Times New Roman" panose="02020603050405020304" pitchFamily="18" charset="0"/>
                <a:ea typeface="Montserrat"/>
                <a:cs typeface="Times New Roman" panose="02020603050405020304" pitchFamily="18" charset="0"/>
                <a:sym typeface="Montserrat"/>
              </a:rPr>
              <a:t>Sentiment Analysis</a:t>
            </a:r>
            <a:endParaRPr sz="1600" b="0" i="0" u="none" strike="noStrike" cap="none" dirty="0">
              <a:solidFill>
                <a:schemeClr val="lt1"/>
              </a:solidFill>
              <a:latin typeface="Times New Roman" panose="02020603050405020304" pitchFamily="18" charset="0"/>
              <a:ea typeface="Montserrat"/>
              <a:cs typeface="Times New Roman" panose="02020603050405020304" pitchFamily="18" charset="0"/>
              <a:sym typeface="Montserrat"/>
            </a:endParaRPr>
          </a:p>
          <a:p>
            <a:pPr marL="45720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chemeClr val="lt1"/>
              </a:solidFill>
              <a:latin typeface="Times New Roman" panose="02020603050405020304" pitchFamily="18" charset="0"/>
              <a:ea typeface="Montserrat"/>
              <a:cs typeface="Times New Roman" panose="02020603050405020304" pitchFamily="18" charset="0"/>
              <a:sym typeface="Montserrat"/>
            </a:endParaRPr>
          </a:p>
          <a:p>
            <a:pPr marL="457200" marR="0" lvl="0" indent="-330200" algn="l" rtl="0">
              <a:lnSpc>
                <a:spcPct val="100000"/>
              </a:lnSpc>
              <a:spcBef>
                <a:spcPts val="0"/>
              </a:spcBef>
              <a:spcAft>
                <a:spcPts val="0"/>
              </a:spcAft>
              <a:buClr>
                <a:schemeClr val="lt1"/>
              </a:buClr>
              <a:buSzPts val="1600"/>
              <a:buFont typeface="Montserrat"/>
              <a:buChar char="●"/>
            </a:pPr>
            <a:r>
              <a:rPr lang="en-GB" sz="1600" dirty="0">
                <a:solidFill>
                  <a:schemeClr val="lt1"/>
                </a:solidFill>
                <a:latin typeface="Times New Roman" panose="02020603050405020304" pitchFamily="18" charset="0"/>
                <a:ea typeface="Montserrat"/>
                <a:cs typeface="Times New Roman" panose="02020603050405020304" pitchFamily="18" charset="0"/>
                <a:sym typeface="Montserrat"/>
              </a:rPr>
              <a:t>Recommendation System </a:t>
            </a:r>
            <a:endParaRPr sz="1600" b="0" i="0" u="none" strike="noStrike" cap="none" dirty="0">
              <a:solidFill>
                <a:schemeClr val="lt1"/>
              </a:solidFill>
              <a:latin typeface="Times New Roman" panose="02020603050405020304" pitchFamily="18" charset="0"/>
              <a:ea typeface="Montserrat"/>
              <a:cs typeface="Times New Roman" panose="02020603050405020304" pitchFamily="18" charset="0"/>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7"/>
          <p:cNvSpPr txBox="1">
            <a:spLocks noGrp="1"/>
          </p:cNvSpPr>
          <p:nvPr>
            <p:ph type="title"/>
          </p:nvPr>
        </p:nvSpPr>
        <p:spPr>
          <a:xfrm>
            <a:off x="210100" y="207959"/>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3500" b="1" dirty="0">
                <a:latin typeface="Times New Roman" panose="02020603050405020304" pitchFamily="18" charset="0"/>
                <a:ea typeface="Montserrat"/>
                <a:cs typeface="Times New Roman" panose="02020603050405020304" pitchFamily="18" charset="0"/>
                <a:sym typeface="Montserrat"/>
              </a:rPr>
              <a:t>Basic Exploration</a:t>
            </a:r>
            <a:endParaRPr sz="3500" b="1" dirty="0">
              <a:latin typeface="Times New Roman" panose="02020603050405020304" pitchFamily="18" charset="0"/>
              <a:ea typeface="Montserrat"/>
              <a:cs typeface="Times New Roman" panose="02020603050405020304" pitchFamily="18" charset="0"/>
              <a:sym typeface="Montserrat"/>
            </a:endParaRPr>
          </a:p>
        </p:txBody>
      </p:sp>
      <p:sp>
        <p:nvSpPr>
          <p:cNvPr id="105" name="Google Shape;105;p7"/>
          <p:cNvSpPr txBox="1">
            <a:spLocks noGrp="1"/>
          </p:cNvSpPr>
          <p:nvPr>
            <p:ph type="body" idx="1"/>
          </p:nvPr>
        </p:nvSpPr>
        <p:spPr>
          <a:xfrm>
            <a:off x="311700" y="1410999"/>
            <a:ext cx="8520600" cy="2562689"/>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Clr>
                <a:schemeClr val="lt1"/>
              </a:buClr>
              <a:buSzPts val="1800"/>
              <a:buFont typeface="Montserrat"/>
              <a:buChar char="●"/>
            </a:pPr>
            <a:r>
              <a:rPr lang="en-GB" sz="2200" b="1" dirty="0">
                <a:solidFill>
                  <a:schemeClr val="lt1"/>
                </a:solidFill>
                <a:latin typeface="Times New Roman" panose="02020603050405020304" pitchFamily="18" charset="0"/>
                <a:ea typeface="Montserrat"/>
                <a:cs typeface="Times New Roman" panose="02020603050405020304" pitchFamily="18" charset="0"/>
                <a:sym typeface="Montserrat"/>
              </a:rPr>
              <a:t>Data of 105 restaurants.</a:t>
            </a:r>
            <a:endParaRPr sz="2200" b="1" dirty="0">
              <a:solidFill>
                <a:schemeClr val="lt1"/>
              </a:solidFill>
              <a:latin typeface="Times New Roman" panose="02020603050405020304" pitchFamily="18" charset="0"/>
              <a:ea typeface="Montserrat"/>
              <a:cs typeface="Times New Roman" panose="02020603050405020304" pitchFamily="18" charset="0"/>
              <a:sym typeface="Montserrat"/>
            </a:endParaRPr>
          </a:p>
          <a:p>
            <a:pPr marL="457200" lvl="0" indent="-342900" algn="just" rtl="0">
              <a:lnSpc>
                <a:spcPct val="115000"/>
              </a:lnSpc>
              <a:spcBef>
                <a:spcPts val="0"/>
              </a:spcBef>
              <a:spcAft>
                <a:spcPts val="0"/>
              </a:spcAft>
              <a:buClr>
                <a:schemeClr val="lt1"/>
              </a:buClr>
              <a:buSzPts val="1800"/>
              <a:buFont typeface="Montserrat"/>
              <a:buChar char="●"/>
            </a:pPr>
            <a:r>
              <a:rPr lang="en-GB" sz="2200" b="1" dirty="0">
                <a:solidFill>
                  <a:schemeClr val="lt1"/>
                </a:solidFill>
                <a:latin typeface="Times New Roman" panose="02020603050405020304" pitchFamily="18" charset="0"/>
                <a:ea typeface="Montserrat"/>
                <a:cs typeface="Times New Roman" panose="02020603050405020304" pitchFamily="18" charset="0"/>
                <a:sym typeface="Montserrat"/>
              </a:rPr>
              <a:t>Data of 9000 reviews</a:t>
            </a:r>
            <a:endParaRPr sz="2200" b="1" dirty="0">
              <a:solidFill>
                <a:schemeClr val="lt1"/>
              </a:solidFill>
              <a:latin typeface="Times New Roman" panose="02020603050405020304" pitchFamily="18" charset="0"/>
              <a:ea typeface="Montserrat"/>
              <a:cs typeface="Times New Roman" panose="02020603050405020304" pitchFamily="18" charset="0"/>
              <a:sym typeface="Montserrat"/>
            </a:endParaRPr>
          </a:p>
          <a:p>
            <a:pPr marL="457200" lvl="0" indent="-342900" algn="just" rtl="0">
              <a:lnSpc>
                <a:spcPct val="115000"/>
              </a:lnSpc>
              <a:spcBef>
                <a:spcPts val="0"/>
              </a:spcBef>
              <a:spcAft>
                <a:spcPts val="0"/>
              </a:spcAft>
              <a:buClr>
                <a:schemeClr val="lt1"/>
              </a:buClr>
              <a:buSzPts val="1800"/>
              <a:buFont typeface="Montserrat"/>
              <a:buChar char="●"/>
            </a:pPr>
            <a:r>
              <a:rPr lang="en-GB" sz="2200" b="1" dirty="0">
                <a:solidFill>
                  <a:schemeClr val="lt1"/>
                </a:solidFill>
                <a:latin typeface="Times New Roman" panose="02020603050405020304" pitchFamily="18" charset="0"/>
                <a:ea typeface="Montserrat"/>
                <a:cs typeface="Times New Roman" panose="02020603050405020304" pitchFamily="18" charset="0"/>
                <a:sym typeface="Montserrat"/>
              </a:rPr>
              <a:t>3 years of  customer’s reviews </a:t>
            </a:r>
            <a:endParaRPr sz="2200" b="1" dirty="0">
              <a:solidFill>
                <a:schemeClr val="lt1"/>
              </a:solidFill>
              <a:latin typeface="Times New Roman" panose="02020603050405020304" pitchFamily="18" charset="0"/>
              <a:ea typeface="Montserrat"/>
              <a:cs typeface="Times New Roman" panose="02020603050405020304" pitchFamily="18" charset="0"/>
              <a:sym typeface="Montserrat"/>
            </a:endParaRPr>
          </a:p>
          <a:p>
            <a:pPr marL="457200" lvl="0" indent="-342900" algn="just" rtl="0">
              <a:lnSpc>
                <a:spcPct val="115000"/>
              </a:lnSpc>
              <a:spcBef>
                <a:spcPts val="0"/>
              </a:spcBef>
              <a:spcAft>
                <a:spcPts val="0"/>
              </a:spcAft>
              <a:buClr>
                <a:schemeClr val="lt1"/>
              </a:buClr>
              <a:buSzPts val="1800"/>
              <a:buFont typeface="Montserrat"/>
              <a:buChar char="●"/>
            </a:pPr>
            <a:r>
              <a:rPr lang="en-GB" sz="2200" b="1" dirty="0">
                <a:solidFill>
                  <a:schemeClr val="lt1"/>
                </a:solidFill>
                <a:latin typeface="Times New Roman" panose="02020603050405020304" pitchFamily="18" charset="0"/>
                <a:ea typeface="Montserrat"/>
                <a:cs typeface="Times New Roman" panose="02020603050405020304" pitchFamily="18" charset="0"/>
                <a:sym typeface="Montserrat"/>
              </a:rPr>
              <a:t>0.36 percent  null values were present.</a:t>
            </a:r>
            <a:endParaRPr sz="2200" b="1" dirty="0">
              <a:solidFill>
                <a:schemeClr val="lt1"/>
              </a:solidFill>
              <a:latin typeface="Times New Roman" panose="02020603050405020304" pitchFamily="18" charset="0"/>
              <a:ea typeface="Montserrat"/>
              <a:cs typeface="Times New Roman" panose="02020603050405020304" pitchFamily="18" charset="0"/>
              <a:sym typeface="Montserrat"/>
            </a:endParaRPr>
          </a:p>
          <a:p>
            <a:pPr marL="457200" lvl="0" indent="-342900" algn="just" rtl="0">
              <a:lnSpc>
                <a:spcPct val="115000"/>
              </a:lnSpc>
              <a:spcBef>
                <a:spcPts val="0"/>
              </a:spcBef>
              <a:spcAft>
                <a:spcPts val="0"/>
              </a:spcAft>
              <a:buClr>
                <a:schemeClr val="lt1"/>
              </a:buClr>
              <a:buSzPts val="1800"/>
              <a:buFont typeface="Montserrat"/>
              <a:buChar char="●"/>
            </a:pPr>
            <a:r>
              <a:rPr lang="en-GB" sz="2200" b="1" dirty="0">
                <a:solidFill>
                  <a:schemeClr val="lt1"/>
                </a:solidFill>
                <a:latin typeface="Times New Roman" panose="02020603050405020304" pitchFamily="18" charset="0"/>
                <a:ea typeface="Montserrat"/>
                <a:cs typeface="Times New Roman" panose="02020603050405020304" pitchFamily="18" charset="0"/>
                <a:sym typeface="Montserrat"/>
              </a:rPr>
              <a:t>50 percent of collection data is missing </a:t>
            </a:r>
            <a:endParaRPr sz="2200" b="1" dirty="0">
              <a:solidFill>
                <a:schemeClr val="lt1"/>
              </a:solidFill>
              <a:latin typeface="Times New Roman" panose="02020603050405020304" pitchFamily="18" charset="0"/>
              <a:ea typeface="Montserrat"/>
              <a:cs typeface="Times New Roman" panose="02020603050405020304" pitchFamily="18" charset="0"/>
              <a:sym typeface="Montserrat"/>
            </a:endParaRPr>
          </a:p>
          <a:p>
            <a:pPr marL="457200" lvl="0" indent="-342900" algn="just" rtl="0">
              <a:lnSpc>
                <a:spcPct val="115000"/>
              </a:lnSpc>
              <a:spcBef>
                <a:spcPts val="0"/>
              </a:spcBef>
              <a:spcAft>
                <a:spcPts val="0"/>
              </a:spcAft>
              <a:buClr>
                <a:schemeClr val="lt1"/>
              </a:buClr>
              <a:buSzPts val="1800"/>
              <a:buFont typeface="Montserrat"/>
              <a:buChar char="●"/>
            </a:pPr>
            <a:r>
              <a:rPr lang="en-GB" sz="2200" b="1" dirty="0">
                <a:solidFill>
                  <a:schemeClr val="lt1"/>
                </a:solidFill>
                <a:latin typeface="Times New Roman" panose="02020603050405020304" pitchFamily="18" charset="0"/>
                <a:ea typeface="Montserrat"/>
                <a:cs typeface="Times New Roman" panose="02020603050405020304" pitchFamily="18" charset="0"/>
                <a:sym typeface="Montserrat"/>
              </a:rPr>
              <a:t>Average price of a Restaurant ranges from 150 to 2800</a:t>
            </a:r>
            <a:endParaRPr sz="2200" b="1" dirty="0">
              <a:solidFill>
                <a:schemeClr val="lt1"/>
              </a:solidFill>
              <a:latin typeface="Times New Roman" panose="02020603050405020304" pitchFamily="18" charset="0"/>
              <a:ea typeface="Montserrat"/>
              <a:cs typeface="Times New Roman" panose="02020603050405020304" pitchFamily="18" charset="0"/>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46E02-68B7-33D6-8D87-3264ADDE6228}"/>
              </a:ext>
            </a:extLst>
          </p:cNvPr>
          <p:cNvSpPr>
            <a:spLocks noGrp="1"/>
          </p:cNvSpPr>
          <p:nvPr>
            <p:ph type="title"/>
          </p:nvPr>
        </p:nvSpPr>
        <p:spPr>
          <a:xfrm>
            <a:off x="311700" y="162803"/>
            <a:ext cx="8520600" cy="572700"/>
          </a:xfrm>
        </p:spPr>
        <p:txBody>
          <a:bodyPr/>
          <a:lstStyle/>
          <a:p>
            <a:pPr algn="ctr"/>
            <a:r>
              <a:rPr lang="en-US" sz="3500" b="1" dirty="0">
                <a:latin typeface="Times New Roman" panose="02020603050405020304" pitchFamily="18" charset="0"/>
                <a:cs typeface="Times New Roman" panose="02020603050405020304" pitchFamily="18" charset="0"/>
              </a:rPr>
              <a:t>Univariate</a:t>
            </a:r>
            <a:r>
              <a:rPr lang="en-US" sz="3500" dirty="0">
                <a:latin typeface="Times New Roman" panose="02020603050405020304" pitchFamily="18" charset="0"/>
                <a:cs typeface="Times New Roman" panose="02020603050405020304" pitchFamily="18" charset="0"/>
              </a:rPr>
              <a:t> </a:t>
            </a:r>
            <a:r>
              <a:rPr lang="en-US" sz="3500" b="1" dirty="0">
                <a:latin typeface="Times New Roman" panose="02020603050405020304" pitchFamily="18" charset="0"/>
                <a:cs typeface="Times New Roman" panose="02020603050405020304" pitchFamily="18" charset="0"/>
              </a:rPr>
              <a:t>Analysis</a:t>
            </a:r>
            <a:endParaRPr lang="en-IN" sz="3500" b="1" dirty="0">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CAF4A2A0-4AC8-7334-59D9-4742D12237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1027" y="1070152"/>
            <a:ext cx="4571273" cy="338895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E2F30CC-6A45-5E31-978A-12D2739A4264}"/>
              </a:ext>
            </a:extLst>
          </p:cNvPr>
          <p:cNvSpPr txBox="1"/>
          <p:nvPr/>
        </p:nvSpPr>
        <p:spPr>
          <a:xfrm>
            <a:off x="231423" y="1204991"/>
            <a:ext cx="4029604" cy="2062103"/>
          </a:xfrm>
          <a:prstGeom prst="rect">
            <a:avLst/>
          </a:prstGeom>
          <a:noFill/>
        </p:spPr>
        <p:txBody>
          <a:bodyPr wrap="square">
            <a:spAutoFit/>
          </a:bodyPr>
          <a:lstStyle/>
          <a:p>
            <a:pPr marL="285750" indent="-285750" algn="just">
              <a:buFont typeface="Wingdings" panose="05000000000000000000" pitchFamily="2" charset="2"/>
              <a:buChar char="q"/>
            </a:pPr>
            <a:r>
              <a:rPr lang="en-US" sz="1600" dirty="0">
                <a:solidFill>
                  <a:srgbClr val="212121"/>
                </a:solidFill>
                <a:latin typeface="Times New Roman" panose="02020603050405020304" pitchFamily="18" charset="0"/>
                <a:cs typeface="Times New Roman" panose="02020603050405020304" pitchFamily="18" charset="0"/>
              </a:rPr>
              <a:t>W</a:t>
            </a:r>
            <a:r>
              <a:rPr lang="en-US" sz="1600" b="0" i="0" dirty="0">
                <a:solidFill>
                  <a:srgbClr val="212121"/>
                </a:solidFill>
                <a:effectLst/>
                <a:latin typeface="Times New Roman" panose="02020603050405020304" pitchFamily="18" charset="0"/>
                <a:cs typeface="Times New Roman" panose="02020603050405020304" pitchFamily="18" charset="0"/>
              </a:rPr>
              <a:t>e utilized a distribution plot to see how the cost of dining varied across all restaurants.</a:t>
            </a:r>
          </a:p>
          <a:p>
            <a:pPr marL="285750" indent="-285750" algn="just">
              <a:buFont typeface="Wingdings" panose="05000000000000000000" pitchFamily="2" charset="2"/>
              <a:buChar char="q"/>
            </a:pPr>
            <a:r>
              <a:rPr lang="en-US" sz="1600" b="0" i="0" dirty="0">
                <a:solidFill>
                  <a:srgbClr val="212121"/>
                </a:solidFill>
                <a:effectLst/>
                <a:latin typeface="Times New Roman" panose="02020603050405020304" pitchFamily="18" charset="0"/>
                <a:cs typeface="Times New Roman" panose="02020603050405020304" pitchFamily="18" charset="0"/>
              </a:rPr>
              <a:t>From the cost distribution curve it can be observed that most of restaurants have cost of dinning in the ranging from Rs.200-Rs.1000 and the median cost is around Rs.700.</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3397250"/>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TotalTime>
  <Words>1889</Words>
  <Application>Microsoft Office PowerPoint</Application>
  <PresentationFormat>On-screen Show (16:9)</PresentationFormat>
  <Paragraphs>175</Paragraphs>
  <Slides>33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Wingdings</vt:lpstr>
      <vt:lpstr>Montserrat</vt:lpstr>
      <vt:lpstr>Times New Roman</vt:lpstr>
      <vt:lpstr>Arial</vt:lpstr>
      <vt:lpstr>Courier New</vt:lpstr>
      <vt:lpstr>Simple Light</vt:lpstr>
      <vt:lpstr>PowerPoint Presentation</vt:lpstr>
      <vt:lpstr>Content</vt:lpstr>
      <vt:lpstr>Introduction</vt:lpstr>
      <vt:lpstr>Problem Statement</vt:lpstr>
      <vt:lpstr>Data Summary</vt:lpstr>
      <vt:lpstr>Data Summary</vt:lpstr>
      <vt:lpstr>Pipeline</vt:lpstr>
      <vt:lpstr>Basic Exploration</vt:lpstr>
      <vt:lpstr>Univariate Analysis</vt:lpstr>
      <vt:lpstr>Price Point and Maximum Engagement</vt:lpstr>
      <vt:lpstr>10 Most expensive Restaurants</vt:lpstr>
      <vt:lpstr>      10 most Affordable Restaurants</vt:lpstr>
      <vt:lpstr>5 Most Served Cuisines </vt:lpstr>
      <vt:lpstr>Frequent Keyword Used for cuisine </vt:lpstr>
      <vt:lpstr>Most used tags for Restaurants </vt:lpstr>
      <vt:lpstr> Most Popular Critics </vt:lpstr>
      <vt:lpstr>Modelling Overview</vt:lpstr>
      <vt:lpstr>Modeling Steps </vt:lpstr>
      <vt:lpstr>K Means Clustering Plots</vt:lpstr>
      <vt:lpstr>Visualizing the clusters and the datapoints in each clusters</vt:lpstr>
      <vt:lpstr>Cuisines in different clusters (K Means)</vt:lpstr>
      <vt:lpstr>PowerPoint Presentation</vt:lpstr>
      <vt:lpstr>PowerPoint Presentation</vt:lpstr>
      <vt:lpstr>Sentimental Analysis (Unsupervised) LDA</vt:lpstr>
      <vt:lpstr>PowerPoint Presentation</vt:lpstr>
      <vt:lpstr>PowerPoint Presentation</vt:lpstr>
      <vt:lpstr>XGBoost Modelling</vt:lpstr>
      <vt:lpstr>Cross- Validation &amp; Hyperparameter Tuning</vt:lpstr>
      <vt:lpstr>PowerPoint Presentation</vt:lpstr>
      <vt:lpstr>Recommendation System</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Girish R</cp:lastModifiedBy>
  <cp:revision>39</cp:revision>
  <dcterms:modified xsi:type="dcterms:W3CDTF">2023-03-22T09:45:36Z</dcterms:modified>
</cp:coreProperties>
</file>