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78" r:id="rId3"/>
    <p:sldId id="281" r:id="rId4"/>
    <p:sldId id="258" r:id="rId5"/>
    <p:sldId id="282" r:id="rId6"/>
    <p:sldId id="259" r:id="rId7"/>
    <p:sldId id="264" r:id="rId8"/>
    <p:sldId id="283" r:id="rId9"/>
    <p:sldId id="266" r:id="rId10"/>
    <p:sldId id="267" r:id="rId11"/>
    <p:sldId id="284" r:id="rId12"/>
    <p:sldId id="268" r:id="rId13"/>
    <p:sldId id="285" r:id="rId14"/>
    <p:sldId id="286" r:id="rId15"/>
    <p:sldId id="287" r:id="rId16"/>
    <p:sldId id="272" r:id="rId17"/>
    <p:sldId id="288" r:id="rId18"/>
    <p:sldId id="289" r:id="rId19"/>
    <p:sldId id="290" r:id="rId20"/>
    <p:sldId id="291" r:id="rId21"/>
    <p:sldId id="292" r:id="rId22"/>
    <p:sldId id="293" r:id="rId23"/>
    <p:sldId id="294" r:id="rId24"/>
    <p:sldId id="295" r:id="rId25"/>
    <p:sldId id="296" r:id="rId26"/>
    <p:sldId id="297" r:id="rId27"/>
    <p:sldId id="276" r:id="rId28"/>
    <p:sldId id="277"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882" y="78"/>
      </p:cViewPr>
      <p:guideLst>
        <p:guide orient="horz" pos="2880"/>
        <p:guide pos="2160"/>
      </p:guideLst>
    </p:cSldViewPr>
  </p:slideViewPr>
  <p:notesTextViewPr>
    <p:cViewPr>
      <p:scale>
        <a:sx n="100" d="100"/>
        <a:sy n="100" d="100"/>
      </p:scale>
      <p:origin x="0" y="0"/>
    </p:cViewPr>
  </p:notesTextViewPr>
  <p:notesViewPr>
    <p:cSldViewPr>
      <p:cViewPr varScale="1">
        <p:scale>
          <a:sx n="91" d="100"/>
          <a:sy n="91" d="100"/>
        </p:scale>
        <p:origin x="13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E2071BE-E189-4C73-AD5F-7912BCB51009}" type="datetimeFigureOut">
              <a:rPr lang="en-IN" smtClean="0"/>
              <a:t>08-03-2023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6DF395A8-AAF4-438E-8283-6E84AFB8A429}" type="slidenum">
              <a:rPr lang="en-IN" smtClean="0"/>
              <a:t>‹#›</a:t>
            </a:fld>
            <a:endParaRPr lang="en-IN"/>
          </a:p>
        </p:txBody>
      </p:sp>
    </p:spTree>
    <p:extLst>
      <p:ext uri="{BB962C8B-B14F-4D97-AF65-F5344CB8AC3E}">
        <p14:creationId xmlns:p14="http://schemas.microsoft.com/office/powerpoint/2010/main" val="38947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602980" y="67056"/>
            <a:ext cx="348996" cy="358139"/>
          </a:xfrm>
          <a:prstGeom prst="rect">
            <a:avLst/>
          </a:prstGeom>
        </p:spPr>
      </p:pic>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600" b="1" i="0">
                <a:solidFill>
                  <a:srgbClr val="124F5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17" name="bg object 17"/>
          <p:cNvSpPr/>
          <p:nvPr/>
        </p:nvSpPr>
        <p:spPr>
          <a:xfrm>
            <a:off x="762" y="762"/>
            <a:ext cx="8516620" cy="489584"/>
          </a:xfrm>
          <a:custGeom>
            <a:avLst/>
            <a:gdLst/>
            <a:ahLst/>
            <a:cxnLst/>
            <a:rect l="l" t="t" r="r" b="b"/>
            <a:pathLst>
              <a:path w="8516620" h="489584">
                <a:moveTo>
                  <a:pt x="8516112" y="0"/>
                </a:moveTo>
                <a:lnTo>
                  <a:pt x="0" y="0"/>
                </a:lnTo>
                <a:lnTo>
                  <a:pt x="0" y="489203"/>
                </a:lnTo>
                <a:lnTo>
                  <a:pt x="8516112" y="489203"/>
                </a:lnTo>
                <a:lnTo>
                  <a:pt x="8516112" y="0"/>
                </a:lnTo>
                <a:close/>
              </a:path>
            </a:pathLst>
          </a:custGeom>
          <a:solidFill>
            <a:srgbClr val="202020"/>
          </a:solidFill>
        </p:spPr>
        <p:txBody>
          <a:bodyPr wrap="square" lIns="0" tIns="0" rIns="0" bIns="0" rtlCol="0"/>
          <a:lstStyle/>
          <a:p>
            <a:endParaRPr/>
          </a:p>
        </p:txBody>
      </p:sp>
      <p:sp>
        <p:nvSpPr>
          <p:cNvPr id="18" name="bg object 18"/>
          <p:cNvSpPr/>
          <p:nvPr/>
        </p:nvSpPr>
        <p:spPr>
          <a:xfrm>
            <a:off x="762" y="762"/>
            <a:ext cx="8516620" cy="489584"/>
          </a:xfrm>
          <a:custGeom>
            <a:avLst/>
            <a:gdLst/>
            <a:ahLst/>
            <a:cxnLst/>
            <a:rect l="l" t="t" r="r" b="b"/>
            <a:pathLst>
              <a:path w="8516620" h="489584">
                <a:moveTo>
                  <a:pt x="0" y="489203"/>
                </a:moveTo>
                <a:lnTo>
                  <a:pt x="8516112" y="489203"/>
                </a:lnTo>
                <a:lnTo>
                  <a:pt x="8516112" y="0"/>
                </a:lnTo>
                <a:lnTo>
                  <a:pt x="0" y="0"/>
                </a:lnTo>
                <a:lnTo>
                  <a:pt x="0" y="489203"/>
                </a:lnTo>
                <a:close/>
              </a:path>
            </a:pathLst>
          </a:custGeom>
          <a:ln w="25908">
            <a:solidFill>
              <a:srgbClr val="202020"/>
            </a:solidFill>
          </a:ln>
        </p:spPr>
        <p:txBody>
          <a:bodyPr wrap="square" lIns="0" tIns="0" rIns="0" bIns="0" rtlCol="0"/>
          <a:lstStyle/>
          <a:p>
            <a:endParaRPr/>
          </a:p>
        </p:txBody>
      </p:sp>
      <p:sp>
        <p:nvSpPr>
          <p:cNvPr id="2" name="Holder 2"/>
          <p:cNvSpPr>
            <a:spLocks noGrp="1"/>
          </p:cNvSpPr>
          <p:nvPr>
            <p:ph type="title"/>
          </p:nvPr>
        </p:nvSpPr>
        <p:spPr>
          <a:xfrm>
            <a:off x="1876170" y="745363"/>
            <a:ext cx="5391658" cy="665480"/>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a:xfrm>
            <a:off x="909929" y="2028825"/>
            <a:ext cx="7324140" cy="1588135"/>
          </a:xfrm>
          <a:prstGeom prst="rect">
            <a:avLst/>
          </a:prstGeom>
        </p:spPr>
        <p:txBody>
          <a:bodyPr wrap="square" lIns="0" tIns="0" rIns="0" bIns="0">
            <a:spAutoFit/>
          </a:bodyPr>
          <a:lstStyle>
            <a:lvl1pPr>
              <a:defRPr sz="3600" b="1" i="0">
                <a:solidFill>
                  <a:srgbClr val="124F5C"/>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6170" y="745363"/>
            <a:ext cx="5371465" cy="665480"/>
          </a:xfrm>
          <a:prstGeom prst="rect">
            <a:avLst/>
          </a:prstGeom>
        </p:spPr>
        <p:txBody>
          <a:bodyPr vert="horz" wrap="square" lIns="0" tIns="12700" rIns="0" bIns="0" rtlCol="0">
            <a:spAutoFit/>
          </a:bodyPr>
          <a:lstStyle/>
          <a:p>
            <a:pPr marL="12700">
              <a:lnSpc>
                <a:spcPct val="100000"/>
              </a:lnSpc>
              <a:spcBef>
                <a:spcPts val="100"/>
              </a:spcBef>
            </a:pPr>
            <a:r>
              <a:rPr spc="-125" dirty="0"/>
              <a:t>Cap</a:t>
            </a:r>
            <a:r>
              <a:rPr spc="-100" dirty="0"/>
              <a:t>s</a:t>
            </a:r>
            <a:r>
              <a:rPr spc="-114" dirty="0"/>
              <a:t>tone</a:t>
            </a:r>
            <a:r>
              <a:rPr spc="-275" dirty="0"/>
              <a:t> </a:t>
            </a:r>
            <a:r>
              <a:rPr spc="-150" dirty="0"/>
              <a:t>Project</a:t>
            </a:r>
            <a:r>
              <a:rPr spc="-400" dirty="0"/>
              <a:t>-</a:t>
            </a:r>
            <a:r>
              <a:rPr spc="-500" dirty="0"/>
              <a:t>3</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algn="ctr">
              <a:lnSpc>
                <a:spcPct val="100000"/>
              </a:lnSpc>
              <a:spcBef>
                <a:spcPts val="100"/>
              </a:spcBef>
            </a:pPr>
            <a:r>
              <a:rPr spc="-55" dirty="0"/>
              <a:t>M</a:t>
            </a:r>
            <a:r>
              <a:rPr spc="-35" dirty="0"/>
              <a:t>o</a:t>
            </a:r>
            <a:r>
              <a:rPr spc="-114" dirty="0"/>
              <a:t>bile</a:t>
            </a:r>
            <a:r>
              <a:rPr spc="-204" dirty="0"/>
              <a:t> </a:t>
            </a:r>
            <a:r>
              <a:rPr spc="-100" dirty="0"/>
              <a:t>Price</a:t>
            </a:r>
            <a:r>
              <a:rPr spc="-204" dirty="0"/>
              <a:t> </a:t>
            </a:r>
            <a:r>
              <a:rPr spc="-110" dirty="0"/>
              <a:t>Range</a:t>
            </a:r>
            <a:r>
              <a:rPr spc="-195" dirty="0"/>
              <a:t> </a:t>
            </a:r>
            <a:r>
              <a:rPr spc="-95" dirty="0"/>
              <a:t>Prediction</a:t>
            </a:r>
          </a:p>
          <a:p>
            <a:pPr algn="ctr">
              <a:lnSpc>
                <a:spcPts val="2150"/>
              </a:lnSpc>
              <a:spcBef>
                <a:spcPts val="80"/>
              </a:spcBef>
            </a:pPr>
            <a:r>
              <a:rPr sz="1800" spc="-75" dirty="0"/>
              <a:t>Supervised</a:t>
            </a:r>
            <a:r>
              <a:rPr sz="1800" spc="-130" dirty="0"/>
              <a:t> </a:t>
            </a:r>
            <a:r>
              <a:rPr sz="1800" spc="-40" dirty="0"/>
              <a:t>Machine</a:t>
            </a:r>
            <a:r>
              <a:rPr sz="1800" spc="-105" dirty="0"/>
              <a:t> </a:t>
            </a:r>
            <a:r>
              <a:rPr sz="1800" spc="-60" dirty="0"/>
              <a:t>Learning</a:t>
            </a:r>
            <a:r>
              <a:rPr sz="1800" spc="-105" dirty="0"/>
              <a:t> </a:t>
            </a:r>
            <a:r>
              <a:rPr sz="1800" spc="-100" dirty="0"/>
              <a:t>(Classification)</a:t>
            </a:r>
            <a:endParaRPr sz="1800" dirty="0"/>
          </a:p>
          <a:p>
            <a:pPr algn="ctr">
              <a:lnSpc>
                <a:spcPts val="2870"/>
              </a:lnSpc>
            </a:pPr>
            <a:r>
              <a:rPr sz="2400" spc="-70" dirty="0"/>
              <a:t>BY</a:t>
            </a:r>
            <a:endParaRPr sz="2400" dirty="0"/>
          </a:p>
          <a:p>
            <a:pPr algn="ctr">
              <a:lnSpc>
                <a:spcPct val="100000"/>
              </a:lnSpc>
              <a:spcBef>
                <a:spcPts val="5"/>
              </a:spcBef>
            </a:pPr>
            <a:r>
              <a:rPr lang="en-US" sz="2400" spc="-60" dirty="0">
                <a:solidFill>
                  <a:srgbClr val="C00000"/>
                </a:solidFill>
              </a:rPr>
              <a:t>Girish R</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0"/>
            <a:ext cx="8912861" cy="537327"/>
          </a:xfrm>
          <a:prstGeom prst="rect">
            <a:avLst/>
          </a:prstGeom>
        </p:spPr>
        <p:txBody>
          <a:bodyPr vert="horz" wrap="square" lIns="0" tIns="105410" rIns="0" bIns="0" rtlCol="0">
            <a:spAutoFit/>
          </a:bodyPr>
          <a:lstStyle/>
          <a:p>
            <a:pPr marL="12065" algn="ctr">
              <a:lnSpc>
                <a:spcPct val="100000"/>
              </a:lnSpc>
              <a:spcBef>
                <a:spcPts val="615"/>
              </a:spcBef>
              <a:buClr>
                <a:srgbClr val="000000"/>
              </a:buClr>
              <a:buSzPct val="95000"/>
              <a:tabLst>
                <a:tab pos="215900" algn="l"/>
              </a:tabLst>
            </a:pPr>
            <a:r>
              <a:rPr lang="en-IN" sz="2800" b="1" spc="-10" dirty="0">
                <a:solidFill>
                  <a:srgbClr val="CC0000"/>
                </a:solidFill>
                <a:uFill>
                  <a:solidFill>
                    <a:srgbClr val="CC0000"/>
                  </a:solidFill>
                </a:uFill>
                <a:latin typeface="Times New Roman" panose="02020603050405020304" pitchFamily="18" charset="0"/>
                <a:cs typeface="Times New Roman" panose="02020603050405020304" pitchFamily="18" charset="0"/>
              </a:rPr>
              <a:t> </a:t>
            </a:r>
            <a:r>
              <a:rPr lang="en-IN" sz="2800" b="1" spc="-5" dirty="0">
                <a:solidFill>
                  <a:srgbClr val="CC0000"/>
                </a:solidFill>
                <a:uFill>
                  <a:solidFill>
                    <a:srgbClr val="CC0000"/>
                  </a:solidFill>
                </a:uFill>
                <a:latin typeface="Times New Roman" panose="02020603050405020304" pitchFamily="18" charset="0"/>
                <a:cs typeface="Times New Roman" panose="02020603050405020304" pitchFamily="18" charset="0"/>
              </a:rPr>
              <a:t>Distribution by Price range:</a:t>
            </a:r>
            <a:endParaRPr lang="en-IN" sz="2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78738" y="559905"/>
            <a:ext cx="8912861" cy="764761"/>
          </a:xfrm>
          <a:prstGeom prst="rect">
            <a:avLst/>
          </a:prstGeom>
        </p:spPr>
        <p:txBody>
          <a:bodyPr vert="horz" wrap="square" lIns="0" tIns="6350" rIns="0" bIns="0" rtlCol="0">
            <a:spAutoFit/>
          </a:bodyPr>
          <a:lstStyle/>
          <a:p>
            <a:pPr marL="12700" marR="5080" algn="just">
              <a:lnSpc>
                <a:spcPct val="103299"/>
              </a:lnSpc>
              <a:spcBef>
                <a:spcPts val="50"/>
              </a:spcBef>
              <a:buSzPct val="116666"/>
              <a:buFont typeface="Wingdings"/>
              <a:buChar char=""/>
              <a:tabLst>
                <a:tab pos="203200" algn="l"/>
              </a:tabLst>
            </a:pPr>
            <a:r>
              <a:rPr lang="en-US" sz="1600" spc="-5" dirty="0">
                <a:latin typeface="Times New Roman" panose="02020603050405020304" pitchFamily="18" charset="0"/>
                <a:cs typeface="Times New Roman" panose="02020603050405020304" pitchFamily="18" charset="0"/>
              </a:rPr>
              <a:t>The pie chart shows the percentage of mobile phones that support or do not support a specific binary feature.</a:t>
            </a:r>
          </a:p>
          <a:p>
            <a:pPr marL="12700" marR="5080" algn="just">
              <a:lnSpc>
                <a:spcPct val="103299"/>
              </a:lnSpc>
              <a:spcBef>
                <a:spcPts val="50"/>
              </a:spcBef>
              <a:buSzPct val="116666"/>
              <a:buFont typeface="Wingdings"/>
              <a:buChar char=""/>
              <a:tabLst>
                <a:tab pos="203200" algn="l"/>
              </a:tabLst>
            </a:pPr>
            <a:r>
              <a:rPr lang="en-US" sz="1600" dirty="0">
                <a:latin typeface="Times New Roman" panose="02020603050405020304" pitchFamily="18" charset="0"/>
                <a:cs typeface="Times New Roman" panose="02020603050405020304" pitchFamily="18" charset="0"/>
              </a:rPr>
              <a:t>The bar chart shows the count of mobile phones for each binary feature based on the price range</a:t>
            </a:r>
            <a:endParaRPr sz="16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9AB078E5-8F76-2488-5DC5-BADD3FC99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347244"/>
            <a:ext cx="6248398" cy="36629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C78DBE-D6F9-BFF7-B449-75C52C56CFC4}"/>
              </a:ext>
            </a:extLst>
          </p:cNvPr>
          <p:cNvSpPr txBox="1"/>
          <p:nvPr/>
        </p:nvSpPr>
        <p:spPr>
          <a:xfrm>
            <a:off x="78738" y="1494532"/>
            <a:ext cx="3056467" cy="1077218"/>
          </a:xfrm>
          <a:prstGeom prst="rect">
            <a:avLst/>
          </a:prstGeom>
          <a:noFill/>
        </p:spPr>
        <p:txBody>
          <a:bodyPr wrap="square">
            <a:spAutoFit/>
          </a:bodyPr>
          <a:lstStyle/>
          <a:p>
            <a:pPr algn="l"/>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600" b="0" i="0" dirty="0" err="1">
                <a:solidFill>
                  <a:srgbClr val="212121"/>
                </a:solidFill>
                <a:effectLst/>
                <a:latin typeface="Times New Roman" panose="02020603050405020304" pitchFamily="18" charset="0"/>
                <a:cs typeface="Times New Roman" panose="02020603050405020304" pitchFamily="18" charset="0"/>
              </a:rPr>
              <a:t>four_g</a:t>
            </a:r>
            <a:endParaRPr lang="en-US" sz="1600" dirty="0">
              <a:solidFill>
                <a:srgbClr val="212121"/>
              </a:solidFill>
              <a:latin typeface="Times New Roman" panose="02020603050405020304" pitchFamily="18" charset="0"/>
              <a:cs typeface="Times New Roman" panose="02020603050405020304" pitchFamily="18" charset="0"/>
            </a:endParaRPr>
          </a:p>
          <a:p>
            <a:pPr algn="l"/>
            <a:r>
              <a:rPr lang="en-US" sz="1600" b="0" i="0" dirty="0">
                <a:solidFill>
                  <a:srgbClr val="212121"/>
                </a:solidFill>
                <a:effectLst/>
                <a:latin typeface="Times New Roman" panose="02020603050405020304" pitchFamily="18" charset="0"/>
                <a:cs typeface="Times New Roman" panose="02020603050405020304" pitchFamily="18" charset="0"/>
              </a:rPr>
              <a:t>     1.support=52.1%</a:t>
            </a:r>
          </a:p>
          <a:p>
            <a:pPr algn="l"/>
            <a:r>
              <a:rPr lang="en-US" sz="1600" b="0" i="0" dirty="0">
                <a:solidFill>
                  <a:srgbClr val="212121"/>
                </a:solidFill>
                <a:effectLst/>
                <a:latin typeface="Times New Roman" panose="02020603050405020304" pitchFamily="18" charset="0"/>
                <a:cs typeface="Times New Roman" panose="02020603050405020304" pitchFamily="18" charset="0"/>
              </a:rPr>
              <a:t>     2.does not support=47.9%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376CE13-BA31-701A-4AB7-FDEBC4BC83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 y="1437680"/>
            <a:ext cx="7620000" cy="3608453"/>
          </a:xfrm>
          <a:prstGeom prst="rect">
            <a:avLst/>
          </a:prstGeom>
          <a:solidFill>
            <a:srgbClr val="FFFFFF"/>
          </a:solidFill>
        </p:spPr>
      </p:pic>
      <p:sp>
        <p:nvSpPr>
          <p:cNvPr id="5" name="TextBox 4">
            <a:extLst>
              <a:ext uri="{FF2B5EF4-FFF2-40B4-BE49-F238E27FC236}">
                <a16:creationId xmlns:a16="http://schemas.microsoft.com/office/drawing/2014/main" id="{FA109EED-86D8-10A0-3FA3-0486BD33C76C}"/>
              </a:ext>
            </a:extLst>
          </p:cNvPr>
          <p:cNvSpPr txBox="1"/>
          <p:nvPr/>
        </p:nvSpPr>
        <p:spPr>
          <a:xfrm>
            <a:off x="228600" y="514350"/>
            <a:ext cx="2813877" cy="923330"/>
          </a:xfrm>
          <a:prstGeom prst="rect">
            <a:avLst/>
          </a:prstGeom>
          <a:noFill/>
        </p:spPr>
        <p:txBody>
          <a:bodyPr wrap="square">
            <a:spAutoFit/>
          </a:bodyPr>
          <a:lstStyle/>
          <a:p>
            <a:pPr marL="285750" indent="-285750" algn="l">
              <a:buFont typeface="Wingdings" panose="05000000000000000000" pitchFamily="2" charset="2"/>
              <a:buChar char="q"/>
            </a:pPr>
            <a:r>
              <a:rPr lang="en-US" sz="1800" b="0" i="0" dirty="0" err="1">
                <a:solidFill>
                  <a:srgbClr val="212121"/>
                </a:solidFill>
                <a:effectLst/>
                <a:latin typeface="Times New Roman" panose="02020603050405020304" pitchFamily="18" charset="0"/>
                <a:cs typeface="Times New Roman" panose="02020603050405020304" pitchFamily="18" charset="0"/>
              </a:rPr>
              <a:t>three_g</a:t>
            </a:r>
            <a:endParaRPr lang="en-US" sz="1800" b="0" i="0" dirty="0">
              <a:solidFill>
                <a:srgbClr val="212121"/>
              </a:solidFill>
              <a:effectLst/>
              <a:latin typeface="Times New Roman" panose="02020603050405020304" pitchFamily="18" charset="0"/>
              <a:cs typeface="Times New Roman" panose="02020603050405020304" pitchFamily="18" charset="0"/>
            </a:endParaRPr>
          </a:p>
          <a:p>
            <a:pPr algn="l"/>
            <a:r>
              <a:rPr lang="en-US" sz="1800" b="0" i="0" dirty="0">
                <a:solidFill>
                  <a:srgbClr val="212121"/>
                </a:solidFill>
                <a:effectLst/>
                <a:latin typeface="Times New Roman" panose="02020603050405020304" pitchFamily="18" charset="0"/>
                <a:cs typeface="Times New Roman" panose="02020603050405020304" pitchFamily="18" charset="0"/>
              </a:rPr>
              <a:t>     1.support=76.2%</a:t>
            </a:r>
          </a:p>
          <a:p>
            <a:pPr algn="l"/>
            <a:r>
              <a:rPr lang="en-US" sz="1800" dirty="0">
                <a:solidFill>
                  <a:srgbClr val="212121"/>
                </a:solidFill>
                <a:latin typeface="Times New Roman" panose="02020603050405020304" pitchFamily="18" charset="0"/>
                <a:cs typeface="Times New Roman" panose="02020603050405020304" pitchFamily="18" charset="0"/>
              </a:rPr>
              <a:t>     </a:t>
            </a:r>
            <a:r>
              <a:rPr lang="en-US" sz="1800" b="0" i="0" dirty="0">
                <a:solidFill>
                  <a:srgbClr val="212121"/>
                </a:solidFill>
                <a:effectLst/>
                <a:latin typeface="Times New Roman" panose="02020603050405020304" pitchFamily="18" charset="0"/>
                <a:cs typeface="Times New Roman" panose="02020603050405020304" pitchFamily="18" charset="0"/>
              </a:rPr>
              <a:t>2.does not support=23.8</a:t>
            </a:r>
          </a:p>
        </p:txBody>
      </p:sp>
    </p:spTree>
    <p:extLst>
      <p:ext uri="{BB962C8B-B14F-4D97-AF65-F5344CB8AC3E}">
        <p14:creationId xmlns:p14="http://schemas.microsoft.com/office/powerpoint/2010/main" val="206242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0"/>
            <a:ext cx="8379461" cy="537327"/>
          </a:xfrm>
          <a:prstGeom prst="rect">
            <a:avLst/>
          </a:prstGeom>
        </p:spPr>
        <p:txBody>
          <a:bodyPr vert="horz" wrap="square" lIns="0" tIns="105410" rIns="0" bIns="0" rtlCol="0">
            <a:spAutoFit/>
          </a:bodyPr>
          <a:lstStyle/>
          <a:p>
            <a:pPr marL="12066" algn="ctr">
              <a:lnSpc>
                <a:spcPct val="100000"/>
              </a:lnSpc>
              <a:spcBef>
                <a:spcPts val="830"/>
              </a:spcBef>
              <a:buSzPct val="116666"/>
              <a:tabLst>
                <a:tab pos="498475" algn="l"/>
                <a:tab pos="499109" algn="l"/>
              </a:tabLst>
            </a:pPr>
            <a:r>
              <a:rPr lang="en-IN" sz="2800" b="1" spc="-5" dirty="0">
                <a:solidFill>
                  <a:srgbClr val="CC0000"/>
                </a:solidFill>
                <a:uFill>
                  <a:solidFill>
                    <a:srgbClr val="CC0000"/>
                  </a:solidFill>
                </a:uFill>
                <a:latin typeface="Times New Roman" panose="02020603050405020304" pitchFamily="18" charset="0"/>
                <a:cs typeface="Times New Roman" panose="02020603050405020304" pitchFamily="18" charset="0"/>
              </a:rPr>
              <a:t>Bivariate</a:t>
            </a:r>
            <a:r>
              <a:rPr lang="en-IN" sz="2800" b="1" spc="-10" dirty="0">
                <a:solidFill>
                  <a:srgbClr val="CC0000"/>
                </a:solidFill>
                <a:uFill>
                  <a:solidFill>
                    <a:srgbClr val="CC0000"/>
                  </a:solidFill>
                </a:uFill>
                <a:latin typeface="Times New Roman" panose="02020603050405020304" pitchFamily="18" charset="0"/>
                <a:cs typeface="Times New Roman" panose="02020603050405020304" pitchFamily="18" charset="0"/>
              </a:rPr>
              <a:t> </a:t>
            </a:r>
            <a:r>
              <a:rPr lang="en-IN" sz="2800" b="1" dirty="0">
                <a:solidFill>
                  <a:srgbClr val="CC0000"/>
                </a:solidFill>
                <a:uFill>
                  <a:solidFill>
                    <a:srgbClr val="CC0000"/>
                  </a:solidFill>
                </a:uFill>
                <a:latin typeface="Times New Roman" panose="02020603050405020304" pitchFamily="18" charset="0"/>
                <a:cs typeface="Times New Roman" panose="02020603050405020304" pitchFamily="18" charset="0"/>
              </a:rPr>
              <a:t>and </a:t>
            </a:r>
            <a:r>
              <a:rPr lang="en-IN" sz="2800" b="1" spc="-5" dirty="0">
                <a:solidFill>
                  <a:srgbClr val="CC0000"/>
                </a:solidFill>
                <a:uFill>
                  <a:solidFill>
                    <a:srgbClr val="CC0000"/>
                  </a:solidFill>
                </a:uFill>
                <a:latin typeface="Times New Roman" panose="02020603050405020304" pitchFamily="18" charset="0"/>
                <a:cs typeface="Times New Roman" panose="02020603050405020304" pitchFamily="18" charset="0"/>
              </a:rPr>
              <a:t>Multivariate</a:t>
            </a:r>
            <a:r>
              <a:rPr lang="en-IN" sz="2800" b="1" spc="-35" dirty="0">
                <a:solidFill>
                  <a:srgbClr val="CC0000"/>
                </a:solidFill>
                <a:uFill>
                  <a:solidFill>
                    <a:srgbClr val="CC0000"/>
                  </a:solidFill>
                </a:uFill>
                <a:latin typeface="Times New Roman" panose="02020603050405020304" pitchFamily="18" charset="0"/>
                <a:cs typeface="Times New Roman" panose="02020603050405020304" pitchFamily="18" charset="0"/>
              </a:rPr>
              <a:t> </a:t>
            </a:r>
            <a:r>
              <a:rPr lang="en-IN" sz="2800" b="1" spc="-5" dirty="0">
                <a:solidFill>
                  <a:srgbClr val="CC0000"/>
                </a:solidFill>
                <a:uFill>
                  <a:solidFill>
                    <a:srgbClr val="CC0000"/>
                  </a:solidFill>
                </a:uFill>
                <a:latin typeface="Times New Roman" panose="02020603050405020304" pitchFamily="18" charset="0"/>
                <a:cs typeface="Times New Roman" panose="02020603050405020304" pitchFamily="18" charset="0"/>
              </a:rPr>
              <a:t>Analysis:</a:t>
            </a:r>
            <a:endParaRPr lang="en-IN" sz="28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570560" y="566427"/>
            <a:ext cx="5210207" cy="2219775"/>
          </a:xfrm>
          <a:prstGeom prst="rect">
            <a:avLst/>
          </a:prstGeom>
        </p:spPr>
      </p:pic>
      <p:pic>
        <p:nvPicPr>
          <p:cNvPr id="5" name="object 5"/>
          <p:cNvPicPr/>
          <p:nvPr/>
        </p:nvPicPr>
        <p:blipFill>
          <a:blip r:embed="rId3" cstate="print"/>
          <a:stretch>
            <a:fillRect/>
          </a:stretch>
        </p:blipFill>
        <p:spPr>
          <a:xfrm>
            <a:off x="3429000" y="2815303"/>
            <a:ext cx="5493328" cy="2328197"/>
          </a:xfrm>
          <a:prstGeom prst="rect">
            <a:avLst/>
          </a:prstGeom>
        </p:spPr>
      </p:pic>
      <p:sp>
        <p:nvSpPr>
          <p:cNvPr id="7" name="TextBox 6">
            <a:extLst>
              <a:ext uri="{FF2B5EF4-FFF2-40B4-BE49-F238E27FC236}">
                <a16:creationId xmlns:a16="http://schemas.microsoft.com/office/drawing/2014/main" id="{F57F6470-B9B6-49F1-D916-B183ED9266DB}"/>
              </a:ext>
            </a:extLst>
          </p:cNvPr>
          <p:cNvSpPr txBox="1"/>
          <p:nvPr/>
        </p:nvSpPr>
        <p:spPr>
          <a:xfrm>
            <a:off x="0" y="721386"/>
            <a:ext cx="3429000" cy="2862322"/>
          </a:xfrm>
          <a:prstGeom prst="rect">
            <a:avLst/>
          </a:prstGeom>
          <a:noFill/>
        </p:spPr>
        <p:txBody>
          <a:bodyPr wrap="square">
            <a:spAutoFit/>
          </a:bodyPr>
          <a:lstStyle/>
          <a:p>
            <a:pPr marL="133985" indent="-121920" algn="just">
              <a:lnSpc>
                <a:spcPct val="100000"/>
              </a:lnSpc>
              <a:spcBef>
                <a:spcPts val="100"/>
              </a:spcBef>
              <a:buSzPct val="91666"/>
              <a:buFont typeface="Wingdings"/>
              <a:buChar char=""/>
              <a:tabLst>
                <a:tab pos="134620" algn="l"/>
              </a:tabLst>
            </a:pPr>
            <a:r>
              <a:rPr lang="en-US" sz="1800" spc="-5" dirty="0">
                <a:latin typeface="Times New Roman" panose="02020603050405020304" pitchFamily="18" charset="0"/>
                <a:cs typeface="Times New Roman" panose="02020603050405020304" pitchFamily="18" charset="0"/>
              </a:rPr>
              <a:t>There</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are</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very</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few</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mobiles </a:t>
            </a:r>
            <a:r>
              <a:rPr lang="en-US" sz="1800" dirty="0">
                <a:latin typeface="Times New Roman" panose="02020603050405020304" pitchFamily="18" charset="0"/>
                <a:cs typeface="Times New Roman" panose="02020603050405020304" pitchFamily="18" charset="0"/>
              </a:rPr>
              <a:t>in</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price</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range 0 and</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1</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lesser</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no</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cores.</a:t>
            </a:r>
          </a:p>
          <a:p>
            <a:pPr marL="133985" indent="-121920" algn="just">
              <a:lnSpc>
                <a:spcPct val="100000"/>
              </a:lnSpc>
              <a:buSzPct val="91666"/>
              <a:buFont typeface="Wingdings"/>
              <a:buChar char=""/>
              <a:tabLst>
                <a:tab pos="134620" algn="l"/>
              </a:tabLst>
            </a:pPr>
            <a:r>
              <a:rPr lang="en-US" sz="1800" spc="-5" dirty="0">
                <a:latin typeface="Times New Roman" panose="02020603050405020304" pitchFamily="18" charset="0"/>
                <a:cs typeface="Times New Roman" panose="02020603050405020304" pitchFamily="18" charset="0"/>
              </a:rPr>
              <a:t>Most</a:t>
            </a:r>
            <a:r>
              <a:rPr lang="en-US" sz="1800" dirty="0">
                <a:latin typeface="Times New Roman" panose="02020603050405020304" pitchFamily="18" charset="0"/>
                <a:cs typeface="Times New Roman" panose="02020603050405020304" pitchFamily="18" charset="0"/>
              </a:rPr>
              <a:t> of</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mobiles</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price range 2 and</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3 are</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high</a:t>
            </a:r>
            <a:r>
              <a:rPr lang="en-US" sz="1800" spc="2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no</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cores.</a:t>
            </a:r>
            <a:endParaRPr lang="en-US" sz="1800" dirty="0">
              <a:latin typeface="Times New Roman" panose="02020603050405020304" pitchFamily="18" charset="0"/>
              <a:cs typeface="Times New Roman" panose="02020603050405020304" pitchFamily="18" charset="0"/>
            </a:endParaRPr>
          </a:p>
          <a:p>
            <a:pPr marL="133985" indent="-121920" algn="just">
              <a:lnSpc>
                <a:spcPct val="100000"/>
              </a:lnSpc>
              <a:buSzPct val="91666"/>
              <a:buFont typeface="Wingdings"/>
              <a:buChar char=""/>
              <a:tabLst>
                <a:tab pos="134620" algn="l"/>
              </a:tabLst>
            </a:pPr>
            <a:r>
              <a:rPr lang="en-US" sz="1800" spc="-5" dirty="0">
                <a:latin typeface="Times New Roman" panose="02020603050405020304" pitchFamily="18" charset="0"/>
                <a:cs typeface="Times New Roman" panose="02020603050405020304" pitchFamily="18" charset="0"/>
              </a:rPr>
              <a:t>Number </a:t>
            </a:r>
            <a:r>
              <a:rPr lang="en-US" sz="1800" dirty="0">
                <a:latin typeface="Times New Roman" panose="02020603050405020304" pitchFamily="18" charset="0"/>
                <a:cs typeface="Times New Roman" panose="02020603050405020304" pitchFamily="18" charset="0"/>
              </a:rPr>
              <a:t>of</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phones</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a:t>
            </a:r>
            <a:r>
              <a:rPr lang="en-US" sz="1800" spc="2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less</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thickness</a:t>
            </a:r>
            <a:r>
              <a:rPr lang="en-US" sz="1800" spc="-2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is</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high</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count</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phones</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high</a:t>
            </a:r>
            <a:r>
              <a:rPr lang="en-US" sz="1800" spc="3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thickness</a:t>
            </a:r>
            <a:r>
              <a:rPr lang="en-US" sz="1800" spc="-2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is</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8F13329-0ACD-72D3-F64F-F7D13DF44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0150"/>
            <a:ext cx="6629400" cy="37339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F2AE22-FF63-594F-46B6-E09EC99941AA}"/>
              </a:ext>
            </a:extLst>
          </p:cNvPr>
          <p:cNvSpPr txBox="1"/>
          <p:nvPr/>
        </p:nvSpPr>
        <p:spPr>
          <a:xfrm>
            <a:off x="152400" y="590550"/>
            <a:ext cx="8382000" cy="584775"/>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From the below graph,</a:t>
            </a:r>
          </a:p>
          <a:p>
            <a:pPr algn="just"/>
            <a:r>
              <a:rPr lang="en-US" sz="1600" b="0" i="0" dirty="0">
                <a:solidFill>
                  <a:srgbClr val="212121"/>
                </a:solidFill>
                <a:effectLst/>
                <a:latin typeface="Times New Roman" panose="02020603050405020304" pitchFamily="18" charset="0"/>
                <a:cs typeface="Times New Roman" panose="02020603050405020304" pitchFamily="18" charset="0"/>
              </a:rPr>
              <a:t>As we can see from low cost to very high cost mobiles which have both 4G and 3G feature in it</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5AAD13-3622-76B7-1F1D-F1612FEC9C0D}"/>
              </a:ext>
            </a:extLst>
          </p:cNvPr>
          <p:cNvSpPr txBox="1"/>
          <p:nvPr/>
        </p:nvSpPr>
        <p:spPr>
          <a:xfrm>
            <a:off x="152400" y="-9021"/>
            <a:ext cx="8229600" cy="523220"/>
          </a:xfrm>
          <a:prstGeom prst="rect">
            <a:avLst/>
          </a:prstGeom>
          <a:noFill/>
        </p:spPr>
        <p:txBody>
          <a:bodyPr wrap="square">
            <a:spAutoFit/>
          </a:bodyPr>
          <a:lstStyle/>
          <a:p>
            <a:pPr algn="ctr"/>
            <a:r>
              <a:rPr lang="en-US" sz="2800" b="1" dirty="0">
                <a:solidFill>
                  <a:srgbClr val="FF4646"/>
                </a:solidFill>
                <a:latin typeface="Times New Roman" panose="02020603050405020304" pitchFamily="18" charset="0"/>
                <a:cs typeface="Times New Roman" panose="02020603050405020304" pitchFamily="18" charset="0"/>
              </a:rPr>
              <a:t>M</a:t>
            </a:r>
            <a:r>
              <a:rPr lang="en-IN" sz="2800" b="1" dirty="0" err="1">
                <a:solidFill>
                  <a:srgbClr val="FF4646"/>
                </a:solidFill>
                <a:latin typeface="Times New Roman" panose="02020603050405020304" pitchFamily="18" charset="0"/>
                <a:cs typeface="Times New Roman" panose="02020603050405020304" pitchFamily="18" charset="0"/>
              </a:rPr>
              <a:t>obiles</a:t>
            </a:r>
            <a:r>
              <a:rPr lang="en-IN" sz="2800" b="1" dirty="0">
                <a:solidFill>
                  <a:srgbClr val="FF4646"/>
                </a:solidFill>
                <a:latin typeface="Times New Roman" panose="02020603050405020304" pitchFamily="18" charset="0"/>
                <a:cs typeface="Times New Roman" panose="02020603050405020304" pitchFamily="18" charset="0"/>
              </a:rPr>
              <a:t> with 3G and 4G Features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66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ACAAEC0-3DEC-8D8E-075E-830D49233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172250"/>
            <a:ext cx="6781800"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1BB089-A683-6935-9DF4-358095BF01A4}"/>
              </a:ext>
            </a:extLst>
          </p:cNvPr>
          <p:cNvSpPr txBox="1"/>
          <p:nvPr/>
        </p:nvSpPr>
        <p:spPr>
          <a:xfrm>
            <a:off x="2822" y="9827"/>
            <a:ext cx="8382000" cy="523220"/>
          </a:xfrm>
          <a:prstGeom prst="rect">
            <a:avLst/>
          </a:prstGeom>
          <a:noFill/>
        </p:spPr>
        <p:txBody>
          <a:bodyPr wrap="square">
            <a:spAutoFit/>
          </a:bodyPr>
          <a:lstStyle/>
          <a:p>
            <a:pPr algn="ctr"/>
            <a:r>
              <a:rPr lang="en-US" sz="2800" b="1" dirty="0">
                <a:solidFill>
                  <a:srgbClr val="FF4646"/>
                </a:solidFill>
                <a:latin typeface="Times New Roman" panose="02020603050405020304" pitchFamily="18" charset="0"/>
                <a:cs typeface="Times New Roman" panose="02020603050405020304" pitchFamily="18" charset="0"/>
              </a:rPr>
              <a:t>M</a:t>
            </a:r>
            <a:r>
              <a:rPr lang="en-IN" sz="2800" b="1" dirty="0" err="1">
                <a:solidFill>
                  <a:srgbClr val="FF4646"/>
                </a:solidFill>
                <a:latin typeface="Times New Roman" panose="02020603050405020304" pitchFamily="18" charset="0"/>
                <a:cs typeface="Times New Roman" panose="02020603050405020304" pitchFamily="18" charset="0"/>
              </a:rPr>
              <a:t>obiles</a:t>
            </a:r>
            <a:r>
              <a:rPr lang="en-IN" sz="2800" b="1" dirty="0">
                <a:solidFill>
                  <a:srgbClr val="FF4646"/>
                </a:solidFill>
                <a:latin typeface="Times New Roman" panose="02020603050405020304" pitchFamily="18" charset="0"/>
                <a:cs typeface="Times New Roman" panose="02020603050405020304" pitchFamily="18" charset="0"/>
              </a:rPr>
              <a:t> with 3G and 4G Features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51CC9D-D57D-46FB-60BF-31CEB4678C98}"/>
              </a:ext>
            </a:extLst>
          </p:cNvPr>
          <p:cNvSpPr txBox="1"/>
          <p:nvPr/>
        </p:nvSpPr>
        <p:spPr>
          <a:xfrm>
            <a:off x="76200" y="560261"/>
            <a:ext cx="8534400" cy="584775"/>
          </a:xfrm>
          <a:prstGeom prst="rect">
            <a:avLst/>
          </a:prstGeom>
          <a:noFill/>
        </p:spPr>
        <p:txBody>
          <a:bodyPr wrap="square">
            <a:spAutoFit/>
          </a:bodyPr>
          <a:lstStyle/>
          <a:p>
            <a:pPr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It goes without saying that low-cost mobile phones will lack 3G and 4G capabilities.</a:t>
            </a:r>
          </a:p>
          <a:p>
            <a:pPr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5G may be available in high-end smartphones. As we all know, technology is constantly evolving.</a:t>
            </a:r>
          </a:p>
        </p:txBody>
      </p:sp>
    </p:spTree>
    <p:extLst>
      <p:ext uri="{BB962C8B-B14F-4D97-AF65-F5344CB8AC3E}">
        <p14:creationId xmlns:p14="http://schemas.microsoft.com/office/powerpoint/2010/main" val="372602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13D9FF8-6D1A-F30C-2E66-342FF4E2BC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546453"/>
            <a:ext cx="4724400" cy="4597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33D1BE-7FC3-F391-70DA-1A259E00402F}"/>
              </a:ext>
            </a:extLst>
          </p:cNvPr>
          <p:cNvSpPr txBox="1"/>
          <p:nvPr/>
        </p:nvSpPr>
        <p:spPr>
          <a:xfrm>
            <a:off x="0" y="12889"/>
            <a:ext cx="8458200" cy="523220"/>
          </a:xfrm>
          <a:prstGeom prst="rect">
            <a:avLst/>
          </a:prstGeom>
          <a:noFill/>
        </p:spPr>
        <p:txBody>
          <a:bodyPr wrap="square">
            <a:spAutoFit/>
          </a:bodyPr>
          <a:lstStyle/>
          <a:p>
            <a:pPr algn="ctr"/>
            <a:r>
              <a:rPr lang="en-IN" sz="2800" b="0" i="0" dirty="0">
                <a:solidFill>
                  <a:srgbClr val="FF0000"/>
                </a:solidFill>
                <a:effectLst/>
                <a:latin typeface="Times New Roman" panose="02020603050405020304" pitchFamily="18" charset="0"/>
                <a:cs typeface="Times New Roman" panose="02020603050405020304" pitchFamily="18" charset="0"/>
              </a:rPr>
              <a:t> </a:t>
            </a:r>
            <a:r>
              <a:rPr lang="en-IN" sz="2800" b="1" i="0" dirty="0">
                <a:solidFill>
                  <a:srgbClr val="FF0000"/>
                </a:solidFill>
                <a:effectLst/>
                <a:latin typeface="Times New Roman" panose="02020603050405020304" pitchFamily="18" charset="0"/>
                <a:cs typeface="Times New Roman" panose="02020603050405020304" pitchFamily="18" charset="0"/>
              </a:rPr>
              <a:t>Correlation Heatmap visualization code</a:t>
            </a:r>
            <a:endParaRPr lang="en-IN" sz="2800" b="0" i="0" dirty="0">
              <a:solidFill>
                <a:srgbClr val="FF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5D5263-67A9-ADCF-9204-E022698F752D}"/>
              </a:ext>
            </a:extLst>
          </p:cNvPr>
          <p:cNvSpPr txBox="1"/>
          <p:nvPr/>
        </p:nvSpPr>
        <p:spPr>
          <a:xfrm>
            <a:off x="0" y="438150"/>
            <a:ext cx="4264378" cy="4832092"/>
          </a:xfrm>
          <a:prstGeom prst="rect">
            <a:avLst/>
          </a:prstGeom>
          <a:noFill/>
        </p:spPr>
        <p:txBody>
          <a:bodyPr wrap="square">
            <a:spAutoFit/>
          </a:bodyPr>
          <a:lstStyle/>
          <a:p>
            <a:pPr algn="just"/>
            <a:r>
              <a:rPr lang="en-US" sz="1400" dirty="0">
                <a:solidFill>
                  <a:srgbClr val="212121"/>
                </a:solidFill>
                <a:effectLst/>
                <a:latin typeface="Times New Roman" panose="02020603050405020304" pitchFamily="18" charset="0"/>
                <a:cs typeface="Times New Roman" panose="02020603050405020304" pitchFamily="18" charset="0"/>
              </a:rPr>
              <a:t>From the correlation heatmap,</a:t>
            </a:r>
          </a:p>
          <a:p>
            <a:pPr algn="just"/>
            <a:endParaRPr lang="en-IN" sz="140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400" u="none" strike="noStrike" baseline="0" dirty="0">
                <a:solidFill>
                  <a:srgbClr val="000000"/>
                </a:solidFill>
                <a:latin typeface="Times New Roman" panose="02020603050405020304" pitchFamily="18" charset="0"/>
                <a:cs typeface="Times New Roman" panose="02020603050405020304" pitchFamily="18" charset="0"/>
              </a:rPr>
              <a:t>RAM has strong positive correlation with the Price range and we know that Mobiles with high RAM are very costly. Thus RAM increases price range also increase.</a:t>
            </a:r>
          </a:p>
          <a:p>
            <a:pPr marL="285750" indent="-285750" algn="just">
              <a:buFont typeface="Wingdings" panose="05000000000000000000" pitchFamily="2" charset="2"/>
              <a:buChar char="ü"/>
            </a:pPr>
            <a:r>
              <a:rPr lang="en-US" sz="1400" u="none" strike="noStrike" baseline="0" dirty="0">
                <a:solidFill>
                  <a:srgbClr val="000000"/>
                </a:solidFill>
                <a:latin typeface="Times New Roman" panose="02020603050405020304" pitchFamily="18" charset="0"/>
                <a:cs typeface="Times New Roman" panose="02020603050405020304" pitchFamily="18" charset="0"/>
              </a:rPr>
              <a:t>Battery power also has positive correlation with the price range. Generally mobiles having high prices comes with good battery power.</a:t>
            </a:r>
            <a:endParaRPr lang="en-IN" sz="140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400" u="none" strike="noStrike" baseline="0" dirty="0">
                <a:solidFill>
                  <a:srgbClr val="000000"/>
                </a:solidFill>
                <a:latin typeface="Times New Roman" panose="02020603050405020304" pitchFamily="18" charset="0"/>
                <a:cs typeface="Times New Roman" panose="02020603050405020304" pitchFamily="18" charset="0"/>
              </a:rPr>
              <a:t>Also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px_heightand</a:t>
            </a:r>
            <a:r>
              <a:rPr lang="en-US" sz="1400" u="none" strike="noStrike" baseline="0" dirty="0">
                <a:solidFill>
                  <a:srgbClr val="000000"/>
                </a:solidFill>
                <a:latin typeface="Times New Roman" panose="02020603050405020304" pitchFamily="18" charset="0"/>
                <a:cs typeface="Times New Roman" panose="02020603050405020304" pitchFamily="18" charset="0"/>
              </a:rPr>
              <a:t>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px_width</a:t>
            </a:r>
            <a:r>
              <a:rPr lang="en-US" sz="1400" u="none" strike="noStrike" baseline="0" dirty="0">
                <a:solidFill>
                  <a:srgbClr val="000000"/>
                </a:solidFill>
                <a:latin typeface="Times New Roman" panose="02020603050405020304" pitchFamily="18" charset="0"/>
                <a:cs typeface="Times New Roman" panose="02020603050405020304" pitchFamily="18" charset="0"/>
              </a:rPr>
              <a:t>(Pixel Resolution Height and width) are positively correlated. Generally High price range mobiles have good resolutions.</a:t>
            </a:r>
            <a:endParaRPr lang="en-IN" sz="140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400" u="none" strike="noStrike" baseline="0" dirty="0" err="1">
                <a:solidFill>
                  <a:srgbClr val="000000"/>
                </a:solidFill>
                <a:latin typeface="Times New Roman" panose="02020603050405020304" pitchFamily="18" charset="0"/>
                <a:cs typeface="Times New Roman" panose="02020603050405020304" pitchFamily="18" charset="0"/>
              </a:rPr>
              <a:t>Four_gand</a:t>
            </a:r>
            <a:r>
              <a:rPr lang="en-US" sz="1400" u="none" strike="noStrike" baseline="0" dirty="0">
                <a:solidFill>
                  <a:srgbClr val="000000"/>
                </a:solidFill>
                <a:latin typeface="Times New Roman" panose="02020603050405020304" pitchFamily="18" charset="0"/>
                <a:cs typeface="Times New Roman" panose="02020603050405020304" pitchFamily="18" charset="0"/>
              </a:rPr>
              <a:t>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Three_gare</a:t>
            </a:r>
            <a:r>
              <a:rPr lang="en-US" sz="1400" u="none" strike="noStrike" baseline="0" dirty="0">
                <a:solidFill>
                  <a:srgbClr val="000000"/>
                </a:solidFill>
                <a:latin typeface="Times New Roman" panose="02020603050405020304" pitchFamily="18" charset="0"/>
                <a:cs typeface="Times New Roman" panose="02020603050405020304" pitchFamily="18" charset="0"/>
              </a:rPr>
              <a:t> highly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positvelycorrelated</a:t>
            </a:r>
            <a:r>
              <a:rPr lang="en-US" sz="1400" u="none" strike="noStrike" baseline="0" dirty="0">
                <a:solidFill>
                  <a:srgbClr val="000000"/>
                </a:solidFill>
                <a:latin typeface="Times New Roman" panose="02020603050405020304" pitchFamily="18" charset="0"/>
                <a:cs typeface="Times New Roman" panose="02020603050405020304" pitchFamily="18" charset="0"/>
              </a:rPr>
              <a:t>.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Nowdaysmost</a:t>
            </a:r>
            <a:r>
              <a:rPr lang="en-US" sz="1400" u="none" strike="noStrike" baseline="0" dirty="0">
                <a:solidFill>
                  <a:srgbClr val="000000"/>
                </a:solidFill>
                <a:latin typeface="Times New Roman" panose="02020603050405020304" pitchFamily="18" charset="0"/>
                <a:cs typeface="Times New Roman" panose="02020603050405020304" pitchFamily="18" charset="0"/>
              </a:rPr>
              <a:t> of the smart mobiles has both type of options. This could be the reason that they are correlated.</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400" u="none" strike="noStrike" baseline="0" dirty="0">
                <a:solidFill>
                  <a:srgbClr val="000000"/>
                </a:solidFill>
                <a:latin typeface="Times New Roman" panose="02020603050405020304" pitchFamily="18" charset="0"/>
                <a:cs typeface="Times New Roman" panose="02020603050405020304" pitchFamily="18" charset="0"/>
              </a:rPr>
              <a:t>primary camera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i.epc</a:t>
            </a:r>
            <a:r>
              <a:rPr lang="en-US" sz="1400" u="none" strike="noStrike" baseline="0" dirty="0">
                <a:solidFill>
                  <a:srgbClr val="000000"/>
                </a:solidFill>
                <a:latin typeface="Times New Roman" panose="02020603050405020304" pitchFamily="18" charset="0"/>
                <a:cs typeface="Times New Roman" panose="02020603050405020304" pitchFamily="18" charset="0"/>
              </a:rPr>
              <a:t> and front camera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fcare</a:t>
            </a:r>
            <a:r>
              <a:rPr lang="en-US" sz="1400" u="none" strike="noStrike" baseline="0" dirty="0">
                <a:solidFill>
                  <a:srgbClr val="000000"/>
                </a:solidFill>
                <a:latin typeface="Times New Roman" panose="02020603050405020304" pitchFamily="18" charset="0"/>
                <a:cs typeface="Times New Roman" panose="02020603050405020304" pitchFamily="18" charset="0"/>
              </a:rPr>
              <a:t> positively correlated.</a:t>
            </a:r>
          </a:p>
          <a:p>
            <a:pPr marL="285750" indent="-285750" algn="just">
              <a:buFont typeface="Wingdings" panose="05000000000000000000" pitchFamily="2" charset="2"/>
              <a:buChar char="ü"/>
            </a:pPr>
            <a:r>
              <a:rPr lang="en-US" sz="1400" u="none" strike="noStrike" baseline="0" dirty="0" err="1">
                <a:solidFill>
                  <a:srgbClr val="000000"/>
                </a:solidFill>
                <a:latin typeface="Times New Roman" panose="02020603050405020304" pitchFamily="18" charset="0"/>
                <a:cs typeface="Times New Roman" panose="02020603050405020304" pitchFamily="18" charset="0"/>
              </a:rPr>
              <a:t>sc_hand</a:t>
            </a:r>
            <a:r>
              <a:rPr lang="en-US" sz="1400" u="none" strike="noStrike" baseline="0" dirty="0">
                <a:solidFill>
                  <a:srgbClr val="000000"/>
                </a:solidFill>
                <a:latin typeface="Times New Roman" panose="02020603050405020304" pitchFamily="18" charset="0"/>
                <a:cs typeface="Times New Roman" panose="02020603050405020304" pitchFamily="18" charset="0"/>
              </a:rPr>
              <a:t> </a:t>
            </a:r>
            <a:r>
              <a:rPr lang="en-US" sz="1400" u="none" strike="noStrike" baseline="0" dirty="0" err="1">
                <a:solidFill>
                  <a:srgbClr val="000000"/>
                </a:solidFill>
                <a:latin typeface="Times New Roman" panose="02020603050405020304" pitchFamily="18" charset="0"/>
                <a:cs typeface="Times New Roman" panose="02020603050405020304" pitchFamily="18" charset="0"/>
              </a:rPr>
              <a:t>sc_ware</a:t>
            </a:r>
            <a:r>
              <a:rPr lang="en-US" sz="1400" u="none" strike="noStrike" baseline="0" dirty="0">
                <a:solidFill>
                  <a:srgbClr val="000000"/>
                </a:solidFill>
                <a:latin typeface="Times New Roman" panose="02020603050405020304" pitchFamily="18" charset="0"/>
                <a:cs typeface="Times New Roman" panose="02020603050405020304" pitchFamily="18" charset="0"/>
              </a:rPr>
              <a:t> positively correlated.</a:t>
            </a:r>
          </a:p>
          <a:p>
            <a:pPr algn="just"/>
            <a:endParaRPr lang="en-US" sz="140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40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64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70815"/>
            <a:ext cx="5264785" cy="391795"/>
          </a:xfrm>
          <a:prstGeom prst="rect">
            <a:avLst/>
          </a:prstGeom>
        </p:spPr>
        <p:txBody>
          <a:bodyPr vert="horz" wrap="square" lIns="0" tIns="12700" rIns="0" bIns="0" rtlCol="0">
            <a:spAutoFit/>
          </a:bodyPr>
          <a:lstStyle/>
          <a:p>
            <a:pPr marL="12066">
              <a:lnSpc>
                <a:spcPct val="100000"/>
              </a:lnSpc>
              <a:spcBef>
                <a:spcPts val="100"/>
              </a:spcBef>
              <a:buSzPct val="116666"/>
              <a:tabLst>
                <a:tab pos="498475" algn="l"/>
                <a:tab pos="499109" algn="l"/>
              </a:tabLst>
            </a:pPr>
            <a:r>
              <a:rPr lang="en-US" sz="2400" b="1" spc="-5" dirty="0">
                <a:solidFill>
                  <a:srgbClr val="FF4646"/>
                </a:solidFill>
                <a:latin typeface="Arial"/>
                <a:cs typeface="Arial"/>
              </a:rPr>
              <a:t>Data Splitting</a:t>
            </a:r>
            <a:r>
              <a:rPr sz="2400" b="1" spc="-20" dirty="0">
                <a:solidFill>
                  <a:srgbClr val="FF4646"/>
                </a:solidFill>
                <a:latin typeface="Arial"/>
                <a:cs typeface="Arial"/>
              </a:rPr>
              <a:t> </a:t>
            </a:r>
            <a:r>
              <a:rPr sz="2400" b="1" dirty="0">
                <a:solidFill>
                  <a:srgbClr val="FF4646"/>
                </a:solidFill>
                <a:latin typeface="Arial"/>
                <a:cs typeface="Arial"/>
              </a:rPr>
              <a:t>:</a:t>
            </a:r>
            <a:endParaRPr sz="2400" dirty="0">
              <a:latin typeface="Arial"/>
              <a:cs typeface="Arial"/>
            </a:endParaRPr>
          </a:p>
        </p:txBody>
      </p:sp>
      <p:sp>
        <p:nvSpPr>
          <p:cNvPr id="3" name="object 3"/>
          <p:cNvSpPr txBox="1"/>
          <p:nvPr/>
        </p:nvSpPr>
        <p:spPr>
          <a:xfrm>
            <a:off x="78739" y="727963"/>
            <a:ext cx="8915400" cy="4014561"/>
          </a:xfrm>
          <a:prstGeom prst="rect">
            <a:avLst/>
          </a:prstGeom>
        </p:spPr>
        <p:txBody>
          <a:bodyPr vert="horz" wrap="square" lIns="0" tIns="13335" rIns="0" bIns="0" rtlCol="0">
            <a:spAutoFit/>
          </a:bodyPr>
          <a:lstStyle/>
          <a:p>
            <a:pPr marL="12700" marR="5080" algn="just">
              <a:lnSpc>
                <a:spcPct val="100000"/>
              </a:lnSpc>
              <a:spcBef>
                <a:spcPts val="105"/>
              </a:spcBef>
            </a:pPr>
            <a:r>
              <a:rPr sz="1600" spc="-5" dirty="0">
                <a:latin typeface="Times New Roman" panose="02020603050405020304" pitchFamily="18" charset="0"/>
                <a:cs typeface="Times New Roman" panose="02020603050405020304" pitchFamily="18" charset="0"/>
              </a:rPr>
              <a:t>Before building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models </a:t>
            </a:r>
            <a:r>
              <a:rPr sz="1600" spc="10" dirty="0">
                <a:latin typeface="Times New Roman" panose="02020603050405020304" pitchFamily="18" charset="0"/>
                <a:cs typeface="Times New Roman" panose="02020603050405020304" pitchFamily="18" charset="0"/>
              </a:rPr>
              <a:t>we </a:t>
            </a:r>
            <a:r>
              <a:rPr sz="1600" spc="-5" dirty="0">
                <a:latin typeface="Times New Roman" panose="02020603050405020304" pitchFamily="18" charset="0"/>
                <a:cs typeface="Times New Roman" panose="02020603050405020304" pitchFamily="18" charset="0"/>
              </a:rPr>
              <a:t>performed the </a:t>
            </a:r>
            <a:r>
              <a:rPr sz="1600" dirty="0">
                <a:latin typeface="Times New Roman" panose="02020603050405020304" pitchFamily="18" charset="0"/>
                <a:cs typeface="Times New Roman" panose="02020603050405020304" pitchFamily="18" charset="0"/>
              </a:rPr>
              <a:t>train test </a:t>
            </a:r>
            <a:r>
              <a:rPr sz="1600" spc="-5" dirty="0">
                <a:latin typeface="Times New Roman" panose="02020603050405020304" pitchFamily="18" charset="0"/>
                <a:cs typeface="Times New Roman" panose="02020603050405020304" pitchFamily="18" charset="0"/>
              </a:rPr>
              <a:t>split. We kept </a:t>
            </a:r>
            <a:r>
              <a:rPr sz="1600" dirty="0">
                <a:latin typeface="Times New Roman" panose="02020603050405020304" pitchFamily="18" charset="0"/>
                <a:cs typeface="Times New Roman" panose="02020603050405020304" pitchFamily="18" charset="0"/>
              </a:rPr>
              <a:t>25% </a:t>
            </a:r>
            <a:r>
              <a:rPr sz="1600" spc="-5" dirty="0">
                <a:latin typeface="Times New Roman" panose="02020603050405020304" pitchFamily="18" charset="0"/>
                <a:cs typeface="Times New Roman" panose="02020603050405020304" pitchFamily="18" charset="0"/>
              </a:rPr>
              <a:t>of the data for </a:t>
            </a:r>
            <a:r>
              <a:rPr sz="1600" dirty="0">
                <a:latin typeface="Times New Roman" panose="02020603050405020304" pitchFamily="18" charset="0"/>
                <a:cs typeface="Times New Roman" panose="02020603050405020304" pitchFamily="18" charset="0"/>
              </a:rPr>
              <a:t>test</a:t>
            </a:r>
            <a:r>
              <a:rPr lang="en-US" sz="1600" dirty="0">
                <a:latin typeface="Times New Roman" panose="02020603050405020304" pitchFamily="18" charset="0"/>
                <a:cs typeface="Times New Roman" panose="02020603050405020304" pitchFamily="18" charset="0"/>
              </a:rPr>
              <a:t>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 remaining </a:t>
            </a:r>
            <a:r>
              <a:rPr sz="1600" spc="-37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75%</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data</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for training</a:t>
            </a:r>
            <a:r>
              <a:rPr sz="1600" spc="-5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model.</a:t>
            </a:r>
            <a:endParaRPr sz="1600" dirty="0">
              <a:latin typeface="Times New Roman" panose="02020603050405020304" pitchFamily="18" charset="0"/>
              <a:cs typeface="Times New Roman" panose="02020603050405020304" pitchFamily="18" charset="0"/>
            </a:endParaRPr>
          </a:p>
          <a:p>
            <a:pPr algn="just">
              <a:lnSpc>
                <a:spcPct val="100000"/>
              </a:lnSpc>
              <a:spcBef>
                <a:spcPts val="10"/>
              </a:spcBef>
            </a:pPr>
            <a:endParaRPr sz="1600" dirty="0">
              <a:latin typeface="Times New Roman" panose="02020603050405020304" pitchFamily="18" charset="0"/>
              <a:cs typeface="Times New Roman" panose="02020603050405020304" pitchFamily="18" charset="0"/>
            </a:endParaRPr>
          </a:p>
          <a:p>
            <a:pPr marL="12700" algn="just">
              <a:lnSpc>
                <a:spcPct val="100000"/>
              </a:lnSpc>
            </a:pPr>
            <a:r>
              <a:rPr sz="1600" spc="-5" dirty="0">
                <a:latin typeface="Times New Roman" panose="02020603050405020304" pitchFamily="18" charset="0"/>
                <a:cs typeface="Times New Roman" panose="02020603050405020304" pitchFamily="18" charset="0"/>
              </a:rPr>
              <a:t>We compared</a:t>
            </a:r>
            <a:r>
              <a:rPr sz="1600" spc="-15" dirty="0">
                <a:latin typeface="Times New Roman" panose="02020603050405020304" pitchFamily="18" charset="0"/>
                <a:cs typeface="Times New Roman" panose="02020603050405020304" pitchFamily="18" charset="0"/>
              </a:rPr>
              <a:t> </a:t>
            </a:r>
            <a:r>
              <a:rPr lang="en-US" sz="1600" spc="-15" dirty="0">
                <a:latin typeface="Times New Roman" panose="02020603050405020304" pitchFamily="18" charset="0"/>
                <a:cs typeface="Times New Roman" panose="02020603050405020304" pitchFamily="18" charset="0"/>
              </a:rPr>
              <a:t>7</a:t>
            </a:r>
            <a:r>
              <a:rPr sz="1600" spc="-5" dirty="0">
                <a:latin typeface="Times New Roman" panose="02020603050405020304" pitchFamily="18" charset="0"/>
                <a:cs typeface="Times New Roman" panose="02020603050405020304" pitchFamily="18" charset="0"/>
              </a:rPr>
              <a:t> algorithms</a:t>
            </a:r>
            <a:r>
              <a:rPr sz="1600" spc="-3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evaluated</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them</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based</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overall </a:t>
            </a:r>
            <a:r>
              <a:rPr sz="1600" dirty="0">
                <a:latin typeface="Times New Roman" panose="02020603050405020304" pitchFamily="18" charset="0"/>
                <a:cs typeface="Times New Roman" panose="02020603050405020304" pitchFamily="18" charset="0"/>
              </a:rPr>
              <a:t>accuracy</a:t>
            </a:r>
            <a:r>
              <a:rPr sz="1600" spc="-4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score</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recall</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endParaRPr sz="1600" dirty="0">
              <a:latin typeface="Times New Roman" panose="02020603050405020304" pitchFamily="18" charset="0"/>
              <a:cs typeface="Times New Roman" panose="02020603050405020304" pitchFamily="18" charset="0"/>
            </a:endParaRPr>
          </a:p>
          <a:p>
            <a:pPr marL="12700" algn="just">
              <a:lnSpc>
                <a:spcPct val="100000"/>
              </a:lnSpc>
            </a:pPr>
            <a:r>
              <a:rPr sz="1600" spc="-5" dirty="0">
                <a:latin typeface="Times New Roman" panose="02020603050405020304" pitchFamily="18" charset="0"/>
                <a:cs typeface="Times New Roman" panose="02020603050405020304" pitchFamily="18" charset="0"/>
              </a:rPr>
              <a:t>individual</a:t>
            </a:r>
            <a:r>
              <a:rPr sz="1600" spc="-6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classes.</a:t>
            </a:r>
          </a:p>
          <a:p>
            <a:pPr marL="75565" indent="-63500" algn="just">
              <a:lnSpc>
                <a:spcPct val="100000"/>
              </a:lnSpc>
              <a:buSzPct val="92857"/>
              <a:buFont typeface="Arial MT"/>
              <a:buChar char="•"/>
              <a:tabLst>
                <a:tab pos="76200" algn="l"/>
              </a:tabLst>
            </a:pPr>
            <a:r>
              <a:rPr sz="1600" spc="-5" dirty="0">
                <a:latin typeface="Times New Roman" panose="02020603050405020304" pitchFamily="18" charset="0"/>
                <a:cs typeface="Times New Roman" panose="02020603050405020304" pitchFamily="18" charset="0"/>
              </a:rPr>
              <a:t>Accuracy</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is</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ratio</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total</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number of</a:t>
            </a:r>
            <a:r>
              <a:rPr sz="1600" dirty="0">
                <a:latin typeface="Times New Roman" panose="02020603050405020304" pitchFamily="18" charset="0"/>
                <a:cs typeface="Times New Roman" panose="02020603050405020304" pitchFamily="18" charset="0"/>
              </a:rPr>
              <a:t> correct</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predictions</a:t>
            </a:r>
            <a:r>
              <a:rPr sz="1600" spc="-4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total</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number</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predictions.</a:t>
            </a:r>
            <a:endParaRPr sz="1600" dirty="0">
              <a:latin typeface="Times New Roman" panose="02020603050405020304" pitchFamily="18" charset="0"/>
              <a:cs typeface="Times New Roman" panose="02020603050405020304" pitchFamily="18" charset="0"/>
            </a:endParaRPr>
          </a:p>
          <a:p>
            <a:pPr marL="75565" indent="-63500" algn="just">
              <a:lnSpc>
                <a:spcPct val="100000"/>
              </a:lnSpc>
              <a:buSzPct val="92857"/>
              <a:buFont typeface="Arial MT"/>
              <a:buChar char="•"/>
              <a:tabLst>
                <a:tab pos="76200" algn="l"/>
              </a:tabLst>
            </a:pPr>
            <a:r>
              <a:rPr sz="1600" spc="-5" dirty="0">
                <a:latin typeface="Times New Roman" panose="02020603050405020304" pitchFamily="18" charset="0"/>
                <a:cs typeface="Times New Roman" panose="02020603050405020304" pitchFamily="18" charset="0"/>
              </a:rPr>
              <a:t>The</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recall</a:t>
            </a:r>
            <a:r>
              <a:rPr sz="1600" spc="-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is</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measure</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our</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model</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correctly</a:t>
            </a:r>
            <a:r>
              <a:rPr sz="1600" spc="-4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identifying</a:t>
            </a:r>
            <a:r>
              <a:rPr sz="1600" spc="-5" dirty="0">
                <a:latin typeface="Times New Roman" panose="02020603050405020304" pitchFamily="18" charset="0"/>
                <a:cs typeface="Times New Roman" panose="02020603050405020304" pitchFamily="18" charset="0"/>
              </a:rPr>
              <a:t> True</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Positives.</a:t>
            </a:r>
            <a:endParaRPr lang="en-US" sz="1600" dirty="0">
              <a:latin typeface="Times New Roman" panose="02020603050405020304" pitchFamily="18" charset="0"/>
              <a:cs typeface="Times New Roman" panose="02020603050405020304" pitchFamily="18" charset="0"/>
            </a:endParaRPr>
          </a:p>
          <a:p>
            <a:pPr marL="75565" indent="-63500" algn="just">
              <a:lnSpc>
                <a:spcPct val="100000"/>
              </a:lnSpc>
              <a:buSzPct val="92857"/>
              <a:buFont typeface="Arial MT"/>
              <a:buChar char="•"/>
              <a:tabLst>
                <a:tab pos="76200" algn="l"/>
              </a:tabLst>
            </a:pPr>
            <a:endParaRPr sz="1600" dirty="0">
              <a:latin typeface="Times New Roman" panose="02020603050405020304" pitchFamily="18" charset="0"/>
              <a:cs typeface="Times New Roman" panose="02020603050405020304" pitchFamily="18" charset="0"/>
            </a:endParaRPr>
          </a:p>
          <a:p>
            <a:pPr marL="12065" algn="just">
              <a:tabLst>
                <a:tab pos="219075" algn="l"/>
              </a:tabLst>
            </a:pPr>
            <a:r>
              <a:rPr lang="en-IN" sz="2000" b="1" dirty="0">
                <a:solidFill>
                  <a:srgbClr val="212121"/>
                </a:solidFill>
                <a:effectLst/>
                <a:latin typeface="Times New Roman" panose="02020603050405020304" pitchFamily="18" charset="0"/>
                <a:cs typeface="Times New Roman" panose="02020603050405020304" pitchFamily="18" charset="0"/>
              </a:rPr>
              <a:t>ML Model Implementation</a:t>
            </a:r>
            <a:endParaRPr lang="en-US" sz="2000" b="1" spc="-5" dirty="0">
              <a:latin typeface="Times New Roman" panose="02020603050405020304" pitchFamily="18" charset="0"/>
              <a:cs typeface="Times New Roman" panose="02020603050405020304" pitchFamily="18" charset="0"/>
            </a:endParaRPr>
          </a:p>
          <a:p>
            <a:pPr marL="218440" indent="-206375" algn="just">
              <a:lnSpc>
                <a:spcPct val="100000"/>
              </a:lnSpc>
              <a:buAutoNum type="arabicParenR"/>
              <a:tabLst>
                <a:tab pos="219075" algn="l"/>
              </a:tabLst>
            </a:pPr>
            <a:r>
              <a:rPr lang="en-US" sz="1600" b="1" spc="-5" dirty="0">
                <a:latin typeface="Times New Roman" panose="02020603050405020304" pitchFamily="18" charset="0"/>
                <a:cs typeface="Times New Roman" panose="02020603050405020304" pitchFamily="18" charset="0"/>
              </a:rPr>
              <a:t>Logistic Regression</a:t>
            </a:r>
          </a:p>
          <a:p>
            <a:pPr marL="218440" indent="-206375" algn="just">
              <a:buFontTx/>
              <a:buAutoNum type="arabicParenR"/>
              <a:tabLst>
                <a:tab pos="219075" algn="l"/>
              </a:tabLst>
            </a:pPr>
            <a:r>
              <a:rPr lang="en-IN" sz="1600" b="1" spc="-5" dirty="0">
                <a:latin typeface="Times New Roman" panose="02020603050405020304" pitchFamily="18" charset="0"/>
                <a:cs typeface="Times New Roman" panose="02020603050405020304" pitchFamily="18" charset="0"/>
              </a:rPr>
              <a:t>K-nearest</a:t>
            </a:r>
            <a:r>
              <a:rPr lang="en-IN" sz="1600" b="1" spc="-35" dirty="0">
                <a:latin typeface="Times New Roman" panose="02020603050405020304" pitchFamily="18" charset="0"/>
                <a:cs typeface="Times New Roman" panose="02020603050405020304" pitchFamily="18" charset="0"/>
              </a:rPr>
              <a:t> </a:t>
            </a:r>
            <a:r>
              <a:rPr lang="en-IN" sz="1600" b="1" spc="-5" dirty="0">
                <a:latin typeface="Times New Roman" panose="02020603050405020304" pitchFamily="18" charset="0"/>
                <a:cs typeface="Times New Roman" panose="02020603050405020304" pitchFamily="18" charset="0"/>
              </a:rPr>
              <a:t>Neighbour</a:t>
            </a:r>
            <a:r>
              <a:rPr lang="en-IN" sz="1600" b="1" spc="-20" dirty="0">
                <a:latin typeface="Times New Roman" panose="02020603050405020304" pitchFamily="18" charset="0"/>
                <a:cs typeface="Times New Roman" panose="02020603050405020304" pitchFamily="18" charset="0"/>
              </a:rPr>
              <a:t> </a:t>
            </a:r>
            <a:r>
              <a:rPr lang="en-IN" sz="1600" b="1" spc="-5" dirty="0">
                <a:latin typeface="Times New Roman" panose="02020603050405020304" pitchFamily="18" charset="0"/>
                <a:cs typeface="Times New Roman" panose="02020603050405020304" pitchFamily="18" charset="0"/>
              </a:rPr>
              <a:t>classifier</a:t>
            </a:r>
          </a:p>
          <a:p>
            <a:pPr marL="218440" indent="-206375" algn="just">
              <a:buFontTx/>
              <a:buAutoNum type="arabicParenR"/>
              <a:tabLst>
                <a:tab pos="219075" algn="l"/>
              </a:tabLst>
            </a:pPr>
            <a:r>
              <a:rPr lang="en-IN" sz="1600" b="1" spc="-5" dirty="0">
                <a:latin typeface="Times New Roman" panose="02020603050405020304" pitchFamily="18" charset="0"/>
                <a:cs typeface="Times New Roman" panose="02020603050405020304" pitchFamily="18" charset="0"/>
              </a:rPr>
              <a:t>Naïve Bayes Theorem</a:t>
            </a:r>
          </a:p>
          <a:p>
            <a:pPr marL="218440" indent="-206375" algn="just">
              <a:buFontTx/>
              <a:buAutoNum type="arabicParenR"/>
              <a:tabLst>
                <a:tab pos="219075" algn="l"/>
              </a:tabLst>
            </a:pPr>
            <a:r>
              <a:rPr lang="en-IN" sz="1600" b="1" spc="-5" dirty="0">
                <a:latin typeface="Times New Roman" panose="02020603050405020304" pitchFamily="18" charset="0"/>
                <a:cs typeface="Times New Roman" panose="02020603050405020304" pitchFamily="18" charset="0"/>
              </a:rPr>
              <a:t>Support</a:t>
            </a:r>
            <a:r>
              <a:rPr lang="en-IN" sz="1600" b="1" spc="-15"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Vector</a:t>
            </a:r>
            <a:r>
              <a:rPr lang="en-IN" sz="1600" b="1" spc="-40" dirty="0">
                <a:latin typeface="Times New Roman" panose="02020603050405020304" pitchFamily="18" charset="0"/>
                <a:cs typeface="Times New Roman" panose="02020603050405020304" pitchFamily="18" charset="0"/>
              </a:rPr>
              <a:t> </a:t>
            </a:r>
            <a:r>
              <a:rPr lang="en-IN" sz="1600" b="1" spc="-5" dirty="0">
                <a:latin typeface="Times New Roman" panose="02020603050405020304" pitchFamily="18" charset="0"/>
                <a:cs typeface="Times New Roman" panose="02020603050405020304" pitchFamily="18" charset="0"/>
              </a:rPr>
              <a:t>Machine(SVM)</a:t>
            </a:r>
            <a:endParaRPr lang="en-US" sz="1600" b="1" spc="-5" dirty="0">
              <a:latin typeface="Times New Roman" panose="02020603050405020304" pitchFamily="18" charset="0"/>
              <a:cs typeface="Times New Roman" panose="02020603050405020304" pitchFamily="18" charset="0"/>
            </a:endParaRPr>
          </a:p>
          <a:p>
            <a:pPr marL="218440" indent="-206375" algn="just">
              <a:lnSpc>
                <a:spcPct val="100000"/>
              </a:lnSpc>
              <a:buAutoNum type="arabicParenR"/>
              <a:tabLst>
                <a:tab pos="219075" algn="l"/>
              </a:tabLst>
            </a:pPr>
            <a:r>
              <a:rPr sz="1600" b="1" spc="-5" dirty="0">
                <a:latin typeface="Times New Roman" panose="02020603050405020304" pitchFamily="18" charset="0"/>
                <a:cs typeface="Times New Roman" panose="02020603050405020304" pitchFamily="18" charset="0"/>
              </a:rPr>
              <a:t>Decision</a:t>
            </a:r>
            <a:r>
              <a:rPr sz="1600" b="1" spc="-60"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Tree</a:t>
            </a:r>
            <a:endParaRPr sz="1600" dirty="0">
              <a:latin typeface="Times New Roman" panose="02020603050405020304" pitchFamily="18" charset="0"/>
              <a:cs typeface="Times New Roman" panose="02020603050405020304" pitchFamily="18" charset="0"/>
            </a:endParaRPr>
          </a:p>
          <a:p>
            <a:pPr marL="218440" indent="-206375" algn="just">
              <a:lnSpc>
                <a:spcPct val="100000"/>
              </a:lnSpc>
              <a:buAutoNum type="arabicParenR"/>
              <a:tabLst>
                <a:tab pos="219075" algn="l"/>
              </a:tabLst>
            </a:pPr>
            <a:r>
              <a:rPr sz="1600" b="1" spc="-5" dirty="0">
                <a:latin typeface="Times New Roman" panose="02020603050405020304" pitchFamily="18" charset="0"/>
                <a:cs typeface="Times New Roman" panose="02020603050405020304" pitchFamily="18" charset="0"/>
              </a:rPr>
              <a:t>Random</a:t>
            </a:r>
            <a:r>
              <a:rPr sz="1600" b="1" spc="-30"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Forest</a:t>
            </a:r>
            <a:r>
              <a:rPr sz="1600" b="1" spc="-40" dirty="0">
                <a:latin typeface="Times New Roman" panose="02020603050405020304" pitchFamily="18" charset="0"/>
                <a:cs typeface="Times New Roman" panose="02020603050405020304" pitchFamily="18" charset="0"/>
              </a:rPr>
              <a:t> </a:t>
            </a:r>
            <a:r>
              <a:rPr sz="1600" b="1" dirty="0">
                <a:latin typeface="Times New Roman" panose="02020603050405020304" pitchFamily="18" charset="0"/>
                <a:cs typeface="Times New Roman" panose="02020603050405020304" pitchFamily="18" charset="0"/>
              </a:rPr>
              <a:t>classifier</a:t>
            </a:r>
            <a:endParaRPr sz="1600" dirty="0">
              <a:latin typeface="Times New Roman" panose="02020603050405020304" pitchFamily="18" charset="0"/>
              <a:cs typeface="Times New Roman" panose="02020603050405020304" pitchFamily="18" charset="0"/>
            </a:endParaRPr>
          </a:p>
          <a:p>
            <a:pPr marL="218440" indent="-206375" algn="just">
              <a:lnSpc>
                <a:spcPct val="100000"/>
              </a:lnSpc>
              <a:buAutoNum type="arabicParenR"/>
              <a:tabLst>
                <a:tab pos="219075" algn="l"/>
              </a:tabLst>
            </a:pPr>
            <a:r>
              <a:rPr sz="1600" b="1" dirty="0">
                <a:latin typeface="Times New Roman" panose="02020603050405020304" pitchFamily="18" charset="0"/>
                <a:cs typeface="Times New Roman" panose="02020603050405020304" pitchFamily="18" charset="0"/>
              </a:rPr>
              <a:t>XG</a:t>
            </a:r>
            <a:r>
              <a:rPr sz="1600" b="1" spc="-25"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Boost</a:t>
            </a:r>
            <a:r>
              <a:rPr sz="1600" b="1" spc="-25"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Classifier</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D8C5FC8F-D5C1-5996-4653-47EBD0F85070}"/>
              </a:ext>
            </a:extLst>
          </p:cNvPr>
          <p:cNvPicPr>
            <a:picLocks noChangeAspect="1"/>
          </p:cNvPicPr>
          <p:nvPr/>
        </p:nvPicPr>
        <p:blipFill rotWithShape="1">
          <a:blip r:embed="rId2">
            <a:extLst>
              <a:ext uri="{28A0092B-C50C-407E-A947-70E740481C1C}">
                <a14:useLocalDpi xmlns:a14="http://schemas.microsoft.com/office/drawing/2010/main" val="0"/>
              </a:ext>
            </a:extLst>
          </a:blip>
          <a:srcRect l="3334" t="38142" r="56666" b="26285"/>
          <a:stretch/>
        </p:blipFill>
        <p:spPr>
          <a:xfrm>
            <a:off x="21771" y="647197"/>
            <a:ext cx="5080000" cy="2085346"/>
          </a:xfrm>
          <a:prstGeom prst="rect">
            <a:avLst/>
          </a:prstGeom>
        </p:spPr>
      </p:pic>
      <p:pic>
        <p:nvPicPr>
          <p:cNvPr id="8" name="Picture 2">
            <a:extLst>
              <a:ext uri="{FF2B5EF4-FFF2-40B4-BE49-F238E27FC236}">
                <a16:creationId xmlns:a16="http://schemas.microsoft.com/office/drawing/2014/main" id="{F519832D-E5D0-09F6-FC2A-EEA59438A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580370"/>
            <a:ext cx="3128275" cy="23156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7DE98B4-FB9E-680D-EC08-49BB5B78595E}"/>
              </a:ext>
            </a:extLst>
          </p:cNvPr>
          <p:cNvSpPr txBox="1"/>
          <p:nvPr/>
        </p:nvSpPr>
        <p:spPr>
          <a:xfrm>
            <a:off x="0" y="57150"/>
            <a:ext cx="8458200" cy="523220"/>
          </a:xfrm>
          <a:prstGeom prst="rect">
            <a:avLst/>
          </a:prstGeom>
          <a:noFill/>
        </p:spPr>
        <p:txBody>
          <a:bodyPr wrap="square">
            <a:spAutoFit/>
          </a:bodyPr>
          <a:lstStyle/>
          <a:p>
            <a:pPr marL="12066" algn="ctr">
              <a:lnSpc>
                <a:spcPct val="100000"/>
              </a:lnSpc>
              <a:spcBef>
                <a:spcPts val="100"/>
              </a:spcBef>
              <a:buSzPct val="116666"/>
              <a:tabLst>
                <a:tab pos="498475" algn="l"/>
                <a:tab pos="499109" algn="l"/>
              </a:tabLst>
            </a:pPr>
            <a:r>
              <a:rPr lang="en-IN" sz="2800" b="1" spc="-5" dirty="0">
                <a:solidFill>
                  <a:srgbClr val="FF4646"/>
                </a:solidFill>
                <a:latin typeface="Times New Roman" panose="02020603050405020304" pitchFamily="18" charset="0"/>
                <a:cs typeface="Times New Roman" panose="02020603050405020304" pitchFamily="18" charset="0"/>
              </a:rPr>
              <a:t>Logistic </a:t>
            </a:r>
            <a:r>
              <a:rPr lang="en-IN" sz="2800" b="1" spc="-5" dirty="0" err="1">
                <a:solidFill>
                  <a:srgbClr val="FF4646"/>
                </a:solidFill>
                <a:latin typeface="Times New Roman" panose="02020603050405020304" pitchFamily="18" charset="0"/>
                <a:cs typeface="Times New Roman" panose="02020603050405020304" pitchFamily="18" charset="0"/>
              </a:rPr>
              <a:t>Regresssion</a:t>
            </a:r>
            <a:r>
              <a:rPr lang="en-IN" sz="2800" b="1" dirty="0">
                <a:solidFill>
                  <a:srgbClr val="FF4646"/>
                </a:solidFill>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11268" name="Picture 4">
            <a:extLst>
              <a:ext uri="{FF2B5EF4-FFF2-40B4-BE49-F238E27FC236}">
                <a16:creationId xmlns:a16="http://schemas.microsoft.com/office/drawing/2014/main" id="{980A4EE7-669B-C76D-0A87-AFC707CE6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036711"/>
            <a:ext cx="3128275" cy="20496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444FCAB-D41F-906B-3AC3-A1D68D9913DF}"/>
              </a:ext>
            </a:extLst>
          </p:cNvPr>
          <p:cNvSpPr txBox="1"/>
          <p:nvPr/>
        </p:nvSpPr>
        <p:spPr>
          <a:xfrm flipH="1">
            <a:off x="117341" y="2799370"/>
            <a:ext cx="353568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Hyper Parameter</a:t>
            </a:r>
            <a:endParaRPr lang="en-IN" sz="1600" dirty="0">
              <a:latin typeface="Times New Roman" panose="02020603050405020304" pitchFamily="18" charset="0"/>
              <a:cs typeface="Times New Roman" panose="02020603050405020304" pitchFamily="18" charset="0"/>
            </a:endParaRPr>
          </a:p>
        </p:txBody>
      </p:sp>
      <p:pic>
        <p:nvPicPr>
          <p:cNvPr id="15" name="Picture 14" descr="A screenshot of a computer&#10;&#10;Description automatically generated">
            <a:extLst>
              <a:ext uri="{FF2B5EF4-FFF2-40B4-BE49-F238E27FC236}">
                <a16:creationId xmlns:a16="http://schemas.microsoft.com/office/drawing/2014/main" id="{33EAF5FF-14A8-3308-4A24-9A4453DAA6F8}"/>
              </a:ext>
            </a:extLst>
          </p:cNvPr>
          <p:cNvPicPr>
            <a:picLocks noChangeAspect="1"/>
          </p:cNvPicPr>
          <p:nvPr/>
        </p:nvPicPr>
        <p:blipFill rotWithShape="1">
          <a:blip r:embed="rId5">
            <a:extLst>
              <a:ext uri="{28A0092B-C50C-407E-A947-70E740481C1C}">
                <a14:useLocalDpi xmlns:a14="http://schemas.microsoft.com/office/drawing/2010/main" val="0"/>
              </a:ext>
            </a:extLst>
          </a:blip>
          <a:srcRect l="5833" t="33696" r="63289" b="33696"/>
          <a:stretch/>
        </p:blipFill>
        <p:spPr>
          <a:xfrm>
            <a:off x="164539" y="3067044"/>
            <a:ext cx="4962186" cy="2019305"/>
          </a:xfrm>
          <a:prstGeom prst="rect">
            <a:avLst/>
          </a:prstGeom>
        </p:spPr>
      </p:pic>
    </p:spTree>
    <p:extLst>
      <p:ext uri="{BB962C8B-B14F-4D97-AF65-F5344CB8AC3E}">
        <p14:creationId xmlns:p14="http://schemas.microsoft.com/office/powerpoint/2010/main" val="220286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B9FFF-AD76-1B9D-E2FA-29F24890EDD6}"/>
              </a:ext>
            </a:extLst>
          </p:cNvPr>
          <p:cNvSpPr txBox="1"/>
          <p:nvPr/>
        </p:nvSpPr>
        <p:spPr>
          <a:xfrm>
            <a:off x="152400" y="6350"/>
            <a:ext cx="8610599" cy="523220"/>
          </a:xfrm>
          <a:prstGeom prst="rect">
            <a:avLst/>
          </a:prstGeom>
          <a:noFill/>
        </p:spPr>
        <p:txBody>
          <a:bodyPr wrap="square">
            <a:spAutoFit/>
          </a:bodyPr>
          <a:lstStyle/>
          <a:p>
            <a:pPr algn="l"/>
            <a:r>
              <a:rPr lang="en-US" sz="2800" b="1" i="0" dirty="0">
                <a:solidFill>
                  <a:srgbClr val="FF0000"/>
                </a:solidFill>
                <a:effectLst/>
                <a:latin typeface="Times New Roman" panose="02020603050405020304" pitchFamily="18" charset="0"/>
                <a:cs typeface="Times New Roman" panose="02020603050405020304" pitchFamily="18" charset="0"/>
              </a:rPr>
              <a:t>Implementing </a:t>
            </a:r>
            <a:r>
              <a:rPr lang="en-US" sz="2800" b="1" i="0" dirty="0" err="1">
                <a:solidFill>
                  <a:srgbClr val="FF0000"/>
                </a:solidFill>
                <a:effectLst/>
                <a:latin typeface="Times New Roman" panose="02020603050405020304" pitchFamily="18" charset="0"/>
                <a:cs typeface="Times New Roman" panose="02020603050405020304" pitchFamily="18" charset="0"/>
              </a:rPr>
              <a:t>K_nearest</a:t>
            </a:r>
            <a:r>
              <a:rPr lang="en-US" sz="2800" b="1" i="0" dirty="0">
                <a:solidFill>
                  <a:srgbClr val="FF0000"/>
                </a:solidFill>
                <a:effectLst/>
                <a:latin typeface="Times New Roman" panose="02020603050405020304" pitchFamily="18" charset="0"/>
                <a:cs typeface="Times New Roman" panose="02020603050405020304" pitchFamily="18" charset="0"/>
              </a:rPr>
              <a:t> </a:t>
            </a:r>
            <a:r>
              <a:rPr lang="en-US" sz="2800" b="1" i="0" dirty="0" err="1">
                <a:solidFill>
                  <a:srgbClr val="FF0000"/>
                </a:solidFill>
                <a:effectLst/>
                <a:latin typeface="Times New Roman" panose="02020603050405020304" pitchFamily="18" charset="0"/>
                <a:cs typeface="Times New Roman" panose="02020603050405020304" pitchFamily="18" charset="0"/>
              </a:rPr>
              <a:t>neighbours</a:t>
            </a:r>
            <a:r>
              <a:rPr lang="en-US" sz="2800" b="1" i="0" dirty="0">
                <a:solidFill>
                  <a:srgbClr val="FF0000"/>
                </a:solidFill>
                <a:effectLst/>
                <a:latin typeface="Times New Roman" panose="02020603050405020304" pitchFamily="18" charset="0"/>
                <a:cs typeface="Times New Roman" panose="02020603050405020304" pitchFamily="18" charset="0"/>
              </a:rPr>
              <a:t>(</a:t>
            </a:r>
            <a:r>
              <a:rPr lang="en-US" sz="2800" b="1" i="0" dirty="0" err="1">
                <a:solidFill>
                  <a:srgbClr val="FF0000"/>
                </a:solidFill>
                <a:effectLst/>
                <a:latin typeface="Times New Roman" panose="02020603050405020304" pitchFamily="18" charset="0"/>
                <a:cs typeface="Times New Roman" panose="02020603050405020304" pitchFamily="18" charset="0"/>
              </a:rPr>
              <a:t>knn</a:t>
            </a:r>
            <a:r>
              <a:rPr lang="en-US" sz="2800" b="1" i="0" dirty="0">
                <a:solidFill>
                  <a:srgbClr val="FF0000"/>
                </a:solidFill>
                <a:effectLst/>
                <a:latin typeface="Times New Roman" panose="02020603050405020304" pitchFamily="18" charset="0"/>
                <a:cs typeface="Times New Roman" panose="02020603050405020304" pitchFamily="18" charset="0"/>
              </a:rPr>
              <a:t>)</a:t>
            </a:r>
            <a:endParaRPr lang="en-US" sz="2800" b="0" i="0" dirty="0">
              <a:solidFill>
                <a:srgbClr val="FF0000"/>
              </a:solidFill>
              <a:effectLst/>
              <a:latin typeface="Times New Roman" panose="02020603050405020304" pitchFamily="18" charset="0"/>
              <a:cs typeface="Times New Roman" panose="02020603050405020304" pitchFamily="18" charset="0"/>
            </a:endParaRPr>
          </a:p>
        </p:txBody>
      </p:sp>
      <p:pic>
        <p:nvPicPr>
          <p:cNvPr id="12292" name="Picture 4">
            <a:extLst>
              <a:ext uri="{FF2B5EF4-FFF2-40B4-BE49-F238E27FC236}">
                <a16:creationId xmlns:a16="http://schemas.microsoft.com/office/drawing/2014/main" id="{8EB483B4-37D7-E270-ECBA-2AA82A1F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58146"/>
            <a:ext cx="2760460" cy="20435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AE60F8-777A-8CD5-D498-1D081F028B22}"/>
              </a:ext>
            </a:extLst>
          </p:cNvPr>
          <p:cNvSpPr txBox="1"/>
          <p:nvPr/>
        </p:nvSpPr>
        <p:spPr>
          <a:xfrm>
            <a:off x="8466" y="529570"/>
            <a:ext cx="4804997" cy="584775"/>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The training score is 63%, and the testing score is 40%.</a:t>
            </a:r>
          </a:p>
          <a:p>
            <a:pPr algn="just"/>
            <a:r>
              <a:rPr lang="en-US" sz="1600" dirty="0">
                <a:solidFill>
                  <a:srgbClr val="212121"/>
                </a:solidFill>
                <a:latin typeface="Times New Roman" panose="02020603050405020304" pitchFamily="18" charset="0"/>
                <a:cs typeface="Times New Roman" panose="02020603050405020304" pitchFamily="18" charset="0"/>
              </a:rPr>
              <a:t>I got poor grade from this model</a:t>
            </a:r>
            <a:endParaRPr lang="en-US" sz="1600" b="0" i="0" dirty="0">
              <a:solidFill>
                <a:srgbClr val="212121"/>
              </a:solidFill>
              <a:effectLst/>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AB7F3C79-03ED-F41A-EE53-4759173C3CD8}"/>
              </a:ext>
            </a:extLst>
          </p:cNvPr>
          <p:cNvPicPr>
            <a:picLocks noChangeAspect="1"/>
          </p:cNvPicPr>
          <p:nvPr/>
        </p:nvPicPr>
        <p:blipFill rotWithShape="1">
          <a:blip r:embed="rId3">
            <a:extLst>
              <a:ext uri="{28A0092B-C50C-407E-A947-70E740481C1C}">
                <a14:useLocalDpi xmlns:a14="http://schemas.microsoft.com/office/drawing/2010/main" val="0"/>
              </a:ext>
            </a:extLst>
          </a:blip>
          <a:srcRect l="3333" t="36660" r="63333" b="33696"/>
          <a:stretch/>
        </p:blipFill>
        <p:spPr>
          <a:xfrm>
            <a:off x="3429000" y="2940268"/>
            <a:ext cx="5715000" cy="1993682"/>
          </a:xfrm>
          <a:prstGeom prst="rect">
            <a:avLst/>
          </a:prstGeom>
        </p:spPr>
      </p:pic>
      <p:pic>
        <p:nvPicPr>
          <p:cNvPr id="8" name="Picture 2">
            <a:extLst>
              <a:ext uri="{FF2B5EF4-FFF2-40B4-BE49-F238E27FC236}">
                <a16:creationId xmlns:a16="http://schemas.microsoft.com/office/drawing/2014/main" id="{832FD061-2DB3-56DC-1339-20AD19FBFB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91344"/>
            <a:ext cx="3943268" cy="220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01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6293D-A58F-69B5-4E80-45085E22CF7F}"/>
              </a:ext>
            </a:extLst>
          </p:cNvPr>
          <p:cNvSpPr txBox="1"/>
          <p:nvPr/>
        </p:nvSpPr>
        <p:spPr>
          <a:xfrm>
            <a:off x="-14111" y="6350"/>
            <a:ext cx="8534399" cy="523220"/>
          </a:xfrm>
          <a:prstGeom prst="rect">
            <a:avLst/>
          </a:prstGeom>
          <a:noFill/>
        </p:spPr>
        <p:txBody>
          <a:bodyPr wrap="square">
            <a:spAutoFit/>
          </a:bodyPr>
          <a:lstStyle/>
          <a:p>
            <a:pPr algn="ctr"/>
            <a:r>
              <a:rPr lang="en-IN" sz="2800" b="1" i="0" dirty="0">
                <a:solidFill>
                  <a:srgbClr val="FF0000"/>
                </a:solidFill>
                <a:effectLst/>
                <a:latin typeface="Times New Roman" panose="02020603050405020304" pitchFamily="18" charset="0"/>
                <a:cs typeface="Times New Roman" panose="02020603050405020304" pitchFamily="18" charset="0"/>
              </a:rPr>
              <a:t>Implementing Naive Bayes Classifier</a:t>
            </a:r>
            <a:endParaRPr lang="en-IN" sz="2800" b="0" i="0" dirty="0">
              <a:solidFill>
                <a:srgbClr val="FF0000"/>
              </a:solidFill>
              <a:effectLst/>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4110E5CF-93FB-0D6C-7871-9F87DC382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013" y="527453"/>
            <a:ext cx="3343275" cy="25776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9AD2EE-3FEC-B2EB-E05C-484F38A898B2}"/>
              </a:ext>
            </a:extLst>
          </p:cNvPr>
          <p:cNvSpPr txBox="1"/>
          <p:nvPr/>
        </p:nvSpPr>
        <p:spPr>
          <a:xfrm>
            <a:off x="152400" y="742950"/>
            <a:ext cx="4577644" cy="830997"/>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For training score is 81% and testing score 78%.</a:t>
            </a:r>
          </a:p>
          <a:p>
            <a:pPr algn="just"/>
            <a:r>
              <a:rPr lang="en-US" sz="1600" dirty="0">
                <a:solidFill>
                  <a:srgbClr val="212121"/>
                </a:solidFill>
                <a:latin typeface="Times New Roman" panose="02020603050405020304" pitchFamily="18" charset="0"/>
                <a:cs typeface="Times New Roman" panose="02020603050405020304" pitchFamily="18" charset="0"/>
              </a:rPr>
              <a:t>I got poor grade from this model</a:t>
            </a: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F0FAFA71-3077-0059-A6C2-5D3EDA744C70}"/>
              </a:ext>
            </a:extLst>
          </p:cNvPr>
          <p:cNvPicPr>
            <a:picLocks noChangeAspect="1"/>
          </p:cNvPicPr>
          <p:nvPr/>
        </p:nvPicPr>
        <p:blipFill rotWithShape="1">
          <a:blip r:embed="rId3">
            <a:extLst>
              <a:ext uri="{28A0092B-C50C-407E-A947-70E740481C1C}">
                <a14:useLocalDpi xmlns:a14="http://schemas.microsoft.com/office/drawing/2010/main" val="0"/>
              </a:ext>
            </a:extLst>
          </a:blip>
          <a:srcRect l="4167" t="32214" r="63333" b="35177"/>
          <a:stretch/>
        </p:blipFill>
        <p:spPr>
          <a:xfrm>
            <a:off x="8467" y="1428749"/>
            <a:ext cx="4958646" cy="2577697"/>
          </a:xfrm>
          <a:prstGeom prst="rect">
            <a:avLst/>
          </a:prstGeom>
        </p:spPr>
      </p:pic>
    </p:spTree>
    <p:extLst>
      <p:ext uri="{BB962C8B-B14F-4D97-AF65-F5344CB8AC3E}">
        <p14:creationId xmlns:p14="http://schemas.microsoft.com/office/powerpoint/2010/main" val="262387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09B4-A84E-4840-DF5E-7258742574F8}"/>
              </a:ext>
            </a:extLst>
          </p:cNvPr>
          <p:cNvSpPr>
            <a:spLocks noGrp="1"/>
          </p:cNvSpPr>
          <p:nvPr>
            <p:ph type="title"/>
          </p:nvPr>
        </p:nvSpPr>
        <p:spPr>
          <a:xfrm>
            <a:off x="2438400" y="209550"/>
            <a:ext cx="3481514" cy="692497"/>
          </a:xfrm>
        </p:spPr>
        <p:txBody>
          <a:bodyPr/>
          <a:lstStyle/>
          <a:p>
            <a:pPr algn="ctr"/>
            <a:r>
              <a:rPr lang="en-US" sz="4500" dirty="0">
                <a:latin typeface="Times New Roman" panose="02020603050405020304" pitchFamily="18" charset="0"/>
                <a:cs typeface="Times New Roman" panose="02020603050405020304" pitchFamily="18" charset="0"/>
              </a:rPr>
              <a:t>Contents</a:t>
            </a:r>
            <a:endParaRPr lang="en-IN" sz="4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DEEF492-0EB4-5078-1A8E-9C1DDDFE458D}"/>
              </a:ext>
            </a:extLst>
          </p:cNvPr>
          <p:cNvSpPr>
            <a:spLocks noGrp="1"/>
          </p:cNvSpPr>
          <p:nvPr>
            <p:ph type="body" idx="1"/>
          </p:nvPr>
        </p:nvSpPr>
        <p:spPr>
          <a:xfrm>
            <a:off x="76199" y="1451328"/>
            <a:ext cx="8991600" cy="3231654"/>
          </a:xfrm>
        </p:spPr>
        <p:txBody>
          <a:bodyPr/>
          <a:lstStyle/>
          <a:p>
            <a:pPr marL="457200" indent="-457200">
              <a:buAutoNum type="arabicPeriod"/>
            </a:pPr>
            <a:r>
              <a:rPr lang="en-US" sz="3000" dirty="0">
                <a:latin typeface="Times New Roman" panose="02020603050405020304" pitchFamily="18" charset="0"/>
                <a:cs typeface="Times New Roman" panose="02020603050405020304" pitchFamily="18" charset="0"/>
              </a:rPr>
              <a:t>Problem Statement</a:t>
            </a:r>
          </a:p>
          <a:p>
            <a:pPr marL="457200" indent="-457200">
              <a:buAutoNum type="arabicPeriod"/>
            </a:pPr>
            <a:r>
              <a:rPr lang="en-US" sz="3000" dirty="0">
                <a:latin typeface="Times New Roman" panose="02020603050405020304" pitchFamily="18" charset="0"/>
                <a:cs typeface="Times New Roman" panose="02020603050405020304" pitchFamily="18" charset="0"/>
              </a:rPr>
              <a:t>Knowing the Dataset</a:t>
            </a:r>
          </a:p>
          <a:p>
            <a:pPr marL="457200" indent="-457200">
              <a:buAutoNum type="arabicPeriod"/>
            </a:pPr>
            <a:r>
              <a:rPr lang="en-US" sz="3000" dirty="0">
                <a:latin typeface="Times New Roman" panose="02020603050405020304" pitchFamily="18" charset="0"/>
                <a:cs typeface="Times New Roman" panose="02020603050405020304" pitchFamily="18" charset="0"/>
              </a:rPr>
              <a:t>Data Cleaning</a:t>
            </a:r>
          </a:p>
          <a:p>
            <a:pPr marL="457200" indent="-457200">
              <a:buAutoNum type="arabicPeriod"/>
            </a:pPr>
            <a:r>
              <a:rPr lang="en-US" sz="3000" dirty="0">
                <a:latin typeface="Times New Roman" panose="02020603050405020304" pitchFamily="18" charset="0"/>
                <a:cs typeface="Times New Roman" panose="02020603050405020304" pitchFamily="18" charset="0"/>
              </a:rPr>
              <a:t>EDA (Exploratory Data Analysis)</a:t>
            </a:r>
          </a:p>
          <a:p>
            <a:pPr marL="457200" indent="-457200">
              <a:buAutoNum type="arabicPeriod"/>
            </a:pPr>
            <a:r>
              <a:rPr lang="en-IN" sz="3000" dirty="0">
                <a:latin typeface="Times New Roman" panose="02020603050405020304" pitchFamily="18" charset="0"/>
                <a:cs typeface="Times New Roman" panose="02020603050405020304" pitchFamily="18" charset="0"/>
              </a:rPr>
              <a:t>Data Splitting</a:t>
            </a:r>
          </a:p>
          <a:p>
            <a:pPr marL="457200" indent="-457200">
              <a:buAutoNum type="arabicPeriod"/>
            </a:pPr>
            <a:r>
              <a:rPr lang="en-IN" sz="3000" dirty="0">
                <a:latin typeface="Times New Roman" panose="02020603050405020304" pitchFamily="18" charset="0"/>
                <a:cs typeface="Times New Roman" panose="02020603050405020304" pitchFamily="18" charset="0"/>
              </a:rPr>
              <a:t>ML Models Implementations</a:t>
            </a:r>
          </a:p>
          <a:p>
            <a:pPr marL="457200" indent="-457200">
              <a:buAutoNum type="arabicPeriod"/>
            </a:pPr>
            <a:r>
              <a:rPr lang="en-IN" sz="3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8614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83DEFC-4E63-DFB3-88E9-F759C1ADC894}"/>
              </a:ext>
            </a:extLst>
          </p:cNvPr>
          <p:cNvSpPr txBox="1"/>
          <p:nvPr/>
        </p:nvSpPr>
        <p:spPr>
          <a:xfrm>
            <a:off x="-31044" y="0"/>
            <a:ext cx="9067800" cy="523220"/>
          </a:xfrm>
          <a:prstGeom prst="rect">
            <a:avLst/>
          </a:prstGeom>
          <a:noFill/>
        </p:spPr>
        <p:txBody>
          <a:bodyPr wrap="square">
            <a:spAutoFit/>
          </a:bodyPr>
          <a:lstStyle/>
          <a:p>
            <a:pPr algn="l"/>
            <a:r>
              <a:rPr lang="fr-FR" sz="2800" b="1" i="0" dirty="0" err="1">
                <a:solidFill>
                  <a:srgbClr val="FF0000"/>
                </a:solidFill>
                <a:effectLst/>
                <a:latin typeface="Times New Roman" panose="02020603050405020304" pitchFamily="18" charset="0"/>
                <a:cs typeface="Times New Roman" panose="02020603050405020304" pitchFamily="18" charset="0"/>
              </a:rPr>
              <a:t>Implementing</a:t>
            </a:r>
            <a:r>
              <a:rPr lang="fr-FR" sz="2800" b="1" i="0" dirty="0">
                <a:solidFill>
                  <a:srgbClr val="FF0000"/>
                </a:solidFill>
                <a:effectLst/>
                <a:latin typeface="Times New Roman" panose="02020603050405020304" pitchFamily="18" charset="0"/>
                <a:cs typeface="Times New Roman" panose="02020603050405020304" pitchFamily="18" charset="0"/>
              </a:rPr>
              <a:t> Support </a:t>
            </a:r>
            <a:r>
              <a:rPr lang="fr-FR" sz="2800" b="1" i="0" dirty="0" err="1">
                <a:solidFill>
                  <a:srgbClr val="FF0000"/>
                </a:solidFill>
                <a:effectLst/>
                <a:latin typeface="Times New Roman" panose="02020603050405020304" pitchFamily="18" charset="0"/>
                <a:cs typeface="Times New Roman" panose="02020603050405020304" pitchFamily="18" charset="0"/>
              </a:rPr>
              <a:t>Vector</a:t>
            </a:r>
            <a:r>
              <a:rPr lang="fr-FR" sz="2800" b="1" i="0" dirty="0">
                <a:solidFill>
                  <a:srgbClr val="FF0000"/>
                </a:solidFill>
                <a:effectLst/>
                <a:latin typeface="Times New Roman" panose="02020603050405020304" pitchFamily="18" charset="0"/>
                <a:cs typeface="Times New Roman" panose="02020603050405020304" pitchFamily="18" charset="0"/>
              </a:rPr>
              <a:t> Machine Classifier (SVM)</a:t>
            </a:r>
            <a:endParaRPr lang="fr-FR" sz="2800" b="0" i="0" dirty="0">
              <a:solidFill>
                <a:srgbClr val="FF0000"/>
              </a:solidFill>
              <a:effectLst/>
              <a:latin typeface="Times New Roman" panose="02020603050405020304" pitchFamily="18" charset="0"/>
              <a:cs typeface="Times New Roman" panose="02020603050405020304" pitchFamily="18" charset="0"/>
            </a:endParaRPr>
          </a:p>
        </p:txBody>
      </p:sp>
      <p:pic>
        <p:nvPicPr>
          <p:cNvPr id="14338" name="Picture 2">
            <a:extLst>
              <a:ext uri="{FF2B5EF4-FFF2-40B4-BE49-F238E27FC236}">
                <a16:creationId xmlns:a16="http://schemas.microsoft.com/office/drawing/2014/main" id="{BB42D687-6E5F-EA79-0154-F5A23E555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23220"/>
            <a:ext cx="2276475" cy="2179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016D81-D221-A604-5664-DF289CE2A83A}"/>
              </a:ext>
            </a:extLst>
          </p:cNvPr>
          <p:cNvSpPr txBox="1"/>
          <p:nvPr/>
        </p:nvSpPr>
        <p:spPr>
          <a:xfrm>
            <a:off x="5644" y="523220"/>
            <a:ext cx="5252156" cy="584775"/>
          </a:xfrm>
          <a:prstGeom prst="rect">
            <a:avLst/>
          </a:prstGeom>
          <a:noFill/>
        </p:spPr>
        <p:txBody>
          <a:bodyPr wrap="square">
            <a:spAutoFit/>
          </a:bodyPr>
          <a:lstStyle/>
          <a:p>
            <a:pPr algn="just">
              <a:buFont typeface="+mj-lt"/>
              <a:buAutoNum type="arabicPeriod"/>
            </a:pPr>
            <a:r>
              <a:rPr lang="en-US" sz="1600" b="0" i="0" dirty="0">
                <a:solidFill>
                  <a:srgbClr val="212121"/>
                </a:solidFill>
                <a:effectLst/>
                <a:latin typeface="Times New Roman" panose="02020603050405020304" pitchFamily="18" charset="0"/>
                <a:cs typeface="Times New Roman" panose="02020603050405020304" pitchFamily="18" charset="0"/>
              </a:rPr>
              <a:t>The training score is 95% and the testing score is 81%.</a:t>
            </a:r>
          </a:p>
          <a:p>
            <a:pPr algn="just">
              <a:buFont typeface="+mj-lt"/>
              <a:buAutoNum type="arabicPeriod"/>
            </a:pPr>
            <a:r>
              <a:rPr lang="en-US" sz="1600" dirty="0">
                <a:solidFill>
                  <a:srgbClr val="212121"/>
                </a:solidFill>
                <a:latin typeface="Times New Roman" panose="02020603050405020304" pitchFamily="18" charset="0"/>
                <a:cs typeface="Times New Roman" panose="02020603050405020304" pitchFamily="18" charset="0"/>
              </a:rPr>
              <a:t>I got poor grade from this model</a:t>
            </a:r>
            <a:endParaRPr lang="en-US" sz="1600" b="0" i="0" dirty="0">
              <a:solidFill>
                <a:srgbClr val="212121"/>
              </a:solidFill>
              <a:effectLst/>
              <a:latin typeface="Times New Roman" panose="02020603050405020304" pitchFamily="18" charset="0"/>
              <a:cs typeface="Times New Roman" panose="02020603050405020304" pitchFamily="18"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2F10A5D5-1E5B-606F-EB22-5DCAC5516CB9}"/>
              </a:ext>
            </a:extLst>
          </p:cNvPr>
          <p:cNvPicPr>
            <a:picLocks noChangeAspect="1"/>
          </p:cNvPicPr>
          <p:nvPr/>
        </p:nvPicPr>
        <p:blipFill rotWithShape="1">
          <a:blip r:embed="rId3">
            <a:extLst>
              <a:ext uri="{28A0092B-C50C-407E-A947-70E740481C1C}">
                <a14:useLocalDpi xmlns:a14="http://schemas.microsoft.com/office/drawing/2010/main" val="0"/>
              </a:ext>
            </a:extLst>
          </a:blip>
          <a:srcRect l="6666" t="33696" r="62500" b="35178"/>
          <a:stretch/>
        </p:blipFill>
        <p:spPr>
          <a:xfrm>
            <a:off x="533400" y="1200150"/>
            <a:ext cx="5252156" cy="2980955"/>
          </a:xfrm>
          <a:prstGeom prst="rect">
            <a:avLst/>
          </a:prstGeom>
        </p:spPr>
      </p:pic>
    </p:spTree>
    <p:extLst>
      <p:ext uri="{BB962C8B-B14F-4D97-AF65-F5344CB8AC3E}">
        <p14:creationId xmlns:p14="http://schemas.microsoft.com/office/powerpoint/2010/main" val="69630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8ECBAB-C281-A396-EB6F-4F8639461EBF}"/>
              </a:ext>
            </a:extLst>
          </p:cNvPr>
          <p:cNvSpPr txBox="1"/>
          <p:nvPr/>
        </p:nvSpPr>
        <p:spPr>
          <a:xfrm>
            <a:off x="76200" y="0"/>
            <a:ext cx="8458200" cy="523220"/>
          </a:xfrm>
          <a:prstGeom prst="rect">
            <a:avLst/>
          </a:prstGeom>
          <a:noFill/>
        </p:spPr>
        <p:txBody>
          <a:bodyPr wrap="square">
            <a:spAutoFit/>
          </a:bodyPr>
          <a:lstStyle/>
          <a:p>
            <a:pPr algn="ctr"/>
            <a:r>
              <a:rPr lang="en-IN" sz="2800" b="1" i="0" dirty="0">
                <a:solidFill>
                  <a:srgbClr val="FF0000"/>
                </a:solidFill>
                <a:effectLst/>
                <a:latin typeface="Times New Roman" panose="02020603050405020304" pitchFamily="18" charset="0"/>
                <a:cs typeface="Times New Roman" panose="02020603050405020304" pitchFamily="18" charset="0"/>
              </a:rPr>
              <a:t>Implementing Decision Tree</a:t>
            </a:r>
            <a:endParaRPr lang="en-IN" sz="2800" b="0" i="0" dirty="0">
              <a:solidFill>
                <a:srgbClr val="FF0000"/>
              </a:solidFill>
              <a:effectLst/>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C18E91EE-9227-06BF-3BBD-420B67C56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1" y="666751"/>
            <a:ext cx="3273778" cy="2598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omputer&#10;&#10;Description automatically generated">
            <a:extLst>
              <a:ext uri="{FF2B5EF4-FFF2-40B4-BE49-F238E27FC236}">
                <a16:creationId xmlns:a16="http://schemas.microsoft.com/office/drawing/2014/main" id="{4F356FE1-0F81-801B-10CC-69D6175181FA}"/>
              </a:ext>
            </a:extLst>
          </p:cNvPr>
          <p:cNvPicPr>
            <a:picLocks noChangeAspect="1"/>
          </p:cNvPicPr>
          <p:nvPr/>
        </p:nvPicPr>
        <p:blipFill rotWithShape="1">
          <a:blip r:embed="rId3">
            <a:extLst>
              <a:ext uri="{28A0092B-C50C-407E-A947-70E740481C1C}">
                <a14:useLocalDpi xmlns:a14="http://schemas.microsoft.com/office/drawing/2010/main" val="0"/>
              </a:ext>
            </a:extLst>
          </a:blip>
          <a:srcRect l="5104" t="24803" r="57500" b="41107"/>
          <a:stretch/>
        </p:blipFill>
        <p:spPr>
          <a:xfrm>
            <a:off x="228600" y="1276349"/>
            <a:ext cx="4495800" cy="2286001"/>
          </a:xfrm>
          <a:prstGeom prst="rect">
            <a:avLst/>
          </a:prstGeom>
        </p:spPr>
      </p:pic>
      <p:sp>
        <p:nvSpPr>
          <p:cNvPr id="7" name="TextBox 6">
            <a:extLst>
              <a:ext uri="{FF2B5EF4-FFF2-40B4-BE49-F238E27FC236}">
                <a16:creationId xmlns:a16="http://schemas.microsoft.com/office/drawing/2014/main" id="{F8397A68-3EDF-6206-ACC7-A837B18B5DAC}"/>
              </a:ext>
            </a:extLst>
          </p:cNvPr>
          <p:cNvSpPr txBox="1"/>
          <p:nvPr/>
        </p:nvSpPr>
        <p:spPr>
          <a:xfrm>
            <a:off x="76200" y="574322"/>
            <a:ext cx="4953000" cy="584775"/>
          </a:xfrm>
          <a:prstGeom prst="rect">
            <a:avLst/>
          </a:prstGeom>
          <a:noFill/>
        </p:spPr>
        <p:txBody>
          <a:bodyPr wrap="square">
            <a:spAutoFit/>
          </a:bodyPr>
          <a:lstStyle/>
          <a:p>
            <a:pPr algn="just">
              <a:buFont typeface="+mj-lt"/>
              <a:buAutoNum type="arabicPeriod"/>
            </a:pPr>
            <a:r>
              <a:rPr lang="en-US" sz="1600" b="0" i="0" dirty="0">
                <a:solidFill>
                  <a:srgbClr val="212121"/>
                </a:solidFill>
                <a:effectLst/>
                <a:latin typeface="Times New Roman" panose="02020603050405020304" pitchFamily="18" charset="0"/>
                <a:cs typeface="Times New Roman" panose="02020603050405020304" pitchFamily="18" charset="0"/>
              </a:rPr>
              <a:t>I did not achieve satisfactory results.</a:t>
            </a:r>
          </a:p>
          <a:p>
            <a:pPr algn="just">
              <a:buFont typeface="+mj-lt"/>
              <a:buAutoNum type="arabicPeriod"/>
            </a:pPr>
            <a:r>
              <a:rPr lang="en-US" sz="1600" b="0" i="0" dirty="0">
                <a:solidFill>
                  <a:srgbClr val="212121"/>
                </a:solidFill>
                <a:effectLst/>
                <a:latin typeface="Times New Roman" panose="02020603050405020304" pitchFamily="18" charset="0"/>
                <a:cs typeface="Times New Roman" panose="02020603050405020304" pitchFamily="18" charset="0"/>
              </a:rPr>
              <a:t>The training score is 93%, and the testing score is 85%.</a:t>
            </a:r>
          </a:p>
        </p:txBody>
      </p:sp>
    </p:spTree>
    <p:extLst>
      <p:ext uri="{BB962C8B-B14F-4D97-AF65-F5344CB8AC3E}">
        <p14:creationId xmlns:p14="http://schemas.microsoft.com/office/powerpoint/2010/main" val="320688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1AA86DF6-9D58-D232-2427-145BEA80C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352550"/>
            <a:ext cx="3790950" cy="3629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application&#10;&#10;Description automatically generated">
            <a:extLst>
              <a:ext uri="{FF2B5EF4-FFF2-40B4-BE49-F238E27FC236}">
                <a16:creationId xmlns:a16="http://schemas.microsoft.com/office/drawing/2014/main" id="{F7FFEDD5-DF75-949C-AA29-6B6C2EEC5A14}"/>
              </a:ext>
            </a:extLst>
          </p:cNvPr>
          <p:cNvPicPr>
            <a:picLocks noChangeAspect="1"/>
          </p:cNvPicPr>
          <p:nvPr/>
        </p:nvPicPr>
        <p:blipFill rotWithShape="1">
          <a:blip r:embed="rId3">
            <a:extLst>
              <a:ext uri="{28A0092B-C50C-407E-A947-70E740481C1C}">
                <a14:useLocalDpi xmlns:a14="http://schemas.microsoft.com/office/drawing/2010/main" val="0"/>
              </a:ext>
            </a:extLst>
          </a:blip>
          <a:srcRect l="5832" t="33696" r="62501" b="33696"/>
          <a:stretch/>
        </p:blipFill>
        <p:spPr>
          <a:xfrm>
            <a:off x="4171951" y="1731433"/>
            <a:ext cx="4800600" cy="2819400"/>
          </a:xfrm>
          <a:prstGeom prst="rect">
            <a:avLst/>
          </a:prstGeom>
        </p:spPr>
      </p:pic>
      <p:sp>
        <p:nvSpPr>
          <p:cNvPr id="5" name="TextBox 4">
            <a:extLst>
              <a:ext uri="{FF2B5EF4-FFF2-40B4-BE49-F238E27FC236}">
                <a16:creationId xmlns:a16="http://schemas.microsoft.com/office/drawing/2014/main" id="{E83B5568-F384-D62B-AEC4-848105534931}"/>
              </a:ext>
            </a:extLst>
          </p:cNvPr>
          <p:cNvSpPr txBox="1"/>
          <p:nvPr/>
        </p:nvSpPr>
        <p:spPr>
          <a:xfrm flipH="1">
            <a:off x="347134" y="590550"/>
            <a:ext cx="5029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Cross Validation and Hyper Parameter</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1D70AF-3425-C4E0-E0EA-A5C7DFB07D90}"/>
              </a:ext>
            </a:extLst>
          </p:cNvPr>
          <p:cNvSpPr txBox="1"/>
          <p:nvPr/>
        </p:nvSpPr>
        <p:spPr>
          <a:xfrm>
            <a:off x="347134" y="901107"/>
            <a:ext cx="5029199" cy="338554"/>
          </a:xfrm>
          <a:prstGeom prst="rect">
            <a:avLst/>
          </a:prstGeom>
          <a:noFill/>
        </p:spPr>
        <p:txBody>
          <a:bodyPr wrap="square">
            <a:spAutoFit/>
          </a:bodyPr>
          <a:lstStyle/>
          <a:p>
            <a:r>
              <a:rPr lang="en-US" sz="1600" b="0" i="0" dirty="0">
                <a:solidFill>
                  <a:srgbClr val="212121"/>
                </a:solidFill>
                <a:effectLst/>
                <a:latin typeface="Times New Roman" panose="02020603050405020304" pitchFamily="18" charset="0"/>
                <a:cs typeface="Times New Roman" panose="02020603050405020304" pitchFamily="18" charset="0"/>
              </a:rPr>
              <a:t>The training score is 89%, while the testing score is 82%</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971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012B29-DB96-3053-509D-412EAAC84780}"/>
              </a:ext>
            </a:extLst>
          </p:cNvPr>
          <p:cNvSpPr txBox="1"/>
          <p:nvPr/>
        </p:nvSpPr>
        <p:spPr>
          <a:xfrm>
            <a:off x="31044" y="0"/>
            <a:ext cx="8458200" cy="523220"/>
          </a:xfrm>
          <a:prstGeom prst="rect">
            <a:avLst/>
          </a:prstGeom>
          <a:noFill/>
        </p:spPr>
        <p:txBody>
          <a:bodyPr wrap="square">
            <a:spAutoFit/>
          </a:bodyPr>
          <a:lstStyle/>
          <a:p>
            <a:pPr algn="ctr"/>
            <a:r>
              <a:rPr lang="en-IN" sz="2800" b="1" i="0" dirty="0">
                <a:solidFill>
                  <a:srgbClr val="FF0000"/>
                </a:solidFill>
                <a:effectLst/>
                <a:latin typeface="Times New Roman" panose="02020603050405020304" pitchFamily="18" charset="0"/>
                <a:cs typeface="Times New Roman" panose="02020603050405020304" pitchFamily="18" charset="0"/>
              </a:rPr>
              <a:t>Implementing Random forest Classifier</a:t>
            </a:r>
            <a:endParaRPr lang="en-IN" sz="2800" b="0" i="0" dirty="0">
              <a:solidFill>
                <a:srgbClr val="FF0000"/>
              </a:solidFill>
              <a:effectLst/>
              <a:latin typeface="Times New Roman" panose="02020603050405020304" pitchFamily="18" charset="0"/>
              <a:cs typeface="Times New Roman" panose="02020603050405020304" pitchFamily="18" charset="0"/>
            </a:endParaRPr>
          </a:p>
        </p:txBody>
      </p:sp>
      <p:pic>
        <p:nvPicPr>
          <p:cNvPr id="17410" name="Picture 2">
            <a:extLst>
              <a:ext uri="{FF2B5EF4-FFF2-40B4-BE49-F238E27FC236}">
                <a16:creationId xmlns:a16="http://schemas.microsoft.com/office/drawing/2014/main" id="{4A98F413-94FE-6D40-785A-655B8CD87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90550"/>
            <a:ext cx="2691474" cy="2576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10;&#10;Description automatically generated">
            <a:extLst>
              <a:ext uri="{FF2B5EF4-FFF2-40B4-BE49-F238E27FC236}">
                <a16:creationId xmlns:a16="http://schemas.microsoft.com/office/drawing/2014/main" id="{B63EB7C3-E7A5-08FB-9F96-20B6894E0310}"/>
              </a:ext>
            </a:extLst>
          </p:cNvPr>
          <p:cNvPicPr>
            <a:picLocks noChangeAspect="1"/>
          </p:cNvPicPr>
          <p:nvPr/>
        </p:nvPicPr>
        <p:blipFill rotWithShape="1">
          <a:blip r:embed="rId3">
            <a:extLst>
              <a:ext uri="{28A0092B-C50C-407E-A947-70E740481C1C}">
                <a14:useLocalDpi xmlns:a14="http://schemas.microsoft.com/office/drawing/2010/main" val="0"/>
              </a:ext>
            </a:extLst>
          </a:blip>
          <a:srcRect l="5834" t="30731" r="63333" b="35178"/>
          <a:stretch/>
        </p:blipFill>
        <p:spPr>
          <a:xfrm>
            <a:off x="356526" y="1695449"/>
            <a:ext cx="5358474" cy="2400301"/>
          </a:xfrm>
          <a:prstGeom prst="rect">
            <a:avLst/>
          </a:prstGeom>
        </p:spPr>
      </p:pic>
      <p:sp>
        <p:nvSpPr>
          <p:cNvPr id="7" name="TextBox 6">
            <a:extLst>
              <a:ext uri="{FF2B5EF4-FFF2-40B4-BE49-F238E27FC236}">
                <a16:creationId xmlns:a16="http://schemas.microsoft.com/office/drawing/2014/main" id="{3D92D7CC-5389-D804-8BFF-B337E2A4FAF1}"/>
              </a:ext>
            </a:extLst>
          </p:cNvPr>
          <p:cNvSpPr txBox="1"/>
          <p:nvPr/>
        </p:nvSpPr>
        <p:spPr>
          <a:xfrm>
            <a:off x="152400" y="688897"/>
            <a:ext cx="4953000" cy="584775"/>
          </a:xfrm>
          <a:prstGeom prst="rect">
            <a:avLst/>
          </a:prstGeom>
          <a:noFill/>
        </p:spPr>
        <p:txBody>
          <a:bodyPr wrap="square">
            <a:spAutoFit/>
          </a:bodyPr>
          <a:lstStyle/>
          <a:p>
            <a:pPr algn="just">
              <a:buFont typeface="+mj-lt"/>
              <a:buAutoNum type="arabicPeriod"/>
            </a:pPr>
            <a:r>
              <a:rPr lang="en-US" sz="1600" b="0" i="0" dirty="0">
                <a:solidFill>
                  <a:srgbClr val="212121"/>
                </a:solidFill>
                <a:effectLst/>
                <a:latin typeface="Times New Roman" panose="02020603050405020304" pitchFamily="18" charset="0"/>
                <a:cs typeface="Times New Roman" panose="02020603050405020304" pitchFamily="18" charset="0"/>
              </a:rPr>
              <a:t> I did not get Satisfactory result.</a:t>
            </a:r>
          </a:p>
          <a:p>
            <a:pPr algn="just">
              <a:buFont typeface="+mj-lt"/>
              <a:buAutoNum type="arabicPeriod"/>
            </a:pPr>
            <a:r>
              <a:rPr lang="en-US" sz="1600" b="0" i="0" dirty="0">
                <a:solidFill>
                  <a:srgbClr val="212121"/>
                </a:solidFill>
                <a:effectLst/>
                <a:latin typeface="Times New Roman" panose="02020603050405020304" pitchFamily="18" charset="0"/>
                <a:cs typeface="Times New Roman" panose="02020603050405020304" pitchFamily="18" charset="0"/>
              </a:rPr>
              <a:t>The training score is 99%, and the testing score is 85%.</a:t>
            </a:r>
          </a:p>
        </p:txBody>
      </p:sp>
    </p:spTree>
    <p:extLst>
      <p:ext uri="{BB962C8B-B14F-4D97-AF65-F5344CB8AC3E}">
        <p14:creationId xmlns:p14="http://schemas.microsoft.com/office/powerpoint/2010/main" val="244463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F9B94B36-F0A3-2EF0-0094-CA4A99491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968660"/>
            <a:ext cx="2809875" cy="26898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omputer&#10;&#10;Description automatically generated">
            <a:extLst>
              <a:ext uri="{FF2B5EF4-FFF2-40B4-BE49-F238E27FC236}">
                <a16:creationId xmlns:a16="http://schemas.microsoft.com/office/drawing/2014/main" id="{F05BAD14-5BD4-A23A-02EB-CFAA2107430A}"/>
              </a:ext>
            </a:extLst>
          </p:cNvPr>
          <p:cNvPicPr>
            <a:picLocks noChangeAspect="1"/>
          </p:cNvPicPr>
          <p:nvPr/>
        </p:nvPicPr>
        <p:blipFill rotWithShape="1">
          <a:blip r:embed="rId3">
            <a:extLst>
              <a:ext uri="{28A0092B-C50C-407E-A947-70E740481C1C}">
                <a14:useLocalDpi xmlns:a14="http://schemas.microsoft.com/office/drawing/2010/main" val="0"/>
              </a:ext>
            </a:extLst>
          </a:blip>
          <a:srcRect l="5937" t="41107" r="65000" b="27767"/>
          <a:stretch/>
        </p:blipFill>
        <p:spPr>
          <a:xfrm>
            <a:off x="165510" y="2091696"/>
            <a:ext cx="5275360" cy="2689855"/>
          </a:xfrm>
          <a:prstGeom prst="rect">
            <a:avLst/>
          </a:prstGeom>
        </p:spPr>
      </p:pic>
      <p:sp>
        <p:nvSpPr>
          <p:cNvPr id="4" name="TextBox 3">
            <a:extLst>
              <a:ext uri="{FF2B5EF4-FFF2-40B4-BE49-F238E27FC236}">
                <a16:creationId xmlns:a16="http://schemas.microsoft.com/office/drawing/2014/main" id="{2ACA7FF4-D7BD-001D-9EDE-57C226FF970C}"/>
              </a:ext>
            </a:extLst>
          </p:cNvPr>
          <p:cNvSpPr txBox="1"/>
          <p:nvPr/>
        </p:nvSpPr>
        <p:spPr>
          <a:xfrm flipH="1">
            <a:off x="54680" y="514350"/>
            <a:ext cx="48221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Cross Validation and Hyper Parameter Tuning</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0CCBCE-DB14-BA7E-C819-326782244AEE}"/>
              </a:ext>
            </a:extLst>
          </p:cNvPr>
          <p:cNvSpPr txBox="1"/>
          <p:nvPr/>
        </p:nvSpPr>
        <p:spPr>
          <a:xfrm>
            <a:off x="185266" y="891442"/>
            <a:ext cx="6367934" cy="584775"/>
          </a:xfrm>
          <a:prstGeom prst="rect">
            <a:avLst/>
          </a:prstGeom>
          <a:noFill/>
        </p:spPr>
        <p:txBody>
          <a:bodyPr wrap="square">
            <a:spAutoFit/>
          </a:bodyPr>
          <a:lstStyle/>
          <a:p>
            <a:pPr marL="285750" indent="-285750" algn="just">
              <a:buFont typeface="Wingdings" panose="05000000000000000000" pitchFamily="2" charset="2"/>
              <a:buChar char="§"/>
            </a:pPr>
            <a:r>
              <a:rPr lang="en-US" sz="1600" b="0" i="0" dirty="0">
                <a:solidFill>
                  <a:srgbClr val="212121"/>
                </a:solidFill>
                <a:effectLst/>
                <a:latin typeface="Times New Roman" panose="02020603050405020304" pitchFamily="18" charset="0"/>
                <a:cs typeface="Times New Roman" panose="02020603050405020304" pitchFamily="18" charset="0"/>
              </a:rPr>
              <a:t> I used the </a:t>
            </a:r>
            <a:r>
              <a:rPr lang="en-US" sz="1600" b="0" i="0" dirty="0" err="1">
                <a:solidFill>
                  <a:srgbClr val="212121"/>
                </a:solidFill>
                <a:effectLst/>
                <a:latin typeface="Times New Roman" panose="02020603050405020304" pitchFamily="18" charset="0"/>
                <a:cs typeface="Times New Roman" panose="02020603050405020304" pitchFamily="18" charset="0"/>
              </a:rPr>
              <a:t>GridsearchCV</a:t>
            </a:r>
            <a:r>
              <a:rPr lang="en-US" sz="1600" b="0" i="0" dirty="0">
                <a:solidFill>
                  <a:srgbClr val="212121"/>
                </a:solidFill>
                <a:effectLst/>
                <a:latin typeface="Times New Roman" panose="02020603050405020304" pitchFamily="18" charset="0"/>
                <a:cs typeface="Times New Roman" panose="02020603050405020304" pitchFamily="18" charset="0"/>
              </a:rPr>
              <a:t> method for hyperparameter optimization.</a:t>
            </a:r>
          </a:p>
          <a:p>
            <a:pPr marL="285750" indent="-285750" algn="just">
              <a:buFont typeface="Wingdings" panose="05000000000000000000" pitchFamily="2" charset="2"/>
              <a:buChar char="§"/>
            </a:pPr>
            <a:r>
              <a:rPr lang="en-US" sz="1600" b="0" i="0" dirty="0">
                <a:solidFill>
                  <a:srgbClr val="212121"/>
                </a:solidFill>
                <a:effectLst/>
                <a:latin typeface="Times New Roman" panose="02020603050405020304" pitchFamily="18" charset="0"/>
                <a:cs typeface="Times New Roman" panose="02020603050405020304" pitchFamily="18" charset="0"/>
              </a:rPr>
              <a:t>The training score is 94%, while the testing score is 82%.</a:t>
            </a:r>
          </a:p>
        </p:txBody>
      </p:sp>
    </p:spTree>
    <p:extLst>
      <p:ext uri="{BB962C8B-B14F-4D97-AF65-F5344CB8AC3E}">
        <p14:creationId xmlns:p14="http://schemas.microsoft.com/office/powerpoint/2010/main" val="80174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05E859-21FD-1CAD-597B-3017D17C9BE9}"/>
              </a:ext>
            </a:extLst>
          </p:cNvPr>
          <p:cNvSpPr txBox="1"/>
          <p:nvPr/>
        </p:nvSpPr>
        <p:spPr>
          <a:xfrm>
            <a:off x="0" y="0"/>
            <a:ext cx="8534400" cy="523220"/>
          </a:xfrm>
          <a:prstGeom prst="rect">
            <a:avLst/>
          </a:prstGeom>
          <a:noFill/>
        </p:spPr>
        <p:txBody>
          <a:bodyPr wrap="square">
            <a:spAutoFit/>
          </a:bodyPr>
          <a:lstStyle/>
          <a:p>
            <a:pPr algn="ctr"/>
            <a:r>
              <a:rPr lang="en-IN" sz="2800" b="1" i="0" dirty="0">
                <a:solidFill>
                  <a:srgbClr val="FF0000"/>
                </a:solidFill>
                <a:effectLst/>
                <a:latin typeface="Times New Roman" panose="02020603050405020304" pitchFamily="18" charset="0"/>
                <a:cs typeface="Times New Roman" panose="02020603050405020304" pitchFamily="18" charset="0"/>
              </a:rPr>
              <a:t>Implementing XGB Classifier</a:t>
            </a:r>
            <a:endParaRPr lang="en-IN" sz="2800" b="0" i="0" dirty="0">
              <a:solidFill>
                <a:srgbClr val="FF0000"/>
              </a:solidFill>
              <a:effectLst/>
              <a:latin typeface="Times New Roman" panose="02020603050405020304" pitchFamily="18" charset="0"/>
              <a:cs typeface="Times New Roman" panose="02020603050405020304" pitchFamily="18" charset="0"/>
            </a:endParaRPr>
          </a:p>
        </p:txBody>
      </p:sp>
      <p:pic>
        <p:nvPicPr>
          <p:cNvPr id="19458" name="Picture 2">
            <a:extLst>
              <a:ext uri="{FF2B5EF4-FFF2-40B4-BE49-F238E27FC236}">
                <a16:creationId xmlns:a16="http://schemas.microsoft.com/office/drawing/2014/main" id="{B0A7AA3F-F3E1-9C34-7785-334C8C5D4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615419"/>
            <a:ext cx="2886075" cy="2762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B4B7A0-BAF6-AF49-3CB1-DC7006A5A143}"/>
              </a:ext>
            </a:extLst>
          </p:cNvPr>
          <p:cNvSpPr txBox="1"/>
          <p:nvPr/>
        </p:nvSpPr>
        <p:spPr>
          <a:xfrm>
            <a:off x="152400" y="653821"/>
            <a:ext cx="5715000" cy="584775"/>
          </a:xfrm>
          <a:prstGeom prst="rect">
            <a:avLst/>
          </a:prstGeom>
          <a:noFill/>
        </p:spPr>
        <p:txBody>
          <a:bodyPr wrap="square">
            <a:spAutoFit/>
          </a:bodyPr>
          <a:lstStyle/>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I received pretty good results.</a:t>
            </a:r>
          </a:p>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The </a:t>
            </a:r>
            <a:r>
              <a:rPr lang="en-US" sz="1600" dirty="0">
                <a:solidFill>
                  <a:srgbClr val="212121"/>
                </a:solidFill>
                <a:latin typeface="Times New Roman" panose="02020603050405020304" pitchFamily="18" charset="0"/>
                <a:cs typeface="Times New Roman" panose="02020603050405020304" pitchFamily="18" charset="0"/>
              </a:rPr>
              <a:t>testing</a:t>
            </a:r>
            <a:r>
              <a:rPr lang="en-US" sz="1600" b="0" i="0" dirty="0">
                <a:solidFill>
                  <a:srgbClr val="212121"/>
                </a:solidFill>
                <a:effectLst/>
                <a:latin typeface="Times New Roman" panose="02020603050405020304" pitchFamily="18" charset="0"/>
                <a:cs typeface="Times New Roman" panose="02020603050405020304" pitchFamily="18" charset="0"/>
              </a:rPr>
              <a:t> score is 88% and the training score is 100%.</a:t>
            </a:r>
          </a:p>
        </p:txBody>
      </p:sp>
      <p:pic>
        <p:nvPicPr>
          <p:cNvPr id="7" name="Picture 6" descr="A screenshot of a computer&#10;&#10;Description automatically generated">
            <a:extLst>
              <a:ext uri="{FF2B5EF4-FFF2-40B4-BE49-F238E27FC236}">
                <a16:creationId xmlns:a16="http://schemas.microsoft.com/office/drawing/2014/main" id="{26313F57-50A5-AAB9-546F-09DDC680DDC3}"/>
              </a:ext>
            </a:extLst>
          </p:cNvPr>
          <p:cNvPicPr>
            <a:picLocks noChangeAspect="1"/>
          </p:cNvPicPr>
          <p:nvPr/>
        </p:nvPicPr>
        <p:blipFill rotWithShape="1">
          <a:blip r:embed="rId3">
            <a:extLst>
              <a:ext uri="{28A0092B-C50C-407E-A947-70E740481C1C}">
                <a14:useLocalDpi xmlns:a14="http://schemas.microsoft.com/office/drawing/2010/main" val="0"/>
              </a:ext>
            </a:extLst>
          </a:blip>
          <a:srcRect l="5833" t="35178" r="62605" b="32214"/>
          <a:stretch/>
        </p:blipFill>
        <p:spPr>
          <a:xfrm>
            <a:off x="533400" y="1809750"/>
            <a:ext cx="4419600" cy="2567160"/>
          </a:xfrm>
          <a:prstGeom prst="rect">
            <a:avLst/>
          </a:prstGeom>
        </p:spPr>
      </p:pic>
    </p:spTree>
    <p:extLst>
      <p:ext uri="{BB962C8B-B14F-4D97-AF65-F5344CB8AC3E}">
        <p14:creationId xmlns:p14="http://schemas.microsoft.com/office/powerpoint/2010/main" val="337707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8271DD9E-B231-416B-E074-8ECCBF07D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38350"/>
            <a:ext cx="2691474" cy="25765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A3E143-886B-5868-F69A-E5E113524BDA}"/>
              </a:ext>
            </a:extLst>
          </p:cNvPr>
          <p:cNvSpPr txBox="1"/>
          <p:nvPr/>
        </p:nvSpPr>
        <p:spPr>
          <a:xfrm>
            <a:off x="0" y="971550"/>
            <a:ext cx="6519333" cy="584775"/>
          </a:xfrm>
          <a:prstGeom prst="rect">
            <a:avLst/>
          </a:prstGeom>
          <a:noFill/>
        </p:spPr>
        <p:txBody>
          <a:bodyPr wrap="square">
            <a:spAutoFit/>
          </a:bodyPr>
          <a:lstStyle/>
          <a:p>
            <a:pPr marL="285750" indent="-285750" algn="just">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T</a:t>
            </a:r>
            <a:r>
              <a:rPr lang="en-US" sz="1600" b="0" i="0" dirty="0">
                <a:solidFill>
                  <a:srgbClr val="212121"/>
                </a:solidFill>
                <a:effectLst/>
                <a:latin typeface="Times New Roman" panose="02020603050405020304" pitchFamily="18" charset="0"/>
                <a:cs typeface="Times New Roman" panose="02020603050405020304" pitchFamily="18" charset="0"/>
              </a:rPr>
              <a:t>he cross validation of the XGB classifier produced positive results!</a:t>
            </a:r>
          </a:p>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Test scores is 90% and training is 98% respectively.</a:t>
            </a:r>
          </a:p>
        </p:txBody>
      </p:sp>
      <p:pic>
        <p:nvPicPr>
          <p:cNvPr id="5" name="Picture 4" descr="Graphical user interface, text, application&#10;&#10;Description automatically generated">
            <a:extLst>
              <a:ext uri="{FF2B5EF4-FFF2-40B4-BE49-F238E27FC236}">
                <a16:creationId xmlns:a16="http://schemas.microsoft.com/office/drawing/2014/main" id="{F26787C2-6DB8-F906-43DF-61C7B4AF5EAC}"/>
              </a:ext>
            </a:extLst>
          </p:cNvPr>
          <p:cNvPicPr>
            <a:picLocks noChangeAspect="1"/>
          </p:cNvPicPr>
          <p:nvPr/>
        </p:nvPicPr>
        <p:blipFill rotWithShape="1">
          <a:blip r:embed="rId3">
            <a:extLst>
              <a:ext uri="{28A0092B-C50C-407E-A947-70E740481C1C}">
                <a14:useLocalDpi xmlns:a14="http://schemas.microsoft.com/office/drawing/2010/main" val="0"/>
              </a:ext>
            </a:extLst>
          </a:blip>
          <a:srcRect l="5832" t="45553" r="64733" b="18874"/>
          <a:stretch/>
        </p:blipFill>
        <p:spPr>
          <a:xfrm>
            <a:off x="457200" y="1851667"/>
            <a:ext cx="4038600" cy="2744145"/>
          </a:xfrm>
          <a:prstGeom prst="rect">
            <a:avLst/>
          </a:prstGeom>
        </p:spPr>
      </p:pic>
      <p:sp>
        <p:nvSpPr>
          <p:cNvPr id="6" name="TextBox 5">
            <a:extLst>
              <a:ext uri="{FF2B5EF4-FFF2-40B4-BE49-F238E27FC236}">
                <a16:creationId xmlns:a16="http://schemas.microsoft.com/office/drawing/2014/main" id="{386A114B-BE33-7CE2-9B8C-9079FA8075F9}"/>
              </a:ext>
            </a:extLst>
          </p:cNvPr>
          <p:cNvSpPr txBox="1"/>
          <p:nvPr/>
        </p:nvSpPr>
        <p:spPr>
          <a:xfrm flipH="1">
            <a:off x="76200" y="545872"/>
            <a:ext cx="594359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Cross Validation and Hyper Parameter Tuning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480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7EF1FE-C557-5BE2-BF2C-DE97B982731E}"/>
              </a:ext>
            </a:extLst>
          </p:cNvPr>
          <p:cNvSpPr txBox="1"/>
          <p:nvPr/>
        </p:nvSpPr>
        <p:spPr>
          <a:xfrm>
            <a:off x="22578" y="895350"/>
            <a:ext cx="8686800"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212121"/>
                </a:solidFill>
                <a:effectLst/>
                <a:latin typeface="Times New Roman" panose="02020603050405020304" pitchFamily="18" charset="0"/>
                <a:cs typeface="Times New Roman" panose="02020603050405020304" pitchFamily="18" charset="0"/>
              </a:rPr>
              <a:t>From EDA, we can observe that there are four different price categories for mobile phones. Almost the same number of components are present.</a:t>
            </a:r>
          </a:p>
          <a:p>
            <a:pPr marL="285750" indent="-285750" algn="just">
              <a:buFont typeface="Wingdings" panose="05000000000000000000" pitchFamily="2" charset="2"/>
              <a:buChar char="ü"/>
            </a:pPr>
            <a:r>
              <a:rPr lang="en-US" b="0" i="0" dirty="0">
                <a:solidFill>
                  <a:srgbClr val="212121"/>
                </a:solidFill>
                <a:effectLst/>
                <a:latin typeface="Times New Roman" panose="02020603050405020304" pitchFamily="18" charset="0"/>
                <a:cs typeface="Times New Roman" panose="02020603050405020304" pitchFamily="18" charset="0"/>
              </a:rPr>
              <a:t>Half of the devices have Bluetooth, whereas the other half do not.</a:t>
            </a:r>
          </a:p>
          <a:p>
            <a:pPr marL="285750" indent="-285750" algn="just">
              <a:buFont typeface="Wingdings" panose="05000000000000000000" pitchFamily="2" charset="2"/>
              <a:buChar char="ü"/>
            </a:pPr>
            <a:r>
              <a:rPr lang="en-US" b="0" i="0" dirty="0">
                <a:solidFill>
                  <a:srgbClr val="212121"/>
                </a:solidFill>
                <a:effectLst/>
                <a:latin typeface="Times New Roman" panose="02020603050405020304" pitchFamily="18" charset="0"/>
                <a:cs typeface="Times New Roman" panose="02020603050405020304" pitchFamily="18" charset="0"/>
              </a:rPr>
              <a:t>When the price range widens, the battery gradually gets more powerful.</a:t>
            </a:r>
          </a:p>
          <a:p>
            <a:pPr marL="285750" indent="-285750" algn="just">
              <a:buFont typeface="Wingdings" panose="05000000000000000000" pitchFamily="2" charset="2"/>
              <a:buChar char="ü"/>
            </a:pPr>
            <a:r>
              <a:rPr lang="en-US" b="0" i="0" dirty="0">
                <a:solidFill>
                  <a:srgbClr val="212121"/>
                </a:solidFill>
                <a:effectLst/>
                <a:latin typeface="Times New Roman" panose="02020603050405020304" pitchFamily="18" charset="0"/>
                <a:cs typeface="Times New Roman" panose="02020603050405020304" pitchFamily="18" charset="0"/>
              </a:rPr>
              <a:t>The price range for Ram increases steadily as it moves from low to extremely high prices.</a:t>
            </a:r>
          </a:p>
          <a:p>
            <a:pPr marL="285750" indent="-285750" algn="just">
              <a:buFont typeface="Wingdings" panose="05000000000000000000" pitchFamily="2" charset="2"/>
              <a:buChar char="ü"/>
            </a:pPr>
            <a:r>
              <a:rPr lang="en-US" b="0" i="0" dirty="0">
                <a:solidFill>
                  <a:srgbClr val="212121"/>
                </a:solidFill>
                <a:effectLst/>
                <a:latin typeface="Times New Roman" panose="02020603050405020304" pitchFamily="18" charset="0"/>
                <a:cs typeface="Times New Roman" panose="02020603050405020304" pitchFamily="18" charset="0"/>
              </a:rPr>
              <a:t>Expensive phones are smaller.</a:t>
            </a:r>
          </a:p>
          <a:p>
            <a:pPr marL="285750" indent="-285750" algn="just">
              <a:buFont typeface="Wingdings" panose="05000000000000000000" pitchFamily="2" charset="2"/>
              <a:buChar char="ü"/>
            </a:pPr>
            <a:r>
              <a:rPr lang="en-US" b="0" i="0" dirty="0">
                <a:solidFill>
                  <a:srgbClr val="212121"/>
                </a:solidFill>
                <a:effectLst/>
                <a:latin typeface="Times New Roman" panose="02020603050405020304" pitchFamily="18" charset="0"/>
                <a:cs typeface="Times New Roman" panose="02020603050405020304" pitchFamily="18" charset="0"/>
              </a:rPr>
              <a:t>The most important factors in determining the price range of a mobile phone were RAM, battery life, and pixels.</a:t>
            </a:r>
          </a:p>
          <a:p>
            <a:pPr marL="285750" indent="-285750" algn="just">
              <a:buFont typeface="Wingdings" panose="05000000000000000000" pitchFamily="2" charset="2"/>
              <a:buChar char="ü"/>
            </a:pPr>
            <a:r>
              <a:rPr lang="en-US" b="0" i="0" dirty="0">
                <a:solidFill>
                  <a:srgbClr val="212121"/>
                </a:solidFill>
                <a:effectLst/>
                <a:latin typeface="Times New Roman" panose="02020603050405020304" pitchFamily="18" charset="0"/>
                <a:cs typeface="Times New Roman" panose="02020603050405020304" pitchFamily="18" charset="0"/>
              </a:rPr>
              <a:t>Based on the results of the aforementioned trials, we can say that the </a:t>
            </a:r>
            <a:r>
              <a:rPr lang="en-US" b="0" i="0" dirty="0" err="1">
                <a:solidFill>
                  <a:srgbClr val="212121"/>
                </a:solidFill>
                <a:effectLst/>
                <a:latin typeface="Times New Roman" panose="02020603050405020304" pitchFamily="18" charset="0"/>
                <a:cs typeface="Times New Roman" panose="02020603050405020304" pitchFamily="18" charset="0"/>
              </a:rPr>
              <a:t>XGboost</a:t>
            </a:r>
            <a:r>
              <a:rPr lang="en-US" b="0" i="0" dirty="0">
                <a:solidFill>
                  <a:srgbClr val="212121"/>
                </a:solidFill>
                <a:effectLst/>
                <a:latin typeface="Times New Roman" panose="02020603050405020304" pitchFamily="18" charset="0"/>
                <a:cs typeface="Times New Roman" panose="02020603050405020304" pitchFamily="18" charset="0"/>
              </a:rPr>
              <a:t> classifier and Logistic regression with the use of hyperparameters produced the best outcomes.</a:t>
            </a:r>
          </a:p>
        </p:txBody>
      </p:sp>
      <p:sp>
        <p:nvSpPr>
          <p:cNvPr id="5" name="TextBox 4">
            <a:extLst>
              <a:ext uri="{FF2B5EF4-FFF2-40B4-BE49-F238E27FC236}">
                <a16:creationId xmlns:a16="http://schemas.microsoft.com/office/drawing/2014/main" id="{96DC4F96-919F-93A3-CD5B-42997084F5D6}"/>
              </a:ext>
            </a:extLst>
          </p:cNvPr>
          <p:cNvSpPr txBox="1"/>
          <p:nvPr/>
        </p:nvSpPr>
        <p:spPr>
          <a:xfrm>
            <a:off x="0" y="37394"/>
            <a:ext cx="8534400" cy="523220"/>
          </a:xfrm>
          <a:prstGeom prst="rect">
            <a:avLst/>
          </a:prstGeom>
          <a:noFill/>
        </p:spPr>
        <p:txBody>
          <a:bodyPr wrap="square" rtlCol="0">
            <a:sp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Conclusion</a:t>
            </a:r>
            <a:endParaRPr lang="en-IN"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8602980" y="67056"/>
              <a:ext cx="348996" cy="358139"/>
            </a:xfrm>
            <a:prstGeom prst="rect">
              <a:avLst/>
            </a:prstGeom>
          </p:spPr>
        </p:pic>
        <p:pic>
          <p:nvPicPr>
            <p:cNvPr id="4" name="object 4"/>
            <p:cNvPicPr/>
            <p:nvPr/>
          </p:nvPicPr>
          <p:blipFill>
            <a:blip r:embed="rId3" cstate="print"/>
            <a:stretch>
              <a:fillRect/>
            </a:stretch>
          </p:blipFill>
          <p:spPr>
            <a:xfrm>
              <a:off x="0" y="0"/>
              <a:ext cx="9144000" cy="514349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2498D3-E1D0-E82A-8470-1E1760141D83}"/>
              </a:ext>
            </a:extLst>
          </p:cNvPr>
          <p:cNvSpPr txBox="1"/>
          <p:nvPr/>
        </p:nvSpPr>
        <p:spPr>
          <a:xfrm>
            <a:off x="228600" y="863590"/>
            <a:ext cx="4724400" cy="3785652"/>
          </a:xfrm>
          <a:prstGeom prst="rect">
            <a:avLst/>
          </a:prstGeom>
          <a:noFill/>
        </p:spPr>
        <p:txBody>
          <a:bodyPr wrap="square">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The problem statement is to predict the price range of mobile phones based on the features available (price range indicating how high the price is).Here is the description of target classes :</a:t>
            </a:r>
          </a:p>
          <a:p>
            <a:pPr algn="just"/>
            <a:endParaRPr lang="en-US" sz="1600" b="0" i="0" u="none" strike="noStrike" baseline="0" dirty="0">
              <a:latin typeface="Times New Roman" panose="02020603050405020304" pitchFamily="18" charset="0"/>
              <a:cs typeface="Times New Roman" panose="02020603050405020304" pitchFamily="18" charset="0"/>
            </a:endParaRPr>
          </a:p>
          <a:p>
            <a:pPr algn="just"/>
            <a:r>
              <a:rPr lang="en-IN" sz="1600" b="0" i="0" u="none" strike="noStrike" baseline="0" dirty="0">
                <a:latin typeface="Times New Roman" panose="02020603050405020304" pitchFamily="18" charset="0"/>
                <a:cs typeface="Times New Roman" panose="02020603050405020304" pitchFamily="18" charset="0"/>
              </a:rPr>
              <a:t>●0 - Low cost Phones</a:t>
            </a:r>
          </a:p>
          <a:p>
            <a:pPr algn="just"/>
            <a:r>
              <a:rPr lang="en-IN" sz="1600" b="0" i="0" u="none" strike="noStrike" baseline="0" dirty="0">
                <a:latin typeface="Times New Roman" panose="02020603050405020304" pitchFamily="18" charset="0"/>
                <a:cs typeface="Times New Roman" panose="02020603050405020304" pitchFamily="18" charset="0"/>
              </a:rPr>
              <a:t>●1 - Medium cost phones</a:t>
            </a:r>
          </a:p>
          <a:p>
            <a:pPr algn="just"/>
            <a:r>
              <a:rPr lang="en-IN" sz="1600" b="0" i="0" u="none" strike="noStrike" baseline="0" dirty="0">
                <a:latin typeface="Times New Roman" panose="02020603050405020304" pitchFamily="18" charset="0"/>
                <a:cs typeface="Times New Roman" panose="02020603050405020304" pitchFamily="18" charset="0"/>
              </a:rPr>
              <a:t>●2 - High cost phones</a:t>
            </a:r>
          </a:p>
          <a:p>
            <a:pPr algn="just"/>
            <a:r>
              <a:rPr lang="en-IN" sz="1600" b="0" i="0" u="none" strike="noStrike" baseline="0" dirty="0">
                <a:latin typeface="Times New Roman" panose="02020603050405020304" pitchFamily="18" charset="0"/>
                <a:cs typeface="Times New Roman" panose="02020603050405020304" pitchFamily="18" charset="0"/>
              </a:rPr>
              <a:t>●3 – Very High cost phones</a:t>
            </a:r>
          </a:p>
          <a:p>
            <a:pPr algn="just"/>
            <a:endParaRPr lang="en-IN" sz="1600" b="0" i="0" u="none" strike="noStrike" baseline="0" dirty="0">
              <a:latin typeface="Times New Roman" panose="02020603050405020304" pitchFamily="18" charset="0"/>
              <a:cs typeface="Times New Roman" panose="02020603050405020304" pitchFamily="18" charset="0"/>
            </a:endParaRPr>
          </a:p>
          <a:p>
            <a:pPr algn="just"/>
            <a:r>
              <a:rPr lang="en-IN" sz="1600" b="0" i="0" u="none" strike="noStrike" baseline="0" dirty="0">
                <a:latin typeface="Times New Roman" panose="02020603050405020304" pitchFamily="18" charset="0"/>
                <a:cs typeface="Times New Roman" panose="02020603050405020304" pitchFamily="18" charset="0"/>
              </a:rPr>
              <a:t>This will basically help companies to estimate price of mobiles to</a:t>
            </a:r>
            <a:r>
              <a:rPr lang="en-IN" sz="1600" dirty="0">
                <a:latin typeface="Times New Roman" panose="02020603050405020304" pitchFamily="18" charset="0"/>
                <a:cs typeface="Times New Roman" panose="02020603050405020304" pitchFamily="18" charset="0"/>
              </a:rPr>
              <a:t> </a:t>
            </a:r>
            <a:r>
              <a:rPr lang="en-IN" sz="1600" b="0" i="0" u="none" strike="noStrike" baseline="0" dirty="0">
                <a:latin typeface="Times New Roman" panose="02020603050405020304" pitchFamily="18" charset="0"/>
                <a:cs typeface="Times New Roman" panose="02020603050405020304" pitchFamily="18" charset="0"/>
              </a:rPr>
              <a:t>give tough competition to other mobile manufacturer.</a:t>
            </a:r>
          </a:p>
          <a:p>
            <a:pPr algn="just"/>
            <a:r>
              <a:rPr lang="en-IN" sz="1600" b="0" i="0" u="none" strike="noStrike" baseline="0" dirty="0">
                <a:latin typeface="Times New Roman" panose="02020603050405020304" pitchFamily="18" charset="0"/>
                <a:cs typeface="Times New Roman" panose="02020603050405020304" pitchFamily="18" charset="0"/>
              </a:rPr>
              <a:t>Also, it will be useful for consumers to verify that they are paying</a:t>
            </a:r>
            <a:r>
              <a:rPr lang="en-IN" sz="1600" dirty="0">
                <a:latin typeface="Times New Roman" panose="02020603050405020304" pitchFamily="18" charset="0"/>
                <a:cs typeface="Times New Roman" panose="02020603050405020304" pitchFamily="18" charset="0"/>
              </a:rPr>
              <a:t> </a:t>
            </a:r>
            <a:r>
              <a:rPr lang="en-IN" sz="1600" b="0" i="0" u="none" strike="noStrike" baseline="0" dirty="0">
                <a:latin typeface="Times New Roman" panose="02020603050405020304" pitchFamily="18" charset="0"/>
                <a:cs typeface="Times New Roman" panose="02020603050405020304" pitchFamily="18" charset="0"/>
              </a:rPr>
              <a:t>Best price for a mobile.</a:t>
            </a:r>
            <a:endParaRPr lang="en-IN" sz="1600" dirty="0">
              <a:latin typeface="Times New Roman" panose="02020603050405020304" pitchFamily="18" charset="0"/>
              <a:cs typeface="Times New Roman" panose="02020603050405020304" pitchFamily="18" charset="0"/>
            </a:endParaRPr>
          </a:p>
        </p:txBody>
      </p:sp>
      <p:pic>
        <p:nvPicPr>
          <p:cNvPr id="7" name="Content Placeholder 7" descr="A close up of a keyboard&#10;&#10;Description automatically generated with low confidence">
            <a:extLst>
              <a:ext uri="{FF2B5EF4-FFF2-40B4-BE49-F238E27FC236}">
                <a16:creationId xmlns:a16="http://schemas.microsoft.com/office/drawing/2014/main" id="{D41105B1-1D8D-36B3-16E9-3857411BEE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6400" y="819150"/>
            <a:ext cx="2895600" cy="3505200"/>
          </a:xfrm>
        </p:spPr>
      </p:pic>
      <p:sp>
        <p:nvSpPr>
          <p:cNvPr id="9" name="TextBox 8">
            <a:extLst>
              <a:ext uri="{FF2B5EF4-FFF2-40B4-BE49-F238E27FC236}">
                <a16:creationId xmlns:a16="http://schemas.microsoft.com/office/drawing/2014/main" id="{C948F707-6A8B-E1C3-1CB3-CEF4FA710C36}"/>
              </a:ext>
            </a:extLst>
          </p:cNvPr>
          <p:cNvSpPr txBox="1"/>
          <p:nvPr/>
        </p:nvSpPr>
        <p:spPr>
          <a:xfrm>
            <a:off x="0" y="0"/>
            <a:ext cx="8382000" cy="461665"/>
          </a:xfrm>
          <a:prstGeom prst="rect">
            <a:avLst/>
          </a:prstGeom>
          <a:noFill/>
        </p:spPr>
        <p:txBody>
          <a:bodyPr wrap="square">
            <a:spAutoFit/>
          </a:bodyPr>
          <a:lstStyle/>
          <a:p>
            <a:pPr algn="ctr"/>
            <a:r>
              <a:rPr lang="en-US" sz="2400" b="1" spc="-5" dirty="0">
                <a:solidFill>
                  <a:srgbClr val="FF4646"/>
                </a:solidFill>
                <a:latin typeface="Arial"/>
                <a:cs typeface="Arial"/>
              </a:rPr>
              <a:t>Problem</a:t>
            </a:r>
            <a:r>
              <a:rPr lang="en-US" sz="1800" dirty="0">
                <a:latin typeface="Times New Roman" panose="02020603050405020304" pitchFamily="18" charset="0"/>
                <a:cs typeface="Times New Roman" panose="02020603050405020304" pitchFamily="18" charset="0"/>
              </a:rPr>
              <a:t> </a:t>
            </a:r>
            <a:r>
              <a:rPr lang="en-US" sz="2400" b="1" spc="-5" dirty="0">
                <a:solidFill>
                  <a:srgbClr val="FF4646"/>
                </a:solidFill>
                <a:latin typeface="Arial"/>
                <a:cs typeface="Arial"/>
              </a:rPr>
              <a:t>Statement</a:t>
            </a:r>
            <a:endParaRPr lang="en-IN" sz="2400" b="1" spc="-5" dirty="0">
              <a:solidFill>
                <a:srgbClr val="FF4646"/>
              </a:solidFill>
              <a:latin typeface="Arial"/>
              <a:cs typeface="Arial"/>
            </a:endParaRPr>
          </a:p>
        </p:txBody>
      </p:sp>
    </p:spTree>
    <p:extLst>
      <p:ext uri="{BB962C8B-B14F-4D97-AF65-F5344CB8AC3E}">
        <p14:creationId xmlns:p14="http://schemas.microsoft.com/office/powerpoint/2010/main" val="342441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02980" y="67056"/>
            <a:ext cx="348996" cy="358139"/>
          </a:xfrm>
          <a:prstGeom prst="rect">
            <a:avLst/>
          </a:prstGeom>
        </p:spPr>
      </p:pic>
      <p:grpSp>
        <p:nvGrpSpPr>
          <p:cNvPr id="3" name="object 3"/>
          <p:cNvGrpSpPr/>
          <p:nvPr/>
        </p:nvGrpSpPr>
        <p:grpSpPr>
          <a:xfrm>
            <a:off x="-12191" y="0"/>
            <a:ext cx="8547100" cy="599440"/>
            <a:chOff x="-12191" y="0"/>
            <a:chExt cx="8547100" cy="599440"/>
          </a:xfrm>
        </p:grpSpPr>
        <p:sp>
          <p:nvSpPr>
            <p:cNvPr id="4" name="object 4"/>
            <p:cNvSpPr/>
            <p:nvPr/>
          </p:nvSpPr>
          <p:spPr>
            <a:xfrm>
              <a:off x="762" y="762"/>
              <a:ext cx="8521065" cy="573405"/>
            </a:xfrm>
            <a:custGeom>
              <a:avLst/>
              <a:gdLst/>
              <a:ahLst/>
              <a:cxnLst/>
              <a:rect l="l" t="t" r="r" b="b"/>
              <a:pathLst>
                <a:path w="8521065" h="573405">
                  <a:moveTo>
                    <a:pt x="8520684" y="0"/>
                  </a:moveTo>
                  <a:lnTo>
                    <a:pt x="0" y="0"/>
                  </a:lnTo>
                  <a:lnTo>
                    <a:pt x="0" y="573024"/>
                  </a:lnTo>
                  <a:lnTo>
                    <a:pt x="8520684" y="573024"/>
                  </a:lnTo>
                  <a:lnTo>
                    <a:pt x="8520684" y="0"/>
                  </a:lnTo>
                  <a:close/>
                </a:path>
              </a:pathLst>
            </a:custGeom>
            <a:solidFill>
              <a:srgbClr val="202020"/>
            </a:solidFill>
          </p:spPr>
          <p:txBody>
            <a:bodyPr wrap="square" lIns="0" tIns="0" rIns="0" bIns="0" rtlCol="0"/>
            <a:lstStyle/>
            <a:p>
              <a:endParaRPr/>
            </a:p>
          </p:txBody>
        </p:sp>
        <p:sp>
          <p:nvSpPr>
            <p:cNvPr id="5" name="object 5"/>
            <p:cNvSpPr/>
            <p:nvPr/>
          </p:nvSpPr>
          <p:spPr>
            <a:xfrm>
              <a:off x="762" y="762"/>
              <a:ext cx="8521065" cy="573405"/>
            </a:xfrm>
            <a:custGeom>
              <a:avLst/>
              <a:gdLst/>
              <a:ahLst/>
              <a:cxnLst/>
              <a:rect l="l" t="t" r="r" b="b"/>
              <a:pathLst>
                <a:path w="8521065" h="573405">
                  <a:moveTo>
                    <a:pt x="0" y="573024"/>
                  </a:moveTo>
                  <a:lnTo>
                    <a:pt x="8520684" y="573024"/>
                  </a:lnTo>
                  <a:lnTo>
                    <a:pt x="8520684" y="0"/>
                  </a:lnTo>
                  <a:lnTo>
                    <a:pt x="0" y="0"/>
                  </a:lnTo>
                  <a:lnTo>
                    <a:pt x="0" y="573024"/>
                  </a:lnTo>
                  <a:close/>
                </a:path>
              </a:pathLst>
            </a:custGeom>
            <a:ln w="25908">
              <a:solidFill>
                <a:srgbClr val="202020"/>
              </a:solidFill>
            </a:ln>
          </p:spPr>
          <p:txBody>
            <a:bodyPr wrap="square" lIns="0" tIns="0" rIns="0" bIns="0" rtlCol="0"/>
            <a:lstStyle/>
            <a:p>
              <a:endParaRPr/>
            </a:p>
          </p:txBody>
        </p:sp>
      </p:grpSp>
      <p:sp>
        <p:nvSpPr>
          <p:cNvPr id="6" name="object 6"/>
          <p:cNvSpPr txBox="1"/>
          <p:nvPr/>
        </p:nvSpPr>
        <p:spPr>
          <a:xfrm>
            <a:off x="78738" y="119583"/>
            <a:ext cx="8443089" cy="391795"/>
          </a:xfrm>
          <a:prstGeom prst="rect">
            <a:avLst/>
          </a:prstGeom>
        </p:spPr>
        <p:txBody>
          <a:bodyPr vert="horz" wrap="square" lIns="0" tIns="12700" rIns="0" bIns="0" rtlCol="0">
            <a:spAutoFit/>
          </a:bodyPr>
          <a:lstStyle/>
          <a:p>
            <a:pPr marL="12065" algn="ctr">
              <a:lnSpc>
                <a:spcPct val="100000"/>
              </a:lnSpc>
              <a:spcBef>
                <a:spcPts val="100"/>
              </a:spcBef>
              <a:buSzPct val="116666"/>
              <a:tabLst>
                <a:tab pos="525780" algn="l"/>
                <a:tab pos="526415" algn="l"/>
              </a:tabLst>
            </a:pPr>
            <a:r>
              <a:rPr lang="en-US" sz="2400" b="1" spc="-5" dirty="0">
                <a:solidFill>
                  <a:srgbClr val="FF4646"/>
                </a:solidFill>
                <a:latin typeface="Arial"/>
                <a:cs typeface="Arial"/>
              </a:rPr>
              <a:t>Knowing the </a:t>
            </a:r>
            <a:r>
              <a:rPr sz="2400" b="1" spc="-5" dirty="0">
                <a:solidFill>
                  <a:srgbClr val="FF4646"/>
                </a:solidFill>
                <a:latin typeface="Arial"/>
                <a:cs typeface="Arial"/>
              </a:rPr>
              <a:t>Data</a:t>
            </a:r>
            <a:r>
              <a:rPr lang="en-US" sz="2400" b="1" spc="-20" dirty="0">
                <a:solidFill>
                  <a:srgbClr val="FF4646"/>
                </a:solidFill>
                <a:latin typeface="Arial"/>
                <a:cs typeface="Arial"/>
              </a:rPr>
              <a:t>set</a:t>
            </a:r>
            <a:r>
              <a:rPr sz="2400" b="1" spc="-5" dirty="0">
                <a:solidFill>
                  <a:srgbClr val="FF4646"/>
                </a:solidFill>
                <a:latin typeface="Arial"/>
                <a:cs typeface="Arial"/>
              </a:rPr>
              <a:t>:</a:t>
            </a:r>
            <a:endParaRPr sz="2400" dirty="0">
              <a:latin typeface="Arial"/>
              <a:cs typeface="Arial"/>
            </a:endParaRPr>
          </a:p>
        </p:txBody>
      </p:sp>
      <p:sp>
        <p:nvSpPr>
          <p:cNvPr id="7" name="object 7"/>
          <p:cNvSpPr txBox="1"/>
          <p:nvPr/>
        </p:nvSpPr>
        <p:spPr>
          <a:xfrm>
            <a:off x="78738" y="743202"/>
            <a:ext cx="8989061" cy="4449936"/>
          </a:xfrm>
          <a:prstGeom prst="rect">
            <a:avLst/>
          </a:prstGeom>
        </p:spPr>
        <p:txBody>
          <a:bodyPr vert="horz" wrap="square" lIns="0" tIns="12700" rIns="0" bIns="0" rtlCol="0">
            <a:spAutoFit/>
          </a:bodyPr>
          <a:lstStyle/>
          <a:p>
            <a:pPr marL="12700" marR="6764655">
              <a:lnSpc>
                <a:spcPct val="100000"/>
              </a:lnSpc>
              <a:spcBef>
                <a:spcPts val="100"/>
              </a:spcBef>
            </a:pPr>
            <a:r>
              <a:rPr b="1" spc="-5" dirty="0">
                <a:latin typeface="Times New Roman" panose="02020603050405020304" pitchFamily="18" charset="0"/>
                <a:cs typeface="Times New Roman" panose="02020603050405020304" pitchFamily="18" charset="0"/>
              </a:rPr>
              <a:t>Total</a:t>
            </a:r>
            <a:r>
              <a:rPr b="1" spc="-1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Rows=</a:t>
            </a:r>
            <a:r>
              <a:rPr b="1" spc="-50"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2000 </a:t>
            </a:r>
            <a:r>
              <a:rPr b="1" spc="-320"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Total</a:t>
            </a:r>
            <a:r>
              <a:rPr b="1" spc="-10"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features=21</a:t>
            </a:r>
            <a:endParaRPr lang="en-US" b="1" spc="-5" dirty="0">
              <a:latin typeface="Times New Roman" panose="02020603050405020304" pitchFamily="18" charset="0"/>
              <a:cs typeface="Times New Roman" panose="02020603050405020304" pitchFamily="18" charset="0"/>
            </a:endParaRPr>
          </a:p>
          <a:p>
            <a:pPr marL="12700" marR="6764655">
              <a:lnSpc>
                <a:spcPct val="100000"/>
              </a:lnSpc>
              <a:spcBef>
                <a:spcPts val="100"/>
              </a:spcBef>
            </a:pPr>
            <a:endParaRPr lang="en-US" b="1" spc="-5" dirty="0">
              <a:latin typeface="Times New Roman" panose="02020603050405020304" pitchFamily="18" charset="0"/>
              <a:cs typeface="Times New Roman" panose="02020603050405020304" pitchFamily="18" charset="0"/>
            </a:endParaRPr>
          </a:p>
          <a:p>
            <a:pPr marL="12700" marR="6764655">
              <a:lnSpc>
                <a:spcPct val="100000"/>
              </a:lnSpc>
              <a:spcBef>
                <a:spcPts val="100"/>
              </a:spcBef>
            </a:pPr>
            <a:r>
              <a:rPr lang="en-IN" b="1" spc="-5" dirty="0">
                <a:latin typeface="Times New Roman" panose="02020603050405020304" pitchFamily="18" charset="0"/>
                <a:cs typeface="Times New Roman" panose="02020603050405020304" pitchFamily="18" charset="0"/>
              </a:rPr>
              <a:t>Independent Variables</a:t>
            </a:r>
            <a:endParaRPr dirty="0">
              <a:latin typeface="Times New Roman" panose="02020603050405020304" pitchFamily="18" charset="0"/>
              <a:cs typeface="Times New Roman" panose="02020603050405020304" pitchFamily="18" charset="0"/>
            </a:endParaRPr>
          </a:p>
          <a:p>
            <a:pPr marL="303530" indent="-291465">
              <a:lnSpc>
                <a:spcPct val="100000"/>
              </a:lnSpc>
              <a:spcBef>
                <a:spcPts val="760"/>
              </a:spcBef>
              <a:buFont typeface="Wingdings"/>
              <a:buChar char=""/>
              <a:tabLst>
                <a:tab pos="303530" algn="l"/>
                <a:tab pos="304165" algn="l"/>
              </a:tabLst>
            </a:pPr>
            <a:r>
              <a:rPr sz="1600" b="1" spc="-5" dirty="0">
                <a:latin typeface="Times New Roman" panose="02020603050405020304" pitchFamily="18" charset="0"/>
                <a:cs typeface="Times New Roman" panose="02020603050405020304" pitchFamily="18" charset="0"/>
              </a:rPr>
              <a:t>Battery_power</a:t>
            </a:r>
            <a:r>
              <a:rPr sz="1600" b="1"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Total</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energy</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 </a:t>
            </a:r>
            <a:r>
              <a:rPr sz="1600" dirty="0">
                <a:latin typeface="Times New Roman" panose="02020603050405020304" pitchFamily="18" charset="0"/>
                <a:cs typeface="Times New Roman" panose="02020603050405020304" pitchFamily="18" charset="0"/>
              </a:rPr>
              <a:t>battery</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can</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store</a:t>
            </a:r>
            <a:r>
              <a:rPr sz="1600" spc="-5" dirty="0">
                <a:latin typeface="Times New Roman" panose="02020603050405020304" pitchFamily="18" charset="0"/>
                <a:cs typeface="Times New Roman" panose="02020603050405020304" pitchFamily="18" charset="0"/>
              </a:rPr>
              <a:t> in</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one</a:t>
            </a:r>
            <a:r>
              <a:rPr sz="1600" spc="-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time</a:t>
            </a:r>
            <a:r>
              <a:rPr sz="1600" spc="-5" dirty="0">
                <a:latin typeface="Times New Roman" panose="02020603050405020304" pitchFamily="18" charset="0"/>
                <a:cs typeface="Times New Roman" panose="02020603050405020304" pitchFamily="18" charset="0"/>
              </a:rPr>
              <a:t> measured</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a:t>
            </a:r>
            <a:r>
              <a:rPr sz="1600" spc="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mAh.</a:t>
            </a:r>
          </a:p>
          <a:p>
            <a:pPr marL="303530" indent="-291465">
              <a:lnSpc>
                <a:spcPct val="100000"/>
              </a:lnSpc>
              <a:buFont typeface="Wingdings"/>
              <a:buChar char=""/>
              <a:tabLst>
                <a:tab pos="303530" algn="l"/>
                <a:tab pos="304165" algn="l"/>
              </a:tabLst>
            </a:pPr>
            <a:r>
              <a:rPr sz="1600" b="1" dirty="0">
                <a:latin typeface="Times New Roman" panose="02020603050405020304" pitchFamily="18" charset="0"/>
                <a:cs typeface="Times New Roman" panose="02020603050405020304" pitchFamily="18" charset="0"/>
              </a:rPr>
              <a:t>Blue</a:t>
            </a:r>
            <a:r>
              <a:rPr sz="1600" b="1"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Has</a:t>
            </a:r>
            <a:r>
              <a:rPr sz="1600" spc="-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bluetooth</a:t>
            </a:r>
            <a:r>
              <a:rPr sz="1600" spc="-5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or</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not.</a:t>
            </a:r>
          </a:p>
          <a:p>
            <a:pPr marL="303530" indent="-291465">
              <a:lnSpc>
                <a:spcPct val="100000"/>
              </a:lnSpc>
              <a:buFont typeface="Wingdings"/>
              <a:buChar char=""/>
              <a:tabLst>
                <a:tab pos="303530" algn="l"/>
                <a:tab pos="304165" algn="l"/>
              </a:tabLst>
            </a:pPr>
            <a:r>
              <a:rPr sz="1600" b="1" spc="-5" dirty="0">
                <a:latin typeface="Times New Roman" panose="02020603050405020304" pitchFamily="18" charset="0"/>
                <a:cs typeface="Times New Roman" panose="02020603050405020304" pitchFamily="18" charset="0"/>
              </a:rPr>
              <a:t>Clock_speed</a:t>
            </a:r>
            <a:r>
              <a:rPr sz="1600" b="1"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speed</a:t>
            </a:r>
            <a:r>
              <a:rPr sz="1600"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t>
            </a:r>
            <a:r>
              <a:rPr sz="1600" spc="-5" dirty="0">
                <a:latin typeface="Times New Roman" panose="02020603050405020304" pitchFamily="18" charset="0"/>
                <a:cs typeface="Times New Roman" panose="02020603050405020304" pitchFamily="18" charset="0"/>
              </a:rPr>
              <a:t>which</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microprocessor</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executes</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instructions.</a:t>
            </a:r>
          </a:p>
          <a:p>
            <a:pPr marL="303530" indent="-291465">
              <a:lnSpc>
                <a:spcPct val="100000"/>
              </a:lnSpc>
              <a:buFont typeface="Wingdings"/>
              <a:buChar char=""/>
              <a:tabLst>
                <a:tab pos="303530" algn="l"/>
                <a:tab pos="304165" algn="l"/>
              </a:tabLst>
            </a:pPr>
            <a:r>
              <a:rPr sz="1600" b="1" spc="-5" dirty="0">
                <a:latin typeface="Times New Roman" panose="02020603050405020304" pitchFamily="18" charset="0"/>
                <a:cs typeface="Times New Roman" panose="02020603050405020304" pitchFamily="18" charset="0"/>
              </a:rPr>
              <a:t>Dual_sim</a:t>
            </a:r>
            <a:r>
              <a:rPr sz="1600" b="1"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Has dual</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SIM</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support</a:t>
            </a:r>
            <a:r>
              <a:rPr sz="1600" spc="-3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or</a:t>
            </a:r>
            <a:r>
              <a:rPr sz="1600" dirty="0">
                <a:latin typeface="Times New Roman" panose="02020603050405020304" pitchFamily="18" charset="0"/>
                <a:cs typeface="Times New Roman" panose="02020603050405020304" pitchFamily="18" charset="0"/>
              </a:rPr>
              <a:t> not.</a:t>
            </a:r>
          </a:p>
          <a:p>
            <a:pPr marL="303530" indent="-291465">
              <a:lnSpc>
                <a:spcPct val="100000"/>
              </a:lnSpc>
              <a:buFont typeface="Wingdings"/>
              <a:buChar char=""/>
              <a:tabLst>
                <a:tab pos="303530" algn="l"/>
                <a:tab pos="304165" algn="l"/>
              </a:tabLst>
            </a:pPr>
            <a:r>
              <a:rPr sz="1600" b="1" spc="-5" dirty="0">
                <a:latin typeface="Times New Roman" panose="02020603050405020304" pitchFamily="18" charset="0"/>
                <a:cs typeface="Times New Roman" panose="02020603050405020304" pitchFamily="18" charset="0"/>
              </a:rPr>
              <a:t>Fc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Front</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Camera</a:t>
            </a:r>
            <a:r>
              <a:rPr sz="1600" spc="-4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mega</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pixels.</a:t>
            </a:r>
            <a:endParaRPr sz="1600" dirty="0">
              <a:latin typeface="Times New Roman" panose="02020603050405020304" pitchFamily="18" charset="0"/>
              <a:cs typeface="Times New Roman" panose="02020603050405020304" pitchFamily="18" charset="0"/>
            </a:endParaRPr>
          </a:p>
          <a:p>
            <a:pPr marL="303530" indent="-291465">
              <a:lnSpc>
                <a:spcPct val="100000"/>
              </a:lnSpc>
              <a:buFont typeface="Wingdings"/>
              <a:buChar char=""/>
              <a:tabLst>
                <a:tab pos="303530" algn="l"/>
                <a:tab pos="304165" algn="l"/>
              </a:tabLst>
            </a:pPr>
            <a:r>
              <a:rPr sz="1600" b="1" dirty="0">
                <a:latin typeface="Times New Roman" panose="02020603050405020304" pitchFamily="18" charset="0"/>
                <a:cs typeface="Times New Roman" panose="02020603050405020304" pitchFamily="18" charset="0"/>
              </a:rPr>
              <a:t>Four_g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Has</a:t>
            </a:r>
            <a:r>
              <a:rPr sz="1600"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4G</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or</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not.</a:t>
            </a:r>
          </a:p>
          <a:p>
            <a:pPr marL="303530" indent="-291465">
              <a:lnSpc>
                <a:spcPct val="100000"/>
              </a:lnSpc>
              <a:buFont typeface="Wingdings"/>
              <a:buChar char=""/>
              <a:tabLst>
                <a:tab pos="303530" algn="l"/>
                <a:tab pos="304165" algn="l"/>
              </a:tabLst>
            </a:pPr>
            <a:r>
              <a:rPr sz="1600" b="1" dirty="0">
                <a:latin typeface="Times New Roman" panose="02020603050405020304" pitchFamily="18" charset="0"/>
                <a:cs typeface="Times New Roman" panose="02020603050405020304" pitchFamily="18" charset="0"/>
              </a:rPr>
              <a:t>Int_memory</a:t>
            </a:r>
            <a:r>
              <a:rPr sz="1600" b="1"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Internal</a:t>
            </a:r>
            <a:r>
              <a:rPr sz="1600" spc="-4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Memory</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Gigabytes.</a:t>
            </a:r>
            <a:endParaRPr sz="1600" dirty="0">
              <a:latin typeface="Times New Roman" panose="02020603050405020304" pitchFamily="18" charset="0"/>
              <a:cs typeface="Times New Roman" panose="02020603050405020304" pitchFamily="18" charset="0"/>
            </a:endParaRPr>
          </a:p>
          <a:p>
            <a:pPr marL="303530" indent="-291465">
              <a:lnSpc>
                <a:spcPct val="100000"/>
              </a:lnSpc>
              <a:buFont typeface="Wingdings"/>
              <a:buChar char=""/>
              <a:tabLst>
                <a:tab pos="303530" algn="l"/>
                <a:tab pos="304165" algn="l"/>
              </a:tabLst>
            </a:pPr>
            <a:r>
              <a:rPr sz="1600" b="1" spc="-5" dirty="0">
                <a:latin typeface="Times New Roman" panose="02020603050405020304" pitchFamily="18" charset="0"/>
                <a:cs typeface="Times New Roman" panose="02020603050405020304" pitchFamily="18" charset="0"/>
              </a:rPr>
              <a:t>M_dep</a:t>
            </a:r>
            <a:r>
              <a:rPr sz="1600" b="1"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Mobile</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Depth</a:t>
            </a:r>
            <a:r>
              <a:rPr sz="1600" spc="-4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in</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cm.</a:t>
            </a:r>
          </a:p>
          <a:p>
            <a:pPr marL="303530" indent="-291465">
              <a:lnSpc>
                <a:spcPct val="100000"/>
              </a:lnSpc>
              <a:spcBef>
                <a:spcPts val="5"/>
              </a:spcBef>
              <a:buFont typeface="Wingdings"/>
              <a:buChar char=""/>
              <a:tabLst>
                <a:tab pos="303530" algn="l"/>
                <a:tab pos="304165" algn="l"/>
              </a:tabLst>
            </a:pPr>
            <a:r>
              <a:rPr sz="1600" b="1" dirty="0">
                <a:latin typeface="Times New Roman" panose="02020603050405020304" pitchFamily="18" charset="0"/>
                <a:cs typeface="Times New Roman" panose="02020603050405020304" pitchFamily="18" charset="0"/>
              </a:rPr>
              <a:t>Mobile_wt</a:t>
            </a:r>
            <a:r>
              <a:rPr sz="1600" b="1"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Weight</a:t>
            </a:r>
            <a:r>
              <a:rPr sz="1600" spc="-3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of</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mobile</a:t>
            </a:r>
            <a:r>
              <a:rPr sz="1600" spc="-3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phone.</a:t>
            </a:r>
            <a:endParaRPr lang="en-US" sz="1600" spc="-5" dirty="0">
              <a:latin typeface="Times New Roman" panose="02020603050405020304" pitchFamily="18" charset="0"/>
              <a:cs typeface="Times New Roman" panose="02020603050405020304" pitchFamily="18" charset="0"/>
            </a:endParaRPr>
          </a:p>
          <a:p>
            <a:pPr marL="303530" indent="-291465">
              <a:lnSpc>
                <a:spcPct val="100000"/>
              </a:lnSpc>
              <a:buFont typeface="Wingdings"/>
              <a:buChar char=""/>
              <a:tabLst>
                <a:tab pos="303530" algn="l"/>
                <a:tab pos="304165" algn="l"/>
              </a:tabLst>
            </a:pPr>
            <a:r>
              <a:rPr lang="en-US" sz="1600" b="1" dirty="0" err="1">
                <a:latin typeface="Times New Roman" panose="02020603050405020304" pitchFamily="18" charset="0"/>
                <a:cs typeface="Times New Roman" panose="02020603050405020304" pitchFamily="18" charset="0"/>
              </a:rPr>
              <a:t>N_cores</a:t>
            </a:r>
            <a:r>
              <a:rPr lang="en-US" sz="1600" b="1"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Number</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a:t>
            </a:r>
            <a:r>
              <a:rPr lang="en-US" sz="1600" spc="-5" dirty="0">
                <a:latin typeface="Times New Roman" panose="02020603050405020304" pitchFamily="18" charset="0"/>
                <a:cs typeface="Times New Roman" panose="02020603050405020304" pitchFamily="18" charset="0"/>
              </a:rPr>
              <a:t>cores</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a:t>
            </a:r>
            <a:r>
              <a:rPr lang="en-US" sz="1600" spc="-5" dirty="0">
                <a:latin typeface="Times New Roman" panose="02020603050405020304" pitchFamily="18" charset="0"/>
                <a:cs typeface="Times New Roman" panose="02020603050405020304" pitchFamily="18" charset="0"/>
              </a:rPr>
              <a:t>processor.</a:t>
            </a:r>
            <a:endParaRPr lang="en-US" sz="1600" dirty="0">
              <a:latin typeface="Times New Roman" panose="02020603050405020304" pitchFamily="18" charset="0"/>
              <a:cs typeface="Times New Roman" panose="02020603050405020304" pitchFamily="18" charset="0"/>
            </a:endParaRPr>
          </a:p>
          <a:p>
            <a:pPr marL="303530" indent="-291465">
              <a:lnSpc>
                <a:spcPct val="100000"/>
              </a:lnSpc>
              <a:buFont typeface="Wingdings"/>
              <a:buChar char=""/>
              <a:tabLst>
                <a:tab pos="303530" algn="l"/>
                <a:tab pos="304165" algn="l"/>
              </a:tabLst>
            </a:pPr>
            <a:r>
              <a:rPr lang="en-US" sz="1600" b="1" spc="-5" dirty="0">
                <a:latin typeface="Times New Roman" panose="02020603050405020304" pitchFamily="18" charset="0"/>
                <a:cs typeface="Times New Roman" panose="02020603050405020304" pitchFamily="18" charset="0"/>
              </a:rPr>
              <a:t>Pc</a:t>
            </a:r>
            <a:r>
              <a:rPr lang="en-US" sz="1600" b="1"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Primary</a:t>
            </a: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Camera</a:t>
            </a:r>
            <a:r>
              <a:rPr lang="en-US" sz="1600" spc="-3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mega</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pixels.</a:t>
            </a:r>
            <a:endParaRPr lang="en-US" sz="1600" dirty="0">
              <a:latin typeface="Times New Roman" panose="02020603050405020304" pitchFamily="18" charset="0"/>
              <a:cs typeface="Times New Roman" panose="02020603050405020304" pitchFamily="18" charset="0"/>
            </a:endParaRPr>
          </a:p>
          <a:p>
            <a:pPr marL="303530" indent="-291465">
              <a:lnSpc>
                <a:spcPct val="100000"/>
              </a:lnSpc>
              <a:buFont typeface="Wingdings"/>
              <a:buChar char=""/>
              <a:tabLst>
                <a:tab pos="303530" algn="l"/>
                <a:tab pos="304165" algn="l"/>
              </a:tabLst>
            </a:pPr>
            <a:r>
              <a:rPr lang="en-US" sz="1600" b="1" spc="-5" dirty="0" err="1">
                <a:latin typeface="Times New Roman" panose="02020603050405020304" pitchFamily="18" charset="0"/>
                <a:cs typeface="Times New Roman" panose="02020603050405020304" pitchFamily="18" charset="0"/>
              </a:rPr>
              <a:t>Px_height</a:t>
            </a:r>
            <a:r>
              <a:rPr lang="en-US" sz="1600" b="1" spc="5"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and</a:t>
            </a:r>
            <a:r>
              <a:rPr lang="en-US" sz="1600" b="1" spc="5"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Px_width</a:t>
            </a:r>
            <a:r>
              <a:rPr lang="en-US" sz="1600" b="1" spc="3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5" dirty="0">
                <a:latin typeface="Times New Roman" panose="02020603050405020304" pitchFamily="18" charset="0"/>
                <a:cs typeface="Times New Roman" panose="02020603050405020304" pitchFamily="18" charset="0"/>
              </a:rPr>
              <a:t> Pixel</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Resolution</a:t>
            </a:r>
            <a:r>
              <a:rPr lang="en-US" sz="1600" spc="-4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Height and</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width.</a:t>
            </a:r>
            <a:endParaRPr lang="en-US" sz="1600" dirty="0">
              <a:latin typeface="Times New Roman" panose="02020603050405020304" pitchFamily="18" charset="0"/>
              <a:cs typeface="Times New Roman" panose="02020603050405020304" pitchFamily="18" charset="0"/>
            </a:endParaRPr>
          </a:p>
          <a:p>
            <a:pPr marL="12065">
              <a:lnSpc>
                <a:spcPct val="100000"/>
              </a:lnSpc>
              <a:spcBef>
                <a:spcPts val="5"/>
              </a:spcBef>
              <a:tabLst>
                <a:tab pos="303530" algn="l"/>
                <a:tab pos="304165" algn="l"/>
              </a:tabLst>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DEA47-E61E-E513-A8A1-3F3136B2FE42}"/>
              </a:ext>
            </a:extLst>
          </p:cNvPr>
          <p:cNvSpPr txBox="1"/>
          <p:nvPr/>
        </p:nvSpPr>
        <p:spPr>
          <a:xfrm>
            <a:off x="0" y="590550"/>
            <a:ext cx="7543800" cy="2062103"/>
          </a:xfrm>
          <a:prstGeom prst="rect">
            <a:avLst/>
          </a:prstGeom>
          <a:noFill/>
        </p:spPr>
        <p:txBody>
          <a:bodyPr wrap="square">
            <a:spAutoFit/>
          </a:bodyPr>
          <a:lstStyle/>
          <a:p>
            <a:pPr marL="303530" indent="-291465">
              <a:buFont typeface="Wingdings"/>
              <a:buChar char=""/>
              <a:tabLst>
                <a:tab pos="303530" algn="l"/>
                <a:tab pos="304165" algn="l"/>
              </a:tabLst>
            </a:pPr>
            <a:r>
              <a:rPr lang="en-US" sz="1600" b="1" spc="-5" dirty="0">
                <a:latin typeface="Times New Roman" panose="02020603050405020304" pitchFamily="18" charset="0"/>
                <a:cs typeface="Times New Roman" panose="02020603050405020304" pitchFamily="18" charset="0"/>
              </a:rPr>
              <a:t>Ram</a:t>
            </a:r>
            <a:r>
              <a:rPr lang="en-US" sz="1600" b="1"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Random</a:t>
            </a: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Access</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Memory</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in Mega Bytes.</a:t>
            </a:r>
            <a:endParaRPr lang="en-US" sz="1600" b="1" dirty="0">
              <a:latin typeface="Times New Roman" panose="02020603050405020304" pitchFamily="18" charset="0"/>
              <a:cs typeface="Times New Roman" panose="02020603050405020304" pitchFamily="18" charset="0"/>
            </a:endParaRPr>
          </a:p>
          <a:p>
            <a:pPr marL="303530" indent="-291465">
              <a:lnSpc>
                <a:spcPct val="100000"/>
              </a:lnSpc>
              <a:buFont typeface="Wingdings"/>
              <a:buChar char=""/>
              <a:tabLst>
                <a:tab pos="303530" algn="l"/>
                <a:tab pos="304165" algn="l"/>
              </a:tabLst>
            </a:pPr>
            <a:r>
              <a:rPr lang="en-US" sz="1600" b="1" dirty="0" err="1">
                <a:latin typeface="Times New Roman" panose="02020603050405020304" pitchFamily="18" charset="0"/>
                <a:cs typeface="Times New Roman" panose="02020603050405020304" pitchFamily="18" charset="0"/>
              </a:rPr>
              <a:t>Sc_h</a:t>
            </a:r>
            <a:r>
              <a:rPr lang="en-US" sz="1600" b="1" spc="-1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and</a:t>
            </a:r>
            <a:r>
              <a:rPr lang="en-US" sz="1600" b="1" spc="34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Sc_w</a:t>
            </a:r>
            <a:r>
              <a:rPr lang="en-US" sz="1600" b="1"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Screen</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Height</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3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width</a:t>
            </a:r>
            <a:r>
              <a:rPr lang="en-US" sz="1600" dirty="0">
                <a:latin typeface="Times New Roman" panose="02020603050405020304" pitchFamily="18" charset="0"/>
                <a:cs typeface="Times New Roman" panose="02020603050405020304" pitchFamily="18" charset="0"/>
              </a:rPr>
              <a:t> of</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mobile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cm.</a:t>
            </a:r>
          </a:p>
          <a:p>
            <a:pPr marL="303530" indent="-291465">
              <a:lnSpc>
                <a:spcPct val="100000"/>
              </a:lnSpc>
              <a:buFont typeface="Wingdings"/>
              <a:buChar char=""/>
              <a:tabLst>
                <a:tab pos="303530" algn="l"/>
                <a:tab pos="304165" algn="l"/>
              </a:tabLst>
            </a:pPr>
            <a:r>
              <a:rPr lang="en-US" sz="1600" b="1" dirty="0" err="1">
                <a:latin typeface="Times New Roman" panose="02020603050405020304" pitchFamily="18" charset="0"/>
                <a:cs typeface="Times New Roman" panose="02020603050405020304" pitchFamily="18" charset="0"/>
              </a:rPr>
              <a:t>Talk_time</a:t>
            </a:r>
            <a:r>
              <a:rPr lang="en-US" sz="1600" b="1"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5" dirty="0">
                <a:latin typeface="Times New Roman" panose="02020603050405020304" pitchFamily="18" charset="0"/>
                <a:cs typeface="Times New Roman" panose="02020603050405020304" pitchFamily="18" charset="0"/>
              </a:rPr>
              <a:t> longest</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time</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5" dirty="0">
                <a:latin typeface="Times New Roman" panose="02020603050405020304" pitchFamily="18" charset="0"/>
                <a:cs typeface="Times New Roman" panose="02020603050405020304" pitchFamily="18" charset="0"/>
              </a:rPr>
              <a:t> a</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single</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battery</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charge</a:t>
            </a:r>
            <a:r>
              <a:rPr lang="en-US" sz="1600" spc="-2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will</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last</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when</a:t>
            </a:r>
            <a:r>
              <a:rPr lang="en-US" sz="1600" spc="-10" dirty="0">
                <a:latin typeface="Times New Roman" panose="02020603050405020304" pitchFamily="18" charset="0"/>
                <a:cs typeface="Times New Roman" panose="02020603050405020304" pitchFamily="18" charset="0"/>
              </a:rPr>
              <a:t> you</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are.</a:t>
            </a:r>
          </a:p>
          <a:p>
            <a:pPr marL="303530" indent="-291465">
              <a:lnSpc>
                <a:spcPct val="100000"/>
              </a:lnSpc>
              <a:buFont typeface="Wingdings"/>
              <a:buChar char=""/>
              <a:tabLst>
                <a:tab pos="303530" algn="l"/>
                <a:tab pos="304165" algn="l"/>
              </a:tabLst>
            </a:pPr>
            <a:r>
              <a:rPr lang="en-US" sz="1600" b="1" spc="-5" dirty="0" err="1">
                <a:latin typeface="Times New Roman" panose="02020603050405020304" pitchFamily="18" charset="0"/>
                <a:cs typeface="Times New Roman" panose="02020603050405020304" pitchFamily="18" charset="0"/>
              </a:rPr>
              <a:t>Three_g</a:t>
            </a:r>
            <a:r>
              <a:rPr lang="en-US" sz="1600" b="1"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Has</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3G</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or </a:t>
            </a:r>
            <a:r>
              <a:rPr lang="en-US" sz="1600" dirty="0">
                <a:latin typeface="Times New Roman" panose="02020603050405020304" pitchFamily="18" charset="0"/>
                <a:cs typeface="Times New Roman" panose="02020603050405020304" pitchFamily="18" charset="0"/>
              </a:rPr>
              <a:t>not.</a:t>
            </a:r>
            <a:endParaRPr lang="en-US" sz="1600" b="1" spc="-5" dirty="0">
              <a:latin typeface="Times New Roman" panose="02020603050405020304" pitchFamily="18" charset="0"/>
              <a:cs typeface="Times New Roman" panose="02020603050405020304" pitchFamily="18" charset="0"/>
            </a:endParaRPr>
          </a:p>
          <a:p>
            <a:pPr marL="303530" indent="-291465">
              <a:lnSpc>
                <a:spcPct val="100000"/>
              </a:lnSpc>
              <a:buFont typeface="Wingdings"/>
              <a:buChar char=""/>
              <a:tabLst>
                <a:tab pos="303530" algn="l"/>
                <a:tab pos="304165" algn="l"/>
              </a:tabLst>
            </a:pPr>
            <a:r>
              <a:rPr lang="en-US" sz="1600" b="1" spc="-5" dirty="0" err="1">
                <a:latin typeface="Times New Roman" panose="02020603050405020304" pitchFamily="18" charset="0"/>
                <a:cs typeface="Times New Roman" panose="02020603050405020304" pitchFamily="18" charset="0"/>
              </a:rPr>
              <a:t>Touch_screen</a:t>
            </a:r>
            <a:r>
              <a:rPr lang="en-US" sz="1600" b="1"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5" dirty="0">
                <a:latin typeface="Times New Roman" panose="02020603050405020304" pitchFamily="18" charset="0"/>
                <a:cs typeface="Times New Roman" panose="02020603050405020304" pitchFamily="18" charset="0"/>
              </a:rPr>
              <a:t> Has </a:t>
            </a:r>
            <a:r>
              <a:rPr lang="en-US" sz="1600" dirty="0">
                <a:latin typeface="Times New Roman" panose="02020603050405020304" pitchFamily="18" charset="0"/>
                <a:cs typeface="Times New Roman" panose="02020603050405020304" pitchFamily="18" charset="0"/>
              </a:rPr>
              <a:t>touch</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screen</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or</a:t>
            </a:r>
            <a:r>
              <a:rPr lang="en-US" sz="1600" dirty="0">
                <a:latin typeface="Times New Roman" panose="02020603050405020304" pitchFamily="18" charset="0"/>
                <a:cs typeface="Times New Roman" panose="02020603050405020304" pitchFamily="18" charset="0"/>
              </a:rPr>
              <a:t> not.</a:t>
            </a:r>
          </a:p>
          <a:p>
            <a:pPr marL="303530" indent="-291465">
              <a:lnSpc>
                <a:spcPct val="100000"/>
              </a:lnSpc>
              <a:buFont typeface="Wingdings"/>
              <a:buChar char=""/>
              <a:tabLst>
                <a:tab pos="303530" algn="l"/>
                <a:tab pos="304165" algn="l"/>
              </a:tabLst>
            </a:pPr>
            <a:r>
              <a:rPr lang="en-US" sz="1600" b="1" dirty="0" err="1">
                <a:latin typeface="Times New Roman" panose="02020603050405020304" pitchFamily="18" charset="0"/>
                <a:cs typeface="Times New Roman" panose="02020603050405020304" pitchFamily="18" charset="0"/>
              </a:rPr>
              <a:t>Wifi</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10" dirty="0">
                <a:latin typeface="Times New Roman" panose="02020603050405020304" pitchFamily="18" charset="0"/>
                <a:cs typeface="Times New Roman" panose="02020603050405020304" pitchFamily="18" charset="0"/>
              </a:rPr>
              <a:t> </a:t>
            </a:r>
            <a:r>
              <a:rPr lang="en-US" sz="1600" spc="-5" dirty="0" err="1">
                <a:latin typeface="Times New Roman" panose="02020603050405020304" pitchFamily="18" charset="0"/>
                <a:cs typeface="Times New Roman" panose="02020603050405020304" pitchFamily="18" charset="0"/>
              </a:rPr>
              <a:t>wifi</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or</a:t>
            </a: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not.</a:t>
            </a:r>
          </a:p>
          <a:p>
            <a:pPr marL="303530" indent="-291465">
              <a:lnSpc>
                <a:spcPct val="100000"/>
              </a:lnSpc>
              <a:buFont typeface="Wingdings"/>
              <a:buChar char=""/>
              <a:tabLst>
                <a:tab pos="303530" algn="l"/>
                <a:tab pos="304165" algn="l"/>
              </a:tabLst>
            </a:pPr>
            <a:r>
              <a:rPr lang="en-US" sz="1600" b="1" spc="-5" dirty="0" err="1">
                <a:latin typeface="Times New Roman" panose="02020603050405020304" pitchFamily="18" charset="0"/>
                <a:cs typeface="Times New Roman" panose="02020603050405020304" pitchFamily="18" charset="0"/>
              </a:rPr>
              <a:t>Price_range</a:t>
            </a:r>
            <a:r>
              <a:rPr lang="en-US" sz="1600" b="1"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1600" spc="2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a:t>
            </a:r>
            <a:r>
              <a:rPr lang="en-US" sz="1600" spc="-5" dirty="0">
                <a:latin typeface="Times New Roman" panose="02020603050405020304" pitchFamily="18" charset="0"/>
                <a:cs typeface="Times New Roman" panose="02020603050405020304" pitchFamily="18" charset="0"/>
              </a:rPr>
              <a:t> is</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target</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variable</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with</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value</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0(low</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cost),1(medium</a:t>
            </a:r>
            <a:r>
              <a:rPr lang="en-US" sz="1600" spc="-3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cost),2(high</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cost)</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and3(very</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high</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cost).</a:t>
            </a:r>
          </a:p>
        </p:txBody>
      </p:sp>
      <p:sp>
        <p:nvSpPr>
          <p:cNvPr id="5" name="TextBox 4">
            <a:extLst>
              <a:ext uri="{FF2B5EF4-FFF2-40B4-BE49-F238E27FC236}">
                <a16:creationId xmlns:a16="http://schemas.microsoft.com/office/drawing/2014/main" id="{ACF1CF5E-8441-E25B-97E4-D2014E783FCB}"/>
              </a:ext>
            </a:extLst>
          </p:cNvPr>
          <p:cNvSpPr txBox="1"/>
          <p:nvPr/>
        </p:nvSpPr>
        <p:spPr>
          <a:xfrm>
            <a:off x="152400" y="2622314"/>
            <a:ext cx="8382000" cy="2185214"/>
          </a:xfrm>
          <a:prstGeom prst="rect">
            <a:avLst/>
          </a:prstGeom>
          <a:noFill/>
        </p:spPr>
        <p:txBody>
          <a:bodyPr wrap="square">
            <a:spAutoFit/>
          </a:bodyPr>
          <a:lstStyle/>
          <a:p>
            <a:endParaRPr lang="en-IN" dirty="0"/>
          </a:p>
          <a:p>
            <a:r>
              <a:rPr lang="en-IN" b="1" dirty="0">
                <a:latin typeface="Times New Roman" panose="02020603050405020304" pitchFamily="18" charset="0"/>
                <a:cs typeface="Times New Roman" panose="02020603050405020304" pitchFamily="18" charset="0"/>
              </a:rPr>
              <a:t>Dependent variables.</a:t>
            </a:r>
          </a:p>
          <a:p>
            <a:r>
              <a:rPr lang="en-IN" sz="1600" dirty="0" err="1">
                <a:latin typeface="Times New Roman" panose="02020603050405020304" pitchFamily="18" charset="0"/>
                <a:cs typeface="Times New Roman" panose="02020603050405020304" pitchFamily="18" charset="0"/>
              </a:rPr>
              <a:t>Price_range</a:t>
            </a:r>
            <a:r>
              <a:rPr lang="en-IN" sz="1600" dirty="0">
                <a:latin typeface="Times New Roman" panose="02020603050405020304" pitchFamily="18" charset="0"/>
                <a:cs typeface="Times New Roman" panose="02020603050405020304" pitchFamily="18" charset="0"/>
              </a:rPr>
              <a:t> :This is the target variable with value of</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 ( low cost )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 ( medium cost )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2 ( high cost )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3 ( very high cost ) .</a:t>
            </a:r>
          </a:p>
        </p:txBody>
      </p:sp>
    </p:spTree>
    <p:extLst>
      <p:ext uri="{BB962C8B-B14F-4D97-AF65-F5344CB8AC3E}">
        <p14:creationId xmlns:p14="http://schemas.microsoft.com/office/powerpoint/2010/main" val="4098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70815"/>
            <a:ext cx="8379461" cy="382156"/>
          </a:xfrm>
          <a:prstGeom prst="rect">
            <a:avLst/>
          </a:prstGeom>
        </p:spPr>
        <p:txBody>
          <a:bodyPr vert="horz" wrap="square" lIns="0" tIns="12700" rIns="0" bIns="0" rtlCol="0">
            <a:spAutoFit/>
          </a:bodyPr>
          <a:lstStyle/>
          <a:p>
            <a:pPr marL="12066" algn="ctr">
              <a:lnSpc>
                <a:spcPct val="100000"/>
              </a:lnSpc>
              <a:spcBef>
                <a:spcPts val="100"/>
              </a:spcBef>
              <a:buSzPct val="116666"/>
              <a:tabLst>
                <a:tab pos="498475" algn="l"/>
                <a:tab pos="499109" algn="l"/>
              </a:tabLst>
            </a:pPr>
            <a:r>
              <a:rPr lang="en-US" sz="2400" b="1" spc="-5" dirty="0">
                <a:solidFill>
                  <a:srgbClr val="FF4646"/>
                </a:solidFill>
                <a:latin typeface="Arial"/>
                <a:cs typeface="Arial"/>
              </a:rPr>
              <a:t>Data Cleaning</a:t>
            </a:r>
            <a:r>
              <a:rPr lang="en-US" sz="1400" b="1" spc="-5" dirty="0">
                <a:solidFill>
                  <a:srgbClr val="FF4646"/>
                </a:solidFill>
                <a:latin typeface="Arial"/>
                <a:cs typeface="Arial"/>
              </a:rPr>
              <a:t>:</a:t>
            </a:r>
            <a:endParaRPr sz="2400" dirty="0">
              <a:latin typeface="Arial"/>
              <a:cs typeface="Arial"/>
            </a:endParaRPr>
          </a:p>
        </p:txBody>
      </p:sp>
      <p:sp>
        <p:nvSpPr>
          <p:cNvPr id="13" name="TextBox 12">
            <a:extLst>
              <a:ext uri="{FF2B5EF4-FFF2-40B4-BE49-F238E27FC236}">
                <a16:creationId xmlns:a16="http://schemas.microsoft.com/office/drawing/2014/main" id="{B05E4BBC-5667-88DD-ED51-A7DB7CE0E0F4}"/>
              </a:ext>
            </a:extLst>
          </p:cNvPr>
          <p:cNvSpPr txBox="1"/>
          <p:nvPr/>
        </p:nvSpPr>
        <p:spPr>
          <a:xfrm>
            <a:off x="101316" y="586318"/>
            <a:ext cx="8356884"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We analysed the dataset for duplicate values, null values, and missing values and noticed that none were present, implying that there were no duplicate, missing, or null values in the given dataset.</a:t>
            </a:r>
          </a:p>
          <a:p>
            <a:endParaRPr lang="en-IN" dirty="0"/>
          </a:p>
        </p:txBody>
      </p:sp>
      <p:pic>
        <p:nvPicPr>
          <p:cNvPr id="14" name="Picture 2">
            <a:extLst>
              <a:ext uri="{FF2B5EF4-FFF2-40B4-BE49-F238E27FC236}">
                <a16:creationId xmlns:a16="http://schemas.microsoft.com/office/drawing/2014/main" id="{44AA1896-8ECA-09B8-BC0E-676D7AEF1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383" y="1186482"/>
            <a:ext cx="4280916" cy="291499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9F190A0-FA19-4AD1-394C-685EC8AF151D}"/>
              </a:ext>
            </a:extLst>
          </p:cNvPr>
          <p:cNvSpPr txBox="1"/>
          <p:nvPr/>
        </p:nvSpPr>
        <p:spPr>
          <a:xfrm>
            <a:off x="78739" y="1919994"/>
            <a:ext cx="4577644" cy="1077218"/>
          </a:xfrm>
          <a:prstGeom prst="rect">
            <a:avLst/>
          </a:prstGeom>
          <a:noFill/>
        </p:spPr>
        <p:txBody>
          <a:bodyPr wrap="square">
            <a:spAutoFit/>
          </a:bodyPr>
          <a:lstStyle/>
          <a:p>
            <a:pPr marL="203200" indent="-190500" algn="just">
              <a:lnSpc>
                <a:spcPct val="100000"/>
              </a:lnSpc>
              <a:spcBef>
                <a:spcPts val="100"/>
              </a:spcBef>
              <a:buFont typeface="Wingdings"/>
              <a:buChar char=""/>
              <a:tabLst>
                <a:tab pos="203200" algn="l"/>
              </a:tabLst>
            </a:pPr>
            <a:r>
              <a:rPr lang="en-US" sz="1600" b="1" spc="-5" dirty="0">
                <a:latin typeface="Times New Roman" panose="02020603050405020304" pitchFamily="18" charset="0"/>
                <a:cs typeface="Times New Roman" panose="02020603050405020304" pitchFamily="18" charset="0"/>
              </a:rPr>
              <a:t>Zero Missing</a:t>
            </a:r>
            <a:r>
              <a:rPr lang="en-US" sz="1600" b="1" spc="-45"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values</a:t>
            </a:r>
            <a:r>
              <a:rPr lang="en-US" sz="1600" b="1" spc="-1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after</a:t>
            </a:r>
            <a:r>
              <a:rPr lang="en-US" sz="1600" b="1" spc="-25"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handling</a:t>
            </a:r>
            <a:r>
              <a:rPr lang="en-US" sz="1600" b="1" spc="-3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mismatch</a:t>
            </a:r>
            <a:r>
              <a:rPr lang="en-US" sz="1600" b="1" spc="-30"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from the</a:t>
            </a:r>
            <a:r>
              <a:rPr lang="en-US" sz="1600" b="1" spc="-10"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data.</a:t>
            </a:r>
            <a:endParaRPr lang="en-US" sz="1600" dirty="0">
              <a:latin typeface="Times New Roman" panose="02020603050405020304" pitchFamily="18" charset="0"/>
              <a:cs typeface="Times New Roman" panose="02020603050405020304" pitchFamily="18" charset="0"/>
            </a:endParaRPr>
          </a:p>
          <a:p>
            <a:pPr algn="just">
              <a:lnSpc>
                <a:spcPct val="100000"/>
              </a:lnSpc>
              <a:spcBef>
                <a:spcPts val="15"/>
              </a:spcBef>
              <a:buFont typeface="Wingdings"/>
              <a:buChar char=""/>
            </a:pPr>
            <a:endParaRPr lang="en-US" sz="1600" dirty="0">
              <a:latin typeface="Times New Roman" panose="02020603050405020304" pitchFamily="18" charset="0"/>
              <a:cs typeface="Times New Roman" panose="02020603050405020304" pitchFamily="18" charset="0"/>
            </a:endParaRPr>
          </a:p>
          <a:p>
            <a:pPr marL="154940" indent="-142875" algn="just">
              <a:lnSpc>
                <a:spcPct val="100000"/>
              </a:lnSpc>
              <a:buFont typeface="Wingdings"/>
              <a:buChar char=""/>
              <a:tabLst>
                <a:tab pos="155575" algn="l"/>
              </a:tabLst>
            </a:pPr>
            <a:r>
              <a:rPr lang="en-US" sz="1600" b="1" dirty="0">
                <a:latin typeface="Times New Roman" panose="02020603050405020304" pitchFamily="18" charset="0"/>
                <a:cs typeface="Times New Roman" panose="02020603050405020304" pitchFamily="18" charset="0"/>
              </a:rPr>
              <a:t>0</a:t>
            </a:r>
            <a:r>
              <a:rPr lang="en-US" sz="1600" b="1" spc="-45" dirty="0">
                <a:latin typeface="Times New Roman" panose="02020603050405020304" pitchFamily="18" charset="0"/>
                <a:cs typeface="Times New Roman" panose="02020603050405020304" pitchFamily="18" charset="0"/>
              </a:rPr>
              <a:t> </a:t>
            </a:r>
            <a:r>
              <a:rPr lang="en-US" sz="1600" b="1" spc="-5" dirty="0">
                <a:latin typeface="Times New Roman" panose="02020603050405020304" pitchFamily="18" charset="0"/>
                <a:cs typeface="Times New Roman" panose="02020603050405020304" pitchFamily="18" charset="0"/>
              </a:rPr>
              <a:t>duplicates.</a:t>
            </a:r>
            <a:endParaRPr lang="en-US" sz="1600" dirty="0">
              <a:latin typeface="Times New Roman" panose="02020603050405020304" pitchFamily="18" charset="0"/>
              <a:cs typeface="Times New Roman" panose="02020603050405020304" pitchFamily="18" charset="0"/>
            </a:endParaRPr>
          </a:p>
        </p:txBody>
      </p:sp>
      <p:pic>
        <p:nvPicPr>
          <p:cNvPr id="17" name="object 4">
            <a:extLst>
              <a:ext uri="{FF2B5EF4-FFF2-40B4-BE49-F238E27FC236}">
                <a16:creationId xmlns:a16="http://schemas.microsoft.com/office/drawing/2014/main" id="{D98D454A-A89A-8DAE-B38C-947C2F9DFEB7}"/>
              </a:ext>
            </a:extLst>
          </p:cNvPr>
          <p:cNvPicPr/>
          <p:nvPr/>
        </p:nvPicPr>
        <p:blipFill>
          <a:blip r:embed="rId3" cstate="print"/>
          <a:stretch>
            <a:fillRect/>
          </a:stretch>
        </p:blipFill>
        <p:spPr>
          <a:xfrm>
            <a:off x="254395" y="3832405"/>
            <a:ext cx="7717282" cy="12393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70815"/>
            <a:ext cx="8379461" cy="443711"/>
          </a:xfrm>
          <a:prstGeom prst="rect">
            <a:avLst/>
          </a:prstGeom>
        </p:spPr>
        <p:txBody>
          <a:bodyPr vert="horz" wrap="square" lIns="0" tIns="12700" rIns="0" bIns="0" rtlCol="0">
            <a:spAutoFit/>
          </a:bodyPr>
          <a:lstStyle/>
          <a:p>
            <a:pPr marL="12066" algn="ctr">
              <a:lnSpc>
                <a:spcPct val="100000"/>
              </a:lnSpc>
              <a:spcBef>
                <a:spcPts val="100"/>
              </a:spcBef>
              <a:buSzPct val="116666"/>
              <a:tabLst>
                <a:tab pos="498475" algn="l"/>
                <a:tab pos="499109" algn="l"/>
              </a:tabLst>
            </a:pPr>
            <a:r>
              <a:rPr sz="2800" b="1" spc="-5" dirty="0">
                <a:solidFill>
                  <a:srgbClr val="FF4646"/>
                </a:solidFill>
                <a:latin typeface="Times New Roman" panose="02020603050405020304" pitchFamily="18" charset="0"/>
                <a:cs typeface="Times New Roman" panose="02020603050405020304" pitchFamily="18" charset="0"/>
              </a:rPr>
              <a:t>EDA</a:t>
            </a:r>
            <a:r>
              <a:rPr sz="2800" b="1" spc="-15" dirty="0">
                <a:solidFill>
                  <a:srgbClr val="FF4646"/>
                </a:solidFill>
                <a:latin typeface="Times New Roman" panose="02020603050405020304" pitchFamily="18" charset="0"/>
                <a:cs typeface="Times New Roman" panose="02020603050405020304" pitchFamily="18" charset="0"/>
              </a:rPr>
              <a:t> </a:t>
            </a:r>
            <a:r>
              <a:rPr sz="2800" b="1" dirty="0">
                <a:solidFill>
                  <a:srgbClr val="FF4646"/>
                </a:solidFill>
                <a:latin typeface="Times New Roman" panose="02020603050405020304" pitchFamily="18" charset="0"/>
                <a:cs typeface="Times New Roman" panose="02020603050405020304" pitchFamily="18" charset="0"/>
              </a:rPr>
              <a:t>(Exploratory</a:t>
            </a:r>
            <a:r>
              <a:rPr sz="2800" b="1" spc="-30" dirty="0">
                <a:solidFill>
                  <a:srgbClr val="FF4646"/>
                </a:solidFill>
                <a:latin typeface="Times New Roman" panose="02020603050405020304" pitchFamily="18" charset="0"/>
                <a:cs typeface="Times New Roman" panose="02020603050405020304" pitchFamily="18" charset="0"/>
              </a:rPr>
              <a:t> </a:t>
            </a:r>
            <a:r>
              <a:rPr sz="2800" b="1" spc="-5" dirty="0">
                <a:solidFill>
                  <a:srgbClr val="FF4646"/>
                </a:solidFill>
                <a:latin typeface="Times New Roman" panose="02020603050405020304" pitchFamily="18" charset="0"/>
                <a:cs typeface="Times New Roman" panose="02020603050405020304" pitchFamily="18" charset="0"/>
              </a:rPr>
              <a:t>Data</a:t>
            </a:r>
            <a:r>
              <a:rPr sz="2800" b="1" spc="-20" dirty="0">
                <a:solidFill>
                  <a:srgbClr val="FF4646"/>
                </a:solidFill>
                <a:latin typeface="Times New Roman" panose="02020603050405020304" pitchFamily="18" charset="0"/>
                <a:cs typeface="Times New Roman" panose="02020603050405020304" pitchFamily="18" charset="0"/>
              </a:rPr>
              <a:t> </a:t>
            </a:r>
            <a:r>
              <a:rPr sz="2800" b="1" spc="-5" dirty="0">
                <a:solidFill>
                  <a:srgbClr val="FF4646"/>
                </a:solidFill>
                <a:latin typeface="Times New Roman" panose="02020603050405020304" pitchFamily="18" charset="0"/>
                <a:cs typeface="Times New Roman" panose="02020603050405020304" pitchFamily="18" charset="0"/>
              </a:rPr>
              <a:t>Analysis):</a:t>
            </a:r>
            <a:endParaRPr sz="28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78739" y="1277553"/>
            <a:ext cx="4036061" cy="3275256"/>
          </a:xfrm>
          <a:prstGeom prst="rect">
            <a:avLst/>
          </a:prstGeom>
        </p:spPr>
        <p:txBody>
          <a:bodyPr vert="horz" wrap="square" lIns="0" tIns="12700" rIns="0" bIns="0" rtlCol="0">
            <a:spAutoFit/>
          </a:bodyPr>
          <a:lstStyle/>
          <a:p>
            <a:pPr algn="just"/>
            <a:r>
              <a:rPr lang="en-US" b="1" i="0" dirty="0">
                <a:solidFill>
                  <a:srgbClr val="212121"/>
                </a:solidFill>
                <a:effectLst/>
                <a:latin typeface="Times New Roman" panose="02020603050405020304" pitchFamily="18" charset="0"/>
                <a:cs typeface="Times New Roman" panose="02020603050405020304" pitchFamily="18" charset="0"/>
              </a:rPr>
              <a:t>According to the pie chart,</a:t>
            </a:r>
          </a:p>
          <a:p>
            <a:pPr algn="just"/>
            <a:r>
              <a:rPr lang="en-US" b="1" i="0" dirty="0">
                <a:solidFill>
                  <a:srgbClr val="212121"/>
                </a:solidFill>
                <a:effectLst/>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 T</a:t>
            </a:r>
            <a:r>
              <a:rPr lang="en-US" sz="1600" b="0" i="0" dirty="0">
                <a:solidFill>
                  <a:srgbClr val="212121"/>
                </a:solidFill>
                <a:effectLst/>
                <a:latin typeface="Times New Roman" panose="02020603050405020304" pitchFamily="18" charset="0"/>
                <a:cs typeface="Times New Roman" panose="02020603050405020304" pitchFamily="18" charset="0"/>
              </a:rPr>
              <a:t>here are about 500 mobile data that are low cost, which is 25%, 500 mobile data that are medium cost, which is 25%, 500 mobile data that are high cost, which is 25%, and 500 mobile data that are very high cost, which is 25% of the total mobile data given in the dataset.</a:t>
            </a:r>
          </a:p>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In other words, all mobile price range categories are equally important, and we must focus on all price range people to maximize our sales and profit</a:t>
            </a:r>
            <a:r>
              <a:rPr lang="en-US" sz="1400" b="0" i="0" dirty="0">
                <a:solidFill>
                  <a:srgbClr val="212121"/>
                </a:solidFill>
                <a:effectLst/>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4E3E5A42-9A34-239A-46D0-702CA36FA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997280"/>
            <a:ext cx="4419600" cy="3403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0080CF7-E079-D334-8634-A86082B7F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22" y="1446550"/>
            <a:ext cx="7848600"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DBEDB5-AB07-2D48-6D53-668FEC6EFB5E}"/>
              </a:ext>
            </a:extLst>
          </p:cNvPr>
          <p:cNvSpPr txBox="1"/>
          <p:nvPr/>
        </p:nvSpPr>
        <p:spPr>
          <a:xfrm>
            <a:off x="228600" y="0"/>
            <a:ext cx="8153400" cy="523220"/>
          </a:xfrm>
          <a:prstGeom prst="rect">
            <a:avLst/>
          </a:prstGeom>
          <a:noFill/>
        </p:spPr>
        <p:txBody>
          <a:bodyPr wrap="square" rtlCol="0">
            <a:spAutoFit/>
          </a:bodyPr>
          <a:lstStyle/>
          <a:p>
            <a:pPr algn="ctr"/>
            <a:r>
              <a:rPr lang="en-US" sz="2800" b="1" i="0" dirty="0">
                <a:solidFill>
                  <a:srgbClr val="FF0000"/>
                </a:solidFill>
                <a:effectLst/>
                <a:latin typeface="Times New Roman" panose="02020603050405020304" pitchFamily="18" charset="0"/>
                <a:cs typeface="Times New Roman" panose="02020603050405020304" pitchFamily="18" charset="0"/>
              </a:rPr>
              <a:t>Univariate Analysis of Categorical columns.</a:t>
            </a:r>
            <a:endParaRPr lang="en-US" sz="2800" b="0" i="0" dirty="0">
              <a:solidFill>
                <a:srgbClr val="FF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ADADB5-E2EC-3CDD-7DAC-0CE223E2BD92}"/>
              </a:ext>
            </a:extLst>
          </p:cNvPr>
          <p:cNvSpPr txBox="1"/>
          <p:nvPr/>
        </p:nvSpPr>
        <p:spPr>
          <a:xfrm>
            <a:off x="131233" y="523220"/>
            <a:ext cx="8479367" cy="830997"/>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solidFill>
                  <a:srgbClr val="212121"/>
                </a:solidFill>
                <a:effectLst/>
                <a:latin typeface="Times New Roman" panose="02020603050405020304" pitchFamily="18" charset="0"/>
                <a:cs typeface="Times New Roman" panose="02020603050405020304" pitchFamily="18" charset="0"/>
              </a:rPr>
              <a:t>Percentage Distribution of Mobiles having Bluetooth ,dual sim, 4G, </a:t>
            </a:r>
            <a:r>
              <a:rPr lang="en-US" sz="1600" b="0" i="0" dirty="0" err="1">
                <a:solidFill>
                  <a:srgbClr val="212121"/>
                </a:solidFill>
                <a:effectLst/>
                <a:latin typeface="Times New Roman" panose="02020603050405020304" pitchFamily="18" charset="0"/>
                <a:cs typeface="Times New Roman" panose="02020603050405020304" pitchFamily="18" charset="0"/>
              </a:rPr>
              <a:t>wifi</a:t>
            </a:r>
            <a:r>
              <a:rPr lang="en-US" sz="1600" b="0" i="0" dirty="0">
                <a:solidFill>
                  <a:srgbClr val="212121"/>
                </a:solidFill>
                <a:effectLst/>
                <a:latin typeface="Times New Roman" panose="02020603050405020304" pitchFamily="18" charset="0"/>
                <a:cs typeface="Times New Roman" panose="02020603050405020304" pitchFamily="18" charset="0"/>
              </a:rPr>
              <a:t> and touchscreen are almost 50 %.</a:t>
            </a:r>
          </a:p>
          <a:p>
            <a:pPr marL="285750" indent="-285750" algn="just">
              <a:buFont typeface="Wingdings" panose="05000000000000000000" pitchFamily="2" charset="2"/>
              <a:buChar char="v"/>
            </a:pPr>
            <a:r>
              <a:rPr lang="en-US" sz="1600" b="0" i="0" dirty="0">
                <a:solidFill>
                  <a:srgbClr val="212121"/>
                </a:solidFill>
                <a:effectLst/>
                <a:latin typeface="Times New Roman" panose="02020603050405020304" pitchFamily="18" charset="0"/>
                <a:cs typeface="Times New Roman" panose="02020603050405020304" pitchFamily="18" charset="0"/>
              </a:rPr>
              <a:t>Very few mobiles(23.8%) do not have </a:t>
            </a:r>
            <a:r>
              <a:rPr lang="en-US" sz="1600" b="0" i="0" dirty="0" err="1">
                <a:solidFill>
                  <a:srgbClr val="212121"/>
                </a:solidFill>
                <a:effectLst/>
                <a:latin typeface="Times New Roman" panose="02020603050405020304" pitchFamily="18" charset="0"/>
                <a:cs typeface="Times New Roman" panose="02020603050405020304" pitchFamily="18" charset="0"/>
              </a:rPr>
              <a:t>Three_g</a:t>
            </a:r>
            <a:r>
              <a:rPr lang="en-US" sz="1600" b="0" i="0" dirty="0">
                <a:solidFill>
                  <a:srgbClr val="21212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790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0"/>
            <a:ext cx="8303261" cy="537327"/>
          </a:xfrm>
          <a:prstGeom prst="rect">
            <a:avLst/>
          </a:prstGeom>
        </p:spPr>
        <p:txBody>
          <a:bodyPr vert="horz" wrap="square" lIns="0" tIns="105410" rIns="0" bIns="0" rtlCol="0">
            <a:spAutoFit/>
          </a:bodyPr>
          <a:lstStyle/>
          <a:p>
            <a:pPr marL="12066" algn="ctr">
              <a:lnSpc>
                <a:spcPct val="100000"/>
              </a:lnSpc>
              <a:spcBef>
                <a:spcPts val="830"/>
              </a:spcBef>
              <a:buSzPct val="116666"/>
              <a:tabLst>
                <a:tab pos="498475" algn="l"/>
                <a:tab pos="499109" algn="l"/>
              </a:tabLst>
            </a:pPr>
            <a:r>
              <a:rPr lang="en-US" sz="2800" b="1" spc="-5" dirty="0" err="1">
                <a:solidFill>
                  <a:srgbClr val="FF4646"/>
                </a:solidFill>
                <a:latin typeface="Times New Roman" panose="02020603050405020304" pitchFamily="18" charset="0"/>
                <a:cs typeface="Times New Roman" panose="02020603050405020304" pitchFamily="18" charset="0"/>
              </a:rPr>
              <a:t>Price_range</a:t>
            </a:r>
            <a:r>
              <a:rPr lang="en-US" sz="2800" b="1" spc="-5" dirty="0">
                <a:solidFill>
                  <a:srgbClr val="FF4646"/>
                </a:solidFill>
                <a:latin typeface="Times New Roman" panose="02020603050405020304" pitchFamily="18" charset="0"/>
                <a:cs typeface="Times New Roman" panose="02020603050405020304" pitchFamily="18" charset="0"/>
              </a:rPr>
              <a:t> vs Other Features</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04800" y="537327"/>
            <a:ext cx="7772400" cy="2872623"/>
          </a:xfrm>
          <a:prstGeom prst="rect">
            <a:avLst/>
          </a:prstGeom>
        </p:spPr>
      </p:pic>
      <p:sp>
        <p:nvSpPr>
          <p:cNvPr id="4" name="object 4"/>
          <p:cNvSpPr txBox="1"/>
          <p:nvPr/>
        </p:nvSpPr>
        <p:spPr>
          <a:xfrm>
            <a:off x="238150" y="3591559"/>
            <a:ext cx="8448650" cy="1305486"/>
          </a:xfrm>
          <a:prstGeom prst="rect">
            <a:avLst/>
          </a:prstGeom>
        </p:spPr>
        <p:txBody>
          <a:bodyPr vert="horz" wrap="square" lIns="0" tIns="12700" rIns="0" bIns="0" rtlCol="0">
            <a:spAutoFit/>
          </a:bodyPr>
          <a:lstStyle/>
          <a:p>
            <a:pPr marL="12700" marR="5080" algn="just">
              <a:lnSpc>
                <a:spcPct val="100000"/>
              </a:lnSpc>
              <a:spcBef>
                <a:spcPts val="100"/>
              </a:spcBef>
              <a:buSzPct val="91666"/>
              <a:buFont typeface="Wingdings"/>
              <a:buChar char=""/>
              <a:tabLst>
                <a:tab pos="134620" algn="l"/>
              </a:tabLst>
            </a:pPr>
            <a:r>
              <a:rPr sz="1400" dirty="0">
                <a:latin typeface="Times New Roman" panose="02020603050405020304" pitchFamily="18" charset="0"/>
                <a:cs typeface="Times New Roman" panose="02020603050405020304" pitchFamily="18" charset="0"/>
              </a:rPr>
              <a:t>Mobiles</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having</a:t>
            </a:r>
            <a:r>
              <a:rPr sz="1400" spc="3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RAM</a:t>
            </a:r>
            <a:r>
              <a:rPr sz="1400" spc="4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more</a:t>
            </a:r>
            <a:r>
              <a:rPr sz="1400" dirty="0">
                <a:latin typeface="Times New Roman" panose="02020603050405020304" pitchFamily="18" charset="0"/>
                <a:cs typeface="Times New Roman" panose="02020603050405020304" pitchFamily="18" charset="0"/>
              </a:rPr>
              <a:t> than</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3000MB</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falls</a:t>
            </a:r>
            <a:r>
              <a:rPr sz="1400" dirty="0">
                <a:latin typeface="Times New Roman" panose="02020603050405020304" pitchFamily="18" charset="0"/>
                <a:cs typeface="Times New Roman" panose="02020603050405020304" pitchFamily="18" charset="0"/>
              </a:rPr>
              <a:t> under Very</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high</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cost</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category.</a:t>
            </a:r>
            <a:r>
              <a:rPr sz="1400" spc="15"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As</a:t>
            </a:r>
            <a:r>
              <a:rPr sz="1400" spc="3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RAM </a:t>
            </a:r>
            <a:r>
              <a:rPr sz="1400" spc="-3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increases</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price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range</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also</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increases.</a:t>
            </a:r>
            <a:endParaRPr sz="1400" dirty="0">
              <a:latin typeface="Times New Roman" panose="02020603050405020304" pitchFamily="18" charset="0"/>
              <a:cs typeface="Times New Roman" panose="02020603050405020304" pitchFamily="18" charset="0"/>
            </a:endParaRPr>
          </a:p>
          <a:p>
            <a:pPr marL="133985" indent="-121920" algn="just">
              <a:lnSpc>
                <a:spcPct val="100000"/>
              </a:lnSpc>
              <a:buSzPct val="91666"/>
              <a:buFont typeface="Wingdings"/>
              <a:buChar char=""/>
              <a:tabLst>
                <a:tab pos="134620" algn="l"/>
              </a:tabLst>
            </a:pPr>
            <a:r>
              <a:rPr sz="1400" dirty="0">
                <a:latin typeface="Times New Roman" panose="02020603050405020304" pitchFamily="18" charset="0"/>
                <a:cs typeface="Times New Roman" panose="02020603050405020304" pitchFamily="18" charset="0"/>
              </a:rPr>
              <a:t>Mobiles</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having</a:t>
            </a:r>
            <a:r>
              <a:rPr sz="1400" spc="2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RAM</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less</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than</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1000</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MB</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falls</a:t>
            </a:r>
            <a:r>
              <a:rPr sz="1400" dirty="0">
                <a:latin typeface="Times New Roman" panose="02020603050405020304" pitchFamily="18" charset="0"/>
                <a:cs typeface="Times New Roman" panose="02020603050405020304" pitchFamily="18" charset="0"/>
              </a:rPr>
              <a:t> under low</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cost </a:t>
            </a:r>
            <a:r>
              <a:rPr sz="1400" spc="-5" dirty="0">
                <a:latin typeface="Times New Roman" panose="02020603050405020304" pitchFamily="18" charset="0"/>
                <a:cs typeface="Times New Roman" panose="02020603050405020304" pitchFamily="18" charset="0"/>
              </a:rPr>
              <a:t>category.</a:t>
            </a:r>
            <a:endParaRPr sz="1400" dirty="0">
              <a:latin typeface="Times New Roman" panose="02020603050405020304" pitchFamily="18" charset="0"/>
              <a:cs typeface="Times New Roman" panose="02020603050405020304" pitchFamily="18" charset="0"/>
            </a:endParaRPr>
          </a:p>
          <a:p>
            <a:pPr marL="12700" marR="279400" algn="just">
              <a:lnSpc>
                <a:spcPct val="100000"/>
              </a:lnSpc>
              <a:buSzPct val="91666"/>
              <a:buFont typeface="Wingdings"/>
              <a:buChar char=""/>
              <a:tabLst>
                <a:tab pos="134620" algn="l"/>
              </a:tabLst>
            </a:pPr>
            <a:r>
              <a:rPr sz="1400" dirty="0">
                <a:latin typeface="Times New Roman" panose="02020603050405020304" pitchFamily="18" charset="0"/>
                <a:cs typeface="Times New Roman" panose="02020603050405020304" pitchFamily="18" charset="0"/>
              </a:rPr>
              <a:t>Mobiles</a:t>
            </a:r>
            <a:r>
              <a:rPr sz="1400" spc="5" dirty="0">
                <a:latin typeface="Times New Roman" panose="02020603050405020304" pitchFamily="18" charset="0"/>
                <a:cs typeface="Times New Roman" panose="02020603050405020304" pitchFamily="18" charset="0"/>
              </a:rPr>
              <a:t> with</a:t>
            </a:r>
            <a:r>
              <a:rPr sz="1400" spc="-5" dirty="0">
                <a:latin typeface="Times New Roman" panose="02020603050405020304" pitchFamily="18" charset="0"/>
                <a:cs typeface="Times New Roman" panose="02020603050405020304" pitchFamily="18" charset="0"/>
              </a:rPr>
              <a:t> battery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power</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more</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than</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1300</a:t>
            </a:r>
            <a:r>
              <a:rPr sz="1400" spc="-6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mAh</a:t>
            </a:r>
            <a:r>
              <a:rPr sz="1400" spc="4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has</a:t>
            </a:r>
            <a:r>
              <a:rPr sz="1400" spc="-10" dirty="0">
                <a:latin typeface="Times New Roman" panose="02020603050405020304" pitchFamily="18" charset="0"/>
                <a:cs typeface="Times New Roman" panose="02020603050405020304" pitchFamily="18" charset="0"/>
              </a:rPr>
              <a:t> very</a:t>
            </a:r>
            <a:r>
              <a:rPr sz="1400" dirty="0">
                <a:latin typeface="Times New Roman" panose="02020603050405020304" pitchFamily="18" charset="0"/>
                <a:cs typeface="Times New Roman" panose="02020603050405020304" pitchFamily="18" charset="0"/>
              </a:rPr>
              <a:t> high</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cost.</a:t>
            </a:r>
            <a:r>
              <a:rPr sz="1400" spc="-1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And</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Mobiles </a:t>
            </a:r>
            <a:r>
              <a:rPr sz="1400" spc="-3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with</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battery</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power</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between</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1200</a:t>
            </a:r>
            <a:r>
              <a:rPr sz="1400" dirty="0">
                <a:latin typeface="Times New Roman" panose="02020603050405020304" pitchFamily="18" charset="0"/>
                <a:cs typeface="Times New Roman" panose="02020603050405020304" pitchFamily="18" charset="0"/>
              </a:rPr>
              <a:t> and</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1300</a:t>
            </a:r>
            <a:r>
              <a:rPr sz="140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mAh</a:t>
            </a:r>
            <a:r>
              <a:rPr sz="1400" spc="4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falls</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under</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medium</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high</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cost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category.</a:t>
            </a:r>
            <a:endParaRPr sz="1400" dirty="0">
              <a:latin typeface="Times New Roman" panose="02020603050405020304" pitchFamily="18" charset="0"/>
              <a:cs typeface="Times New Roman" panose="02020603050405020304" pitchFamily="18" charset="0"/>
            </a:endParaRPr>
          </a:p>
          <a:p>
            <a:pPr marL="12700" marR="318770" algn="just">
              <a:lnSpc>
                <a:spcPct val="100000"/>
              </a:lnSpc>
              <a:buSzPct val="91666"/>
              <a:buFont typeface="Wingdings"/>
              <a:buChar char=""/>
              <a:tabLst>
                <a:tab pos="134620" algn="l"/>
              </a:tabLst>
            </a:pPr>
            <a:r>
              <a:rPr sz="1400" dirty="0">
                <a:latin typeface="Times New Roman" panose="02020603050405020304" pitchFamily="18" charset="0"/>
                <a:cs typeface="Times New Roman" panose="02020603050405020304" pitchFamily="18" charset="0"/>
              </a:rPr>
              <a:t>Mobiles </a:t>
            </a:r>
            <a:r>
              <a:rPr sz="1400" spc="5" dirty="0">
                <a:latin typeface="Times New Roman" panose="02020603050405020304" pitchFamily="18" charset="0"/>
                <a:cs typeface="Times New Roman" panose="02020603050405020304" pitchFamily="18" charset="0"/>
              </a:rPr>
              <a:t>with </a:t>
            </a:r>
            <a:r>
              <a:rPr sz="1400" spc="-5" dirty="0">
                <a:latin typeface="Times New Roman" panose="02020603050405020304" pitchFamily="18" charset="0"/>
                <a:cs typeface="Times New Roman" panose="02020603050405020304" pitchFamily="18" charset="0"/>
              </a:rPr>
              <a:t>more </a:t>
            </a:r>
            <a:r>
              <a:rPr sz="1400" dirty="0">
                <a:latin typeface="Times New Roman" panose="02020603050405020304" pitchFamily="18" charset="0"/>
                <a:cs typeface="Times New Roman" panose="02020603050405020304" pitchFamily="18" charset="0"/>
              </a:rPr>
              <a:t>than 700 pixel height and </a:t>
            </a:r>
            <a:r>
              <a:rPr sz="1400" spc="5" dirty="0">
                <a:latin typeface="Times New Roman" panose="02020603050405020304" pitchFamily="18" charset="0"/>
                <a:cs typeface="Times New Roman" panose="02020603050405020304" pitchFamily="18" charset="0"/>
              </a:rPr>
              <a:t>width </a:t>
            </a:r>
            <a:r>
              <a:rPr sz="1400" spc="-5" dirty="0">
                <a:latin typeface="Times New Roman" panose="02020603050405020304" pitchFamily="18" charset="0"/>
                <a:cs typeface="Times New Roman" panose="02020603050405020304" pitchFamily="18" charset="0"/>
              </a:rPr>
              <a:t>more </a:t>
            </a:r>
            <a:r>
              <a:rPr sz="1400" dirty="0">
                <a:latin typeface="Times New Roman" panose="02020603050405020304" pitchFamily="18" charset="0"/>
                <a:cs typeface="Times New Roman" panose="02020603050405020304" pitchFamily="18" charset="0"/>
              </a:rPr>
              <a:t>than 1300 has </a:t>
            </a:r>
            <a:r>
              <a:rPr sz="1400" spc="-5" dirty="0">
                <a:latin typeface="Times New Roman" panose="02020603050405020304" pitchFamily="18" charset="0"/>
                <a:cs typeface="Times New Roman" panose="02020603050405020304" pitchFamily="18" charset="0"/>
              </a:rPr>
              <a:t>very </a:t>
            </a:r>
            <a:r>
              <a:rPr sz="1400" dirty="0">
                <a:latin typeface="Times New Roman" panose="02020603050405020304" pitchFamily="18" charset="0"/>
                <a:cs typeface="Times New Roman" panose="02020603050405020304" pitchFamily="18" charset="0"/>
              </a:rPr>
              <a:t>high </a:t>
            </a:r>
            <a:r>
              <a:rPr sz="1400" spc="-3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cost.</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1517</Words>
  <Application>Microsoft Office PowerPoint</Application>
  <PresentationFormat>On-screen Show (16:9)</PresentationFormat>
  <Paragraphs>153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MT</vt:lpstr>
      <vt:lpstr>Calibri</vt:lpstr>
      <vt:lpstr>Times New Roman</vt:lpstr>
      <vt:lpstr>Verdana</vt:lpstr>
      <vt:lpstr>Wingdings</vt:lpstr>
      <vt:lpstr>Office Theme</vt:lpstr>
      <vt:lpstr>Capstone Project-3</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Kadu</dc:creator>
  <cp:lastModifiedBy>Girish R</cp:lastModifiedBy>
  <cp:revision>10</cp:revision>
  <dcterms:created xsi:type="dcterms:W3CDTF">2023-03-08T06:42:52Z</dcterms:created>
  <dcterms:modified xsi:type="dcterms:W3CDTF">2023-03-08T13:42:10Z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2022-05-16T00:00:00Z</vt:filetime>
  </property>
  <property fmtid="{D5CDD505-2E9C-101B-9397-08002B2CF9AE}" pid="3" name="Creator">
    <vt:lpwstr>Microsoft® PowerPoint® 2016</vt:lpwstr>
  </property>
  <property fmtid="{D5CDD505-2E9C-101B-9397-08002B2CF9AE}" pid="4" name="LastSaved">
    <vt:filetime>2023-03-08T00:00:00Z</vt:filetime>
  </property>
</Properties>
</file>