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6" r:id="rId12"/>
    <p:sldId id="265" r:id="rId13"/>
    <p:sldId id="266" r:id="rId14"/>
    <p:sldId id="277" r:id="rId15"/>
    <p:sldId id="278" r:id="rId16"/>
    <p:sldId id="268" r:id="rId17"/>
    <p:sldId id="269" r:id="rId18"/>
    <p:sldId id="270" r:id="rId19"/>
    <p:sldId id="271" r:id="rId20"/>
    <p:sldId id="272" r:id="rId21"/>
    <p:sldId id="273" r:id="rId22"/>
    <p:sldId id="274" r:id="rId23"/>
    <p:sldId id="275" r:id="rId24"/>
    <p:sldId id="279"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85" d="100"/>
          <a:sy n="85" d="100"/>
        </p:scale>
        <p:origin x="9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A8186-89A3-4339-BA45-841578445D1B}"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IN"/>
        </a:p>
      </dgm:t>
    </dgm:pt>
    <dgm:pt modelId="{544210CD-D7A7-4BA0-9AAF-DABBC10E4E1C}">
      <dgm:prSet custT="1"/>
      <dgm:spPr/>
      <dgm:t>
        <a:bodyPr/>
        <a:lstStyle/>
        <a:p>
          <a:pPr algn="l"/>
          <a:r>
            <a:rPr lang="en-IN" sz="2000" b="1" i="0" dirty="0"/>
            <a:t>Each category's average ratings</a:t>
          </a:r>
          <a:endParaRPr lang="en-IN" sz="2000" dirty="0"/>
        </a:p>
      </dgm:t>
    </dgm:pt>
    <dgm:pt modelId="{CDFDA2FE-0878-4131-9BD0-0B6C5B22FE89}" type="parTrans" cxnId="{D5854384-B58E-4F54-B390-A9D4DB5829AB}">
      <dgm:prSet/>
      <dgm:spPr/>
      <dgm:t>
        <a:bodyPr/>
        <a:lstStyle/>
        <a:p>
          <a:endParaRPr lang="en-IN"/>
        </a:p>
      </dgm:t>
    </dgm:pt>
    <dgm:pt modelId="{9CDA38D1-B431-48E7-BAE2-14AEB44CE88F}" type="sibTrans" cxnId="{D5854384-B58E-4F54-B390-A9D4DB5829AB}">
      <dgm:prSet/>
      <dgm:spPr/>
      <dgm:t>
        <a:bodyPr/>
        <a:lstStyle/>
        <a:p>
          <a:endParaRPr lang="en-IN"/>
        </a:p>
      </dgm:t>
    </dgm:pt>
    <dgm:pt modelId="{8185593C-A4A0-48B6-B6CD-378980F82FFB}">
      <dgm:prSet custT="1"/>
      <dgm:spPr/>
      <dgm:t>
        <a:bodyPr/>
        <a:lstStyle/>
        <a:p>
          <a:pPr algn="just"/>
          <a:r>
            <a:rPr lang="en-US" sz="1600" b="1" i="1" dirty="0"/>
            <a:t>Every category, except "Dating," has an average rating of at least 4.0.</a:t>
          </a:r>
          <a:endParaRPr lang="en-IN" sz="1600" dirty="0"/>
        </a:p>
      </dgm:t>
    </dgm:pt>
    <dgm:pt modelId="{1B0EC31A-BB65-4520-91D3-4B221583C7A4}" type="parTrans" cxnId="{7B0B2D7F-1964-4488-A45A-09993535B3B0}">
      <dgm:prSet/>
      <dgm:spPr/>
      <dgm:t>
        <a:bodyPr/>
        <a:lstStyle/>
        <a:p>
          <a:endParaRPr lang="en-IN"/>
        </a:p>
      </dgm:t>
    </dgm:pt>
    <dgm:pt modelId="{C41303A2-59FB-4AB4-AFB8-AAC61419AEDA}" type="sibTrans" cxnId="{7B0B2D7F-1964-4488-A45A-09993535B3B0}">
      <dgm:prSet/>
      <dgm:spPr/>
      <dgm:t>
        <a:bodyPr/>
        <a:lstStyle/>
        <a:p>
          <a:endParaRPr lang="en-IN"/>
        </a:p>
      </dgm:t>
    </dgm:pt>
    <dgm:pt modelId="{482AADD5-227F-468A-8E87-B85870A5776F}">
      <dgm:prSet custT="1"/>
      <dgm:spPr/>
      <dgm:t>
        <a:bodyPr/>
        <a:lstStyle/>
        <a:p>
          <a:pPr algn="just"/>
          <a:r>
            <a:rPr lang="en-US" sz="1600" b="1" i="1" dirty="0"/>
            <a:t>"Beauty" has the least apps, although it is in the top 10 average-rated categories.</a:t>
          </a:r>
          <a:endParaRPr lang="en-IN" sz="1600" dirty="0"/>
        </a:p>
      </dgm:t>
    </dgm:pt>
    <dgm:pt modelId="{A070B2E9-BDEA-493E-8E6F-BCFB56361CBC}" type="parTrans" cxnId="{C8C5A24B-EE5A-46EE-8B87-ED581469A313}">
      <dgm:prSet/>
      <dgm:spPr/>
      <dgm:t>
        <a:bodyPr/>
        <a:lstStyle/>
        <a:p>
          <a:endParaRPr lang="en-IN"/>
        </a:p>
      </dgm:t>
    </dgm:pt>
    <dgm:pt modelId="{F5ECC56E-3892-4036-83B0-500F1802BAD9}" type="sibTrans" cxnId="{C8C5A24B-EE5A-46EE-8B87-ED581469A313}">
      <dgm:prSet/>
      <dgm:spPr/>
      <dgm:t>
        <a:bodyPr/>
        <a:lstStyle/>
        <a:p>
          <a:endParaRPr lang="en-IN"/>
        </a:p>
      </dgm:t>
    </dgm:pt>
    <dgm:pt modelId="{89D597B3-9E3B-4AF3-8DF3-8BC118D9654C}" type="pres">
      <dgm:prSet presAssocID="{BF6A8186-89A3-4339-BA45-841578445D1B}" presName="Name0" presStyleCnt="0">
        <dgm:presLayoutVars>
          <dgm:dir/>
          <dgm:resizeHandles val="exact"/>
        </dgm:presLayoutVars>
      </dgm:prSet>
      <dgm:spPr/>
    </dgm:pt>
    <dgm:pt modelId="{FA58ACFD-51F2-4FCB-8079-F450F35E0EE2}" type="pres">
      <dgm:prSet presAssocID="{544210CD-D7A7-4BA0-9AAF-DABBC10E4E1C}" presName="Name5" presStyleLbl="vennNode1" presStyleIdx="0" presStyleCnt="1" custScaleX="173829">
        <dgm:presLayoutVars>
          <dgm:bulletEnabled val="1"/>
        </dgm:presLayoutVars>
      </dgm:prSet>
      <dgm:spPr>
        <a:prstGeom prst="flowChartProcess">
          <a:avLst/>
        </a:prstGeom>
      </dgm:spPr>
    </dgm:pt>
  </dgm:ptLst>
  <dgm:cxnLst>
    <dgm:cxn modelId="{FB77C336-A7E9-46D1-BC4F-DDB124EB8BBF}" type="presOf" srcId="{482AADD5-227F-468A-8E87-B85870A5776F}" destId="{FA58ACFD-51F2-4FCB-8079-F450F35E0EE2}" srcOrd="0" destOrd="2" presId="urn:microsoft.com/office/officeart/2005/8/layout/venn3"/>
    <dgm:cxn modelId="{C8C5A24B-EE5A-46EE-8B87-ED581469A313}" srcId="{544210CD-D7A7-4BA0-9AAF-DABBC10E4E1C}" destId="{482AADD5-227F-468A-8E87-B85870A5776F}" srcOrd="1" destOrd="0" parTransId="{A070B2E9-BDEA-493E-8E6F-BCFB56361CBC}" sibTransId="{F5ECC56E-3892-4036-83B0-500F1802BAD9}"/>
    <dgm:cxn modelId="{7B0B2D7F-1964-4488-A45A-09993535B3B0}" srcId="{544210CD-D7A7-4BA0-9AAF-DABBC10E4E1C}" destId="{8185593C-A4A0-48B6-B6CD-378980F82FFB}" srcOrd="0" destOrd="0" parTransId="{1B0EC31A-BB65-4520-91D3-4B221583C7A4}" sibTransId="{C41303A2-59FB-4AB4-AFB8-AAC61419AEDA}"/>
    <dgm:cxn modelId="{D5854384-B58E-4F54-B390-A9D4DB5829AB}" srcId="{BF6A8186-89A3-4339-BA45-841578445D1B}" destId="{544210CD-D7A7-4BA0-9AAF-DABBC10E4E1C}" srcOrd="0" destOrd="0" parTransId="{CDFDA2FE-0878-4131-9BD0-0B6C5B22FE89}" sibTransId="{9CDA38D1-B431-48E7-BAE2-14AEB44CE88F}"/>
    <dgm:cxn modelId="{DCD77998-F1C3-4545-ACF8-C3675567E1E0}" type="presOf" srcId="{8185593C-A4A0-48B6-B6CD-378980F82FFB}" destId="{FA58ACFD-51F2-4FCB-8079-F450F35E0EE2}" srcOrd="0" destOrd="1" presId="urn:microsoft.com/office/officeart/2005/8/layout/venn3"/>
    <dgm:cxn modelId="{B27CB3B1-6FA8-4BB3-B00E-DA23F3CDF780}" type="presOf" srcId="{BF6A8186-89A3-4339-BA45-841578445D1B}" destId="{89D597B3-9E3B-4AF3-8DF3-8BC118D9654C}" srcOrd="0" destOrd="0" presId="urn:microsoft.com/office/officeart/2005/8/layout/venn3"/>
    <dgm:cxn modelId="{02E076CA-7998-470C-A228-F4A30DE7155F}" type="presOf" srcId="{544210CD-D7A7-4BA0-9AAF-DABBC10E4E1C}" destId="{FA58ACFD-51F2-4FCB-8079-F450F35E0EE2}" srcOrd="0" destOrd="0" presId="urn:microsoft.com/office/officeart/2005/8/layout/venn3"/>
    <dgm:cxn modelId="{9E509745-2330-44B8-9474-1AEF7A9795F0}" type="presParOf" srcId="{89D597B3-9E3B-4AF3-8DF3-8BC118D9654C}" destId="{FA58ACFD-51F2-4FCB-8079-F450F35E0EE2}" srcOrd="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89FAF-326E-4B64-8403-F34F66E22F3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53DD1CE4-592B-4222-8248-05576DCDFB60}">
      <dgm:prSet/>
      <dgm:spPr/>
      <dgm:t>
        <a:bodyPr/>
        <a:lstStyle/>
        <a:p>
          <a:r>
            <a:rPr lang="en-IN" b="1"/>
            <a:t>Top Beauty Apps</a:t>
          </a:r>
          <a:endParaRPr lang="en-IN"/>
        </a:p>
      </dgm:t>
    </dgm:pt>
    <dgm:pt modelId="{C5FDA777-3A14-46B3-A510-1F7774712194}" type="parTrans" cxnId="{FB7ABBD3-AC8E-47EE-A80D-A9BB81F70EEB}">
      <dgm:prSet/>
      <dgm:spPr/>
      <dgm:t>
        <a:bodyPr/>
        <a:lstStyle/>
        <a:p>
          <a:endParaRPr lang="en-IN"/>
        </a:p>
      </dgm:t>
    </dgm:pt>
    <dgm:pt modelId="{700C00D8-31D6-4984-A746-1EBF8527DEB2}" type="sibTrans" cxnId="{FB7ABBD3-AC8E-47EE-A80D-A9BB81F70EEB}">
      <dgm:prSet/>
      <dgm:spPr/>
      <dgm:t>
        <a:bodyPr/>
        <a:lstStyle/>
        <a:p>
          <a:endParaRPr lang="en-IN"/>
        </a:p>
      </dgm:t>
    </dgm:pt>
    <dgm:pt modelId="{49E1D6AA-652A-423F-A8BF-7A2656989CF6}">
      <dgm:prSet/>
      <dgm:spPr/>
      <dgm:t>
        <a:bodyPr/>
        <a:lstStyle/>
        <a:p>
          <a:r>
            <a:rPr lang="en-US" b="1" i="1" dirty="0"/>
            <a:t>Beauty apps are the most downloaded apps.</a:t>
          </a:r>
          <a:endParaRPr lang="en-IN" dirty="0"/>
        </a:p>
      </dgm:t>
    </dgm:pt>
    <dgm:pt modelId="{B81D7F20-F366-4732-8D61-D0E43261D216}" type="parTrans" cxnId="{6EF39581-98C8-469C-ADCC-0B8D573D9F03}">
      <dgm:prSet/>
      <dgm:spPr/>
      <dgm:t>
        <a:bodyPr/>
        <a:lstStyle/>
        <a:p>
          <a:endParaRPr lang="en-IN"/>
        </a:p>
      </dgm:t>
    </dgm:pt>
    <dgm:pt modelId="{AD745573-EA3B-4719-AC24-549F8E9839A5}" type="sibTrans" cxnId="{6EF39581-98C8-469C-ADCC-0B8D573D9F03}">
      <dgm:prSet/>
      <dgm:spPr/>
      <dgm:t>
        <a:bodyPr/>
        <a:lstStyle/>
        <a:p>
          <a:endParaRPr lang="en-IN"/>
        </a:p>
      </dgm:t>
    </dgm:pt>
    <dgm:pt modelId="{1BA00308-12FA-46D1-99DC-C738FC7C0E45}">
      <dgm:prSet/>
      <dgm:spPr/>
      <dgm:t>
        <a:bodyPr/>
        <a:lstStyle/>
        <a:p>
          <a:r>
            <a:rPr lang="en-US" b="1" i="1" dirty="0"/>
            <a:t>Two beauty apps have reached 5 million and 10 million downloads, respectively.</a:t>
          </a:r>
          <a:endParaRPr lang="en-IN" dirty="0"/>
        </a:p>
      </dgm:t>
    </dgm:pt>
    <dgm:pt modelId="{0574A906-3488-4E2B-A3CD-DA717CD7EAF5}" type="parTrans" cxnId="{3619AFA2-A94B-4FAE-8B75-094904104D23}">
      <dgm:prSet/>
      <dgm:spPr/>
      <dgm:t>
        <a:bodyPr/>
        <a:lstStyle/>
        <a:p>
          <a:endParaRPr lang="en-IN"/>
        </a:p>
      </dgm:t>
    </dgm:pt>
    <dgm:pt modelId="{22EE4588-4455-4AB4-8420-B7CA0EF9A027}" type="sibTrans" cxnId="{3619AFA2-A94B-4FAE-8B75-094904104D23}">
      <dgm:prSet/>
      <dgm:spPr/>
      <dgm:t>
        <a:bodyPr/>
        <a:lstStyle/>
        <a:p>
          <a:endParaRPr lang="en-IN"/>
        </a:p>
      </dgm:t>
    </dgm:pt>
    <dgm:pt modelId="{59B02097-5D60-42AA-B033-E7C9D4C265AE}">
      <dgm:prSet/>
      <dgm:spPr/>
      <dgm:t>
        <a:bodyPr/>
        <a:lstStyle/>
        <a:p>
          <a:r>
            <a:rPr lang="en-US" b="1" i="1" dirty="0"/>
            <a:t>This shows a lot of potential in the beauty category due to low competition and high ratings with high app downloads.</a:t>
          </a:r>
          <a:endParaRPr lang="en-IN" dirty="0"/>
        </a:p>
      </dgm:t>
    </dgm:pt>
    <dgm:pt modelId="{555E6550-6D49-4339-8D21-D3FA0A6BBBF6}" type="parTrans" cxnId="{8977BCE2-4EA2-4EF7-99B2-5D90A3E134C8}">
      <dgm:prSet/>
      <dgm:spPr/>
      <dgm:t>
        <a:bodyPr/>
        <a:lstStyle/>
        <a:p>
          <a:endParaRPr lang="en-IN"/>
        </a:p>
      </dgm:t>
    </dgm:pt>
    <dgm:pt modelId="{A9B5876A-413F-4E09-9B87-A91A5075BA99}" type="sibTrans" cxnId="{8977BCE2-4EA2-4EF7-99B2-5D90A3E134C8}">
      <dgm:prSet/>
      <dgm:spPr/>
      <dgm:t>
        <a:bodyPr/>
        <a:lstStyle/>
        <a:p>
          <a:endParaRPr lang="en-IN"/>
        </a:p>
      </dgm:t>
    </dgm:pt>
    <dgm:pt modelId="{4678F83C-3420-45DF-889F-2C14EFA4A04E}" type="pres">
      <dgm:prSet presAssocID="{FC789FAF-326E-4B64-8403-F34F66E22F33}" presName="diagram" presStyleCnt="0">
        <dgm:presLayoutVars>
          <dgm:chPref val="1"/>
          <dgm:dir/>
          <dgm:animOne val="branch"/>
          <dgm:animLvl val="lvl"/>
          <dgm:resizeHandles/>
        </dgm:presLayoutVars>
      </dgm:prSet>
      <dgm:spPr/>
    </dgm:pt>
    <dgm:pt modelId="{3642C244-BF45-4A88-B556-BFC5CD97583E}" type="pres">
      <dgm:prSet presAssocID="{53DD1CE4-592B-4222-8248-05576DCDFB60}" presName="root" presStyleCnt="0"/>
      <dgm:spPr/>
    </dgm:pt>
    <dgm:pt modelId="{19F20690-533F-488E-97D3-8E65DC72F6E1}" type="pres">
      <dgm:prSet presAssocID="{53DD1CE4-592B-4222-8248-05576DCDFB60}" presName="rootComposite" presStyleCnt="0"/>
      <dgm:spPr/>
    </dgm:pt>
    <dgm:pt modelId="{F082D352-9549-4DBA-A794-3FD50BBDD2A0}" type="pres">
      <dgm:prSet presAssocID="{53DD1CE4-592B-4222-8248-05576DCDFB60}" presName="rootText" presStyleLbl="node1" presStyleIdx="0" presStyleCnt="1"/>
      <dgm:spPr/>
    </dgm:pt>
    <dgm:pt modelId="{E9AD2A3B-5420-4613-90CA-D02AF0AB1370}" type="pres">
      <dgm:prSet presAssocID="{53DD1CE4-592B-4222-8248-05576DCDFB60}" presName="rootConnector" presStyleLbl="node1" presStyleIdx="0" presStyleCnt="1"/>
      <dgm:spPr/>
    </dgm:pt>
    <dgm:pt modelId="{2C06588C-8BDC-4E19-80B4-B5CD45E233A8}" type="pres">
      <dgm:prSet presAssocID="{53DD1CE4-592B-4222-8248-05576DCDFB60}" presName="childShape" presStyleCnt="0"/>
      <dgm:spPr/>
    </dgm:pt>
    <dgm:pt modelId="{F0AA1E70-7FE0-4B19-ADF1-414F6D29EEBC}" type="pres">
      <dgm:prSet presAssocID="{B81D7F20-F366-4732-8D61-D0E43261D216}" presName="Name13" presStyleLbl="parChTrans1D2" presStyleIdx="0" presStyleCnt="3"/>
      <dgm:spPr/>
    </dgm:pt>
    <dgm:pt modelId="{2875BA0B-F45B-433D-95BB-3ECE259004AA}" type="pres">
      <dgm:prSet presAssocID="{49E1D6AA-652A-423F-A8BF-7A2656989CF6}" presName="childText" presStyleLbl="bgAcc1" presStyleIdx="0" presStyleCnt="3" custScaleX="177873">
        <dgm:presLayoutVars>
          <dgm:bulletEnabled val="1"/>
        </dgm:presLayoutVars>
      </dgm:prSet>
      <dgm:spPr/>
    </dgm:pt>
    <dgm:pt modelId="{DC4A789E-1C00-45B4-9390-87C29CB01F50}" type="pres">
      <dgm:prSet presAssocID="{0574A906-3488-4E2B-A3CD-DA717CD7EAF5}" presName="Name13" presStyleLbl="parChTrans1D2" presStyleIdx="1" presStyleCnt="3"/>
      <dgm:spPr/>
    </dgm:pt>
    <dgm:pt modelId="{D12E3209-E126-4521-B88F-F22B49A3FA92}" type="pres">
      <dgm:prSet presAssocID="{1BA00308-12FA-46D1-99DC-C738FC7C0E45}" presName="childText" presStyleLbl="bgAcc1" presStyleIdx="1" presStyleCnt="3" custScaleX="203753">
        <dgm:presLayoutVars>
          <dgm:bulletEnabled val="1"/>
        </dgm:presLayoutVars>
      </dgm:prSet>
      <dgm:spPr/>
    </dgm:pt>
    <dgm:pt modelId="{EF37C5C0-CC93-456A-BD72-F5F1DC60C1E7}" type="pres">
      <dgm:prSet presAssocID="{555E6550-6D49-4339-8D21-D3FA0A6BBBF6}" presName="Name13" presStyleLbl="parChTrans1D2" presStyleIdx="2" presStyleCnt="3"/>
      <dgm:spPr/>
    </dgm:pt>
    <dgm:pt modelId="{5D08A570-77D3-49B6-A9FA-7F3D8B9CBE73}" type="pres">
      <dgm:prSet presAssocID="{59B02097-5D60-42AA-B033-E7C9D4C265AE}" presName="childText" presStyleLbl="bgAcc1" presStyleIdx="2" presStyleCnt="3" custScaleX="278564">
        <dgm:presLayoutVars>
          <dgm:bulletEnabled val="1"/>
        </dgm:presLayoutVars>
      </dgm:prSet>
      <dgm:spPr/>
    </dgm:pt>
  </dgm:ptLst>
  <dgm:cxnLst>
    <dgm:cxn modelId="{F2154708-D7FE-4E6C-B2E2-9519EA3F37B4}" type="presOf" srcId="{0574A906-3488-4E2B-A3CD-DA717CD7EAF5}" destId="{DC4A789E-1C00-45B4-9390-87C29CB01F50}" srcOrd="0" destOrd="0" presId="urn:microsoft.com/office/officeart/2005/8/layout/hierarchy3"/>
    <dgm:cxn modelId="{7A0D7F5B-137B-4AA1-8179-0172B9781400}" type="presOf" srcId="{53DD1CE4-592B-4222-8248-05576DCDFB60}" destId="{E9AD2A3B-5420-4613-90CA-D02AF0AB1370}" srcOrd="1" destOrd="0" presId="urn:microsoft.com/office/officeart/2005/8/layout/hierarchy3"/>
    <dgm:cxn modelId="{4E184D44-76D9-426B-A840-7A581C3C6746}" type="presOf" srcId="{59B02097-5D60-42AA-B033-E7C9D4C265AE}" destId="{5D08A570-77D3-49B6-A9FA-7F3D8B9CBE73}" srcOrd="0" destOrd="0" presId="urn:microsoft.com/office/officeart/2005/8/layout/hierarchy3"/>
    <dgm:cxn modelId="{EC73DC58-47A3-4F3E-9731-DD574626CB6A}" type="presOf" srcId="{53DD1CE4-592B-4222-8248-05576DCDFB60}" destId="{F082D352-9549-4DBA-A794-3FD50BBDD2A0}" srcOrd="0" destOrd="0" presId="urn:microsoft.com/office/officeart/2005/8/layout/hierarchy3"/>
    <dgm:cxn modelId="{6EF39581-98C8-469C-ADCC-0B8D573D9F03}" srcId="{53DD1CE4-592B-4222-8248-05576DCDFB60}" destId="{49E1D6AA-652A-423F-A8BF-7A2656989CF6}" srcOrd="0" destOrd="0" parTransId="{B81D7F20-F366-4732-8D61-D0E43261D216}" sibTransId="{AD745573-EA3B-4719-AC24-549F8E9839A5}"/>
    <dgm:cxn modelId="{DBCDCB99-EDC6-4292-9CC4-E69819D8DAAE}" type="presOf" srcId="{1BA00308-12FA-46D1-99DC-C738FC7C0E45}" destId="{D12E3209-E126-4521-B88F-F22B49A3FA92}" srcOrd="0" destOrd="0" presId="urn:microsoft.com/office/officeart/2005/8/layout/hierarchy3"/>
    <dgm:cxn modelId="{3619AFA2-A94B-4FAE-8B75-094904104D23}" srcId="{53DD1CE4-592B-4222-8248-05576DCDFB60}" destId="{1BA00308-12FA-46D1-99DC-C738FC7C0E45}" srcOrd="1" destOrd="0" parTransId="{0574A906-3488-4E2B-A3CD-DA717CD7EAF5}" sibTransId="{22EE4588-4455-4AB4-8420-B7CA0EF9A027}"/>
    <dgm:cxn modelId="{CF61A6BF-3DEC-4507-9574-2007FF0E127C}" type="presOf" srcId="{B81D7F20-F366-4732-8D61-D0E43261D216}" destId="{F0AA1E70-7FE0-4B19-ADF1-414F6D29EEBC}" srcOrd="0" destOrd="0" presId="urn:microsoft.com/office/officeart/2005/8/layout/hierarchy3"/>
    <dgm:cxn modelId="{9F295ACE-61B2-4CDF-B419-0412CA860D46}" type="presOf" srcId="{555E6550-6D49-4339-8D21-D3FA0A6BBBF6}" destId="{EF37C5C0-CC93-456A-BD72-F5F1DC60C1E7}" srcOrd="0" destOrd="0" presId="urn:microsoft.com/office/officeart/2005/8/layout/hierarchy3"/>
    <dgm:cxn modelId="{FB7ABBD3-AC8E-47EE-A80D-A9BB81F70EEB}" srcId="{FC789FAF-326E-4B64-8403-F34F66E22F33}" destId="{53DD1CE4-592B-4222-8248-05576DCDFB60}" srcOrd="0" destOrd="0" parTransId="{C5FDA777-3A14-46B3-A510-1F7774712194}" sibTransId="{700C00D8-31D6-4984-A746-1EBF8527DEB2}"/>
    <dgm:cxn modelId="{282F1FD8-93D4-4A4C-B594-CA386040DA4B}" type="presOf" srcId="{FC789FAF-326E-4B64-8403-F34F66E22F33}" destId="{4678F83C-3420-45DF-889F-2C14EFA4A04E}" srcOrd="0" destOrd="0" presId="urn:microsoft.com/office/officeart/2005/8/layout/hierarchy3"/>
    <dgm:cxn modelId="{D7CF8FDD-0F66-4C1F-810C-745CDFF3E57E}" type="presOf" srcId="{49E1D6AA-652A-423F-A8BF-7A2656989CF6}" destId="{2875BA0B-F45B-433D-95BB-3ECE259004AA}" srcOrd="0" destOrd="0" presId="urn:microsoft.com/office/officeart/2005/8/layout/hierarchy3"/>
    <dgm:cxn modelId="{8977BCE2-4EA2-4EF7-99B2-5D90A3E134C8}" srcId="{53DD1CE4-592B-4222-8248-05576DCDFB60}" destId="{59B02097-5D60-42AA-B033-E7C9D4C265AE}" srcOrd="2" destOrd="0" parTransId="{555E6550-6D49-4339-8D21-D3FA0A6BBBF6}" sibTransId="{A9B5876A-413F-4E09-9B87-A91A5075BA99}"/>
    <dgm:cxn modelId="{66DFF685-A4B7-4BFA-B54A-99591804585E}" type="presParOf" srcId="{4678F83C-3420-45DF-889F-2C14EFA4A04E}" destId="{3642C244-BF45-4A88-B556-BFC5CD97583E}" srcOrd="0" destOrd="0" presId="urn:microsoft.com/office/officeart/2005/8/layout/hierarchy3"/>
    <dgm:cxn modelId="{4541648D-E075-450C-BA03-4534849F2C60}" type="presParOf" srcId="{3642C244-BF45-4A88-B556-BFC5CD97583E}" destId="{19F20690-533F-488E-97D3-8E65DC72F6E1}" srcOrd="0" destOrd="0" presId="urn:microsoft.com/office/officeart/2005/8/layout/hierarchy3"/>
    <dgm:cxn modelId="{D0C0F653-ECC2-4668-83A1-85D2AEBA5CB3}" type="presParOf" srcId="{19F20690-533F-488E-97D3-8E65DC72F6E1}" destId="{F082D352-9549-4DBA-A794-3FD50BBDD2A0}" srcOrd="0" destOrd="0" presId="urn:microsoft.com/office/officeart/2005/8/layout/hierarchy3"/>
    <dgm:cxn modelId="{C0576142-AEE6-4D4E-8F58-CCDC8ED98E3D}" type="presParOf" srcId="{19F20690-533F-488E-97D3-8E65DC72F6E1}" destId="{E9AD2A3B-5420-4613-90CA-D02AF0AB1370}" srcOrd="1" destOrd="0" presId="urn:microsoft.com/office/officeart/2005/8/layout/hierarchy3"/>
    <dgm:cxn modelId="{620FE1AA-BF5D-4DEE-94CF-0C5791DC3EDD}" type="presParOf" srcId="{3642C244-BF45-4A88-B556-BFC5CD97583E}" destId="{2C06588C-8BDC-4E19-80B4-B5CD45E233A8}" srcOrd="1" destOrd="0" presId="urn:microsoft.com/office/officeart/2005/8/layout/hierarchy3"/>
    <dgm:cxn modelId="{368AD14A-1D5A-4F2D-B081-3D45CF1925A1}" type="presParOf" srcId="{2C06588C-8BDC-4E19-80B4-B5CD45E233A8}" destId="{F0AA1E70-7FE0-4B19-ADF1-414F6D29EEBC}" srcOrd="0" destOrd="0" presId="urn:microsoft.com/office/officeart/2005/8/layout/hierarchy3"/>
    <dgm:cxn modelId="{622D18AD-18A2-4AD2-B80F-D446D63B1773}" type="presParOf" srcId="{2C06588C-8BDC-4E19-80B4-B5CD45E233A8}" destId="{2875BA0B-F45B-433D-95BB-3ECE259004AA}" srcOrd="1" destOrd="0" presId="urn:microsoft.com/office/officeart/2005/8/layout/hierarchy3"/>
    <dgm:cxn modelId="{F97649C9-5FEB-447D-969A-3918D7487CC6}" type="presParOf" srcId="{2C06588C-8BDC-4E19-80B4-B5CD45E233A8}" destId="{DC4A789E-1C00-45B4-9390-87C29CB01F50}" srcOrd="2" destOrd="0" presId="urn:microsoft.com/office/officeart/2005/8/layout/hierarchy3"/>
    <dgm:cxn modelId="{BC35EED9-4565-4F2E-86C1-2C4EB4E75A8B}" type="presParOf" srcId="{2C06588C-8BDC-4E19-80B4-B5CD45E233A8}" destId="{D12E3209-E126-4521-B88F-F22B49A3FA92}" srcOrd="3" destOrd="0" presId="urn:microsoft.com/office/officeart/2005/8/layout/hierarchy3"/>
    <dgm:cxn modelId="{1E8A97A9-93AA-48B0-820A-29281443A869}" type="presParOf" srcId="{2C06588C-8BDC-4E19-80B4-B5CD45E233A8}" destId="{EF37C5C0-CC93-456A-BD72-F5F1DC60C1E7}" srcOrd="4" destOrd="0" presId="urn:microsoft.com/office/officeart/2005/8/layout/hierarchy3"/>
    <dgm:cxn modelId="{605B8B4A-FABF-427C-89BD-CC2DDD3A2E48}" type="presParOf" srcId="{2C06588C-8BDC-4E19-80B4-B5CD45E233A8}" destId="{5D08A570-77D3-49B6-A9FA-7F3D8B9CBE7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8ACFD-51F2-4FCB-8079-F450F35E0EE2}">
      <dsp:nvSpPr>
        <dsp:cNvPr id="0" name=""/>
        <dsp:cNvSpPr/>
      </dsp:nvSpPr>
      <dsp:spPr>
        <a:xfrm>
          <a:off x="939730" y="1380"/>
          <a:ext cx="4498761" cy="2588038"/>
        </a:xfrm>
        <a:prstGeom prst="flowChartProcess">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2428" tIns="25400" rIns="142428" bIns="25400" numCol="1" spcCol="1270" anchor="ctr" anchorCtr="1">
          <a:noAutofit/>
        </a:bodyPr>
        <a:lstStyle/>
        <a:p>
          <a:pPr marL="0" lvl="0" indent="0" algn="l" defTabSz="889000">
            <a:lnSpc>
              <a:spcPct val="90000"/>
            </a:lnSpc>
            <a:spcBef>
              <a:spcPct val="0"/>
            </a:spcBef>
            <a:spcAft>
              <a:spcPct val="35000"/>
            </a:spcAft>
            <a:buNone/>
          </a:pPr>
          <a:r>
            <a:rPr lang="en-IN" sz="2000" b="1" i="0" kern="1200" dirty="0"/>
            <a:t>Each category's average ratings</a:t>
          </a:r>
          <a:endParaRPr lang="en-IN" sz="2000" kern="1200" dirty="0"/>
        </a:p>
        <a:p>
          <a:pPr marL="171450" lvl="1" indent="-171450" algn="just" defTabSz="711200">
            <a:lnSpc>
              <a:spcPct val="90000"/>
            </a:lnSpc>
            <a:spcBef>
              <a:spcPct val="0"/>
            </a:spcBef>
            <a:spcAft>
              <a:spcPct val="15000"/>
            </a:spcAft>
            <a:buChar char="•"/>
          </a:pPr>
          <a:r>
            <a:rPr lang="en-US" sz="1600" b="1" i="1" kern="1200" dirty="0"/>
            <a:t>Every category, except "Dating," has an average rating of at least 4.0.</a:t>
          </a:r>
          <a:endParaRPr lang="en-IN" sz="1600" kern="1200" dirty="0"/>
        </a:p>
        <a:p>
          <a:pPr marL="171450" lvl="1" indent="-171450" algn="just" defTabSz="711200">
            <a:lnSpc>
              <a:spcPct val="90000"/>
            </a:lnSpc>
            <a:spcBef>
              <a:spcPct val="0"/>
            </a:spcBef>
            <a:spcAft>
              <a:spcPct val="15000"/>
            </a:spcAft>
            <a:buChar char="•"/>
          </a:pPr>
          <a:r>
            <a:rPr lang="en-US" sz="1600" b="1" i="1" kern="1200" dirty="0"/>
            <a:t>"Beauty" has the least apps, although it is in the top 10 average-rated categories.</a:t>
          </a:r>
          <a:endParaRPr lang="en-IN" sz="1600" kern="1200" dirty="0"/>
        </a:p>
      </dsp:txBody>
      <dsp:txXfrm>
        <a:off x="939730" y="1380"/>
        <a:ext cx="4498761" cy="2588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2D352-9549-4DBA-A794-3FD50BBDD2A0}">
      <dsp:nvSpPr>
        <dsp:cNvPr id="0" name=""/>
        <dsp:cNvSpPr/>
      </dsp:nvSpPr>
      <dsp:spPr>
        <a:xfrm>
          <a:off x="756" y="178923"/>
          <a:ext cx="1668341" cy="834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IN" sz="2500" b="1" kern="1200"/>
            <a:t>Top Beauty Apps</a:t>
          </a:r>
          <a:endParaRPr lang="en-IN" sz="2500" kern="1200"/>
        </a:p>
      </dsp:txBody>
      <dsp:txXfrm>
        <a:off x="25188" y="203355"/>
        <a:ext cx="1619477" cy="785306"/>
      </dsp:txXfrm>
    </dsp:sp>
    <dsp:sp modelId="{F0AA1E70-7FE0-4B19-ADF1-414F6D29EEBC}">
      <dsp:nvSpPr>
        <dsp:cNvPr id="0" name=""/>
        <dsp:cNvSpPr/>
      </dsp:nvSpPr>
      <dsp:spPr>
        <a:xfrm>
          <a:off x="167590" y="1013093"/>
          <a:ext cx="166834" cy="625628"/>
        </a:xfrm>
        <a:custGeom>
          <a:avLst/>
          <a:gdLst/>
          <a:ahLst/>
          <a:cxnLst/>
          <a:rect l="0" t="0" r="0" b="0"/>
          <a:pathLst>
            <a:path>
              <a:moveTo>
                <a:pt x="0" y="0"/>
              </a:moveTo>
              <a:lnTo>
                <a:pt x="0" y="625628"/>
              </a:lnTo>
              <a:lnTo>
                <a:pt x="166834" y="625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75BA0B-F45B-433D-95BB-3ECE259004AA}">
      <dsp:nvSpPr>
        <dsp:cNvPr id="0" name=""/>
        <dsp:cNvSpPr/>
      </dsp:nvSpPr>
      <dsp:spPr>
        <a:xfrm>
          <a:off x="334424" y="1221636"/>
          <a:ext cx="2374023" cy="834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i="1" kern="1200" dirty="0"/>
            <a:t>Beauty apps are the most downloaded apps.</a:t>
          </a:r>
          <a:endParaRPr lang="en-IN" sz="1500" kern="1200" dirty="0"/>
        </a:p>
      </dsp:txBody>
      <dsp:txXfrm>
        <a:off x="358856" y="1246068"/>
        <a:ext cx="2325159" cy="785306"/>
      </dsp:txXfrm>
    </dsp:sp>
    <dsp:sp modelId="{DC4A789E-1C00-45B4-9390-87C29CB01F50}">
      <dsp:nvSpPr>
        <dsp:cNvPr id="0" name=""/>
        <dsp:cNvSpPr/>
      </dsp:nvSpPr>
      <dsp:spPr>
        <a:xfrm>
          <a:off x="167590" y="1013093"/>
          <a:ext cx="166834" cy="1668341"/>
        </a:xfrm>
        <a:custGeom>
          <a:avLst/>
          <a:gdLst/>
          <a:ahLst/>
          <a:cxnLst/>
          <a:rect l="0" t="0" r="0" b="0"/>
          <a:pathLst>
            <a:path>
              <a:moveTo>
                <a:pt x="0" y="0"/>
              </a:moveTo>
              <a:lnTo>
                <a:pt x="0" y="1668341"/>
              </a:lnTo>
              <a:lnTo>
                <a:pt x="166834" y="16683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2E3209-E126-4521-B88F-F22B49A3FA92}">
      <dsp:nvSpPr>
        <dsp:cNvPr id="0" name=""/>
        <dsp:cNvSpPr/>
      </dsp:nvSpPr>
      <dsp:spPr>
        <a:xfrm>
          <a:off x="334424" y="2264350"/>
          <a:ext cx="2719437" cy="834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i="1" kern="1200" dirty="0"/>
            <a:t>Two beauty apps have reached 5 million and 10 million downloads, respectively.</a:t>
          </a:r>
          <a:endParaRPr lang="en-IN" sz="1500" kern="1200" dirty="0"/>
        </a:p>
      </dsp:txBody>
      <dsp:txXfrm>
        <a:off x="358856" y="2288782"/>
        <a:ext cx="2670573" cy="785306"/>
      </dsp:txXfrm>
    </dsp:sp>
    <dsp:sp modelId="{EF37C5C0-CC93-456A-BD72-F5F1DC60C1E7}">
      <dsp:nvSpPr>
        <dsp:cNvPr id="0" name=""/>
        <dsp:cNvSpPr/>
      </dsp:nvSpPr>
      <dsp:spPr>
        <a:xfrm>
          <a:off x="167590" y="1013093"/>
          <a:ext cx="166834" cy="2711055"/>
        </a:xfrm>
        <a:custGeom>
          <a:avLst/>
          <a:gdLst/>
          <a:ahLst/>
          <a:cxnLst/>
          <a:rect l="0" t="0" r="0" b="0"/>
          <a:pathLst>
            <a:path>
              <a:moveTo>
                <a:pt x="0" y="0"/>
              </a:moveTo>
              <a:lnTo>
                <a:pt x="0" y="2711055"/>
              </a:lnTo>
              <a:lnTo>
                <a:pt x="166834" y="27110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08A570-77D3-49B6-A9FA-7F3D8B9CBE73}">
      <dsp:nvSpPr>
        <dsp:cNvPr id="0" name=""/>
        <dsp:cNvSpPr/>
      </dsp:nvSpPr>
      <dsp:spPr>
        <a:xfrm>
          <a:off x="334424" y="3307064"/>
          <a:ext cx="3717919" cy="834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i="1" kern="1200" dirty="0"/>
            <a:t>This shows a lot of potential in the beauty category due to low competition and high ratings with high app downloads.</a:t>
          </a:r>
          <a:endParaRPr lang="en-IN" sz="1500" kern="1200" dirty="0"/>
        </a:p>
      </dsp:txBody>
      <dsp:txXfrm>
        <a:off x="358856" y="3331496"/>
        <a:ext cx="3669055" cy="78530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1">
                <a:solidFill>
                  <a:srgbClr val="00637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054479" y="1514601"/>
            <a:ext cx="4848225" cy="665480"/>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a:xfrm>
            <a:off x="396849" y="1357630"/>
            <a:ext cx="8350300" cy="2550160"/>
          </a:xfrm>
          <a:prstGeom prst="rect">
            <a:avLst/>
          </a:prstGeom>
        </p:spPr>
        <p:txBody>
          <a:bodyPr wrap="square" lIns="0" tIns="0" rIns="0" bIns="0">
            <a:spAutoFit/>
          </a:bodyPr>
          <a:lstStyle>
            <a:lvl1pPr>
              <a:defRPr sz="1800" b="0" i="1">
                <a:solidFill>
                  <a:srgbClr val="00637C"/>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5" dirty="0"/>
              <a:t>Cap</a:t>
            </a:r>
            <a:r>
              <a:rPr spc="-100" dirty="0"/>
              <a:t>s</a:t>
            </a:r>
            <a:r>
              <a:rPr spc="-114" dirty="0"/>
              <a:t>tone</a:t>
            </a:r>
            <a:r>
              <a:rPr spc="-285" dirty="0"/>
              <a:t> </a:t>
            </a:r>
            <a:r>
              <a:rPr spc="-150" dirty="0"/>
              <a:t>Project</a:t>
            </a:r>
          </a:p>
        </p:txBody>
      </p:sp>
      <p:sp>
        <p:nvSpPr>
          <p:cNvPr id="3" name="object 3"/>
          <p:cNvSpPr txBox="1"/>
          <p:nvPr/>
        </p:nvSpPr>
        <p:spPr>
          <a:xfrm>
            <a:off x="838200" y="2157425"/>
            <a:ext cx="7467600" cy="1318310"/>
          </a:xfrm>
          <a:prstGeom prst="rect">
            <a:avLst/>
          </a:prstGeom>
        </p:spPr>
        <p:txBody>
          <a:bodyPr vert="horz" wrap="square" lIns="0" tIns="12700" rIns="0" bIns="0" rtlCol="0">
            <a:spAutoFit/>
          </a:bodyPr>
          <a:lstStyle/>
          <a:p>
            <a:pPr algn="ctr">
              <a:lnSpc>
                <a:spcPct val="100000"/>
              </a:lnSpc>
              <a:spcBef>
                <a:spcPts val="100"/>
              </a:spcBef>
            </a:pPr>
            <a:r>
              <a:rPr sz="3600" b="1" spc="-130" dirty="0">
                <a:solidFill>
                  <a:srgbClr val="124F5C"/>
                </a:solidFill>
                <a:latin typeface="Verdana"/>
                <a:cs typeface="Verdana"/>
              </a:rPr>
              <a:t>Play</a:t>
            </a:r>
            <a:r>
              <a:rPr sz="3600" b="1" spc="-215" dirty="0">
                <a:solidFill>
                  <a:srgbClr val="124F5C"/>
                </a:solidFill>
                <a:latin typeface="Verdana"/>
                <a:cs typeface="Verdana"/>
              </a:rPr>
              <a:t> </a:t>
            </a:r>
            <a:r>
              <a:rPr sz="3600" b="1" spc="-160" dirty="0">
                <a:solidFill>
                  <a:srgbClr val="124F5C"/>
                </a:solidFill>
                <a:latin typeface="Verdana"/>
                <a:cs typeface="Verdana"/>
              </a:rPr>
              <a:t>Store</a:t>
            </a:r>
            <a:r>
              <a:rPr sz="3600" b="1" spc="-215" dirty="0">
                <a:solidFill>
                  <a:srgbClr val="124F5C"/>
                </a:solidFill>
                <a:latin typeface="Verdana"/>
                <a:cs typeface="Verdana"/>
              </a:rPr>
              <a:t> </a:t>
            </a:r>
            <a:r>
              <a:rPr lang="en-US" sz="3600" b="1" spc="-215" dirty="0">
                <a:solidFill>
                  <a:srgbClr val="124F5C"/>
                </a:solidFill>
                <a:latin typeface="Verdana"/>
                <a:cs typeface="Verdana"/>
              </a:rPr>
              <a:t>App </a:t>
            </a:r>
            <a:r>
              <a:rPr sz="3600" b="1" spc="-165" dirty="0">
                <a:solidFill>
                  <a:srgbClr val="124F5C"/>
                </a:solidFill>
                <a:latin typeface="Verdana"/>
                <a:cs typeface="Verdana"/>
              </a:rPr>
              <a:t>R</a:t>
            </a:r>
            <a:r>
              <a:rPr sz="3600" b="1" spc="-155" dirty="0">
                <a:solidFill>
                  <a:srgbClr val="124F5C"/>
                </a:solidFill>
                <a:latin typeface="Verdana"/>
                <a:cs typeface="Verdana"/>
              </a:rPr>
              <a:t>e</a:t>
            </a:r>
            <a:r>
              <a:rPr sz="3600" b="1" spc="-165" dirty="0">
                <a:solidFill>
                  <a:srgbClr val="124F5C"/>
                </a:solidFill>
                <a:latin typeface="Verdana"/>
                <a:cs typeface="Verdana"/>
              </a:rPr>
              <a:t>v</a:t>
            </a:r>
            <a:r>
              <a:rPr sz="3600" b="1" spc="-140" dirty="0">
                <a:solidFill>
                  <a:srgbClr val="124F5C"/>
                </a:solidFill>
                <a:latin typeface="Verdana"/>
                <a:cs typeface="Verdana"/>
              </a:rPr>
              <a:t>iew</a:t>
            </a:r>
            <a:r>
              <a:rPr sz="3600" b="1" spc="-195" dirty="0">
                <a:solidFill>
                  <a:srgbClr val="124F5C"/>
                </a:solidFill>
                <a:latin typeface="Verdana"/>
                <a:cs typeface="Verdana"/>
              </a:rPr>
              <a:t> </a:t>
            </a:r>
            <a:r>
              <a:rPr sz="3600" b="1" spc="-130" dirty="0">
                <a:solidFill>
                  <a:srgbClr val="124F5C"/>
                </a:solidFill>
                <a:latin typeface="Verdana"/>
                <a:cs typeface="Verdana"/>
              </a:rPr>
              <a:t>Ana</a:t>
            </a:r>
            <a:r>
              <a:rPr sz="3600" b="1" spc="-80" dirty="0">
                <a:solidFill>
                  <a:srgbClr val="124F5C"/>
                </a:solidFill>
                <a:latin typeface="Verdana"/>
                <a:cs typeface="Verdana"/>
              </a:rPr>
              <a:t>l</a:t>
            </a:r>
            <a:r>
              <a:rPr sz="3600" b="1" spc="-220" dirty="0">
                <a:solidFill>
                  <a:srgbClr val="124F5C"/>
                </a:solidFill>
                <a:latin typeface="Verdana"/>
                <a:cs typeface="Verdana"/>
              </a:rPr>
              <a:t>y</a:t>
            </a:r>
            <a:r>
              <a:rPr sz="3600" b="1" spc="-215" dirty="0">
                <a:solidFill>
                  <a:srgbClr val="124F5C"/>
                </a:solidFill>
                <a:latin typeface="Verdana"/>
                <a:cs typeface="Verdana"/>
              </a:rPr>
              <a:t>s</a:t>
            </a:r>
            <a:r>
              <a:rPr sz="3600" b="1" spc="-185" dirty="0">
                <a:solidFill>
                  <a:srgbClr val="124F5C"/>
                </a:solidFill>
                <a:latin typeface="Verdana"/>
                <a:cs typeface="Verdana"/>
              </a:rPr>
              <a:t>is</a:t>
            </a:r>
            <a:endParaRPr lang="en-US" sz="3600" b="1" spc="-185" dirty="0">
              <a:solidFill>
                <a:srgbClr val="124F5C"/>
              </a:solidFill>
              <a:latin typeface="Verdana"/>
              <a:cs typeface="Verdana"/>
            </a:endParaRPr>
          </a:p>
          <a:p>
            <a:pPr algn="ctr">
              <a:lnSpc>
                <a:spcPct val="100000"/>
              </a:lnSpc>
              <a:spcBef>
                <a:spcPts val="100"/>
              </a:spcBef>
            </a:pPr>
            <a:r>
              <a:rPr lang="en-IN" sz="2000" b="1" spc="-185" dirty="0">
                <a:solidFill>
                  <a:srgbClr val="124F5C"/>
                </a:solidFill>
                <a:latin typeface="Verdana"/>
                <a:cs typeface="Verdana"/>
              </a:rPr>
              <a:t>by</a:t>
            </a:r>
            <a:endParaRPr sz="2000" dirty="0">
              <a:latin typeface="Verdana"/>
              <a:cs typeface="Verdana"/>
            </a:endParaRPr>
          </a:p>
          <a:p>
            <a:pPr marL="635" algn="ctr">
              <a:lnSpc>
                <a:spcPct val="100000"/>
              </a:lnSpc>
              <a:spcBef>
                <a:spcPts val="35"/>
              </a:spcBef>
            </a:pPr>
            <a:r>
              <a:rPr lang="en-US" sz="2800" b="1" spc="-114" dirty="0">
                <a:solidFill>
                  <a:srgbClr val="124F5C"/>
                </a:solidFill>
                <a:latin typeface="Verdana"/>
                <a:cs typeface="Verdana"/>
              </a:rPr>
              <a:t>Girish R</a:t>
            </a:r>
            <a:endParaRPr sz="28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dirty="0">
              <a:latin typeface="Arial"/>
              <a:cs typeface="Arial"/>
            </a:endParaRPr>
          </a:p>
        </p:txBody>
      </p:sp>
      <p:pic>
        <p:nvPicPr>
          <p:cNvPr id="4098" name="Picture 2">
            <a:extLst>
              <a:ext uri="{FF2B5EF4-FFF2-40B4-BE49-F238E27FC236}">
                <a16:creationId xmlns:a16="http://schemas.microsoft.com/office/drawing/2014/main" id="{2429A5FB-F026-3F09-1991-74ED11A09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4183"/>
            <a:ext cx="8553450" cy="45489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8F8012B-C1BA-FE60-56F3-FCB76B100BC7}"/>
              </a:ext>
            </a:extLst>
          </p:cNvPr>
          <p:cNvSpPr>
            <a:spLocks noGrp="1"/>
          </p:cNvSpPr>
          <p:nvPr>
            <p:ph type="title"/>
          </p:nvPr>
        </p:nvSpPr>
        <p:spPr>
          <a:xfrm>
            <a:off x="1" y="77471"/>
            <a:ext cx="8458200" cy="384721"/>
          </a:xfrm>
        </p:spPr>
        <p:txBody>
          <a:bodyPr/>
          <a:lstStyle/>
          <a:p>
            <a:pPr algn="ctr"/>
            <a:r>
              <a:rPr lang="en-US" sz="2500" i="0" dirty="0">
                <a:solidFill>
                  <a:srgbClr val="C00000"/>
                </a:solidFill>
                <a:effectLst/>
                <a:latin typeface="Arial" panose="020B0604020202020204" pitchFamily="34" charset="0"/>
                <a:cs typeface="Arial" panose="020B0604020202020204" pitchFamily="34" charset="0"/>
              </a:rPr>
              <a:t>Top Categories with over 1 million app installs</a:t>
            </a:r>
            <a:endParaRPr lang="en-IN" dirty="0">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E3B85502-84A2-712C-FC39-89BDD42B146F}"/>
              </a:ext>
            </a:extLst>
          </p:cNvPr>
          <p:cNvSpPr txBox="1"/>
          <p:nvPr/>
        </p:nvSpPr>
        <p:spPr>
          <a:xfrm>
            <a:off x="3558822" y="1657350"/>
            <a:ext cx="4876801" cy="2971967"/>
          </a:xfrm>
          <a:prstGeom prst="rect">
            <a:avLst/>
          </a:prstGeom>
          <a:solidFill>
            <a:srgbClr val="F5FCFF"/>
          </a:solidFill>
        </p:spPr>
        <p:txBody>
          <a:bodyPr vert="horz" wrap="square" lIns="0" tIns="98425" rIns="0" bIns="0" rtlCol="0">
            <a:spAutoFit/>
          </a:bodyPr>
          <a:lstStyle/>
          <a:p>
            <a:pPr marL="1254760">
              <a:lnSpc>
                <a:spcPct val="100000"/>
              </a:lnSpc>
              <a:spcBef>
                <a:spcPts val="775"/>
              </a:spcBef>
            </a:pPr>
            <a:r>
              <a:rPr sz="1400" b="1" spc="-15" dirty="0">
                <a:solidFill>
                  <a:srgbClr val="CC0000"/>
                </a:solidFill>
                <a:latin typeface="Arial"/>
                <a:cs typeface="Arial"/>
              </a:rPr>
              <a:t>Apps</a:t>
            </a:r>
            <a:r>
              <a:rPr sz="1400" b="1" spc="5" dirty="0">
                <a:solidFill>
                  <a:srgbClr val="CC0000"/>
                </a:solidFill>
                <a:latin typeface="Arial"/>
                <a:cs typeface="Arial"/>
              </a:rPr>
              <a:t> </a:t>
            </a:r>
            <a:r>
              <a:rPr sz="1400" b="1" dirty="0">
                <a:solidFill>
                  <a:srgbClr val="CC0000"/>
                </a:solidFill>
                <a:latin typeface="Arial"/>
                <a:cs typeface="Arial"/>
              </a:rPr>
              <a:t>with</a:t>
            </a:r>
            <a:r>
              <a:rPr sz="1400" b="1" spc="-60" dirty="0">
                <a:solidFill>
                  <a:srgbClr val="CC0000"/>
                </a:solidFill>
                <a:latin typeface="Arial"/>
                <a:cs typeface="Arial"/>
              </a:rPr>
              <a:t> </a:t>
            </a:r>
            <a:r>
              <a:rPr sz="1400" b="1" dirty="0">
                <a:solidFill>
                  <a:srgbClr val="CC0000"/>
                </a:solidFill>
                <a:latin typeface="Arial"/>
                <a:cs typeface="Arial"/>
              </a:rPr>
              <a:t>1,000,000</a:t>
            </a:r>
            <a:r>
              <a:rPr sz="1400" b="1" spc="-70" dirty="0">
                <a:solidFill>
                  <a:srgbClr val="CC0000"/>
                </a:solidFill>
                <a:latin typeface="Arial"/>
                <a:cs typeface="Arial"/>
              </a:rPr>
              <a:t> </a:t>
            </a:r>
            <a:r>
              <a:rPr sz="1400" b="1" dirty="0">
                <a:solidFill>
                  <a:srgbClr val="CC0000"/>
                </a:solidFill>
                <a:latin typeface="Arial"/>
                <a:cs typeface="Arial"/>
              </a:rPr>
              <a:t>Installs</a:t>
            </a:r>
            <a:endParaRPr lang="en-US" sz="1400" b="1" dirty="0">
              <a:solidFill>
                <a:srgbClr val="CC0000"/>
              </a:solidFill>
              <a:latin typeface="Arial"/>
              <a:cs typeface="Arial"/>
            </a:endParaRPr>
          </a:p>
          <a:p>
            <a:pPr marL="1254760">
              <a:lnSpc>
                <a:spcPct val="100000"/>
              </a:lnSpc>
              <a:spcBef>
                <a:spcPts val="775"/>
              </a:spcBef>
            </a:pPr>
            <a:endParaRPr sz="1400" dirty="0">
              <a:latin typeface="Arial"/>
              <a:cs typeface="Arial"/>
            </a:endParaRPr>
          </a:p>
          <a:p>
            <a:pPr marL="285750" indent="-285750" algn="just">
              <a:buFont typeface="Wingdings" panose="05000000000000000000" pitchFamily="2" charset="2"/>
              <a:buChar char="ü"/>
            </a:pPr>
            <a:r>
              <a:rPr lang="en-US" sz="1300" b="1" i="1" spc="-5" dirty="0">
                <a:solidFill>
                  <a:srgbClr val="00637C"/>
                </a:solidFill>
                <a:latin typeface="Arial"/>
                <a:cs typeface="Arial"/>
              </a:rPr>
              <a:t>In terms of app installs, the categories of Games and Family are the most popular.</a:t>
            </a:r>
          </a:p>
          <a:p>
            <a:pPr marL="285750" indent="-285750" algn="just">
              <a:buFont typeface="Wingdings" panose="05000000000000000000" pitchFamily="2" charset="2"/>
              <a:buChar char="ü"/>
            </a:pPr>
            <a:endParaRPr lang="en-US" sz="1300" b="1" i="1" spc="-5" dirty="0">
              <a:solidFill>
                <a:srgbClr val="00637C"/>
              </a:solidFill>
              <a:latin typeface="Arial"/>
              <a:cs typeface="Arial"/>
            </a:endParaRPr>
          </a:p>
          <a:p>
            <a:pPr marL="285750" indent="-285750" algn="just">
              <a:buFont typeface="Wingdings" panose="05000000000000000000" pitchFamily="2" charset="2"/>
              <a:buChar char="ü"/>
            </a:pPr>
            <a:r>
              <a:rPr lang="en-US" sz="1300" b="1" i="1" spc="-5" dirty="0">
                <a:solidFill>
                  <a:srgbClr val="00637C"/>
                </a:solidFill>
                <a:latin typeface="Arial"/>
                <a:cs typeface="Arial"/>
              </a:rPr>
              <a:t>The game and family categories have the most apps with 1000000+ </a:t>
            </a:r>
            <a:r>
              <a:rPr lang="en-US" sz="1300" b="1" i="1" spc="-5" dirty="0" err="1">
                <a:solidFill>
                  <a:srgbClr val="00637C"/>
                </a:solidFill>
                <a:latin typeface="Arial"/>
                <a:cs typeface="Arial"/>
              </a:rPr>
              <a:t>instals</a:t>
            </a:r>
            <a:r>
              <a:rPr lang="en-US" sz="1300" b="1" i="1" spc="-5" dirty="0">
                <a:solidFill>
                  <a:srgbClr val="00637C"/>
                </a:solidFill>
                <a:latin typeface="Arial"/>
                <a:cs typeface="Arial"/>
              </a:rPr>
              <a:t>.</a:t>
            </a:r>
          </a:p>
          <a:p>
            <a:pPr marL="285750" indent="-285750" algn="just">
              <a:buFont typeface="Wingdings" panose="05000000000000000000" pitchFamily="2" charset="2"/>
              <a:buChar char="ü"/>
            </a:pPr>
            <a:endParaRPr lang="en-US" sz="1300" b="1" i="1" spc="-5" dirty="0">
              <a:solidFill>
                <a:srgbClr val="00637C"/>
              </a:solidFill>
              <a:latin typeface="Arial"/>
              <a:cs typeface="Arial"/>
            </a:endParaRPr>
          </a:p>
          <a:p>
            <a:pPr marL="285750" indent="-285750" algn="just">
              <a:buFont typeface="Wingdings" panose="05000000000000000000" pitchFamily="2" charset="2"/>
              <a:buChar char="ü"/>
            </a:pPr>
            <a:r>
              <a:rPr lang="en-US" sz="1300" b="1" i="1" spc="-5" dirty="0">
                <a:solidFill>
                  <a:srgbClr val="00637C"/>
                </a:solidFill>
                <a:latin typeface="Arial"/>
                <a:cs typeface="Arial"/>
              </a:rPr>
              <a:t>When we compare the number of apps in the Play Store to the highest number of installs, we can see that 'Photography' is the category with the fewest apps but is in the Top 5 highest number of downloads</a:t>
            </a:r>
            <a:r>
              <a:rPr lang="en-US" sz="1600" b="0" i="0" dirty="0">
                <a:solidFill>
                  <a:srgbClr val="D5D5D5"/>
                </a:solidFill>
                <a:effectLst/>
                <a:latin typeface="Arial" panose="020B0604020202020204" pitchFamily="34" charset="0"/>
                <a:cs typeface="Arial" panose="020B0604020202020204" pitchFamily="34" charset="0"/>
              </a:rPr>
              <a:t>.</a:t>
            </a:r>
          </a:p>
          <a:p>
            <a:pPr>
              <a:lnSpc>
                <a:spcPct val="100000"/>
              </a:lnSpc>
            </a:pPr>
            <a:endParaRPr sz="19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Title 1">
            <a:extLst>
              <a:ext uri="{FF2B5EF4-FFF2-40B4-BE49-F238E27FC236}">
                <a16:creationId xmlns:a16="http://schemas.microsoft.com/office/drawing/2014/main" id="{75C653C1-1862-7A86-EE10-2564A1288EE4}"/>
              </a:ext>
            </a:extLst>
          </p:cNvPr>
          <p:cNvSpPr>
            <a:spLocks noGrp="1"/>
          </p:cNvSpPr>
          <p:nvPr>
            <p:ph type="title"/>
          </p:nvPr>
        </p:nvSpPr>
        <p:spPr>
          <a:xfrm>
            <a:off x="457200" y="721339"/>
            <a:ext cx="4771310" cy="461665"/>
          </a:xfrm>
        </p:spPr>
        <p:txBody>
          <a:bodyPr/>
          <a:lstStyle/>
          <a:p>
            <a:pPr algn="ctr"/>
            <a:r>
              <a:rPr lang="en-IN" sz="3000" i="0" dirty="0">
                <a:solidFill>
                  <a:srgbClr val="C00000"/>
                </a:solidFill>
                <a:effectLst/>
                <a:latin typeface="Arial" panose="020B0604020202020204" pitchFamily="34" charset="0"/>
                <a:cs typeface="Arial" panose="020B0604020202020204" pitchFamily="34" charset="0"/>
              </a:rPr>
              <a:t>Paid vs Free apps</a:t>
            </a:r>
            <a:endParaRPr lang="en-US" dirty="0">
              <a:latin typeface="Arial" panose="020B0604020202020204" pitchFamily="34" charset="0"/>
              <a:cs typeface="Arial" panose="020B0604020202020204" pitchFamily="34" charset="0"/>
            </a:endParaRPr>
          </a:p>
        </p:txBody>
      </p:sp>
      <p:sp>
        <p:nvSpPr>
          <p:cNvPr id="5132" name="Content Placeholder 2">
            <a:extLst>
              <a:ext uri="{FF2B5EF4-FFF2-40B4-BE49-F238E27FC236}">
                <a16:creationId xmlns:a16="http://schemas.microsoft.com/office/drawing/2014/main" id="{84E0C733-C7D4-F71E-B10A-89C262F88CD1}"/>
              </a:ext>
            </a:extLst>
          </p:cNvPr>
          <p:cNvSpPr>
            <a:spLocks noGrp="1"/>
          </p:cNvSpPr>
          <p:nvPr>
            <p:ph sz="half" idx="2"/>
          </p:nvPr>
        </p:nvSpPr>
        <p:spPr>
          <a:xfrm>
            <a:off x="457200" y="1495364"/>
            <a:ext cx="4419600" cy="2769989"/>
          </a:xfrm>
        </p:spPr>
        <p:txBody>
          <a:bodyPr/>
          <a:lstStyle/>
          <a:p>
            <a:pPr marL="285750" indent="-285750" algn="just">
              <a:buFont typeface="Wingdings" panose="05000000000000000000" pitchFamily="2" charset="2"/>
              <a:buChar char="v"/>
            </a:pPr>
            <a:r>
              <a:rPr lang="en-US" b="0" i="0" dirty="0">
                <a:solidFill>
                  <a:srgbClr val="0070C0"/>
                </a:solidFill>
                <a:effectLst/>
                <a:latin typeface="Arial" panose="020B0604020202020204" pitchFamily="34" charset="0"/>
                <a:cs typeface="Arial" panose="020B0604020202020204" pitchFamily="34" charset="0"/>
              </a:rPr>
              <a:t>This graph compares the number of apps in the "free" and "paid" categories that are available. This will make it easier for us to comprehend the dataset's distribution of free and premium apps.</a:t>
            </a:r>
          </a:p>
          <a:p>
            <a:pPr algn="just"/>
            <a:endParaRPr lang="en-US" b="0" i="0" dirty="0">
              <a:solidFill>
                <a:srgbClr val="0070C0"/>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b="0" i="0" dirty="0">
                <a:solidFill>
                  <a:srgbClr val="0070C0"/>
                </a:solidFill>
                <a:effectLst/>
                <a:latin typeface="Arial" panose="020B0604020202020204" pitchFamily="34" charset="0"/>
                <a:cs typeface="Arial" panose="020B0604020202020204" pitchFamily="34" charset="0"/>
              </a:rPr>
              <a:t>From the graph we can see that Free app is more compared to Premium app</a:t>
            </a:r>
          </a:p>
          <a:p>
            <a:endParaRPr lang="en-US" dirty="0"/>
          </a:p>
        </p:txBody>
      </p:sp>
      <p:pic>
        <p:nvPicPr>
          <p:cNvPr id="5122" name="Picture 2" descr="Chart, bar chart&#10;&#10;Description automatically generated">
            <a:extLst>
              <a:ext uri="{FF2B5EF4-FFF2-40B4-BE49-F238E27FC236}">
                <a16:creationId xmlns:a16="http://schemas.microsoft.com/office/drawing/2014/main" id="{8EFF6722-6EBC-0C14-66E6-40EAB51DE2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9800" y="1183004"/>
            <a:ext cx="2809980" cy="3394710"/>
          </a:xfrm>
          <a:prstGeom prst="rect">
            <a:avLst/>
          </a:prstGeom>
          <a:solidFill>
            <a:srgbClr val="FFFFFF"/>
          </a:solidFill>
        </p:spPr>
      </p:pic>
      <p:sp>
        <p:nvSpPr>
          <p:cNvPr id="6" name="TextBox 5">
            <a:extLst>
              <a:ext uri="{FF2B5EF4-FFF2-40B4-BE49-F238E27FC236}">
                <a16:creationId xmlns:a16="http://schemas.microsoft.com/office/drawing/2014/main" id="{97E5319D-570F-1419-F7D6-C02E7863821F}"/>
              </a:ext>
            </a:extLst>
          </p:cNvPr>
          <p:cNvSpPr txBox="1"/>
          <p:nvPr/>
        </p:nvSpPr>
        <p:spPr>
          <a:xfrm>
            <a:off x="8458200" y="4705350"/>
            <a:ext cx="685800" cy="310341"/>
          </a:xfrm>
          <a:prstGeom prst="rect">
            <a:avLst/>
          </a:prstGeom>
          <a:noFill/>
        </p:spPr>
        <p:txBody>
          <a:bodyPr wrap="square">
            <a:spAutoFit/>
          </a:bodyPr>
          <a:lstStyle/>
          <a:p>
            <a:pPr marL="12700">
              <a:lnSpc>
                <a:spcPts val="1650"/>
              </a:lnSpc>
            </a:pPr>
            <a:r>
              <a:rPr lang="en-IN" sz="1800" b="1" dirty="0">
                <a:solidFill>
                  <a:srgbClr val="CC0000"/>
                </a:solidFill>
                <a:latin typeface="Arial"/>
                <a:cs typeface="Arial"/>
              </a:rPr>
              <a:t>E</a:t>
            </a:r>
            <a:r>
              <a:rPr lang="en-IN" sz="1800" b="1" spc="-10" dirty="0">
                <a:solidFill>
                  <a:srgbClr val="CC0000"/>
                </a:solidFill>
                <a:latin typeface="Arial"/>
                <a:cs typeface="Arial"/>
              </a:rPr>
              <a:t>D</a:t>
            </a:r>
            <a:r>
              <a:rPr lang="en-IN" sz="1800" b="1" dirty="0">
                <a:solidFill>
                  <a:srgbClr val="CC0000"/>
                </a:solidFill>
                <a:latin typeface="Arial"/>
                <a:cs typeface="Arial"/>
              </a:rPr>
              <a:t>A</a:t>
            </a:r>
            <a:endParaRPr lang="en-IN" sz="1800" dirty="0">
              <a:latin typeface="Arial"/>
              <a:cs typeface="Arial"/>
            </a:endParaRPr>
          </a:p>
        </p:txBody>
      </p:sp>
    </p:spTree>
    <p:extLst>
      <p:ext uri="{BB962C8B-B14F-4D97-AF65-F5344CB8AC3E}">
        <p14:creationId xmlns:p14="http://schemas.microsoft.com/office/powerpoint/2010/main" val="315114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250" y="84380"/>
            <a:ext cx="5894070" cy="461665"/>
          </a:xfrm>
          <a:prstGeom prst="rect">
            <a:avLst/>
          </a:prstGeom>
        </p:spPr>
        <p:txBody>
          <a:bodyPr vert="horz" wrap="square" lIns="0" tIns="0" rIns="0" bIns="0" rtlCol="0">
            <a:spAutoFit/>
          </a:bodyPr>
          <a:lstStyle/>
          <a:p>
            <a:pPr algn="l"/>
            <a:r>
              <a:rPr lang="en-IN" sz="3000" b="1" i="0" dirty="0">
                <a:solidFill>
                  <a:srgbClr val="C00000"/>
                </a:solidFill>
                <a:effectLst/>
                <a:latin typeface="Arial" panose="020B0604020202020204" pitchFamily="34" charset="0"/>
                <a:cs typeface="Arial" panose="020B0604020202020204" pitchFamily="34" charset="0"/>
              </a:rPr>
              <a:t>Each category's average ratings</a:t>
            </a:r>
          </a:p>
        </p:txBody>
      </p:sp>
      <p:sp>
        <p:nvSpPr>
          <p:cNvPr id="5" name="object 5"/>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6146" name="Picture 2">
            <a:extLst>
              <a:ext uri="{FF2B5EF4-FFF2-40B4-BE49-F238E27FC236}">
                <a16:creationId xmlns:a16="http://schemas.microsoft.com/office/drawing/2014/main" id="{4DE0049C-A718-8245-22B5-DCE24B79E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044"/>
            <a:ext cx="9143999" cy="45974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55E8680E-ABDB-8B15-839A-97ECCBBB31CD}"/>
              </a:ext>
            </a:extLst>
          </p:cNvPr>
          <p:cNvGraphicFramePr/>
          <p:nvPr>
            <p:extLst>
              <p:ext uri="{D42A27DB-BD31-4B8C-83A1-F6EECF244321}">
                <p14:modId xmlns:p14="http://schemas.microsoft.com/office/powerpoint/2010/main" val="4122825126"/>
              </p:ext>
            </p:extLst>
          </p:nvPr>
        </p:nvGraphicFramePr>
        <p:xfrm>
          <a:off x="1981200" y="1428750"/>
          <a:ext cx="6378222"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F5AF2C93-1609-C943-3B90-62E50D3586FA}"/>
              </a:ext>
            </a:extLst>
          </p:cNvPr>
          <p:cNvSpPr txBox="1"/>
          <p:nvPr/>
        </p:nvSpPr>
        <p:spPr>
          <a:xfrm>
            <a:off x="8519583" y="4838318"/>
            <a:ext cx="801511" cy="310341"/>
          </a:xfrm>
          <a:prstGeom prst="rect">
            <a:avLst/>
          </a:prstGeom>
          <a:noFill/>
        </p:spPr>
        <p:txBody>
          <a:bodyPr wrap="square">
            <a:spAutoFit/>
          </a:bodyPr>
          <a:lstStyle/>
          <a:p>
            <a:pPr marL="12700">
              <a:lnSpc>
                <a:spcPts val="1650"/>
              </a:lnSpc>
            </a:pPr>
            <a:r>
              <a:rPr lang="en-IN" sz="1800" b="1" dirty="0">
                <a:solidFill>
                  <a:srgbClr val="CC0000"/>
                </a:solidFill>
                <a:latin typeface="Arial"/>
                <a:cs typeface="Arial"/>
              </a:rPr>
              <a:t>E</a:t>
            </a:r>
            <a:r>
              <a:rPr lang="en-IN" sz="1800" b="1" spc="-10" dirty="0">
                <a:solidFill>
                  <a:srgbClr val="CC0000"/>
                </a:solidFill>
                <a:latin typeface="Arial"/>
                <a:cs typeface="Arial"/>
              </a:rPr>
              <a:t>D</a:t>
            </a:r>
            <a:r>
              <a:rPr lang="en-IN" sz="1800" b="1" dirty="0">
                <a:solidFill>
                  <a:srgbClr val="CC0000"/>
                </a:solidFill>
                <a:latin typeface="Arial"/>
                <a:cs typeface="Arial"/>
              </a:rPr>
              <a:t>A</a:t>
            </a:r>
            <a:endParaRPr lang="en-IN" sz="18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sp>
        <p:nvSpPr>
          <p:cNvPr id="7" name="Title 6">
            <a:extLst>
              <a:ext uri="{FF2B5EF4-FFF2-40B4-BE49-F238E27FC236}">
                <a16:creationId xmlns:a16="http://schemas.microsoft.com/office/drawing/2014/main" id="{2CF42831-A181-9A6A-4FA2-04BC1EFC7A6B}"/>
              </a:ext>
            </a:extLst>
          </p:cNvPr>
          <p:cNvSpPr>
            <a:spLocks noGrp="1"/>
          </p:cNvSpPr>
          <p:nvPr>
            <p:ph type="title"/>
          </p:nvPr>
        </p:nvSpPr>
        <p:spPr>
          <a:xfrm>
            <a:off x="94615" y="26106"/>
            <a:ext cx="8954770" cy="1038746"/>
          </a:xfrm>
        </p:spPr>
        <p:txBody>
          <a:bodyPr/>
          <a:lstStyle/>
          <a:p>
            <a:r>
              <a:rPr lang="en-US" sz="2250" i="0" dirty="0">
                <a:solidFill>
                  <a:srgbClr val="C00000"/>
                </a:solidFill>
                <a:effectLst/>
                <a:latin typeface="Arial" panose="020B0604020202020204" pitchFamily="34" charset="0"/>
                <a:cs typeface="Arial" panose="020B0604020202020204" pitchFamily="34" charset="0"/>
              </a:rPr>
              <a:t>Analyzing some beauty-related apps since that is the least-competitive category</a:t>
            </a:r>
            <a:br>
              <a:rPr lang="en-US" sz="2250" i="0" dirty="0">
                <a:solidFill>
                  <a:srgbClr val="C00000"/>
                </a:solidFill>
                <a:effectLst/>
                <a:latin typeface="Arial" panose="020B0604020202020204" pitchFamily="34" charset="0"/>
                <a:cs typeface="Arial" panose="020B0604020202020204" pitchFamily="34" charset="0"/>
              </a:rPr>
            </a:br>
            <a:endParaRPr lang="en-IN" sz="2250" dirty="0">
              <a:solidFill>
                <a:srgbClr val="C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053A479-6913-C636-B772-BAAD67EE5B42}"/>
              </a:ext>
            </a:extLst>
          </p:cNvPr>
          <p:cNvPicPr>
            <a:picLocks noChangeAspect="1"/>
          </p:cNvPicPr>
          <p:nvPr/>
        </p:nvPicPr>
        <p:blipFill>
          <a:blip r:embed="rId2"/>
          <a:stretch>
            <a:fillRect/>
          </a:stretch>
        </p:blipFill>
        <p:spPr>
          <a:xfrm>
            <a:off x="4053101" y="485775"/>
            <a:ext cx="4528571" cy="4171950"/>
          </a:xfrm>
          <a:prstGeom prst="rect">
            <a:avLst/>
          </a:prstGeom>
        </p:spPr>
      </p:pic>
      <p:graphicFrame>
        <p:nvGraphicFramePr>
          <p:cNvPr id="10" name="Diagram 9">
            <a:extLst>
              <a:ext uri="{FF2B5EF4-FFF2-40B4-BE49-F238E27FC236}">
                <a16:creationId xmlns:a16="http://schemas.microsoft.com/office/drawing/2014/main" id="{16B1E133-3B20-224E-206C-C2A5CB644887}"/>
              </a:ext>
            </a:extLst>
          </p:cNvPr>
          <p:cNvGraphicFramePr/>
          <p:nvPr>
            <p:extLst>
              <p:ext uri="{D42A27DB-BD31-4B8C-83A1-F6EECF244321}">
                <p14:modId xmlns:p14="http://schemas.microsoft.com/office/powerpoint/2010/main" val="2691851349"/>
              </p:ext>
            </p:extLst>
          </p:nvPr>
        </p:nvGraphicFramePr>
        <p:xfrm>
          <a:off x="-1" y="742950"/>
          <a:ext cx="4053101" cy="4320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C984E80-6D7F-82A1-5F18-806A405BB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3550"/>
            <a:ext cx="9144000" cy="34099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DFAA7020-D774-7045-CDF0-D08D690C77D2}"/>
              </a:ext>
            </a:extLst>
          </p:cNvPr>
          <p:cNvSpPr>
            <a:spLocks noGrp="1"/>
          </p:cNvSpPr>
          <p:nvPr>
            <p:ph type="title"/>
          </p:nvPr>
        </p:nvSpPr>
        <p:spPr>
          <a:xfrm>
            <a:off x="0" y="24468"/>
            <a:ext cx="8458200" cy="815608"/>
          </a:xfrm>
        </p:spPr>
        <p:txBody>
          <a:bodyPr/>
          <a:lstStyle/>
          <a:p>
            <a:pPr algn="ctr"/>
            <a:r>
              <a:rPr lang="en-IN" sz="2800" i="0" dirty="0">
                <a:solidFill>
                  <a:srgbClr val="C00000"/>
                </a:solidFill>
                <a:effectLst/>
                <a:latin typeface="Arial" panose="020B0604020202020204" pitchFamily="34" charset="0"/>
                <a:cs typeface="Arial" panose="020B0604020202020204" pitchFamily="34" charset="0"/>
              </a:rPr>
              <a:t>Exploring Paid Apps </a:t>
            </a:r>
            <a:r>
              <a:rPr lang="en-IN" sz="1100" b="0" i="0" dirty="0">
                <a:solidFill>
                  <a:srgbClr val="D5D5D5"/>
                </a:solidFill>
                <a:effectLst/>
                <a:latin typeface="Roboto" panose="02000000000000000000" pitchFamily="2" charset="0"/>
              </a:rPr>
              <a:t>-</a:t>
            </a:r>
            <a:br>
              <a:rPr lang="en-IN" sz="1100" b="0" i="0" dirty="0">
                <a:solidFill>
                  <a:srgbClr val="D5D5D5"/>
                </a:solidFill>
                <a:effectLst/>
                <a:latin typeface="Roboto" panose="02000000000000000000" pitchFamily="2" charset="0"/>
              </a:rPr>
            </a:br>
            <a:endParaRPr lang="en-IN" sz="2500" dirty="0"/>
          </a:p>
        </p:txBody>
      </p:sp>
      <p:sp>
        <p:nvSpPr>
          <p:cNvPr id="8" name="TextBox 7">
            <a:extLst>
              <a:ext uri="{FF2B5EF4-FFF2-40B4-BE49-F238E27FC236}">
                <a16:creationId xmlns:a16="http://schemas.microsoft.com/office/drawing/2014/main" id="{3E9DF55D-CCE2-9BBB-C8EC-3CDAF93CF010}"/>
              </a:ext>
            </a:extLst>
          </p:cNvPr>
          <p:cNvSpPr txBox="1"/>
          <p:nvPr/>
        </p:nvSpPr>
        <p:spPr>
          <a:xfrm flipH="1">
            <a:off x="0" y="590550"/>
            <a:ext cx="8839200" cy="1231106"/>
          </a:xfrm>
          <a:prstGeom prst="rect">
            <a:avLst/>
          </a:prstGeom>
          <a:noFill/>
        </p:spPr>
        <p:txBody>
          <a:bodyPr wrap="square" rtlCol="0">
            <a:spAutoFit/>
          </a:bodyPr>
          <a:lstStyle/>
          <a:p>
            <a:r>
              <a:rPr lang="en-IN" sz="2000" b="1" i="0" dirty="0">
                <a:solidFill>
                  <a:srgbClr val="C00000"/>
                </a:solidFill>
                <a:effectLst/>
                <a:latin typeface="Arial" panose="020B0604020202020204" pitchFamily="34" charset="0"/>
                <a:cs typeface="Arial" panose="020B0604020202020204" pitchFamily="34" charset="0"/>
              </a:rPr>
              <a:t>Category vs Pricing</a:t>
            </a:r>
          </a:p>
          <a:p>
            <a:endParaRPr lang="en-IN" b="1" i="0" dirty="0">
              <a:solidFill>
                <a:srgbClr val="C0000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IN" b="1" dirty="0">
                <a:solidFill>
                  <a:schemeClr val="tx2">
                    <a:lumMod val="50000"/>
                  </a:schemeClr>
                </a:solidFill>
                <a:latin typeface="Arial" panose="020B0604020202020204" pitchFamily="34" charset="0"/>
                <a:cs typeface="Arial" panose="020B0604020202020204" pitchFamily="34" charset="0"/>
              </a:rPr>
              <a:t>In this graph we will know about which category has more paid apps</a:t>
            </a:r>
            <a:endParaRPr lang="en-IN" b="1" i="0" dirty="0">
              <a:solidFill>
                <a:schemeClr val="tx2">
                  <a:lumMod val="50000"/>
                </a:schemeClr>
              </a:solidFill>
              <a:effectLst/>
              <a:latin typeface="Arial" panose="020B0604020202020204" pitchFamily="34" charset="0"/>
              <a:cs typeface="Arial" panose="020B0604020202020204" pitchFamily="34" charset="0"/>
            </a:endParaRPr>
          </a:p>
          <a:p>
            <a:endParaRPr lang="en-IN" b="1" dirty="0">
              <a:solidFill>
                <a:srgbClr val="C0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EAA9C05-D366-1D15-558C-14556CB94456}"/>
              </a:ext>
            </a:extLst>
          </p:cNvPr>
          <p:cNvSpPr txBox="1"/>
          <p:nvPr/>
        </p:nvSpPr>
        <p:spPr>
          <a:xfrm>
            <a:off x="8534400" y="4833159"/>
            <a:ext cx="778933" cy="310341"/>
          </a:xfrm>
          <a:prstGeom prst="rect">
            <a:avLst/>
          </a:prstGeom>
          <a:noFill/>
        </p:spPr>
        <p:txBody>
          <a:bodyPr wrap="square">
            <a:spAutoFit/>
          </a:bodyPr>
          <a:lstStyle/>
          <a:p>
            <a:pPr marL="12700">
              <a:lnSpc>
                <a:spcPts val="1650"/>
              </a:lnSpc>
            </a:pPr>
            <a:r>
              <a:rPr lang="en-IN" sz="1500" b="1" dirty="0">
                <a:solidFill>
                  <a:srgbClr val="CC0000"/>
                </a:solidFill>
                <a:latin typeface="Arial"/>
                <a:cs typeface="Arial"/>
              </a:rPr>
              <a:t>E</a:t>
            </a:r>
            <a:r>
              <a:rPr lang="en-IN" sz="1500" b="1" spc="-10" dirty="0">
                <a:solidFill>
                  <a:srgbClr val="CC0000"/>
                </a:solidFill>
                <a:latin typeface="Arial"/>
                <a:cs typeface="Arial"/>
              </a:rPr>
              <a:t>D</a:t>
            </a:r>
            <a:r>
              <a:rPr lang="en-IN" sz="1500" b="1" dirty="0">
                <a:solidFill>
                  <a:srgbClr val="CC0000"/>
                </a:solidFill>
                <a:latin typeface="Arial"/>
                <a:cs typeface="Arial"/>
              </a:rPr>
              <a:t>A</a:t>
            </a:r>
            <a:endParaRPr lang="en-IN" sz="1500" dirty="0">
              <a:latin typeface="Arial"/>
              <a:cs typeface="Arial"/>
            </a:endParaRPr>
          </a:p>
        </p:txBody>
      </p:sp>
    </p:spTree>
    <p:extLst>
      <p:ext uri="{BB962C8B-B14F-4D97-AF65-F5344CB8AC3E}">
        <p14:creationId xmlns:p14="http://schemas.microsoft.com/office/powerpoint/2010/main" val="308708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FF599-41F8-9FE2-E085-DB3D49410C09}"/>
              </a:ext>
            </a:extLst>
          </p:cNvPr>
          <p:cNvSpPr txBox="1"/>
          <p:nvPr/>
        </p:nvSpPr>
        <p:spPr>
          <a:xfrm>
            <a:off x="0" y="133350"/>
            <a:ext cx="8915400" cy="861774"/>
          </a:xfrm>
          <a:prstGeom prst="rect">
            <a:avLst/>
          </a:prstGeom>
          <a:noFill/>
        </p:spPr>
        <p:txBody>
          <a:bodyPr wrap="square">
            <a:spAutoFit/>
          </a:bodyPr>
          <a:lstStyle/>
          <a:p>
            <a:pPr algn="l"/>
            <a:r>
              <a:rPr lang="en-US" sz="2500" b="1" i="0" dirty="0">
                <a:solidFill>
                  <a:srgbClr val="C00000"/>
                </a:solidFill>
                <a:effectLst/>
                <a:latin typeface="Arial" panose="020B0604020202020204" pitchFamily="34" charset="0"/>
                <a:cs typeface="Arial" panose="020B0604020202020204" pitchFamily="34" charset="0"/>
              </a:rPr>
              <a:t>Acquiring the number of paid apps with more than 1 million installations in each category</a:t>
            </a:r>
          </a:p>
        </p:txBody>
      </p:sp>
      <p:pic>
        <p:nvPicPr>
          <p:cNvPr id="9218" name="Picture 2">
            <a:extLst>
              <a:ext uri="{FF2B5EF4-FFF2-40B4-BE49-F238E27FC236}">
                <a16:creationId xmlns:a16="http://schemas.microsoft.com/office/drawing/2014/main" id="{79051642-F4D5-0EA9-0699-D3A1ACDAF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51569"/>
            <a:ext cx="9067800" cy="4148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26A47B-10F0-782F-1A5C-926D0EC13C08}"/>
              </a:ext>
            </a:extLst>
          </p:cNvPr>
          <p:cNvSpPr txBox="1"/>
          <p:nvPr/>
        </p:nvSpPr>
        <p:spPr>
          <a:xfrm flipH="1">
            <a:off x="3733800" y="1428750"/>
            <a:ext cx="5105401" cy="1646605"/>
          </a:xfrm>
          <a:prstGeom prst="rect">
            <a:avLst/>
          </a:prstGeom>
          <a:noFill/>
        </p:spPr>
        <p:txBody>
          <a:bodyPr wrap="square" rtlCol="0">
            <a:spAutoFit/>
          </a:bodyPr>
          <a:lstStyle/>
          <a:p>
            <a:pPr algn="ctr"/>
            <a:r>
              <a:rPr lang="en-US" sz="1500" b="1" i="0" dirty="0">
                <a:solidFill>
                  <a:srgbClr val="C00000"/>
                </a:solidFill>
                <a:effectLst/>
                <a:latin typeface="Arial" panose="020B0604020202020204" pitchFamily="34" charset="0"/>
                <a:cs typeface="Arial" panose="020B0604020202020204" pitchFamily="34" charset="0"/>
              </a:rPr>
              <a:t>Acquiring the number of paid apps with more than 1 million installations in each category</a:t>
            </a:r>
          </a:p>
          <a:p>
            <a:pPr algn="ctr"/>
            <a:endParaRPr lang="en-US" sz="1500" dirty="0">
              <a:solidFill>
                <a:schemeClr val="accent1">
                  <a:lumMod val="50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400" b="1" i="0" dirty="0">
                <a:solidFill>
                  <a:schemeClr val="accent1">
                    <a:lumMod val="50000"/>
                  </a:schemeClr>
                </a:solidFill>
                <a:effectLst/>
                <a:latin typeface="Arial" panose="020B0604020202020204" pitchFamily="34" charset="0"/>
                <a:cs typeface="Arial" panose="020B0604020202020204" pitchFamily="34" charset="0"/>
              </a:rPr>
              <a:t>The Family and Game categories each have 12 and 10 paid apps respectively with 1 million+ installs.</a:t>
            </a:r>
          </a:p>
          <a:p>
            <a:pPr marL="285750" indent="-285750" algn="just">
              <a:buFont typeface="Wingdings" panose="05000000000000000000" pitchFamily="2" charset="2"/>
              <a:buChar char="Ø"/>
            </a:pPr>
            <a:endParaRPr lang="en-US" sz="1400" b="1" i="0" dirty="0">
              <a:solidFill>
                <a:schemeClr val="accent1">
                  <a:lumMod val="50000"/>
                </a:schemeClr>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400" b="1" i="0" dirty="0">
                <a:solidFill>
                  <a:schemeClr val="accent1">
                    <a:lumMod val="50000"/>
                  </a:schemeClr>
                </a:solidFill>
                <a:effectLst/>
                <a:latin typeface="Arial" panose="020B0604020202020204" pitchFamily="34" charset="0"/>
                <a:cs typeface="Arial" panose="020B0604020202020204" pitchFamily="34" charset="0"/>
              </a:rPr>
              <a:t>Users are spending more money on games.</a:t>
            </a:r>
          </a:p>
        </p:txBody>
      </p:sp>
      <p:sp>
        <p:nvSpPr>
          <p:cNvPr id="7" name="TextBox 6">
            <a:extLst>
              <a:ext uri="{FF2B5EF4-FFF2-40B4-BE49-F238E27FC236}">
                <a16:creationId xmlns:a16="http://schemas.microsoft.com/office/drawing/2014/main" id="{988257F3-B760-0084-F9C8-366E5BC9600B}"/>
              </a:ext>
            </a:extLst>
          </p:cNvPr>
          <p:cNvSpPr txBox="1"/>
          <p:nvPr/>
        </p:nvSpPr>
        <p:spPr>
          <a:xfrm>
            <a:off x="8534400" y="4859265"/>
            <a:ext cx="762000" cy="310341"/>
          </a:xfrm>
          <a:prstGeom prst="rect">
            <a:avLst/>
          </a:prstGeom>
          <a:noFill/>
        </p:spPr>
        <p:txBody>
          <a:bodyPr wrap="square">
            <a:spAutoFit/>
          </a:bodyPr>
          <a:lstStyle/>
          <a:p>
            <a:pPr marL="12700">
              <a:lnSpc>
                <a:spcPts val="1650"/>
              </a:lnSpc>
            </a:pPr>
            <a:r>
              <a:rPr lang="en-IN" sz="1800" b="1" dirty="0">
                <a:solidFill>
                  <a:srgbClr val="CC0000"/>
                </a:solidFill>
                <a:latin typeface="Arial"/>
                <a:cs typeface="Arial"/>
              </a:rPr>
              <a:t>E</a:t>
            </a:r>
            <a:r>
              <a:rPr lang="en-IN" sz="1800" b="1" spc="-10" dirty="0">
                <a:solidFill>
                  <a:srgbClr val="CC0000"/>
                </a:solidFill>
                <a:latin typeface="Arial"/>
                <a:cs typeface="Arial"/>
              </a:rPr>
              <a:t>D</a:t>
            </a:r>
            <a:r>
              <a:rPr lang="en-IN" sz="1800" b="1" dirty="0">
                <a:solidFill>
                  <a:srgbClr val="CC0000"/>
                </a:solidFill>
                <a:latin typeface="Arial"/>
                <a:cs typeface="Arial"/>
              </a:rPr>
              <a:t>A</a:t>
            </a:r>
            <a:endParaRPr lang="en-IN" sz="1800" dirty="0">
              <a:latin typeface="Arial"/>
              <a:cs typeface="Arial"/>
            </a:endParaRPr>
          </a:p>
        </p:txBody>
      </p:sp>
    </p:spTree>
    <p:extLst>
      <p:ext uri="{BB962C8B-B14F-4D97-AF65-F5344CB8AC3E}">
        <p14:creationId xmlns:p14="http://schemas.microsoft.com/office/powerpoint/2010/main" val="88797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10242" name="Picture 2">
            <a:extLst>
              <a:ext uri="{FF2B5EF4-FFF2-40B4-BE49-F238E27FC236}">
                <a16:creationId xmlns:a16="http://schemas.microsoft.com/office/drawing/2014/main" id="{5C9FB2F9-6A95-3901-ED13-CF1EDC07B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66750"/>
            <a:ext cx="9143999" cy="44767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2F24289-A9A6-CA7A-3FC2-F1FBDE03F099}"/>
              </a:ext>
            </a:extLst>
          </p:cNvPr>
          <p:cNvSpPr>
            <a:spLocks noGrp="1"/>
          </p:cNvSpPr>
          <p:nvPr>
            <p:ph type="title"/>
          </p:nvPr>
        </p:nvSpPr>
        <p:spPr>
          <a:xfrm>
            <a:off x="0" y="1270"/>
            <a:ext cx="8553450" cy="1154162"/>
          </a:xfrm>
        </p:spPr>
        <p:txBody>
          <a:bodyPr/>
          <a:lstStyle/>
          <a:p>
            <a:r>
              <a:rPr lang="en-US" sz="2500" i="0" dirty="0">
                <a:solidFill>
                  <a:srgbClr val="C00000"/>
                </a:solidFill>
                <a:effectLst/>
                <a:latin typeface="Arial" panose="020B0604020202020204" pitchFamily="34" charset="0"/>
                <a:cs typeface="Arial" panose="020B0604020202020204" pitchFamily="34" charset="0"/>
              </a:rPr>
              <a:t>Top ten categories with the highest number of paid apps</a:t>
            </a:r>
            <a:br>
              <a:rPr lang="en-US" sz="2500" i="0" dirty="0">
                <a:solidFill>
                  <a:srgbClr val="C00000"/>
                </a:solidFill>
                <a:effectLst/>
                <a:latin typeface="Arial" panose="020B0604020202020204" pitchFamily="34" charset="0"/>
                <a:cs typeface="Arial" panose="020B0604020202020204" pitchFamily="34" charset="0"/>
              </a:rPr>
            </a:br>
            <a:endParaRPr lang="en-IN" sz="2500" dirty="0">
              <a:solidFill>
                <a:srgbClr val="C00000"/>
              </a:solidFill>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A280D1E1-430E-33ED-3660-5B0B3221889C}"/>
              </a:ext>
            </a:extLst>
          </p:cNvPr>
          <p:cNvSpPr txBox="1"/>
          <p:nvPr/>
        </p:nvSpPr>
        <p:spPr>
          <a:xfrm>
            <a:off x="5744265" y="850524"/>
            <a:ext cx="3210505" cy="1512402"/>
          </a:xfrm>
          <a:prstGeom prst="rect">
            <a:avLst/>
          </a:prstGeom>
          <a:solidFill>
            <a:srgbClr val="F5FCFF"/>
          </a:solidFill>
        </p:spPr>
        <p:txBody>
          <a:bodyPr vert="horz" wrap="square" lIns="0" tIns="97790" rIns="0" bIns="0" rtlCol="0">
            <a:spAutoFit/>
          </a:bodyPr>
          <a:lstStyle/>
          <a:p>
            <a:pPr marL="818515">
              <a:lnSpc>
                <a:spcPct val="100000"/>
              </a:lnSpc>
              <a:spcBef>
                <a:spcPts val="770"/>
              </a:spcBef>
            </a:pPr>
            <a:r>
              <a:rPr sz="1400" b="1" dirty="0">
                <a:solidFill>
                  <a:srgbClr val="CC0000"/>
                </a:solidFill>
                <a:latin typeface="Arial"/>
                <a:cs typeface="Arial"/>
              </a:rPr>
              <a:t>Paid</a:t>
            </a:r>
            <a:r>
              <a:rPr sz="1400" b="1" spc="-40" dirty="0">
                <a:solidFill>
                  <a:srgbClr val="CC0000"/>
                </a:solidFill>
                <a:latin typeface="Arial"/>
                <a:cs typeface="Arial"/>
              </a:rPr>
              <a:t> </a:t>
            </a:r>
            <a:r>
              <a:rPr sz="1400" b="1" spc="-20" dirty="0">
                <a:solidFill>
                  <a:srgbClr val="CC0000"/>
                </a:solidFill>
                <a:latin typeface="Arial"/>
                <a:cs typeface="Arial"/>
              </a:rPr>
              <a:t>App</a:t>
            </a:r>
            <a:r>
              <a:rPr sz="1400" b="1" spc="10" dirty="0">
                <a:solidFill>
                  <a:srgbClr val="CC0000"/>
                </a:solidFill>
                <a:latin typeface="Arial"/>
                <a:cs typeface="Arial"/>
              </a:rPr>
              <a:t> </a:t>
            </a:r>
            <a:r>
              <a:rPr sz="1400" b="1" spc="-5" dirty="0">
                <a:solidFill>
                  <a:srgbClr val="CC0000"/>
                </a:solidFill>
                <a:latin typeface="Arial"/>
                <a:cs typeface="Arial"/>
              </a:rPr>
              <a:t>Categories</a:t>
            </a:r>
            <a:endParaRPr sz="1400" dirty="0">
              <a:latin typeface="Arial"/>
              <a:cs typeface="Arial"/>
            </a:endParaRPr>
          </a:p>
          <a:p>
            <a:pPr>
              <a:lnSpc>
                <a:spcPct val="100000"/>
              </a:lnSpc>
              <a:spcBef>
                <a:spcPts val="50"/>
              </a:spcBef>
            </a:pPr>
            <a:endParaRPr sz="1400" dirty="0">
              <a:latin typeface="Arial"/>
              <a:cs typeface="Arial"/>
            </a:endParaRPr>
          </a:p>
          <a:p>
            <a:pPr marL="549275" marR="340995" indent="-304800" algn="just">
              <a:lnSpc>
                <a:spcPct val="114999"/>
              </a:lnSpc>
              <a:buClr>
                <a:srgbClr val="124F5C"/>
              </a:buClr>
              <a:buSzPct val="85714"/>
              <a:buFont typeface="Wingdings"/>
              <a:buChar char=""/>
              <a:tabLst>
                <a:tab pos="548640" algn="l"/>
                <a:tab pos="549275" algn="l"/>
              </a:tabLst>
            </a:pPr>
            <a:r>
              <a:rPr lang="en-US" sz="1400" b="1" i="1" dirty="0">
                <a:solidFill>
                  <a:srgbClr val="00637C"/>
                </a:solidFill>
                <a:latin typeface="Arial"/>
                <a:cs typeface="Arial"/>
              </a:rPr>
              <a:t>Medical, games, and tools are three of the top five categories that fall under a distinct micro-niche.</a:t>
            </a:r>
            <a:endParaRPr sz="1400" dirty="0">
              <a:latin typeface="Arial"/>
              <a:cs typeface="Arial"/>
            </a:endParaRPr>
          </a:p>
        </p:txBody>
      </p:sp>
      <p:sp>
        <p:nvSpPr>
          <p:cNvPr id="8" name="TextBox 7">
            <a:extLst>
              <a:ext uri="{FF2B5EF4-FFF2-40B4-BE49-F238E27FC236}">
                <a16:creationId xmlns:a16="http://schemas.microsoft.com/office/drawing/2014/main" id="{06F1A0AF-E6F3-62FD-FE03-249E7BF1301E}"/>
              </a:ext>
            </a:extLst>
          </p:cNvPr>
          <p:cNvSpPr txBox="1"/>
          <p:nvPr/>
        </p:nvSpPr>
        <p:spPr>
          <a:xfrm>
            <a:off x="8516761" y="4869283"/>
            <a:ext cx="773288" cy="310341"/>
          </a:xfrm>
          <a:prstGeom prst="rect">
            <a:avLst/>
          </a:prstGeom>
          <a:noFill/>
        </p:spPr>
        <p:txBody>
          <a:bodyPr wrap="square">
            <a:spAutoFit/>
          </a:bodyPr>
          <a:lstStyle/>
          <a:p>
            <a:pPr marL="12700">
              <a:lnSpc>
                <a:spcPts val="1650"/>
              </a:lnSpc>
            </a:pPr>
            <a:r>
              <a:rPr lang="en-IN" sz="1800" b="1" dirty="0">
                <a:solidFill>
                  <a:srgbClr val="CC0000"/>
                </a:solidFill>
                <a:latin typeface="Arial"/>
                <a:cs typeface="Arial"/>
              </a:rPr>
              <a:t>E</a:t>
            </a:r>
            <a:r>
              <a:rPr lang="en-IN" sz="1800" b="1" spc="-10" dirty="0">
                <a:solidFill>
                  <a:srgbClr val="CC0000"/>
                </a:solidFill>
                <a:latin typeface="Arial"/>
                <a:cs typeface="Arial"/>
              </a:rPr>
              <a:t>D</a:t>
            </a:r>
            <a:r>
              <a:rPr lang="en-IN" sz="1800" b="1" dirty="0">
                <a:solidFill>
                  <a:srgbClr val="CC0000"/>
                </a:solidFill>
                <a:latin typeface="Arial"/>
                <a:cs typeface="Arial"/>
              </a:rPr>
              <a:t>A</a:t>
            </a:r>
            <a:endParaRPr lang="en-IN" sz="1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11266" name="Picture 2">
            <a:extLst>
              <a:ext uri="{FF2B5EF4-FFF2-40B4-BE49-F238E27FC236}">
                <a16:creationId xmlns:a16="http://schemas.microsoft.com/office/drawing/2014/main" id="{B9E92001-94D9-050F-A08A-BDAE38716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6" y="870355"/>
            <a:ext cx="8467353" cy="42160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1C1C27D-20BD-FD39-D52B-8DCFA25B58A4}"/>
              </a:ext>
            </a:extLst>
          </p:cNvPr>
          <p:cNvSpPr txBox="1"/>
          <p:nvPr/>
        </p:nvSpPr>
        <p:spPr>
          <a:xfrm>
            <a:off x="40942" y="133350"/>
            <a:ext cx="7562850" cy="477054"/>
          </a:xfrm>
          <a:prstGeom prst="rect">
            <a:avLst/>
          </a:prstGeom>
          <a:noFill/>
        </p:spPr>
        <p:txBody>
          <a:bodyPr wrap="square">
            <a:spAutoFit/>
          </a:bodyPr>
          <a:lstStyle/>
          <a:p>
            <a:pPr algn="l"/>
            <a:r>
              <a:rPr lang="en-US" sz="2500" b="1" i="0" dirty="0">
                <a:solidFill>
                  <a:srgbClr val="C00000"/>
                </a:solidFill>
                <a:effectLst/>
                <a:latin typeface="Arial" panose="020B0604020202020204" pitchFamily="34" charset="0"/>
                <a:cs typeface="Arial" panose="020B0604020202020204" pitchFamily="34" charset="0"/>
              </a:rPr>
              <a:t>Top ten paid apps with the highest income</a:t>
            </a:r>
          </a:p>
        </p:txBody>
      </p:sp>
      <p:sp>
        <p:nvSpPr>
          <p:cNvPr id="12" name="object 3">
            <a:extLst>
              <a:ext uri="{FF2B5EF4-FFF2-40B4-BE49-F238E27FC236}">
                <a16:creationId xmlns:a16="http://schemas.microsoft.com/office/drawing/2014/main" id="{0387EDB1-D380-66AC-7B69-9C75506C9FDD}"/>
              </a:ext>
            </a:extLst>
          </p:cNvPr>
          <p:cNvSpPr txBox="1"/>
          <p:nvPr/>
        </p:nvSpPr>
        <p:spPr>
          <a:xfrm>
            <a:off x="3476428" y="1302342"/>
            <a:ext cx="5062911" cy="1267206"/>
          </a:xfrm>
          <a:prstGeom prst="rect">
            <a:avLst/>
          </a:prstGeom>
          <a:solidFill>
            <a:srgbClr val="F5FCFF"/>
          </a:solidFill>
        </p:spPr>
        <p:txBody>
          <a:bodyPr vert="horz" wrap="square" lIns="0" tIns="97155" rIns="0" bIns="0" rtlCol="0">
            <a:spAutoFit/>
          </a:bodyPr>
          <a:lstStyle/>
          <a:p>
            <a:pPr marL="151130" algn="ctr">
              <a:lnSpc>
                <a:spcPct val="100000"/>
              </a:lnSpc>
              <a:spcBef>
                <a:spcPts val="765"/>
              </a:spcBef>
            </a:pPr>
            <a:r>
              <a:rPr sz="1400" b="1" spc="-5" dirty="0">
                <a:solidFill>
                  <a:srgbClr val="CC0000"/>
                </a:solidFill>
                <a:latin typeface="Arial"/>
                <a:cs typeface="Arial"/>
              </a:rPr>
              <a:t>High</a:t>
            </a:r>
            <a:r>
              <a:rPr sz="1400" b="1" spc="-25" dirty="0">
                <a:solidFill>
                  <a:srgbClr val="CC0000"/>
                </a:solidFill>
                <a:latin typeface="Arial"/>
                <a:cs typeface="Arial"/>
              </a:rPr>
              <a:t> </a:t>
            </a:r>
            <a:r>
              <a:rPr sz="1400" b="1" spc="-5" dirty="0">
                <a:solidFill>
                  <a:srgbClr val="CC0000"/>
                </a:solidFill>
                <a:latin typeface="Arial"/>
                <a:cs typeface="Arial"/>
              </a:rPr>
              <a:t>Revenue</a:t>
            </a:r>
            <a:r>
              <a:rPr sz="1400" b="1" spc="-30" dirty="0">
                <a:solidFill>
                  <a:srgbClr val="CC0000"/>
                </a:solidFill>
                <a:latin typeface="Arial"/>
                <a:cs typeface="Arial"/>
              </a:rPr>
              <a:t> </a:t>
            </a:r>
            <a:r>
              <a:rPr sz="1400" b="1" dirty="0">
                <a:solidFill>
                  <a:srgbClr val="CC0000"/>
                </a:solidFill>
                <a:latin typeface="Arial"/>
                <a:cs typeface="Arial"/>
              </a:rPr>
              <a:t>in</a:t>
            </a:r>
            <a:r>
              <a:rPr sz="1400" b="1" spc="-20" dirty="0">
                <a:solidFill>
                  <a:srgbClr val="CC0000"/>
                </a:solidFill>
                <a:latin typeface="Arial"/>
                <a:cs typeface="Arial"/>
              </a:rPr>
              <a:t> </a:t>
            </a:r>
            <a:r>
              <a:rPr sz="1400" b="1" dirty="0">
                <a:solidFill>
                  <a:srgbClr val="CC0000"/>
                </a:solidFill>
                <a:latin typeface="Arial"/>
                <a:cs typeface="Arial"/>
              </a:rPr>
              <a:t>Paid</a:t>
            </a:r>
            <a:r>
              <a:rPr sz="1400" b="1" spc="-35" dirty="0">
                <a:solidFill>
                  <a:srgbClr val="CC0000"/>
                </a:solidFill>
                <a:latin typeface="Arial"/>
                <a:cs typeface="Arial"/>
              </a:rPr>
              <a:t> </a:t>
            </a:r>
            <a:r>
              <a:rPr sz="1400" b="1" spc="-15" dirty="0">
                <a:solidFill>
                  <a:srgbClr val="CC0000"/>
                </a:solidFill>
                <a:latin typeface="Arial"/>
                <a:cs typeface="Arial"/>
              </a:rPr>
              <a:t>Apps</a:t>
            </a:r>
            <a:endParaRPr sz="1400" dirty="0">
              <a:latin typeface="Arial"/>
              <a:cs typeface="Arial"/>
            </a:endParaRPr>
          </a:p>
          <a:p>
            <a:pPr>
              <a:lnSpc>
                <a:spcPct val="100000"/>
              </a:lnSpc>
              <a:spcBef>
                <a:spcPts val="50"/>
              </a:spcBef>
            </a:pPr>
            <a:endParaRPr sz="1400" dirty="0">
              <a:latin typeface="Arial"/>
              <a:cs typeface="Arial"/>
            </a:endParaRPr>
          </a:p>
          <a:p>
            <a:pPr marL="549275" marR="639445" indent="-304800" algn="just">
              <a:lnSpc>
                <a:spcPct val="114999"/>
              </a:lnSpc>
              <a:buSzPct val="85714"/>
              <a:buFont typeface="Wingdings"/>
              <a:buChar char=""/>
              <a:tabLst>
                <a:tab pos="548640" algn="l"/>
                <a:tab pos="549275" algn="l"/>
              </a:tabLst>
            </a:pPr>
            <a:r>
              <a:rPr lang="en-US" sz="1400" b="1" i="0" dirty="0">
                <a:solidFill>
                  <a:srgbClr val="0070C0"/>
                </a:solidFill>
                <a:effectLst/>
                <a:latin typeface="Arial" panose="020B0604020202020204" pitchFamily="34" charset="0"/>
                <a:cs typeface="Arial" panose="020B0604020202020204" pitchFamily="34" charset="0"/>
              </a:rPr>
              <a:t>The category Game generates the most revenue from paid apps. Games generate approximately 40% of paid app revenue.</a:t>
            </a:r>
            <a:endParaRPr sz="1400" b="1" dirty="0">
              <a:solidFill>
                <a:srgbClr val="0070C0"/>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568" y="1513205"/>
            <a:ext cx="3987165" cy="2117090"/>
          </a:xfrm>
          <a:custGeom>
            <a:avLst/>
            <a:gdLst/>
            <a:ahLst/>
            <a:cxnLst/>
            <a:rect l="l" t="t" r="r" b="b"/>
            <a:pathLst>
              <a:path w="3987165" h="2117090">
                <a:moveTo>
                  <a:pt x="3986784" y="0"/>
                </a:moveTo>
                <a:lnTo>
                  <a:pt x="0" y="0"/>
                </a:lnTo>
                <a:lnTo>
                  <a:pt x="0" y="2116836"/>
                </a:lnTo>
                <a:lnTo>
                  <a:pt x="3986784" y="2116836"/>
                </a:lnTo>
                <a:lnTo>
                  <a:pt x="3986784" y="0"/>
                </a:lnTo>
                <a:close/>
              </a:path>
            </a:pathLst>
          </a:custGeom>
          <a:solidFill>
            <a:srgbClr val="F5FCFF"/>
          </a:solidFill>
        </p:spPr>
        <p:txBody>
          <a:bodyPr wrap="square" lIns="0" tIns="0" rIns="0" bIns="0" rtlCol="0"/>
          <a:lstStyle/>
          <a:p>
            <a:endParaRPr/>
          </a:p>
        </p:txBody>
      </p:sp>
      <p:sp>
        <p:nvSpPr>
          <p:cNvPr id="3" name="object 3"/>
          <p:cNvSpPr txBox="1"/>
          <p:nvPr/>
        </p:nvSpPr>
        <p:spPr>
          <a:xfrm>
            <a:off x="228600" y="1720940"/>
            <a:ext cx="3753103" cy="1917063"/>
          </a:xfrm>
          <a:prstGeom prst="rect">
            <a:avLst/>
          </a:prstGeom>
        </p:spPr>
        <p:txBody>
          <a:bodyPr vert="horz" wrap="square" lIns="0" tIns="13335" rIns="0" bIns="0" rtlCol="0">
            <a:spAutoFit/>
          </a:bodyPr>
          <a:lstStyle/>
          <a:p>
            <a:pPr algn="ctr"/>
            <a:r>
              <a:rPr lang="en-US" sz="1400" b="1" i="0" dirty="0">
                <a:solidFill>
                  <a:srgbClr val="C00000"/>
                </a:solidFill>
                <a:effectLst/>
                <a:latin typeface="Arial" panose="020B0604020202020204" pitchFamily="34" charset="0"/>
                <a:cs typeface="Arial" panose="020B0604020202020204" pitchFamily="34" charset="0"/>
              </a:rPr>
              <a:t>Assessing the link between App Size and Ratings</a:t>
            </a:r>
          </a:p>
          <a:p>
            <a:pPr>
              <a:lnSpc>
                <a:spcPct val="100000"/>
              </a:lnSpc>
              <a:spcBef>
                <a:spcPts val="45"/>
              </a:spcBef>
            </a:pPr>
            <a:endParaRPr sz="1400" dirty="0">
              <a:latin typeface="Arial"/>
              <a:cs typeface="Arial"/>
            </a:endParaRPr>
          </a:p>
          <a:p>
            <a:pPr marL="317500" marR="52705" indent="-304800">
              <a:lnSpc>
                <a:spcPct val="114999"/>
              </a:lnSpc>
              <a:buSzPct val="85714"/>
              <a:buFont typeface="Wingdings"/>
              <a:buChar char=""/>
              <a:tabLst>
                <a:tab pos="316865" algn="l"/>
                <a:tab pos="317500" algn="l"/>
              </a:tabLst>
            </a:pPr>
            <a:r>
              <a:rPr lang="en-US" sz="1400" b="1" i="1" spc="-5" dirty="0">
                <a:solidFill>
                  <a:srgbClr val="00637C"/>
                </a:solidFill>
                <a:latin typeface="Arial"/>
                <a:cs typeface="Arial"/>
              </a:rPr>
              <a:t>When</a:t>
            </a:r>
            <a:r>
              <a:rPr lang="en-US" sz="1400" b="1" i="1" spc="-20" dirty="0">
                <a:solidFill>
                  <a:srgbClr val="00637C"/>
                </a:solidFill>
                <a:latin typeface="Arial"/>
                <a:cs typeface="Arial"/>
              </a:rPr>
              <a:t> </a:t>
            </a:r>
            <a:r>
              <a:rPr lang="en-US" sz="1400" b="1" i="1" dirty="0">
                <a:solidFill>
                  <a:srgbClr val="00637C"/>
                </a:solidFill>
                <a:latin typeface="Arial"/>
                <a:cs typeface="Arial"/>
              </a:rPr>
              <a:t>sized</a:t>
            </a:r>
            <a:r>
              <a:rPr lang="en-US" sz="1400" b="1" i="1" spc="-45" dirty="0">
                <a:solidFill>
                  <a:srgbClr val="00637C"/>
                </a:solidFill>
                <a:latin typeface="Arial"/>
                <a:cs typeface="Arial"/>
              </a:rPr>
              <a:t> </a:t>
            </a:r>
            <a:r>
              <a:rPr lang="en-US" sz="1400" b="1" i="1" dirty="0">
                <a:solidFill>
                  <a:srgbClr val="00637C"/>
                </a:solidFill>
                <a:latin typeface="Arial"/>
                <a:cs typeface="Arial"/>
              </a:rPr>
              <a:t>between</a:t>
            </a:r>
            <a:r>
              <a:rPr lang="en-US" sz="1400" b="1" i="1" spc="-45" dirty="0">
                <a:solidFill>
                  <a:srgbClr val="00637C"/>
                </a:solidFill>
                <a:latin typeface="Arial"/>
                <a:cs typeface="Arial"/>
              </a:rPr>
              <a:t> </a:t>
            </a:r>
            <a:r>
              <a:rPr lang="en-US" sz="1400" b="1" i="1" dirty="0">
                <a:solidFill>
                  <a:srgbClr val="00637C"/>
                </a:solidFill>
                <a:latin typeface="Arial"/>
                <a:cs typeface="Arial"/>
              </a:rPr>
              <a:t>0-60,</a:t>
            </a:r>
            <a:r>
              <a:rPr lang="en-US" sz="1400" b="1" i="1" spc="-30" dirty="0">
                <a:solidFill>
                  <a:srgbClr val="00637C"/>
                </a:solidFill>
                <a:latin typeface="Arial"/>
                <a:cs typeface="Arial"/>
              </a:rPr>
              <a:t> </a:t>
            </a:r>
            <a:r>
              <a:rPr lang="en-US" sz="1400" b="1" i="1" spc="-5" dirty="0">
                <a:solidFill>
                  <a:srgbClr val="00637C"/>
                </a:solidFill>
                <a:latin typeface="Arial"/>
                <a:cs typeface="Arial"/>
              </a:rPr>
              <a:t>the</a:t>
            </a:r>
            <a:r>
              <a:rPr lang="en-US" sz="1400" b="1" i="1" spc="-25" dirty="0">
                <a:solidFill>
                  <a:srgbClr val="00637C"/>
                </a:solidFill>
                <a:latin typeface="Arial"/>
                <a:cs typeface="Arial"/>
              </a:rPr>
              <a:t> </a:t>
            </a:r>
            <a:r>
              <a:rPr lang="en-US" sz="1400" b="1" i="1" spc="-5" dirty="0">
                <a:solidFill>
                  <a:srgbClr val="00637C"/>
                </a:solidFill>
                <a:latin typeface="Arial"/>
                <a:cs typeface="Arial"/>
              </a:rPr>
              <a:t>ratings </a:t>
            </a:r>
            <a:r>
              <a:rPr lang="en-US" sz="1400" b="1" i="1" spc="-375" dirty="0">
                <a:solidFill>
                  <a:srgbClr val="00637C"/>
                </a:solidFill>
                <a:latin typeface="Arial"/>
                <a:cs typeface="Arial"/>
              </a:rPr>
              <a:t> </a:t>
            </a:r>
            <a:r>
              <a:rPr lang="en-US" sz="1400" b="1" i="1" dirty="0">
                <a:solidFill>
                  <a:srgbClr val="00637C"/>
                </a:solidFill>
                <a:latin typeface="Arial"/>
                <a:cs typeface="Arial"/>
              </a:rPr>
              <a:t>are</a:t>
            </a:r>
            <a:r>
              <a:rPr lang="en-US" sz="1400" b="1" i="1" spc="-25" dirty="0">
                <a:solidFill>
                  <a:srgbClr val="00637C"/>
                </a:solidFill>
                <a:latin typeface="Arial"/>
                <a:cs typeface="Arial"/>
              </a:rPr>
              <a:t> </a:t>
            </a:r>
            <a:r>
              <a:rPr lang="en-US" sz="1400" b="1" i="1" dirty="0">
                <a:solidFill>
                  <a:srgbClr val="00637C"/>
                </a:solidFill>
                <a:latin typeface="Arial"/>
                <a:cs typeface="Arial"/>
              </a:rPr>
              <a:t>mostly</a:t>
            </a:r>
            <a:r>
              <a:rPr lang="en-US" sz="1400" b="1" i="1" spc="-25" dirty="0">
                <a:solidFill>
                  <a:srgbClr val="00637C"/>
                </a:solidFill>
                <a:latin typeface="Arial"/>
                <a:cs typeface="Arial"/>
              </a:rPr>
              <a:t> </a:t>
            </a:r>
            <a:r>
              <a:rPr lang="en-US" sz="1400" b="1" i="1" dirty="0">
                <a:solidFill>
                  <a:srgbClr val="00637C"/>
                </a:solidFill>
                <a:latin typeface="Arial"/>
                <a:cs typeface="Arial"/>
              </a:rPr>
              <a:t>between</a:t>
            </a:r>
            <a:r>
              <a:rPr lang="en-US" sz="1400" b="1" i="1" spc="-55" dirty="0">
                <a:solidFill>
                  <a:srgbClr val="00637C"/>
                </a:solidFill>
                <a:latin typeface="Arial"/>
                <a:cs typeface="Arial"/>
              </a:rPr>
              <a:t> </a:t>
            </a:r>
            <a:r>
              <a:rPr lang="en-US" sz="1400" b="1" i="1" dirty="0">
                <a:solidFill>
                  <a:srgbClr val="00637C"/>
                </a:solidFill>
                <a:latin typeface="Arial"/>
                <a:cs typeface="Arial"/>
              </a:rPr>
              <a:t>3.7</a:t>
            </a:r>
            <a:r>
              <a:rPr lang="en-US" sz="1400" b="1" i="1" spc="-20" dirty="0">
                <a:solidFill>
                  <a:srgbClr val="00637C"/>
                </a:solidFill>
                <a:latin typeface="Arial"/>
                <a:cs typeface="Arial"/>
              </a:rPr>
              <a:t> </a:t>
            </a:r>
            <a:r>
              <a:rPr lang="en-US" sz="1400" b="1" i="1" spc="-5" dirty="0">
                <a:solidFill>
                  <a:srgbClr val="00637C"/>
                </a:solidFill>
                <a:latin typeface="Arial"/>
                <a:cs typeface="Arial"/>
              </a:rPr>
              <a:t>and</a:t>
            </a:r>
            <a:r>
              <a:rPr lang="en-US" sz="1400" b="1" i="1" spc="-15" dirty="0">
                <a:solidFill>
                  <a:srgbClr val="00637C"/>
                </a:solidFill>
                <a:latin typeface="Arial"/>
                <a:cs typeface="Arial"/>
              </a:rPr>
              <a:t> </a:t>
            </a:r>
            <a:r>
              <a:rPr lang="en-US" sz="1400" b="1" i="1" dirty="0">
                <a:solidFill>
                  <a:srgbClr val="00637C"/>
                </a:solidFill>
                <a:latin typeface="Arial"/>
                <a:cs typeface="Arial"/>
              </a:rPr>
              <a:t>4.8</a:t>
            </a:r>
            <a:endParaRPr lang="en-US" sz="1400" dirty="0">
              <a:latin typeface="Arial"/>
              <a:cs typeface="Arial"/>
            </a:endParaRPr>
          </a:p>
          <a:p>
            <a:pPr>
              <a:lnSpc>
                <a:spcPct val="100000"/>
              </a:lnSpc>
              <a:buClr>
                <a:srgbClr val="00637C"/>
              </a:buClr>
              <a:buFont typeface="Wingdings"/>
              <a:buChar char=""/>
            </a:pPr>
            <a:endParaRPr lang="en-US" sz="1900" dirty="0">
              <a:latin typeface="Arial"/>
              <a:cs typeface="Arial"/>
            </a:endParaRPr>
          </a:p>
          <a:p>
            <a:pPr marL="317500" indent="-304800">
              <a:lnSpc>
                <a:spcPct val="100000"/>
              </a:lnSpc>
              <a:buSzPct val="85714"/>
              <a:buFont typeface="Wingdings"/>
              <a:buChar char=""/>
              <a:tabLst>
                <a:tab pos="316865" algn="l"/>
                <a:tab pos="317500" algn="l"/>
              </a:tabLst>
            </a:pPr>
            <a:r>
              <a:rPr lang="en-US" sz="1400" b="1" i="1" spc="-5" dirty="0">
                <a:solidFill>
                  <a:srgbClr val="00637C"/>
                </a:solidFill>
                <a:latin typeface="Arial"/>
                <a:cs typeface="Arial"/>
              </a:rPr>
              <a:t>When</a:t>
            </a:r>
            <a:r>
              <a:rPr lang="en-US" sz="1400" b="1" i="1" spc="-20" dirty="0">
                <a:solidFill>
                  <a:srgbClr val="00637C"/>
                </a:solidFill>
                <a:latin typeface="Arial"/>
                <a:cs typeface="Arial"/>
              </a:rPr>
              <a:t> </a:t>
            </a:r>
            <a:r>
              <a:rPr lang="en-US" sz="1400" b="1" i="1" spc="-5" dirty="0">
                <a:solidFill>
                  <a:srgbClr val="00637C"/>
                </a:solidFill>
                <a:latin typeface="Arial"/>
                <a:cs typeface="Arial"/>
              </a:rPr>
              <a:t>the</a:t>
            </a:r>
            <a:r>
              <a:rPr lang="en-US" sz="1400" b="1" i="1" spc="-20" dirty="0">
                <a:solidFill>
                  <a:srgbClr val="00637C"/>
                </a:solidFill>
                <a:latin typeface="Arial"/>
                <a:cs typeface="Arial"/>
              </a:rPr>
              <a:t> </a:t>
            </a:r>
            <a:r>
              <a:rPr lang="en-US" sz="1400" b="1" i="1" dirty="0">
                <a:solidFill>
                  <a:srgbClr val="00637C"/>
                </a:solidFill>
                <a:latin typeface="Arial"/>
                <a:cs typeface="Arial"/>
              </a:rPr>
              <a:t>size</a:t>
            </a:r>
            <a:r>
              <a:rPr lang="en-US" sz="1400" b="1" i="1" spc="-35" dirty="0">
                <a:solidFill>
                  <a:srgbClr val="00637C"/>
                </a:solidFill>
                <a:latin typeface="Arial"/>
                <a:cs typeface="Arial"/>
              </a:rPr>
              <a:t> </a:t>
            </a:r>
            <a:r>
              <a:rPr lang="en-US" sz="1400" b="1" i="1" dirty="0">
                <a:solidFill>
                  <a:srgbClr val="00637C"/>
                </a:solidFill>
                <a:latin typeface="Arial"/>
                <a:cs typeface="Arial"/>
              </a:rPr>
              <a:t>increase</a:t>
            </a:r>
            <a:r>
              <a:rPr lang="en-US" sz="1400" b="1" i="1" spc="-55" dirty="0">
                <a:solidFill>
                  <a:srgbClr val="00637C"/>
                </a:solidFill>
                <a:latin typeface="Arial"/>
                <a:cs typeface="Arial"/>
              </a:rPr>
              <a:t> </a:t>
            </a:r>
            <a:r>
              <a:rPr lang="en-US" sz="1400" b="1" i="1" dirty="0">
                <a:solidFill>
                  <a:srgbClr val="00637C"/>
                </a:solidFill>
                <a:latin typeface="Arial"/>
                <a:cs typeface="Arial"/>
              </a:rPr>
              <a:t>from</a:t>
            </a:r>
            <a:r>
              <a:rPr lang="en-US" sz="1400" b="1" i="1" spc="-10" dirty="0">
                <a:solidFill>
                  <a:srgbClr val="00637C"/>
                </a:solidFill>
                <a:latin typeface="Arial"/>
                <a:cs typeface="Arial"/>
              </a:rPr>
              <a:t> </a:t>
            </a:r>
            <a:r>
              <a:rPr lang="en-US" sz="1400" b="1" i="1" dirty="0">
                <a:solidFill>
                  <a:srgbClr val="00637C"/>
                </a:solidFill>
                <a:latin typeface="Arial"/>
                <a:cs typeface="Arial"/>
              </a:rPr>
              <a:t>60,</a:t>
            </a:r>
            <a:r>
              <a:rPr lang="en-US" sz="1400" b="1" i="1" spc="-20" dirty="0">
                <a:solidFill>
                  <a:srgbClr val="00637C"/>
                </a:solidFill>
                <a:latin typeface="Arial"/>
                <a:cs typeface="Arial"/>
              </a:rPr>
              <a:t> </a:t>
            </a:r>
            <a:r>
              <a:rPr lang="en-US" sz="1400" b="1" i="1" spc="-5" dirty="0">
                <a:solidFill>
                  <a:srgbClr val="00637C"/>
                </a:solidFill>
                <a:latin typeface="Arial"/>
                <a:cs typeface="Arial"/>
              </a:rPr>
              <a:t>the</a:t>
            </a:r>
            <a:endParaRPr lang="en-US" sz="1400" dirty="0">
              <a:latin typeface="Arial"/>
              <a:cs typeface="Arial"/>
            </a:endParaRPr>
          </a:p>
          <a:p>
            <a:pPr marL="317500">
              <a:lnSpc>
                <a:spcPct val="100000"/>
              </a:lnSpc>
              <a:spcBef>
                <a:spcPts val="254"/>
              </a:spcBef>
            </a:pPr>
            <a:r>
              <a:rPr lang="en-US" sz="1400" b="1" i="1" spc="-5" dirty="0">
                <a:solidFill>
                  <a:srgbClr val="00637C"/>
                </a:solidFill>
                <a:latin typeface="Arial"/>
                <a:cs typeface="Arial"/>
              </a:rPr>
              <a:t>number</a:t>
            </a:r>
            <a:r>
              <a:rPr lang="en-US" sz="1400" b="1" i="1" spc="-35" dirty="0">
                <a:solidFill>
                  <a:srgbClr val="00637C"/>
                </a:solidFill>
                <a:latin typeface="Arial"/>
                <a:cs typeface="Arial"/>
              </a:rPr>
              <a:t> </a:t>
            </a:r>
            <a:r>
              <a:rPr lang="en-US" sz="1400" b="1" i="1" spc="-5" dirty="0">
                <a:solidFill>
                  <a:srgbClr val="00637C"/>
                </a:solidFill>
                <a:latin typeface="Arial"/>
                <a:cs typeface="Arial"/>
              </a:rPr>
              <a:t>of</a:t>
            </a:r>
            <a:r>
              <a:rPr lang="en-US" sz="1400" b="1" i="1" spc="-25" dirty="0">
                <a:solidFill>
                  <a:srgbClr val="00637C"/>
                </a:solidFill>
                <a:latin typeface="Arial"/>
                <a:cs typeface="Arial"/>
              </a:rPr>
              <a:t> </a:t>
            </a:r>
            <a:r>
              <a:rPr lang="en-US" sz="1400" b="1" i="1" dirty="0">
                <a:solidFill>
                  <a:srgbClr val="00637C"/>
                </a:solidFill>
                <a:latin typeface="Arial"/>
                <a:cs typeface="Arial"/>
              </a:rPr>
              <a:t>rating</a:t>
            </a:r>
            <a:r>
              <a:rPr lang="en-US" sz="1400" b="1" i="1" spc="-55" dirty="0">
                <a:solidFill>
                  <a:srgbClr val="00637C"/>
                </a:solidFill>
                <a:latin typeface="Arial"/>
                <a:cs typeface="Arial"/>
              </a:rPr>
              <a:t> </a:t>
            </a:r>
            <a:r>
              <a:rPr lang="en-US" sz="1400" b="1" i="1" spc="-5" dirty="0">
                <a:solidFill>
                  <a:srgbClr val="00637C"/>
                </a:solidFill>
                <a:latin typeface="Arial"/>
                <a:cs typeface="Arial"/>
              </a:rPr>
              <a:t>drops</a:t>
            </a:r>
            <a:endParaRPr lang="en-US" sz="1400" dirty="0">
              <a:latin typeface="Arial"/>
              <a:cs typeface="Arial"/>
            </a:endParaRPr>
          </a:p>
        </p:txBody>
      </p:sp>
      <p:sp>
        <p:nvSpPr>
          <p:cNvPr id="5" name="object 5"/>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sp>
        <p:nvSpPr>
          <p:cNvPr id="8" name="TextBox 7">
            <a:extLst>
              <a:ext uri="{FF2B5EF4-FFF2-40B4-BE49-F238E27FC236}">
                <a16:creationId xmlns:a16="http://schemas.microsoft.com/office/drawing/2014/main" id="{0C0F9C99-7880-6C92-6585-D8A4CA1850D4}"/>
              </a:ext>
            </a:extLst>
          </p:cNvPr>
          <p:cNvSpPr txBox="1"/>
          <p:nvPr/>
        </p:nvSpPr>
        <p:spPr>
          <a:xfrm>
            <a:off x="108586" y="0"/>
            <a:ext cx="8444864" cy="477054"/>
          </a:xfrm>
          <a:prstGeom prst="rect">
            <a:avLst/>
          </a:prstGeom>
          <a:noFill/>
        </p:spPr>
        <p:txBody>
          <a:bodyPr wrap="square">
            <a:spAutoFit/>
          </a:bodyPr>
          <a:lstStyle/>
          <a:p>
            <a:pPr algn="l"/>
            <a:r>
              <a:rPr lang="en-US" sz="2500" b="1" i="0" dirty="0">
                <a:solidFill>
                  <a:srgbClr val="C00000"/>
                </a:solidFill>
                <a:effectLst/>
                <a:latin typeface="Arial" panose="020B0604020202020204" pitchFamily="34" charset="0"/>
                <a:cs typeface="Arial" panose="020B0604020202020204" pitchFamily="34" charset="0"/>
              </a:rPr>
              <a:t>Assessing the link between App Size and Ratings</a:t>
            </a:r>
          </a:p>
        </p:txBody>
      </p:sp>
      <p:pic>
        <p:nvPicPr>
          <p:cNvPr id="12290" name="Picture 2">
            <a:extLst>
              <a:ext uri="{FF2B5EF4-FFF2-40B4-BE49-F238E27FC236}">
                <a16:creationId xmlns:a16="http://schemas.microsoft.com/office/drawing/2014/main" id="{36E22B64-BAFC-5D57-A9E3-F4B7EA57F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388" y="524277"/>
            <a:ext cx="4266818" cy="4266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513701"/>
            <a:ext cx="7656830" cy="1176604"/>
          </a:xfrm>
          <a:prstGeom prst="rect">
            <a:avLst/>
          </a:prstGeom>
          <a:solidFill>
            <a:srgbClr val="F5FCFF"/>
          </a:solidFill>
        </p:spPr>
        <p:txBody>
          <a:bodyPr vert="horz" wrap="square" lIns="0" tIns="98425" rIns="0" bIns="0" rtlCol="0">
            <a:spAutoFit/>
          </a:bodyPr>
          <a:lstStyle/>
          <a:p>
            <a:pPr algn="ctr"/>
            <a:r>
              <a:rPr lang="en-US" sz="1400" b="1" i="0" dirty="0">
                <a:solidFill>
                  <a:srgbClr val="C00000"/>
                </a:solidFill>
                <a:effectLst/>
                <a:latin typeface="Arial" panose="020B0604020202020204" pitchFamily="34" charset="0"/>
                <a:cs typeface="Arial" panose="020B0604020202020204" pitchFamily="34" charset="0"/>
              </a:rPr>
              <a:t>Examining the effect of size on app installation</a:t>
            </a:r>
          </a:p>
          <a:p>
            <a:pPr marL="285750" indent="-285750" algn="just">
              <a:buFont typeface="Wingdings" panose="05000000000000000000" pitchFamily="2" charset="2"/>
              <a:buChar char="ü"/>
            </a:pPr>
            <a:endParaRPr lang="en-US" sz="1400" b="1" i="0" dirty="0">
              <a:solidFill>
                <a:srgbClr val="C00000"/>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400" b="1" i="1" dirty="0">
                <a:solidFill>
                  <a:srgbClr val="00637C"/>
                </a:solidFill>
                <a:latin typeface="Arial"/>
                <a:cs typeface="Arial"/>
              </a:rPr>
              <a:t>As we can see, the installation rate decreases as the app size increases above 60 MB, implying that size is an important factor for app installs, with users installing less frequently as the app size increases</a:t>
            </a:r>
            <a:endParaRPr sz="1400" b="1" i="1" dirty="0">
              <a:solidFill>
                <a:srgbClr val="00637C"/>
              </a:solidFill>
              <a:latin typeface="Arial"/>
              <a:cs typeface="Arial"/>
            </a:endParaRPr>
          </a:p>
        </p:txBody>
      </p:sp>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sp>
        <p:nvSpPr>
          <p:cNvPr id="6" name="TextBox 5">
            <a:extLst>
              <a:ext uri="{FF2B5EF4-FFF2-40B4-BE49-F238E27FC236}">
                <a16:creationId xmlns:a16="http://schemas.microsoft.com/office/drawing/2014/main" id="{EF3DD8B9-6560-C870-B1EA-BAB95088963C}"/>
              </a:ext>
            </a:extLst>
          </p:cNvPr>
          <p:cNvSpPr txBox="1"/>
          <p:nvPr/>
        </p:nvSpPr>
        <p:spPr>
          <a:xfrm>
            <a:off x="98072" y="66986"/>
            <a:ext cx="8458200" cy="477054"/>
          </a:xfrm>
          <a:prstGeom prst="rect">
            <a:avLst/>
          </a:prstGeom>
          <a:noFill/>
        </p:spPr>
        <p:txBody>
          <a:bodyPr wrap="square">
            <a:spAutoFit/>
          </a:bodyPr>
          <a:lstStyle/>
          <a:p>
            <a:pPr algn="l"/>
            <a:r>
              <a:rPr lang="en-US" sz="2500" b="1" i="0" dirty="0">
                <a:solidFill>
                  <a:srgbClr val="C00000"/>
                </a:solidFill>
                <a:effectLst/>
                <a:latin typeface="Arial" panose="020B0604020202020204" pitchFamily="34" charset="0"/>
                <a:cs typeface="Arial" panose="020B0604020202020204" pitchFamily="34" charset="0"/>
              </a:rPr>
              <a:t>Examining the effect of size on app installation</a:t>
            </a:r>
          </a:p>
        </p:txBody>
      </p:sp>
      <p:pic>
        <p:nvPicPr>
          <p:cNvPr id="13314" name="Picture 2">
            <a:extLst>
              <a:ext uri="{FF2B5EF4-FFF2-40B4-BE49-F238E27FC236}">
                <a16:creationId xmlns:a16="http://schemas.microsoft.com/office/drawing/2014/main" id="{B54BA9DC-F33F-6829-DCFD-9CDFB8F44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90304"/>
            <a:ext cx="8553449" cy="3453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431" y="133350"/>
            <a:ext cx="1981200" cy="635000"/>
          </a:xfrm>
          <a:prstGeom prst="rect">
            <a:avLst/>
          </a:prstGeom>
        </p:spPr>
        <p:txBody>
          <a:bodyPr vert="horz" wrap="square" lIns="0" tIns="12065" rIns="0" bIns="0" rtlCol="0">
            <a:spAutoFit/>
          </a:bodyPr>
          <a:lstStyle/>
          <a:p>
            <a:pPr marL="12700" algn="ctr">
              <a:lnSpc>
                <a:spcPct val="100000"/>
              </a:lnSpc>
              <a:spcBef>
                <a:spcPts val="95"/>
              </a:spcBef>
            </a:pPr>
            <a:r>
              <a:rPr sz="4000" spc="-300" dirty="0">
                <a:latin typeface="Tahoma"/>
                <a:cs typeface="Tahoma"/>
              </a:rPr>
              <a:t>Content</a:t>
            </a:r>
            <a:endParaRPr sz="4000" dirty="0">
              <a:latin typeface="Tahoma"/>
              <a:cs typeface="Tahoma"/>
            </a:endParaRPr>
          </a:p>
        </p:txBody>
      </p:sp>
      <p:sp>
        <p:nvSpPr>
          <p:cNvPr id="3" name="object 3"/>
          <p:cNvSpPr txBox="1"/>
          <p:nvPr/>
        </p:nvSpPr>
        <p:spPr>
          <a:xfrm>
            <a:off x="504850" y="1240358"/>
            <a:ext cx="3277870" cy="3214341"/>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dirty="0">
                <a:solidFill>
                  <a:srgbClr val="00637C"/>
                </a:solidFill>
                <a:latin typeface="Times New Roman" panose="02020603050405020304" pitchFamily="18" charset="0"/>
                <a:cs typeface="Times New Roman" panose="02020603050405020304" pitchFamily="18" charset="0"/>
              </a:rPr>
              <a:t>Overview</a:t>
            </a:r>
            <a:endParaRPr sz="2000" dirty="0">
              <a:latin typeface="Times New Roman" panose="02020603050405020304" pitchFamily="18" charset="0"/>
              <a:cs typeface="Times New Roman" panose="02020603050405020304" pitchFamily="18" charset="0"/>
            </a:endParaRPr>
          </a:p>
          <a:p>
            <a:pPr>
              <a:lnSpc>
                <a:spcPct val="100000"/>
              </a:lnSpc>
              <a:spcBef>
                <a:spcPts val="15"/>
              </a:spcBef>
              <a:buClr>
                <a:srgbClr val="00637C"/>
              </a:buClr>
              <a:buFont typeface="Wingdings"/>
              <a:buChar char=""/>
            </a:pPr>
            <a:endParaRPr sz="2700" dirty="0">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sz="2000" dirty="0">
                <a:solidFill>
                  <a:srgbClr val="00637C"/>
                </a:solidFill>
                <a:latin typeface="Times New Roman" panose="02020603050405020304" pitchFamily="18" charset="0"/>
                <a:cs typeface="Times New Roman" panose="02020603050405020304" pitchFamily="18" charset="0"/>
              </a:rPr>
              <a:t>Problem</a:t>
            </a:r>
            <a:r>
              <a:rPr sz="2000" spc="-55"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Statement</a:t>
            </a:r>
            <a:endParaRPr sz="2000" dirty="0">
              <a:latin typeface="Times New Roman" panose="02020603050405020304" pitchFamily="18" charset="0"/>
              <a:cs typeface="Times New Roman" panose="02020603050405020304" pitchFamily="18" charset="0"/>
            </a:endParaRPr>
          </a:p>
          <a:p>
            <a:pPr>
              <a:lnSpc>
                <a:spcPct val="100000"/>
              </a:lnSpc>
              <a:spcBef>
                <a:spcPts val="20"/>
              </a:spcBef>
              <a:buClr>
                <a:srgbClr val="00637C"/>
              </a:buClr>
              <a:buFont typeface="Wingdings"/>
              <a:buChar char=""/>
            </a:pPr>
            <a:endParaRPr sz="2700" dirty="0">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sz="2000" dirty="0">
                <a:solidFill>
                  <a:srgbClr val="00637C"/>
                </a:solidFill>
                <a:latin typeface="Times New Roman" panose="02020603050405020304" pitchFamily="18" charset="0"/>
                <a:cs typeface="Times New Roman" panose="02020603050405020304" pitchFamily="18" charset="0"/>
              </a:rPr>
              <a:t>Data</a:t>
            </a:r>
            <a:r>
              <a:rPr sz="2000" spc="-55"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Summary</a:t>
            </a:r>
            <a:endParaRPr sz="2000" dirty="0">
              <a:latin typeface="Times New Roman" panose="02020603050405020304" pitchFamily="18" charset="0"/>
              <a:cs typeface="Times New Roman" panose="02020603050405020304" pitchFamily="18" charset="0"/>
            </a:endParaRPr>
          </a:p>
          <a:p>
            <a:pPr>
              <a:lnSpc>
                <a:spcPct val="100000"/>
              </a:lnSpc>
              <a:spcBef>
                <a:spcPts val="15"/>
              </a:spcBef>
              <a:buClr>
                <a:srgbClr val="00637C"/>
              </a:buClr>
              <a:buFont typeface="Wingdings"/>
              <a:buChar char=""/>
            </a:pPr>
            <a:endParaRPr sz="2700" dirty="0">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sz="2000" dirty="0">
                <a:solidFill>
                  <a:srgbClr val="00637C"/>
                </a:solidFill>
                <a:latin typeface="Times New Roman" panose="02020603050405020304" pitchFamily="18" charset="0"/>
                <a:cs typeface="Times New Roman" panose="02020603050405020304" pitchFamily="18" charset="0"/>
              </a:rPr>
              <a:t>Exploratory</a:t>
            </a:r>
            <a:r>
              <a:rPr sz="2000" spc="-45"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Data</a:t>
            </a:r>
            <a:r>
              <a:rPr sz="2000" spc="-55"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analysis</a:t>
            </a:r>
            <a:endParaRPr sz="2000" dirty="0">
              <a:latin typeface="Times New Roman" panose="02020603050405020304" pitchFamily="18" charset="0"/>
              <a:cs typeface="Times New Roman" panose="02020603050405020304" pitchFamily="18" charset="0"/>
            </a:endParaRPr>
          </a:p>
          <a:p>
            <a:pPr>
              <a:lnSpc>
                <a:spcPct val="100000"/>
              </a:lnSpc>
              <a:spcBef>
                <a:spcPts val="15"/>
              </a:spcBef>
              <a:buClr>
                <a:srgbClr val="00637C"/>
              </a:buClr>
              <a:buFont typeface="Wingdings"/>
              <a:buChar char=""/>
            </a:pPr>
            <a:endParaRPr sz="27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Wingdings"/>
              <a:buChar char=""/>
              <a:tabLst>
                <a:tab pos="354965" algn="l"/>
                <a:tab pos="355600" algn="l"/>
              </a:tabLst>
            </a:pPr>
            <a:r>
              <a:rPr sz="2000" dirty="0">
                <a:solidFill>
                  <a:srgbClr val="00637C"/>
                </a:solidFill>
                <a:latin typeface="Times New Roman" panose="02020603050405020304" pitchFamily="18" charset="0"/>
                <a:cs typeface="Times New Roman" panose="02020603050405020304" pitchFamily="18" charset="0"/>
              </a:rPr>
              <a:t>Summary</a:t>
            </a:r>
            <a:r>
              <a:rPr sz="2000" spc="-60"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and</a:t>
            </a:r>
            <a:r>
              <a:rPr sz="2000" spc="-40" dirty="0">
                <a:solidFill>
                  <a:srgbClr val="00637C"/>
                </a:solidFill>
                <a:latin typeface="Times New Roman" panose="02020603050405020304" pitchFamily="18" charset="0"/>
                <a:cs typeface="Times New Roman" panose="02020603050405020304" pitchFamily="18" charset="0"/>
              </a:rPr>
              <a:t> </a:t>
            </a:r>
            <a:r>
              <a:rPr sz="2000" dirty="0">
                <a:solidFill>
                  <a:srgbClr val="00637C"/>
                </a:solidFill>
                <a:latin typeface="Times New Roman" panose="02020603050405020304" pitchFamily="18" charset="0"/>
                <a:cs typeface="Times New Roman" panose="02020603050405020304" pitchFamily="18" charset="0"/>
              </a:rPr>
              <a:t>Conclusion</a:t>
            </a:r>
            <a:endParaRPr sz="20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4384547" y="1374647"/>
            <a:ext cx="3947159" cy="23942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47" y="1377696"/>
            <a:ext cx="3535679" cy="2522935"/>
          </a:xfrm>
          <a:prstGeom prst="rect">
            <a:avLst/>
          </a:prstGeom>
          <a:solidFill>
            <a:srgbClr val="F5FCFF"/>
          </a:solidFill>
        </p:spPr>
        <p:txBody>
          <a:bodyPr vert="horz" wrap="square" lIns="0" tIns="97790" rIns="0" bIns="0" rtlCol="0">
            <a:spAutoFit/>
          </a:bodyPr>
          <a:lstStyle/>
          <a:p>
            <a:pPr marL="708025" algn="just">
              <a:lnSpc>
                <a:spcPct val="100000"/>
              </a:lnSpc>
              <a:spcBef>
                <a:spcPts val="770"/>
              </a:spcBef>
            </a:pPr>
            <a:endParaRPr sz="1400" b="1" dirty="0">
              <a:latin typeface="Arial" panose="020B0604020202020204" pitchFamily="34" charset="0"/>
              <a:cs typeface="Arial" panose="020B0604020202020204" pitchFamily="34" charset="0"/>
            </a:endParaRPr>
          </a:p>
          <a:p>
            <a:pPr marL="528954" marR="161290" indent="-285750" algn="just">
              <a:lnSpc>
                <a:spcPct val="114999"/>
              </a:lnSpc>
              <a:buFont typeface="Wingdings" panose="05000000000000000000" pitchFamily="2" charset="2"/>
              <a:buChar char="v"/>
            </a:pPr>
            <a:r>
              <a:rPr lang="en-US" sz="1400" b="1" i="1" spc="-5" dirty="0">
                <a:solidFill>
                  <a:srgbClr val="00637C"/>
                </a:solidFill>
                <a:latin typeface="Arial"/>
                <a:cs typeface="Arial"/>
              </a:rPr>
              <a:t>Inferring from the graph that paid app developers charge for app efficiency while free app developers strive to reduce the cost of development by ignoring size efficiency, we may infer that the size of paid applications is relatively smaller than the size of free applications.</a:t>
            </a:r>
            <a:endParaRPr sz="1400" b="1" i="1" spc="-5" dirty="0">
              <a:solidFill>
                <a:srgbClr val="00637C"/>
              </a:solidFill>
              <a:latin typeface="Arial"/>
              <a:cs typeface="Arial"/>
            </a:endParaRPr>
          </a:p>
        </p:txBody>
      </p:sp>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sp>
        <p:nvSpPr>
          <p:cNvPr id="6" name="TextBox 5">
            <a:extLst>
              <a:ext uri="{FF2B5EF4-FFF2-40B4-BE49-F238E27FC236}">
                <a16:creationId xmlns:a16="http://schemas.microsoft.com/office/drawing/2014/main" id="{4A0AE688-29CC-E1A5-971D-23F9B6EDF214}"/>
              </a:ext>
            </a:extLst>
          </p:cNvPr>
          <p:cNvSpPr txBox="1"/>
          <p:nvPr/>
        </p:nvSpPr>
        <p:spPr>
          <a:xfrm>
            <a:off x="193547" y="56697"/>
            <a:ext cx="8172450" cy="523220"/>
          </a:xfrm>
          <a:prstGeom prst="rect">
            <a:avLst/>
          </a:prstGeom>
          <a:noFill/>
        </p:spPr>
        <p:txBody>
          <a:bodyPr wrap="square">
            <a:spAutoFit/>
          </a:bodyPr>
          <a:lstStyle/>
          <a:p>
            <a:pPr algn="l"/>
            <a:r>
              <a:rPr lang="en-US" sz="2800" b="1" i="0" dirty="0">
                <a:solidFill>
                  <a:srgbClr val="C00000"/>
                </a:solidFill>
                <a:effectLst/>
                <a:latin typeface="Arial" panose="020B0604020202020204" pitchFamily="34" charset="0"/>
                <a:cs typeface="Arial" panose="020B0604020202020204" pitchFamily="34" charset="0"/>
              </a:rPr>
              <a:t>Size of App Analysis for Free and Paid Apps</a:t>
            </a:r>
          </a:p>
        </p:txBody>
      </p:sp>
      <p:pic>
        <p:nvPicPr>
          <p:cNvPr id="14338" name="Picture 2">
            <a:extLst>
              <a:ext uri="{FF2B5EF4-FFF2-40B4-BE49-F238E27FC236}">
                <a16:creationId xmlns:a16="http://schemas.microsoft.com/office/drawing/2014/main" id="{5FAA004D-97D0-052F-8B8B-97C0C5655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226" y="579916"/>
            <a:ext cx="5383730" cy="425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57151"/>
            <a:ext cx="3101622" cy="4299703"/>
          </a:xfrm>
          <a:prstGeom prst="rect">
            <a:avLst/>
          </a:prstGeom>
          <a:solidFill>
            <a:srgbClr val="F5FCFF"/>
          </a:solidFill>
        </p:spPr>
        <p:txBody>
          <a:bodyPr vert="horz" wrap="square" lIns="0" tIns="99060" rIns="0" bIns="0" rtlCol="0">
            <a:spAutoFit/>
          </a:bodyPr>
          <a:lstStyle/>
          <a:p>
            <a:pPr algn="ctr"/>
            <a:r>
              <a:rPr lang="en-US" sz="1400" b="1" i="0" dirty="0">
                <a:solidFill>
                  <a:srgbClr val="C00000"/>
                </a:solidFill>
                <a:effectLst/>
                <a:latin typeface="Arial" panose="020B0604020202020204" pitchFamily="34" charset="0"/>
                <a:cs typeface="Arial" panose="020B0604020202020204" pitchFamily="34" charset="0"/>
              </a:rPr>
              <a:t>The number of positive, negative, and neutral emotions in each category is analyzed.</a:t>
            </a:r>
          </a:p>
          <a:p>
            <a:pPr>
              <a:lnSpc>
                <a:spcPct val="100000"/>
              </a:lnSpc>
              <a:spcBef>
                <a:spcPts val="30"/>
              </a:spcBef>
            </a:pPr>
            <a:endParaRPr sz="1650" dirty="0">
              <a:latin typeface="Arial"/>
              <a:cs typeface="Arial"/>
            </a:endParaRPr>
          </a:p>
          <a:p>
            <a:pPr marL="548005" marR="150495" indent="-304800" algn="just">
              <a:lnSpc>
                <a:spcPct val="115100"/>
              </a:lnSpc>
              <a:buSzPct val="85714"/>
              <a:buFont typeface="Wingdings"/>
              <a:buChar char=""/>
              <a:tabLst>
                <a:tab pos="547370" algn="l"/>
                <a:tab pos="548640" algn="l"/>
              </a:tabLst>
            </a:pPr>
            <a:r>
              <a:rPr lang="en-US" sz="1250" b="1" i="1" spc="-5" dirty="0">
                <a:solidFill>
                  <a:srgbClr val="00637C"/>
                </a:solidFill>
                <a:latin typeface="Arial"/>
                <a:cs typeface="Arial"/>
              </a:rPr>
              <a:t>Overall, positive sentiments are higher than negative and neutral sentiments in reviews, with gaming having the highest positive and negative sentiments at about 60% and 40%, respectively. All other categories also follow this pattern, with positive reviews being higher than negative reviews and neutral reviews being the lowest, leading us to the conclusion that no category is performing particularly negatively.</a:t>
            </a:r>
            <a:endParaRPr sz="1250" b="1" i="1" spc="-5" dirty="0">
              <a:solidFill>
                <a:srgbClr val="00637C"/>
              </a:solidFill>
              <a:latin typeface="Arial"/>
              <a:cs typeface="Arial"/>
            </a:endParaRPr>
          </a:p>
        </p:txBody>
      </p:sp>
      <p:sp>
        <p:nvSpPr>
          <p:cNvPr id="4" name="object 4"/>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15362" name="Picture 2">
            <a:extLst>
              <a:ext uri="{FF2B5EF4-FFF2-40B4-BE49-F238E27FC236}">
                <a16:creationId xmlns:a16="http://schemas.microsoft.com/office/drawing/2014/main" id="{A76D9BD8-76F7-E7CF-C379-583438E86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822" y="-33868"/>
            <a:ext cx="5375628"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276351"/>
            <a:ext cx="2971800" cy="2362200"/>
          </a:xfrm>
          <a:custGeom>
            <a:avLst/>
            <a:gdLst/>
            <a:ahLst/>
            <a:cxnLst/>
            <a:rect l="l" t="t" r="r" b="b"/>
            <a:pathLst>
              <a:path w="4399915" h="2482850">
                <a:moveTo>
                  <a:pt x="4399788" y="0"/>
                </a:moveTo>
                <a:lnTo>
                  <a:pt x="0" y="0"/>
                </a:lnTo>
                <a:lnTo>
                  <a:pt x="0" y="2482596"/>
                </a:lnTo>
                <a:lnTo>
                  <a:pt x="4399788" y="2482596"/>
                </a:lnTo>
                <a:lnTo>
                  <a:pt x="4399788" y="0"/>
                </a:lnTo>
                <a:close/>
              </a:path>
            </a:pathLst>
          </a:custGeom>
          <a:solidFill>
            <a:srgbClr val="F5FCFF"/>
          </a:solidFill>
        </p:spPr>
        <p:txBody>
          <a:bodyPr wrap="square" lIns="0" tIns="0" rIns="0" bIns="0" rtlCol="0"/>
          <a:lstStyle/>
          <a:p>
            <a:pPr marL="285750" indent="-285750" algn="just">
              <a:buFont typeface="Wingdings" panose="05000000000000000000" pitchFamily="2" charset="2"/>
              <a:buChar char="Ø"/>
            </a:pPr>
            <a:r>
              <a:rPr lang="en-US" sz="1400" b="1" i="1" spc="-5" dirty="0">
                <a:solidFill>
                  <a:srgbClr val="00637C"/>
                </a:solidFill>
                <a:latin typeface="Arial"/>
                <a:cs typeface="Arial"/>
              </a:rPr>
              <a:t>The graphical representation shows that 5 categories have more than 75% of the total reviews that are </a:t>
            </a:r>
            <a:r>
              <a:rPr lang="en-US" sz="1400" b="1" i="1" spc="-5" dirty="0" err="1">
                <a:solidFill>
                  <a:srgbClr val="00637C"/>
                </a:solidFill>
                <a:latin typeface="Arial"/>
                <a:cs typeface="Arial"/>
              </a:rPr>
              <a:t>favourable</a:t>
            </a:r>
            <a:r>
              <a:rPr lang="en-US" sz="1400" b="1" i="1" spc="-5" dirty="0">
                <a:solidFill>
                  <a:srgbClr val="00637C"/>
                </a:solidFill>
                <a:latin typeface="Arial"/>
                <a:cs typeface="Arial"/>
              </a:rPr>
              <a:t>, indicating that these categories have already satisfied their customers. In contrast, the categories with lower levels of positivity have not yet achieved this level of customer satisfaction.</a:t>
            </a:r>
            <a:endParaRPr sz="1400" b="1" i="1" spc="-5" dirty="0">
              <a:solidFill>
                <a:srgbClr val="00637C"/>
              </a:solidFill>
              <a:latin typeface="Arial"/>
              <a:cs typeface="Arial"/>
            </a:endParaRPr>
          </a:p>
        </p:txBody>
      </p:sp>
      <p:sp>
        <p:nvSpPr>
          <p:cNvPr id="5" name="object 5"/>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16386" name="Picture 2">
            <a:extLst>
              <a:ext uri="{FF2B5EF4-FFF2-40B4-BE49-F238E27FC236}">
                <a16:creationId xmlns:a16="http://schemas.microsoft.com/office/drawing/2014/main" id="{45BD520E-705C-8A1C-6054-3E4B34C4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861774"/>
            <a:ext cx="5678311" cy="39164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A6D818-B593-711F-6C0D-BE8C8A4C4B06}"/>
              </a:ext>
            </a:extLst>
          </p:cNvPr>
          <p:cNvSpPr txBox="1"/>
          <p:nvPr/>
        </p:nvSpPr>
        <p:spPr>
          <a:xfrm>
            <a:off x="0" y="0"/>
            <a:ext cx="8305799" cy="861774"/>
          </a:xfrm>
          <a:prstGeom prst="rect">
            <a:avLst/>
          </a:prstGeom>
          <a:noFill/>
        </p:spPr>
        <p:txBody>
          <a:bodyPr wrap="square">
            <a:spAutoFit/>
          </a:bodyPr>
          <a:lstStyle/>
          <a:p>
            <a:pPr algn="l"/>
            <a:r>
              <a:rPr lang="en-US" sz="2500" b="1" i="0" dirty="0">
                <a:solidFill>
                  <a:srgbClr val="C00000"/>
                </a:solidFill>
                <a:effectLst/>
                <a:latin typeface="Arial" panose="020B0604020202020204" pitchFamily="34" charset="0"/>
                <a:cs typeface="Arial" panose="020B0604020202020204" pitchFamily="34" charset="0"/>
              </a:rPr>
              <a:t>Calculating the positive sentiment percentage for each category from high to 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0388" y="77850"/>
            <a:ext cx="5833745" cy="635000"/>
          </a:xfrm>
          <a:prstGeom prst="rect">
            <a:avLst/>
          </a:prstGeom>
        </p:spPr>
        <p:txBody>
          <a:bodyPr vert="horz" wrap="square" lIns="0" tIns="12065" rIns="0" bIns="0" rtlCol="0">
            <a:spAutoFit/>
          </a:bodyPr>
          <a:lstStyle/>
          <a:p>
            <a:pPr marL="12700">
              <a:lnSpc>
                <a:spcPct val="100000"/>
              </a:lnSpc>
              <a:spcBef>
                <a:spcPts val="95"/>
              </a:spcBef>
            </a:pPr>
            <a:r>
              <a:rPr lang="en-IN" sz="4000" u="heavy" spc="-250" dirty="0">
                <a:uFill>
                  <a:solidFill>
                    <a:srgbClr val="CC0000"/>
                  </a:solidFill>
                </a:uFill>
                <a:latin typeface="Tahoma"/>
                <a:cs typeface="Tahoma"/>
              </a:rPr>
              <a:t>Summar</a:t>
            </a:r>
            <a:r>
              <a:rPr lang="en-IN" sz="4000" u="heavy" spc="-375" dirty="0">
                <a:uFill>
                  <a:solidFill>
                    <a:srgbClr val="CC0000"/>
                  </a:solidFill>
                </a:uFill>
                <a:latin typeface="Tahoma"/>
                <a:cs typeface="Tahoma"/>
              </a:rPr>
              <a:t>y</a:t>
            </a:r>
            <a:r>
              <a:rPr lang="en-IN" sz="4000" u="heavy" spc="-75" dirty="0">
                <a:uFill>
                  <a:solidFill>
                    <a:srgbClr val="CC0000"/>
                  </a:solidFill>
                </a:uFill>
                <a:latin typeface="Tahoma"/>
                <a:cs typeface="Tahoma"/>
              </a:rPr>
              <a:t> </a:t>
            </a:r>
            <a:r>
              <a:rPr lang="en-IN" sz="4000" u="heavy" spc="-305" dirty="0">
                <a:uFill>
                  <a:solidFill>
                    <a:srgbClr val="CC0000"/>
                  </a:solidFill>
                </a:uFill>
                <a:latin typeface="Tahoma"/>
                <a:cs typeface="Tahoma"/>
              </a:rPr>
              <a:t>an</a:t>
            </a:r>
            <a:r>
              <a:rPr lang="en-IN" sz="4000" u="heavy" spc="-365" dirty="0">
                <a:uFill>
                  <a:solidFill>
                    <a:srgbClr val="CC0000"/>
                  </a:solidFill>
                </a:uFill>
                <a:latin typeface="Tahoma"/>
                <a:cs typeface="Tahoma"/>
              </a:rPr>
              <a:t>d</a:t>
            </a:r>
            <a:r>
              <a:rPr lang="en-IN" sz="4000" u="heavy" spc="-85" dirty="0">
                <a:uFill>
                  <a:solidFill>
                    <a:srgbClr val="CC0000"/>
                  </a:solidFill>
                </a:uFill>
                <a:latin typeface="Tahoma"/>
                <a:cs typeface="Tahoma"/>
              </a:rPr>
              <a:t> </a:t>
            </a:r>
            <a:r>
              <a:rPr lang="en-IN" sz="4000" u="heavy" spc="-220" dirty="0">
                <a:uFill>
                  <a:solidFill>
                    <a:srgbClr val="CC0000"/>
                  </a:solidFill>
                </a:uFill>
                <a:latin typeface="Tahoma"/>
                <a:cs typeface="Tahoma"/>
              </a:rPr>
              <a:t>Conc</a:t>
            </a:r>
            <a:r>
              <a:rPr lang="en-IN" sz="4000" u="heavy" spc="-125" dirty="0">
                <a:uFill>
                  <a:solidFill>
                    <a:srgbClr val="CC0000"/>
                  </a:solidFill>
                </a:uFill>
                <a:latin typeface="Tahoma"/>
                <a:cs typeface="Tahoma"/>
              </a:rPr>
              <a:t>l</a:t>
            </a:r>
            <a:r>
              <a:rPr lang="en-IN" sz="4000" u="heavy" spc="-235" dirty="0">
                <a:uFill>
                  <a:solidFill>
                    <a:srgbClr val="CC0000"/>
                  </a:solidFill>
                </a:uFill>
                <a:latin typeface="Tahoma"/>
                <a:cs typeface="Tahoma"/>
              </a:rPr>
              <a:t>usion</a:t>
            </a:r>
            <a:endParaRPr lang="en-IN" sz="4000" dirty="0">
              <a:latin typeface="Tahoma"/>
              <a:cs typeface="Tahoma"/>
            </a:endParaRPr>
          </a:p>
        </p:txBody>
      </p:sp>
      <p:sp>
        <p:nvSpPr>
          <p:cNvPr id="5" name="object 5"/>
          <p:cNvSpPr txBox="1"/>
          <p:nvPr/>
        </p:nvSpPr>
        <p:spPr>
          <a:xfrm>
            <a:off x="424687" y="1128473"/>
            <a:ext cx="8122920" cy="3705502"/>
          </a:xfrm>
          <a:prstGeom prst="rect">
            <a:avLst/>
          </a:prstGeom>
        </p:spPr>
        <p:txBody>
          <a:bodyPr vert="horz" wrap="square" lIns="0" tIns="12065" rIns="0" bIns="0" rtlCol="0">
            <a:spAutoFit/>
          </a:bodyPr>
          <a:lstStyle/>
          <a:p>
            <a:pPr marL="285750" indent="-285750" algn="just">
              <a:buFont typeface="Wingdings" panose="05000000000000000000" pitchFamily="2" charset="2"/>
              <a:buChar char="ü"/>
            </a:pPr>
            <a:r>
              <a:rPr lang="en-US" sz="1600" b="1" i="1" spc="-5" dirty="0">
                <a:solidFill>
                  <a:srgbClr val="00637C"/>
                </a:solidFill>
                <a:latin typeface="Arial"/>
                <a:cs typeface="Arial"/>
              </a:rPr>
              <a:t>The "game" and "family" categories already rule the market, but "beauty," "comic," and "photography" are three low-competitive categories with a lot of promise that developers could concentrate on.</a:t>
            </a:r>
          </a:p>
          <a:p>
            <a:pPr marL="285750" indent="-285750" algn="just">
              <a:buFont typeface="Wingdings" panose="05000000000000000000" pitchFamily="2" charset="2"/>
              <a:buChar char="ü"/>
            </a:pPr>
            <a:endParaRPr lang="en-US" sz="1600" b="1" i="1" spc="-5" dirty="0">
              <a:solidFill>
                <a:srgbClr val="00637C"/>
              </a:solidFill>
              <a:latin typeface="Arial"/>
              <a:cs typeface="Arial"/>
            </a:endParaRPr>
          </a:p>
          <a:p>
            <a:pPr marL="285750" indent="-285750" algn="just">
              <a:buFont typeface="Wingdings" panose="05000000000000000000" pitchFamily="2" charset="2"/>
              <a:buChar char="ü"/>
            </a:pPr>
            <a:r>
              <a:rPr lang="en-US" sz="1600" b="1" i="1" spc="-5" dirty="0">
                <a:solidFill>
                  <a:srgbClr val="00637C"/>
                </a:solidFill>
                <a:latin typeface="Arial"/>
                <a:cs typeface="Arial"/>
              </a:rPr>
              <a:t>Paid apps are not appropriate for general users; instead, they are designed for a certain niche or market sector and concentrate solely on that market segment to maximize earnings.</a:t>
            </a:r>
          </a:p>
          <a:p>
            <a:pPr marL="285750" indent="-285750" algn="just">
              <a:buFont typeface="Wingdings" panose="05000000000000000000" pitchFamily="2" charset="2"/>
              <a:buChar char="ü"/>
            </a:pPr>
            <a:endParaRPr lang="en-US" sz="1600" b="1" i="1" spc="-5" dirty="0">
              <a:solidFill>
                <a:srgbClr val="00637C"/>
              </a:solidFill>
              <a:latin typeface="Arial"/>
              <a:cs typeface="Arial"/>
            </a:endParaRPr>
          </a:p>
          <a:p>
            <a:pPr marL="285750" indent="-285750" algn="just">
              <a:buFont typeface="Wingdings" panose="05000000000000000000" pitchFamily="2" charset="2"/>
              <a:buChar char="ü"/>
            </a:pPr>
            <a:r>
              <a:rPr lang="en-US" sz="1600" b="1" i="1" spc="-5" dirty="0">
                <a:solidFill>
                  <a:srgbClr val="00637C"/>
                </a:solidFill>
                <a:latin typeface="Arial"/>
                <a:cs typeface="Arial"/>
              </a:rPr>
              <a:t>When it comes to premium games, we've noticed a pattern: if a game is already well-liked and widely accessible across platforms, users will respond enthusiastically when it debuts in the Google Play store. For instance, consider Minecraft; GTA Vice City produced the most money.</a:t>
            </a:r>
          </a:p>
          <a:p>
            <a:pPr marL="285750" indent="-285750" algn="just">
              <a:buFont typeface="Wingdings" panose="05000000000000000000" pitchFamily="2" charset="2"/>
              <a:buChar char="ü"/>
            </a:pPr>
            <a:endParaRPr lang="en-US" sz="1600" b="1" i="1" spc="-5" dirty="0">
              <a:solidFill>
                <a:srgbClr val="00637C"/>
              </a:solidFill>
              <a:latin typeface="Arial"/>
              <a:cs typeface="Arial"/>
            </a:endParaRPr>
          </a:p>
          <a:p>
            <a:pPr marL="285750" indent="-285750" algn="just">
              <a:buFont typeface="Wingdings" panose="05000000000000000000" pitchFamily="2" charset="2"/>
              <a:buChar char="ü"/>
            </a:pPr>
            <a:r>
              <a:rPr lang="en-US" sz="1600" b="1" i="1" spc="-5" dirty="0">
                <a:solidFill>
                  <a:srgbClr val="00637C"/>
                </a:solidFill>
                <a:latin typeface="Arial"/>
                <a:cs typeface="Arial"/>
              </a:rPr>
              <a:t>Because user </a:t>
            </a:r>
            <a:r>
              <a:rPr lang="en-US" sz="1600" b="1" i="1" spc="-5" dirty="0" err="1">
                <a:solidFill>
                  <a:srgbClr val="00637C"/>
                </a:solidFill>
                <a:latin typeface="Arial"/>
                <a:cs typeface="Arial"/>
              </a:rPr>
              <a:t>behaviour</a:t>
            </a:r>
            <a:r>
              <a:rPr lang="en-US" sz="1600" b="1" i="1" spc="-5" dirty="0">
                <a:solidFill>
                  <a:srgbClr val="00637C"/>
                </a:solidFill>
                <a:latin typeface="Arial"/>
                <a:cs typeface="Arial"/>
              </a:rPr>
              <a:t> is influenced by an app's size, it is advisable for developers to make their apps as small as possible.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D2C6-A2A4-DC3B-5B52-E6FE01320633}"/>
              </a:ext>
            </a:extLst>
          </p:cNvPr>
          <p:cNvSpPr>
            <a:spLocks noGrp="1"/>
          </p:cNvSpPr>
          <p:nvPr>
            <p:ph type="title"/>
          </p:nvPr>
        </p:nvSpPr>
        <p:spPr>
          <a:xfrm>
            <a:off x="2054479" y="1514601"/>
            <a:ext cx="4848225" cy="665480"/>
          </a:xfrm>
        </p:spPr>
        <p:txBody>
          <a:bodyPr wrap="square">
            <a:normAutofit/>
          </a:bodyPr>
          <a:lstStyle/>
          <a:p>
            <a:r>
              <a:rPr lang="en-US" dirty="0"/>
              <a:t>THANK YOU</a:t>
            </a:r>
            <a:endParaRPr lang="en-IN" dirty="0"/>
          </a:p>
        </p:txBody>
      </p:sp>
    </p:spTree>
    <p:extLst>
      <p:ext uri="{BB962C8B-B14F-4D97-AF65-F5344CB8AC3E}">
        <p14:creationId xmlns:p14="http://schemas.microsoft.com/office/powerpoint/2010/main" val="129067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75946"/>
            <a:ext cx="2144395" cy="635000"/>
          </a:xfrm>
          <a:prstGeom prst="rect">
            <a:avLst/>
          </a:prstGeom>
        </p:spPr>
        <p:txBody>
          <a:bodyPr vert="horz" wrap="square" lIns="0" tIns="12065" rIns="0" bIns="0" rtlCol="0">
            <a:spAutoFit/>
          </a:bodyPr>
          <a:lstStyle/>
          <a:p>
            <a:pPr marL="12700">
              <a:lnSpc>
                <a:spcPct val="100000"/>
              </a:lnSpc>
              <a:spcBef>
                <a:spcPts val="95"/>
              </a:spcBef>
            </a:pPr>
            <a:r>
              <a:rPr lang="en-IN" sz="4000" spc="-290">
                <a:latin typeface="Tahoma"/>
                <a:cs typeface="Tahoma"/>
              </a:rPr>
              <a:t>Overview</a:t>
            </a:r>
            <a:endParaRPr lang="en-IN" sz="4000">
              <a:latin typeface="Tahoma"/>
              <a:cs typeface="Tahoma"/>
            </a:endParaRPr>
          </a:p>
        </p:txBody>
      </p:sp>
      <p:sp>
        <p:nvSpPr>
          <p:cNvPr id="3" name="object 3"/>
          <p:cNvSpPr txBox="1">
            <a:spLocks noGrp="1"/>
          </p:cNvSpPr>
          <p:nvPr>
            <p:ph type="body" idx="1"/>
          </p:nvPr>
        </p:nvSpPr>
        <p:spPr>
          <a:xfrm>
            <a:off x="396849" y="1357630"/>
            <a:ext cx="8350300" cy="2718693"/>
          </a:xfrm>
          <a:prstGeom prst="rect">
            <a:avLst/>
          </a:prstGeom>
        </p:spPr>
        <p:txBody>
          <a:bodyPr vert="horz" wrap="square" lIns="0" tIns="12700" rIns="0" bIns="0" rtlCol="0">
            <a:spAutoFit/>
          </a:bodyPr>
          <a:lstStyle/>
          <a:p>
            <a:pPr marL="120650" marR="69215" algn="just">
              <a:lnSpc>
                <a:spcPct val="114999"/>
              </a:lnSpc>
              <a:spcBef>
                <a:spcPts val="100"/>
              </a:spcBef>
            </a:pPr>
            <a:r>
              <a:rPr lang="en-US" sz="2000" dirty="0">
                <a:latin typeface="Times New Roman" panose="02020603050405020304" pitchFamily="18" charset="0"/>
                <a:cs typeface="Times New Roman" panose="02020603050405020304" pitchFamily="18" charset="0"/>
              </a:rPr>
              <a:t>With over one million apps available on the Google Play Store, app developers must work hard to create apps that stand out from the crowd. Businesses must identify key details that influence user decisions in order to stand out in this oversaturated market.</a:t>
            </a:r>
          </a:p>
          <a:p>
            <a:pPr marL="120650" marR="69215" algn="just">
              <a:lnSpc>
                <a:spcPct val="114999"/>
              </a:lnSpc>
              <a:spcBef>
                <a:spcPts val="100"/>
              </a:spcBef>
            </a:pPr>
            <a:endParaRPr sz="2000" dirty="0">
              <a:latin typeface="Times New Roman" panose="02020603050405020304" pitchFamily="18" charset="0"/>
              <a:cs typeface="Times New Roman" panose="02020603050405020304" pitchFamily="18" charset="0"/>
            </a:endParaRPr>
          </a:p>
          <a:p>
            <a:pPr marL="90488" algn="just"/>
            <a:r>
              <a:rPr lang="en-US" sz="2000" dirty="0">
                <a:latin typeface="Times New Roman" panose="02020603050405020304" pitchFamily="18" charset="0"/>
                <a:cs typeface="Times New Roman" panose="02020603050405020304" pitchFamily="18" charset="0"/>
              </a:rPr>
              <a:t>The goal of this project is to provide insights that will help developers better understand the app market and user needs, and thus develop the product based on the data insights to get the most out of the app.</a:t>
            </a:r>
            <a:endParaRPr lang="en-US" sz="2000" dirty="0">
              <a:solidFill>
                <a:srgbClr val="252525"/>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77850"/>
            <a:ext cx="4446905" cy="635000"/>
          </a:xfrm>
          <a:prstGeom prst="rect">
            <a:avLst/>
          </a:prstGeom>
        </p:spPr>
        <p:txBody>
          <a:bodyPr vert="horz" wrap="square" lIns="0" tIns="12065" rIns="0" bIns="0" rtlCol="0">
            <a:spAutoFit/>
          </a:bodyPr>
          <a:lstStyle/>
          <a:p>
            <a:pPr marL="12700">
              <a:lnSpc>
                <a:spcPct val="100000"/>
              </a:lnSpc>
              <a:spcBef>
                <a:spcPts val="95"/>
              </a:spcBef>
            </a:pPr>
            <a:r>
              <a:rPr sz="4000" spc="-150" dirty="0">
                <a:latin typeface="Tahoma"/>
                <a:cs typeface="Tahoma"/>
              </a:rPr>
              <a:t>Pr</a:t>
            </a:r>
            <a:r>
              <a:rPr sz="4000" spc="-185" dirty="0">
                <a:latin typeface="Tahoma"/>
                <a:cs typeface="Tahoma"/>
              </a:rPr>
              <a:t>o</a:t>
            </a:r>
            <a:r>
              <a:rPr sz="4000" spc="-260" dirty="0">
                <a:latin typeface="Tahoma"/>
                <a:cs typeface="Tahoma"/>
              </a:rPr>
              <a:t>blem</a:t>
            </a:r>
            <a:r>
              <a:rPr sz="4000" spc="-65" dirty="0">
                <a:latin typeface="Tahoma"/>
                <a:cs typeface="Tahoma"/>
              </a:rPr>
              <a:t> </a:t>
            </a:r>
            <a:r>
              <a:rPr sz="4000" spc="-254" dirty="0">
                <a:latin typeface="Tahoma"/>
                <a:cs typeface="Tahoma"/>
              </a:rPr>
              <a:t>Stat</a:t>
            </a:r>
            <a:r>
              <a:rPr sz="4000" spc="-285" dirty="0">
                <a:latin typeface="Tahoma"/>
                <a:cs typeface="Tahoma"/>
              </a:rPr>
              <a:t>e</a:t>
            </a:r>
            <a:r>
              <a:rPr sz="4000" spc="-335" dirty="0">
                <a:latin typeface="Tahoma"/>
                <a:cs typeface="Tahoma"/>
              </a:rPr>
              <a:t>ment</a:t>
            </a:r>
            <a:endParaRPr sz="4000">
              <a:latin typeface="Tahoma"/>
              <a:cs typeface="Tahoma"/>
            </a:endParaRPr>
          </a:p>
        </p:txBody>
      </p:sp>
      <p:sp>
        <p:nvSpPr>
          <p:cNvPr id="3" name="object 3"/>
          <p:cNvSpPr txBox="1"/>
          <p:nvPr/>
        </p:nvSpPr>
        <p:spPr>
          <a:xfrm>
            <a:off x="504850" y="1201399"/>
            <a:ext cx="8087995" cy="3148298"/>
          </a:xfrm>
          <a:prstGeom prst="rect">
            <a:avLst/>
          </a:prstGeom>
        </p:spPr>
        <p:txBody>
          <a:bodyPr vert="horz" wrap="square" lIns="0" tIns="49530" rIns="0" bIns="0" rtlCol="0">
            <a:spAutoFit/>
          </a:bodyPr>
          <a:lstStyle/>
          <a:p>
            <a:pPr marL="355600" indent="-342900" algn="just">
              <a:spcBef>
                <a:spcPts val="390"/>
              </a:spcBef>
              <a:buSzPct val="112500"/>
              <a:buFont typeface="Arial MT"/>
              <a:buChar char="●"/>
              <a:tabLst>
                <a:tab pos="354965" algn="l"/>
                <a:tab pos="355600" algn="l"/>
              </a:tabLst>
            </a:pPr>
            <a:r>
              <a:rPr lang="en-US" i="1" spc="-5" dirty="0">
                <a:solidFill>
                  <a:srgbClr val="00637C"/>
                </a:solidFill>
                <a:latin typeface="Times New Roman" panose="02020603050405020304" pitchFamily="18" charset="0"/>
                <a:cs typeface="Times New Roman" panose="02020603050405020304" pitchFamily="18" charset="0"/>
              </a:rPr>
              <a:t>Saturation begins with availability, which we can determine by looking for categories with the most and least number of apps.</a:t>
            </a:r>
          </a:p>
          <a:p>
            <a:pPr marL="12700" algn="just">
              <a:spcBef>
                <a:spcPts val="390"/>
              </a:spcBef>
              <a:buSzPct val="112500"/>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indent="-342900" algn="just">
              <a:buSzPct val="112500"/>
              <a:buFont typeface="Arial MT"/>
              <a:buChar char="●"/>
              <a:tabLst>
                <a:tab pos="354965" algn="l"/>
                <a:tab pos="355600" algn="l"/>
              </a:tabLst>
            </a:pPr>
            <a:r>
              <a:rPr lang="en-US" i="1" spc="-5" dirty="0">
                <a:solidFill>
                  <a:srgbClr val="00637C"/>
                </a:solidFill>
                <a:latin typeface="Times New Roman" panose="02020603050405020304" pitchFamily="18" charset="0"/>
                <a:cs typeface="Times New Roman" panose="02020603050405020304" pitchFamily="18" charset="0"/>
              </a:rPr>
              <a:t>Identifies the key factors that influence user decision making and proposes a relationship between app metrics.</a:t>
            </a:r>
          </a:p>
          <a:p>
            <a:pPr marL="12700" algn="just">
              <a:buSzPct val="112500"/>
              <a:tabLst>
                <a:tab pos="354965" algn="l"/>
                <a:tab pos="355600" algn="l"/>
              </a:tabLst>
            </a:pPr>
            <a:endParaRPr lang="en-US" i="1" spc="-5" dirty="0">
              <a:solidFill>
                <a:srgbClr val="00637C"/>
              </a:solidFill>
              <a:latin typeface="Times New Roman" panose="02020603050405020304" pitchFamily="18" charset="0"/>
              <a:cs typeface="Times New Roman" panose="02020603050405020304" pitchFamily="18" charset="0"/>
            </a:endParaRPr>
          </a:p>
          <a:p>
            <a:pPr marL="354965" marR="95885" indent="-342900" algn="just">
              <a:buSzPct val="112500"/>
              <a:buFont typeface="Arial MT"/>
              <a:buChar char="●"/>
              <a:tabLst>
                <a:tab pos="354965" algn="l"/>
                <a:tab pos="355600" algn="l"/>
              </a:tabLst>
            </a:pPr>
            <a:r>
              <a:rPr lang="en-US" i="1" spc="-5" dirty="0">
                <a:solidFill>
                  <a:srgbClr val="00637C"/>
                </a:solidFill>
                <a:latin typeface="Times New Roman" panose="02020603050405020304" pitchFamily="18" charset="0"/>
                <a:cs typeface="Times New Roman" panose="02020603050405020304" pitchFamily="18" charset="0"/>
              </a:rPr>
              <a:t>What are the best business models to choose from, and why are they the best choice for any given segment or category?</a:t>
            </a:r>
          </a:p>
          <a:p>
            <a:pPr marL="12065" marR="95885" algn="just">
              <a:buSzPct val="112500"/>
              <a:tabLst>
                <a:tab pos="354965" algn="l"/>
                <a:tab pos="355600" algn="l"/>
              </a:tabLst>
            </a:pPr>
            <a:endParaRPr lang="en-US" i="1" spc="-5" dirty="0">
              <a:solidFill>
                <a:srgbClr val="00637C"/>
              </a:solidFill>
              <a:latin typeface="Times New Roman" panose="02020603050405020304" pitchFamily="18" charset="0"/>
              <a:cs typeface="Times New Roman" panose="02020603050405020304" pitchFamily="18" charset="0"/>
            </a:endParaRPr>
          </a:p>
          <a:p>
            <a:pPr marL="354965" marR="655320" indent="-342900" algn="just">
              <a:buSzPct val="112500"/>
              <a:buFont typeface="Arial MT"/>
              <a:buChar char="●"/>
              <a:tabLst>
                <a:tab pos="354965" algn="l"/>
                <a:tab pos="355600" algn="l"/>
              </a:tabLst>
            </a:pPr>
            <a:r>
              <a:rPr lang="en-US" i="1" spc="-5" dirty="0">
                <a:solidFill>
                  <a:srgbClr val="00637C"/>
                </a:solidFill>
                <a:latin typeface="Times New Roman" panose="02020603050405020304" pitchFamily="18" charset="0"/>
                <a:cs typeface="Times New Roman" panose="02020603050405020304" pitchFamily="18" charset="0"/>
              </a:rPr>
              <a:t>Dive into the user review sentiments and follow up on their positivity, negativity, and neutrality in the best way possible to aid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87248"/>
            <a:ext cx="3396615" cy="635000"/>
          </a:xfrm>
          <a:prstGeom prst="rect">
            <a:avLst/>
          </a:prstGeom>
        </p:spPr>
        <p:txBody>
          <a:bodyPr vert="horz" wrap="square" lIns="0" tIns="12065" rIns="0" bIns="0" rtlCol="0">
            <a:spAutoFit/>
          </a:bodyPr>
          <a:lstStyle/>
          <a:p>
            <a:pPr marL="12700">
              <a:lnSpc>
                <a:spcPct val="100000"/>
              </a:lnSpc>
              <a:spcBef>
                <a:spcPts val="95"/>
              </a:spcBef>
            </a:pPr>
            <a:r>
              <a:rPr sz="4000" spc="-330" dirty="0">
                <a:latin typeface="Tahoma"/>
                <a:cs typeface="Tahoma"/>
              </a:rPr>
              <a:t>Data</a:t>
            </a:r>
            <a:r>
              <a:rPr sz="4000" spc="-100" dirty="0">
                <a:latin typeface="Tahoma"/>
                <a:cs typeface="Tahoma"/>
              </a:rPr>
              <a:t> </a:t>
            </a:r>
            <a:r>
              <a:rPr sz="4000" spc="-270" dirty="0">
                <a:latin typeface="Tahoma"/>
                <a:cs typeface="Tahoma"/>
              </a:rPr>
              <a:t>Summary</a:t>
            </a:r>
            <a:endParaRPr sz="4000" dirty="0">
              <a:latin typeface="Tahoma"/>
              <a:cs typeface="Tahoma"/>
            </a:endParaRPr>
          </a:p>
        </p:txBody>
      </p:sp>
      <p:sp>
        <p:nvSpPr>
          <p:cNvPr id="3" name="object 3"/>
          <p:cNvSpPr txBox="1"/>
          <p:nvPr/>
        </p:nvSpPr>
        <p:spPr>
          <a:xfrm>
            <a:off x="504850" y="762567"/>
            <a:ext cx="8119745" cy="3934460"/>
          </a:xfrm>
          <a:prstGeom prst="rect">
            <a:avLst/>
          </a:prstGeom>
        </p:spPr>
        <p:txBody>
          <a:bodyPr vert="horz" wrap="square" lIns="0" tIns="90170" rIns="0" bIns="0" rtlCol="0">
            <a:spAutoFit/>
          </a:bodyPr>
          <a:lstStyle/>
          <a:p>
            <a:pPr marL="224790" indent="-212725">
              <a:lnSpc>
                <a:spcPct val="100000"/>
              </a:lnSpc>
              <a:spcBef>
                <a:spcPts val="710"/>
              </a:spcBef>
              <a:buChar char="&gt;"/>
              <a:tabLst>
                <a:tab pos="225425" algn="l"/>
              </a:tabLst>
            </a:pPr>
            <a:r>
              <a:rPr sz="2400" b="1" spc="-200" dirty="0">
                <a:solidFill>
                  <a:srgbClr val="CC0000"/>
                </a:solidFill>
                <a:latin typeface="Tahoma"/>
                <a:cs typeface="Tahoma"/>
              </a:rPr>
              <a:t>Dat</a:t>
            </a:r>
            <a:r>
              <a:rPr sz="2400" b="1" spc="-215" dirty="0">
                <a:solidFill>
                  <a:srgbClr val="CC0000"/>
                </a:solidFill>
                <a:latin typeface="Tahoma"/>
                <a:cs typeface="Tahoma"/>
              </a:rPr>
              <a:t>a</a:t>
            </a:r>
            <a:r>
              <a:rPr sz="2400" b="1" spc="-114" dirty="0">
                <a:solidFill>
                  <a:srgbClr val="CC0000"/>
                </a:solidFill>
                <a:latin typeface="Tahoma"/>
                <a:cs typeface="Tahoma"/>
              </a:rPr>
              <a:t>set</a:t>
            </a:r>
            <a:r>
              <a:rPr sz="2400" b="1" spc="-35" dirty="0">
                <a:solidFill>
                  <a:srgbClr val="CC0000"/>
                </a:solidFill>
                <a:latin typeface="Tahoma"/>
                <a:cs typeface="Tahoma"/>
              </a:rPr>
              <a:t> </a:t>
            </a:r>
            <a:r>
              <a:rPr sz="2400" b="1" spc="-140" dirty="0">
                <a:solidFill>
                  <a:srgbClr val="CC0000"/>
                </a:solidFill>
                <a:latin typeface="Tahoma"/>
                <a:cs typeface="Tahoma"/>
              </a:rPr>
              <a:t>shape</a:t>
            </a:r>
            <a:r>
              <a:rPr sz="2400" b="1" spc="-65" dirty="0">
                <a:solidFill>
                  <a:srgbClr val="CC0000"/>
                </a:solidFill>
                <a:latin typeface="Tahoma"/>
                <a:cs typeface="Tahoma"/>
              </a:rPr>
              <a:t> </a:t>
            </a:r>
            <a:r>
              <a:rPr sz="2400" b="1" spc="-190" dirty="0">
                <a:solidFill>
                  <a:srgbClr val="CC0000"/>
                </a:solidFill>
                <a:latin typeface="Tahoma"/>
                <a:cs typeface="Tahoma"/>
              </a:rPr>
              <a:t>–</a:t>
            </a:r>
            <a:endParaRPr sz="2400" dirty="0">
              <a:latin typeface="Tahoma"/>
              <a:cs typeface="Tahoma"/>
            </a:endParaRPr>
          </a:p>
          <a:p>
            <a:pPr marL="12700">
              <a:lnSpc>
                <a:spcPct val="100000"/>
              </a:lnSpc>
              <a:spcBef>
                <a:spcPts val="405"/>
              </a:spcBef>
            </a:pPr>
            <a:r>
              <a:rPr sz="1600" spc="-5" dirty="0">
                <a:solidFill>
                  <a:srgbClr val="00637C"/>
                </a:solidFill>
                <a:latin typeface="Arial MT"/>
                <a:cs typeface="Arial MT"/>
              </a:rPr>
              <a:t>10841</a:t>
            </a:r>
            <a:r>
              <a:rPr sz="1600" spc="-15" dirty="0">
                <a:solidFill>
                  <a:srgbClr val="00637C"/>
                </a:solidFill>
                <a:latin typeface="Arial MT"/>
                <a:cs typeface="Arial MT"/>
              </a:rPr>
              <a:t> </a:t>
            </a:r>
            <a:r>
              <a:rPr sz="1600" spc="-10" dirty="0">
                <a:solidFill>
                  <a:srgbClr val="00637C"/>
                </a:solidFill>
                <a:latin typeface="Arial MT"/>
                <a:cs typeface="Arial MT"/>
              </a:rPr>
              <a:t>Rows</a:t>
            </a:r>
            <a:r>
              <a:rPr sz="1600" dirty="0">
                <a:solidFill>
                  <a:srgbClr val="00637C"/>
                </a:solidFill>
                <a:latin typeface="Arial MT"/>
                <a:cs typeface="Arial MT"/>
              </a:rPr>
              <a:t> </a:t>
            </a:r>
            <a:r>
              <a:rPr sz="1600" spc="-5" dirty="0">
                <a:solidFill>
                  <a:srgbClr val="00637C"/>
                </a:solidFill>
                <a:latin typeface="Arial MT"/>
                <a:cs typeface="Arial MT"/>
              </a:rPr>
              <a:t>and</a:t>
            </a:r>
            <a:r>
              <a:rPr sz="1600" spc="-10" dirty="0">
                <a:solidFill>
                  <a:srgbClr val="00637C"/>
                </a:solidFill>
                <a:latin typeface="Arial MT"/>
                <a:cs typeface="Arial MT"/>
              </a:rPr>
              <a:t> </a:t>
            </a:r>
            <a:r>
              <a:rPr sz="1600" spc="-5" dirty="0">
                <a:solidFill>
                  <a:srgbClr val="00637C"/>
                </a:solidFill>
                <a:latin typeface="Arial MT"/>
                <a:cs typeface="Arial MT"/>
              </a:rPr>
              <a:t>13</a:t>
            </a:r>
            <a:r>
              <a:rPr sz="1600" dirty="0">
                <a:solidFill>
                  <a:srgbClr val="00637C"/>
                </a:solidFill>
                <a:latin typeface="Arial MT"/>
                <a:cs typeface="Arial MT"/>
              </a:rPr>
              <a:t> </a:t>
            </a:r>
            <a:r>
              <a:rPr sz="1600" spc="-5" dirty="0">
                <a:solidFill>
                  <a:srgbClr val="00637C"/>
                </a:solidFill>
                <a:latin typeface="Arial MT"/>
                <a:cs typeface="Arial MT"/>
              </a:rPr>
              <a:t>columns</a:t>
            </a:r>
            <a:endParaRPr sz="1600" dirty="0">
              <a:latin typeface="Arial MT"/>
              <a:cs typeface="Arial MT"/>
            </a:endParaRPr>
          </a:p>
          <a:p>
            <a:pPr>
              <a:lnSpc>
                <a:spcPct val="100000"/>
              </a:lnSpc>
              <a:spcBef>
                <a:spcPts val="55"/>
              </a:spcBef>
            </a:pPr>
            <a:endParaRPr sz="2150" dirty="0">
              <a:latin typeface="Arial MT"/>
              <a:cs typeface="Arial MT"/>
            </a:endParaRPr>
          </a:p>
          <a:p>
            <a:pPr marL="224790" indent="-212725">
              <a:lnSpc>
                <a:spcPct val="100000"/>
              </a:lnSpc>
              <a:buChar char="&gt;"/>
              <a:tabLst>
                <a:tab pos="225425" algn="l"/>
              </a:tabLst>
            </a:pPr>
            <a:r>
              <a:rPr sz="2400" b="1" spc="-40" dirty="0">
                <a:solidFill>
                  <a:srgbClr val="CC0000"/>
                </a:solidFill>
                <a:latin typeface="Tahoma"/>
                <a:cs typeface="Tahoma"/>
              </a:rPr>
              <a:t>E</a:t>
            </a:r>
            <a:r>
              <a:rPr sz="2400" b="1" spc="-140" dirty="0">
                <a:solidFill>
                  <a:srgbClr val="CC0000"/>
                </a:solidFill>
                <a:latin typeface="Tahoma"/>
                <a:cs typeface="Tahoma"/>
              </a:rPr>
              <a:t>xplo</a:t>
            </a:r>
            <a:r>
              <a:rPr sz="2400" b="1" spc="-120" dirty="0">
                <a:solidFill>
                  <a:srgbClr val="CC0000"/>
                </a:solidFill>
                <a:latin typeface="Tahoma"/>
                <a:cs typeface="Tahoma"/>
              </a:rPr>
              <a:t>r</a:t>
            </a:r>
            <a:r>
              <a:rPr sz="2400" b="1" spc="-180" dirty="0">
                <a:solidFill>
                  <a:srgbClr val="CC0000"/>
                </a:solidFill>
                <a:latin typeface="Tahoma"/>
                <a:cs typeface="Tahoma"/>
              </a:rPr>
              <a:t>ing</a:t>
            </a:r>
            <a:r>
              <a:rPr sz="2400" b="1" spc="-60" dirty="0">
                <a:solidFill>
                  <a:srgbClr val="CC0000"/>
                </a:solidFill>
                <a:latin typeface="Tahoma"/>
                <a:cs typeface="Tahoma"/>
              </a:rPr>
              <a:t> </a:t>
            </a:r>
            <a:r>
              <a:rPr sz="2400" b="1" spc="-114" dirty="0">
                <a:solidFill>
                  <a:srgbClr val="CC0000"/>
                </a:solidFill>
                <a:latin typeface="Tahoma"/>
                <a:cs typeface="Tahoma"/>
              </a:rPr>
              <a:t>C</a:t>
            </a:r>
            <a:r>
              <a:rPr sz="2400" b="1" spc="-145" dirty="0">
                <a:solidFill>
                  <a:srgbClr val="CC0000"/>
                </a:solidFill>
                <a:latin typeface="Tahoma"/>
                <a:cs typeface="Tahoma"/>
              </a:rPr>
              <a:t>olumn</a:t>
            </a:r>
            <a:r>
              <a:rPr sz="2400" b="1" spc="-110" dirty="0">
                <a:solidFill>
                  <a:srgbClr val="CC0000"/>
                </a:solidFill>
                <a:latin typeface="Tahoma"/>
                <a:cs typeface="Tahoma"/>
              </a:rPr>
              <a:t>s</a:t>
            </a:r>
            <a:r>
              <a:rPr sz="2400" b="1" spc="114" dirty="0">
                <a:solidFill>
                  <a:srgbClr val="CC0000"/>
                </a:solidFill>
                <a:latin typeface="Tahoma"/>
                <a:cs typeface="Tahoma"/>
              </a:rPr>
              <a:t>-</a:t>
            </a:r>
            <a:endParaRPr sz="2400" dirty="0">
              <a:latin typeface="Tahoma"/>
              <a:cs typeface="Tahoma"/>
            </a:endParaRPr>
          </a:p>
          <a:p>
            <a:pPr marL="355600" indent="-342900">
              <a:lnSpc>
                <a:spcPct val="100000"/>
              </a:lnSpc>
              <a:spcBef>
                <a:spcPts val="400"/>
              </a:spcBef>
              <a:buClr>
                <a:srgbClr val="00637C"/>
              </a:buClr>
              <a:buSzPct val="128571"/>
              <a:buFont typeface="Wingdings"/>
              <a:buChar char=""/>
              <a:tabLst>
                <a:tab pos="354965" algn="l"/>
                <a:tab pos="355600" algn="l"/>
              </a:tabLst>
            </a:pPr>
            <a:r>
              <a:rPr sz="1400" b="1" spc="-20" dirty="0">
                <a:solidFill>
                  <a:srgbClr val="CC0000"/>
                </a:solidFill>
                <a:latin typeface="Arial"/>
                <a:cs typeface="Arial"/>
              </a:rPr>
              <a:t>App</a:t>
            </a:r>
            <a:r>
              <a:rPr sz="1400" b="1" spc="20" dirty="0">
                <a:solidFill>
                  <a:srgbClr val="CC0000"/>
                </a:solidFill>
                <a:latin typeface="Arial"/>
                <a:cs typeface="Arial"/>
              </a:rPr>
              <a:t> </a:t>
            </a:r>
            <a:r>
              <a:rPr sz="1400" b="1" dirty="0">
                <a:solidFill>
                  <a:srgbClr val="CC0000"/>
                </a:solidFill>
                <a:latin typeface="Arial"/>
                <a:cs typeface="Arial"/>
              </a:rPr>
              <a:t>-</a:t>
            </a:r>
            <a:r>
              <a:rPr sz="1400" b="1" spc="-5" dirty="0">
                <a:solidFill>
                  <a:srgbClr val="CC0000"/>
                </a:solidFill>
                <a:latin typeface="Arial"/>
                <a:cs typeface="Arial"/>
              </a:rPr>
              <a:t> </a:t>
            </a:r>
            <a:r>
              <a:rPr sz="1400" i="1" dirty="0">
                <a:solidFill>
                  <a:srgbClr val="00637C"/>
                </a:solidFill>
                <a:latin typeface="Arial"/>
                <a:cs typeface="Arial"/>
              </a:rPr>
              <a:t>Given</a:t>
            </a:r>
            <a:r>
              <a:rPr sz="1400" i="1" spc="-20" dirty="0">
                <a:solidFill>
                  <a:srgbClr val="00637C"/>
                </a:solidFill>
                <a:latin typeface="Arial"/>
                <a:cs typeface="Arial"/>
              </a:rPr>
              <a:t> </a:t>
            </a:r>
            <a:r>
              <a:rPr sz="1400" i="1" dirty="0">
                <a:solidFill>
                  <a:srgbClr val="00637C"/>
                </a:solidFill>
                <a:latin typeface="Arial"/>
                <a:cs typeface="Arial"/>
              </a:rPr>
              <a:t>the</a:t>
            </a:r>
            <a:r>
              <a:rPr sz="1400" i="1" spc="-30" dirty="0">
                <a:solidFill>
                  <a:srgbClr val="00637C"/>
                </a:solidFill>
                <a:latin typeface="Arial"/>
                <a:cs typeface="Arial"/>
              </a:rPr>
              <a:t> </a:t>
            </a:r>
            <a:r>
              <a:rPr sz="1400" i="1" dirty="0">
                <a:solidFill>
                  <a:srgbClr val="00637C"/>
                </a:solidFill>
                <a:latin typeface="Arial"/>
                <a:cs typeface="Arial"/>
              </a:rPr>
              <a:t>Official</a:t>
            </a:r>
            <a:r>
              <a:rPr sz="1400" i="1" spc="-35" dirty="0">
                <a:solidFill>
                  <a:srgbClr val="00637C"/>
                </a:solidFill>
                <a:latin typeface="Arial"/>
                <a:cs typeface="Arial"/>
              </a:rPr>
              <a:t> </a:t>
            </a:r>
            <a:r>
              <a:rPr sz="1400" i="1" spc="-5" dirty="0">
                <a:solidFill>
                  <a:srgbClr val="00637C"/>
                </a:solidFill>
                <a:latin typeface="Arial"/>
                <a:cs typeface="Arial"/>
              </a:rPr>
              <a:t>name</a:t>
            </a:r>
            <a:r>
              <a:rPr sz="1400" i="1" spc="-20" dirty="0">
                <a:solidFill>
                  <a:srgbClr val="00637C"/>
                </a:solidFill>
                <a:latin typeface="Arial"/>
                <a:cs typeface="Arial"/>
              </a:rPr>
              <a:t> </a:t>
            </a:r>
            <a:r>
              <a:rPr sz="1400" i="1" dirty="0">
                <a:solidFill>
                  <a:srgbClr val="00637C"/>
                </a:solidFill>
                <a:latin typeface="Arial"/>
                <a:cs typeface="Arial"/>
              </a:rPr>
              <a:t>of</a:t>
            </a:r>
            <a:r>
              <a:rPr sz="1400" i="1" spc="-15" dirty="0">
                <a:solidFill>
                  <a:srgbClr val="00637C"/>
                </a:solidFill>
                <a:latin typeface="Arial"/>
                <a:cs typeface="Arial"/>
              </a:rPr>
              <a:t> </a:t>
            </a:r>
            <a:r>
              <a:rPr sz="1400" i="1" dirty="0">
                <a:solidFill>
                  <a:srgbClr val="00637C"/>
                </a:solidFill>
                <a:latin typeface="Arial"/>
                <a:cs typeface="Arial"/>
              </a:rPr>
              <a:t>each</a:t>
            </a:r>
            <a:r>
              <a:rPr sz="1400" i="1" spc="-30" dirty="0">
                <a:solidFill>
                  <a:srgbClr val="00637C"/>
                </a:solidFill>
                <a:latin typeface="Arial"/>
                <a:cs typeface="Arial"/>
              </a:rPr>
              <a:t> </a:t>
            </a:r>
            <a:r>
              <a:rPr sz="1400" i="1" dirty="0">
                <a:solidFill>
                  <a:srgbClr val="00637C"/>
                </a:solidFill>
                <a:latin typeface="Arial"/>
                <a:cs typeface="Arial"/>
              </a:rPr>
              <a:t>application</a:t>
            </a:r>
            <a:endParaRPr sz="1400" dirty="0">
              <a:latin typeface="Arial"/>
              <a:cs typeface="Arial"/>
            </a:endParaRPr>
          </a:p>
          <a:p>
            <a:pPr>
              <a:lnSpc>
                <a:spcPct val="100000"/>
              </a:lnSpc>
              <a:buClr>
                <a:srgbClr val="00637C"/>
              </a:buClr>
              <a:buFont typeface="Wingdings"/>
              <a:buChar char=""/>
            </a:pPr>
            <a:endParaRPr sz="1900" dirty="0">
              <a:latin typeface="Arial"/>
              <a:cs typeface="Arial"/>
            </a:endParaRPr>
          </a:p>
          <a:p>
            <a:pPr marL="355600" indent="-342900">
              <a:lnSpc>
                <a:spcPct val="100000"/>
              </a:lnSpc>
              <a:buClr>
                <a:srgbClr val="00637C"/>
              </a:buClr>
              <a:buSzPct val="128571"/>
              <a:buFont typeface="Wingdings"/>
              <a:buChar char=""/>
              <a:tabLst>
                <a:tab pos="354965" algn="l"/>
                <a:tab pos="355600" algn="l"/>
              </a:tabLst>
            </a:pPr>
            <a:r>
              <a:rPr sz="1400" b="1" spc="-5" dirty="0">
                <a:solidFill>
                  <a:srgbClr val="CC0000"/>
                </a:solidFill>
                <a:latin typeface="Arial"/>
                <a:cs typeface="Arial"/>
              </a:rPr>
              <a:t>Category</a:t>
            </a:r>
            <a:r>
              <a:rPr sz="1400" b="1" spc="-30" dirty="0">
                <a:solidFill>
                  <a:srgbClr val="CC0000"/>
                </a:solidFill>
                <a:latin typeface="Arial"/>
                <a:cs typeface="Arial"/>
              </a:rPr>
              <a:t> </a:t>
            </a:r>
            <a:r>
              <a:rPr sz="1400" b="1" dirty="0">
                <a:solidFill>
                  <a:srgbClr val="CC0000"/>
                </a:solidFill>
                <a:latin typeface="Arial"/>
                <a:cs typeface="Arial"/>
              </a:rPr>
              <a:t>-</a:t>
            </a:r>
            <a:r>
              <a:rPr sz="1400" b="1" spc="-20" dirty="0">
                <a:solidFill>
                  <a:srgbClr val="CC0000"/>
                </a:solidFill>
                <a:latin typeface="Arial"/>
                <a:cs typeface="Arial"/>
              </a:rPr>
              <a:t> </a:t>
            </a:r>
            <a:r>
              <a:rPr sz="1400" i="1" dirty="0">
                <a:solidFill>
                  <a:srgbClr val="00637C"/>
                </a:solidFill>
                <a:latin typeface="Arial"/>
                <a:cs typeface="Arial"/>
              </a:rPr>
              <a:t>These</a:t>
            </a:r>
            <a:r>
              <a:rPr sz="1400" i="1" spc="-30" dirty="0">
                <a:solidFill>
                  <a:srgbClr val="00637C"/>
                </a:solidFill>
                <a:latin typeface="Arial"/>
                <a:cs typeface="Arial"/>
              </a:rPr>
              <a:t> </a:t>
            </a:r>
            <a:r>
              <a:rPr sz="1400" i="1" dirty="0">
                <a:solidFill>
                  <a:srgbClr val="00637C"/>
                </a:solidFill>
                <a:latin typeface="Arial"/>
                <a:cs typeface="Arial"/>
              </a:rPr>
              <a:t>are</a:t>
            </a:r>
            <a:r>
              <a:rPr sz="1400" i="1" spc="-25" dirty="0">
                <a:solidFill>
                  <a:srgbClr val="00637C"/>
                </a:solidFill>
                <a:latin typeface="Arial"/>
                <a:cs typeface="Arial"/>
              </a:rPr>
              <a:t> </a:t>
            </a:r>
            <a:r>
              <a:rPr sz="1400" i="1" dirty="0">
                <a:solidFill>
                  <a:srgbClr val="00637C"/>
                </a:solidFill>
                <a:latin typeface="Arial"/>
                <a:cs typeface="Arial"/>
              </a:rPr>
              <a:t>group</a:t>
            </a:r>
            <a:r>
              <a:rPr sz="1400" i="1" spc="-25" dirty="0">
                <a:solidFill>
                  <a:srgbClr val="00637C"/>
                </a:solidFill>
                <a:latin typeface="Arial"/>
                <a:cs typeface="Arial"/>
              </a:rPr>
              <a:t> </a:t>
            </a:r>
            <a:r>
              <a:rPr sz="1400" i="1" dirty="0">
                <a:solidFill>
                  <a:srgbClr val="00637C"/>
                </a:solidFill>
                <a:latin typeface="Arial"/>
                <a:cs typeface="Arial"/>
              </a:rPr>
              <a:t>in</a:t>
            </a:r>
            <a:r>
              <a:rPr sz="1400" i="1" spc="-5" dirty="0">
                <a:solidFill>
                  <a:srgbClr val="00637C"/>
                </a:solidFill>
                <a:latin typeface="Arial"/>
                <a:cs typeface="Arial"/>
              </a:rPr>
              <a:t> </a:t>
            </a:r>
            <a:r>
              <a:rPr sz="1400" i="1" dirty="0">
                <a:solidFill>
                  <a:srgbClr val="00637C"/>
                </a:solidFill>
                <a:latin typeface="Arial"/>
                <a:cs typeface="Arial"/>
              </a:rPr>
              <a:t>which</a:t>
            </a:r>
            <a:r>
              <a:rPr sz="1400" i="1" spc="-20" dirty="0">
                <a:solidFill>
                  <a:srgbClr val="00637C"/>
                </a:solidFill>
                <a:latin typeface="Arial"/>
                <a:cs typeface="Arial"/>
              </a:rPr>
              <a:t> </a:t>
            </a:r>
            <a:r>
              <a:rPr sz="1400" i="1" dirty="0">
                <a:solidFill>
                  <a:srgbClr val="00637C"/>
                </a:solidFill>
                <a:latin typeface="Arial"/>
                <a:cs typeface="Arial"/>
              </a:rPr>
              <a:t>applications</a:t>
            </a:r>
            <a:r>
              <a:rPr sz="1400" i="1" spc="-40" dirty="0">
                <a:solidFill>
                  <a:srgbClr val="00637C"/>
                </a:solidFill>
                <a:latin typeface="Arial"/>
                <a:cs typeface="Arial"/>
              </a:rPr>
              <a:t> </a:t>
            </a:r>
            <a:r>
              <a:rPr sz="1400" i="1" dirty="0">
                <a:solidFill>
                  <a:srgbClr val="00637C"/>
                </a:solidFill>
                <a:latin typeface="Arial"/>
                <a:cs typeface="Arial"/>
              </a:rPr>
              <a:t>were</a:t>
            </a:r>
            <a:r>
              <a:rPr sz="1400" i="1" spc="-20" dirty="0">
                <a:solidFill>
                  <a:srgbClr val="00637C"/>
                </a:solidFill>
                <a:latin typeface="Arial"/>
                <a:cs typeface="Arial"/>
              </a:rPr>
              <a:t> </a:t>
            </a:r>
            <a:r>
              <a:rPr sz="1400" i="1" dirty="0">
                <a:solidFill>
                  <a:srgbClr val="00637C"/>
                </a:solidFill>
                <a:latin typeface="Arial"/>
                <a:cs typeface="Arial"/>
              </a:rPr>
              <a:t>divided</a:t>
            </a:r>
            <a:r>
              <a:rPr sz="1400" i="1" spc="-35" dirty="0">
                <a:solidFill>
                  <a:srgbClr val="00637C"/>
                </a:solidFill>
                <a:latin typeface="Arial"/>
                <a:cs typeface="Arial"/>
              </a:rPr>
              <a:t> </a:t>
            </a:r>
            <a:r>
              <a:rPr sz="1400" i="1" dirty="0">
                <a:solidFill>
                  <a:srgbClr val="00637C"/>
                </a:solidFill>
                <a:latin typeface="Arial"/>
                <a:cs typeface="Arial"/>
              </a:rPr>
              <a:t>(Presented</a:t>
            </a:r>
            <a:r>
              <a:rPr sz="1400" i="1" spc="-45" dirty="0">
                <a:solidFill>
                  <a:srgbClr val="00637C"/>
                </a:solidFill>
                <a:latin typeface="Arial"/>
                <a:cs typeface="Arial"/>
              </a:rPr>
              <a:t> </a:t>
            </a:r>
            <a:r>
              <a:rPr sz="1400" i="1" dirty="0">
                <a:solidFill>
                  <a:srgbClr val="00637C"/>
                </a:solidFill>
                <a:latin typeface="Arial"/>
                <a:cs typeface="Arial"/>
              </a:rPr>
              <a:t>33</a:t>
            </a:r>
            <a:r>
              <a:rPr sz="1400" i="1" spc="-5" dirty="0">
                <a:solidFill>
                  <a:srgbClr val="00637C"/>
                </a:solidFill>
                <a:latin typeface="Arial"/>
                <a:cs typeface="Arial"/>
              </a:rPr>
              <a:t> </a:t>
            </a:r>
            <a:r>
              <a:rPr sz="1400" i="1" dirty="0">
                <a:solidFill>
                  <a:srgbClr val="00637C"/>
                </a:solidFill>
                <a:latin typeface="Arial"/>
                <a:cs typeface="Arial"/>
              </a:rPr>
              <a:t>unique</a:t>
            </a:r>
            <a:r>
              <a:rPr sz="1400" i="1" spc="-35" dirty="0">
                <a:solidFill>
                  <a:srgbClr val="00637C"/>
                </a:solidFill>
                <a:latin typeface="Arial"/>
                <a:cs typeface="Arial"/>
              </a:rPr>
              <a:t> </a:t>
            </a:r>
            <a:r>
              <a:rPr sz="1400" i="1" dirty="0">
                <a:solidFill>
                  <a:srgbClr val="00637C"/>
                </a:solidFill>
                <a:latin typeface="Arial"/>
                <a:cs typeface="Arial"/>
              </a:rPr>
              <a:t>categories)</a:t>
            </a:r>
            <a:endParaRPr sz="1400" dirty="0">
              <a:latin typeface="Arial"/>
              <a:cs typeface="Arial"/>
            </a:endParaRPr>
          </a:p>
          <a:p>
            <a:pPr>
              <a:lnSpc>
                <a:spcPct val="100000"/>
              </a:lnSpc>
              <a:spcBef>
                <a:spcPts val="35"/>
              </a:spcBef>
              <a:buClr>
                <a:srgbClr val="00637C"/>
              </a:buClr>
              <a:buFont typeface="Wingdings"/>
              <a:buChar char=""/>
            </a:pPr>
            <a:endParaRPr sz="1650" dirty="0">
              <a:latin typeface="Arial"/>
              <a:cs typeface="Arial"/>
            </a:endParaRPr>
          </a:p>
          <a:p>
            <a:pPr marL="354965" marR="5080" indent="-342900">
              <a:lnSpc>
                <a:spcPct val="114999"/>
              </a:lnSpc>
              <a:buClr>
                <a:srgbClr val="00637C"/>
              </a:buClr>
              <a:buSzPct val="128571"/>
              <a:buFont typeface="Wingdings"/>
              <a:buChar char=""/>
              <a:tabLst>
                <a:tab pos="354965" algn="l"/>
                <a:tab pos="355600" algn="l"/>
              </a:tabLst>
            </a:pPr>
            <a:r>
              <a:rPr sz="1400" b="1" spc="-5" dirty="0">
                <a:solidFill>
                  <a:srgbClr val="CC0000"/>
                </a:solidFill>
                <a:latin typeface="Arial"/>
                <a:cs typeface="Arial"/>
              </a:rPr>
              <a:t>Rating</a:t>
            </a:r>
            <a:r>
              <a:rPr sz="1400" b="1" spc="-25" dirty="0">
                <a:solidFill>
                  <a:srgbClr val="CC0000"/>
                </a:solidFill>
                <a:latin typeface="Arial"/>
                <a:cs typeface="Arial"/>
              </a:rPr>
              <a:t> </a:t>
            </a:r>
            <a:r>
              <a:rPr sz="1400" b="1" dirty="0">
                <a:solidFill>
                  <a:srgbClr val="CC0000"/>
                </a:solidFill>
                <a:latin typeface="Arial"/>
                <a:cs typeface="Arial"/>
              </a:rPr>
              <a:t>- </a:t>
            </a:r>
            <a:r>
              <a:rPr sz="1400" i="1" dirty="0">
                <a:solidFill>
                  <a:srgbClr val="00637C"/>
                </a:solidFill>
                <a:latin typeface="Arial"/>
                <a:cs typeface="Arial"/>
              </a:rPr>
              <a:t>Ratings</a:t>
            </a:r>
            <a:r>
              <a:rPr sz="1400" i="1" spc="-20" dirty="0">
                <a:solidFill>
                  <a:srgbClr val="00637C"/>
                </a:solidFill>
                <a:latin typeface="Arial"/>
                <a:cs typeface="Arial"/>
              </a:rPr>
              <a:t> </a:t>
            </a:r>
            <a:r>
              <a:rPr sz="1400" i="1" dirty="0">
                <a:solidFill>
                  <a:srgbClr val="00637C"/>
                </a:solidFill>
                <a:latin typeface="Arial"/>
                <a:cs typeface="Arial"/>
              </a:rPr>
              <a:t>are</a:t>
            </a:r>
            <a:r>
              <a:rPr sz="1400" i="1" spc="-15" dirty="0">
                <a:solidFill>
                  <a:srgbClr val="00637C"/>
                </a:solidFill>
                <a:latin typeface="Arial"/>
                <a:cs typeface="Arial"/>
              </a:rPr>
              <a:t> </a:t>
            </a:r>
            <a:r>
              <a:rPr sz="1400" i="1" dirty="0">
                <a:solidFill>
                  <a:srgbClr val="00637C"/>
                </a:solidFill>
                <a:latin typeface="Arial"/>
                <a:cs typeface="Arial"/>
              </a:rPr>
              <a:t>number</a:t>
            </a:r>
            <a:r>
              <a:rPr sz="1400" i="1" spc="-25" dirty="0">
                <a:solidFill>
                  <a:srgbClr val="00637C"/>
                </a:solidFill>
                <a:latin typeface="Arial"/>
                <a:cs typeface="Arial"/>
              </a:rPr>
              <a:t> </a:t>
            </a:r>
            <a:r>
              <a:rPr sz="1400" i="1" dirty="0">
                <a:solidFill>
                  <a:srgbClr val="00637C"/>
                </a:solidFill>
                <a:latin typeface="Arial"/>
                <a:cs typeface="Arial"/>
              </a:rPr>
              <a:t>varies</a:t>
            </a:r>
            <a:r>
              <a:rPr sz="1400" i="1" spc="-30" dirty="0">
                <a:solidFill>
                  <a:srgbClr val="00637C"/>
                </a:solidFill>
                <a:latin typeface="Arial"/>
                <a:cs typeface="Arial"/>
              </a:rPr>
              <a:t> </a:t>
            </a:r>
            <a:r>
              <a:rPr sz="1400" i="1" dirty="0">
                <a:solidFill>
                  <a:srgbClr val="00637C"/>
                </a:solidFill>
                <a:latin typeface="Arial"/>
                <a:cs typeface="Arial"/>
              </a:rPr>
              <a:t>from</a:t>
            </a:r>
            <a:r>
              <a:rPr sz="1400" i="1" spc="-15" dirty="0">
                <a:solidFill>
                  <a:srgbClr val="00637C"/>
                </a:solidFill>
                <a:latin typeface="Arial"/>
                <a:cs typeface="Arial"/>
              </a:rPr>
              <a:t> </a:t>
            </a:r>
            <a:r>
              <a:rPr sz="1400" i="1" dirty="0">
                <a:solidFill>
                  <a:srgbClr val="00637C"/>
                </a:solidFill>
                <a:latin typeface="Arial"/>
                <a:cs typeface="Arial"/>
              </a:rPr>
              <a:t>0</a:t>
            </a:r>
            <a:r>
              <a:rPr sz="1400" i="1" spc="-40" dirty="0">
                <a:solidFill>
                  <a:srgbClr val="00637C"/>
                </a:solidFill>
                <a:latin typeface="Arial"/>
                <a:cs typeface="Arial"/>
              </a:rPr>
              <a:t> </a:t>
            </a:r>
            <a:r>
              <a:rPr sz="1400" i="1" dirty="0">
                <a:solidFill>
                  <a:srgbClr val="00637C"/>
                </a:solidFill>
                <a:latin typeface="Arial"/>
                <a:cs typeface="Arial"/>
              </a:rPr>
              <a:t>–</a:t>
            </a:r>
            <a:r>
              <a:rPr sz="1400" i="1" spc="-5" dirty="0">
                <a:solidFill>
                  <a:srgbClr val="00637C"/>
                </a:solidFill>
                <a:latin typeface="Arial"/>
                <a:cs typeface="Arial"/>
              </a:rPr>
              <a:t> </a:t>
            </a:r>
            <a:r>
              <a:rPr sz="1400" i="1" dirty="0">
                <a:solidFill>
                  <a:srgbClr val="00637C"/>
                </a:solidFill>
                <a:latin typeface="Arial"/>
                <a:cs typeface="Arial"/>
              </a:rPr>
              <a:t>5.0</a:t>
            </a:r>
            <a:r>
              <a:rPr sz="1400" i="1" spc="-20" dirty="0">
                <a:solidFill>
                  <a:srgbClr val="00637C"/>
                </a:solidFill>
                <a:latin typeface="Arial"/>
                <a:cs typeface="Arial"/>
              </a:rPr>
              <a:t> </a:t>
            </a:r>
            <a:r>
              <a:rPr sz="1400" i="1" dirty="0">
                <a:solidFill>
                  <a:srgbClr val="00637C"/>
                </a:solidFill>
                <a:latin typeface="Arial"/>
                <a:cs typeface="Arial"/>
              </a:rPr>
              <a:t>calculated</a:t>
            </a:r>
            <a:r>
              <a:rPr sz="1400" i="1" spc="-40" dirty="0">
                <a:solidFill>
                  <a:srgbClr val="00637C"/>
                </a:solidFill>
                <a:latin typeface="Arial"/>
                <a:cs typeface="Arial"/>
              </a:rPr>
              <a:t> </a:t>
            </a:r>
            <a:r>
              <a:rPr sz="1400" i="1" dirty="0">
                <a:solidFill>
                  <a:srgbClr val="00637C"/>
                </a:solidFill>
                <a:latin typeface="Arial"/>
                <a:cs typeface="Arial"/>
              </a:rPr>
              <a:t>by</a:t>
            </a:r>
            <a:r>
              <a:rPr sz="1400" i="1" spc="-15" dirty="0">
                <a:solidFill>
                  <a:srgbClr val="00637C"/>
                </a:solidFill>
                <a:latin typeface="Arial"/>
                <a:cs typeface="Arial"/>
              </a:rPr>
              <a:t> </a:t>
            </a:r>
            <a:r>
              <a:rPr sz="1400" i="1" dirty="0">
                <a:solidFill>
                  <a:srgbClr val="00637C"/>
                </a:solidFill>
                <a:latin typeface="Arial"/>
                <a:cs typeface="Arial"/>
              </a:rPr>
              <a:t>play</a:t>
            </a:r>
            <a:r>
              <a:rPr sz="1400" i="1" spc="-10" dirty="0">
                <a:solidFill>
                  <a:srgbClr val="00637C"/>
                </a:solidFill>
                <a:latin typeface="Arial"/>
                <a:cs typeface="Arial"/>
              </a:rPr>
              <a:t> </a:t>
            </a:r>
            <a:r>
              <a:rPr sz="1400" i="1" dirty="0">
                <a:solidFill>
                  <a:srgbClr val="00637C"/>
                </a:solidFill>
                <a:latin typeface="Arial"/>
                <a:cs typeface="Arial"/>
              </a:rPr>
              <a:t>store</a:t>
            </a:r>
            <a:r>
              <a:rPr sz="1400" i="1" spc="-45" dirty="0">
                <a:solidFill>
                  <a:srgbClr val="00637C"/>
                </a:solidFill>
                <a:latin typeface="Arial"/>
                <a:cs typeface="Arial"/>
              </a:rPr>
              <a:t> </a:t>
            </a:r>
            <a:r>
              <a:rPr sz="1400" i="1" dirty="0">
                <a:solidFill>
                  <a:srgbClr val="00637C"/>
                </a:solidFill>
                <a:latin typeface="Arial"/>
                <a:cs typeface="Arial"/>
              </a:rPr>
              <a:t>based</a:t>
            </a:r>
            <a:r>
              <a:rPr sz="1400" i="1" spc="-25" dirty="0">
                <a:solidFill>
                  <a:srgbClr val="00637C"/>
                </a:solidFill>
                <a:latin typeface="Arial"/>
                <a:cs typeface="Arial"/>
              </a:rPr>
              <a:t> </a:t>
            </a:r>
            <a:r>
              <a:rPr sz="1400" i="1" dirty="0">
                <a:solidFill>
                  <a:srgbClr val="00637C"/>
                </a:solidFill>
                <a:latin typeface="Arial"/>
                <a:cs typeface="Arial"/>
              </a:rPr>
              <a:t>on</a:t>
            </a:r>
            <a:r>
              <a:rPr sz="1400" i="1" spc="-5" dirty="0">
                <a:solidFill>
                  <a:srgbClr val="00637C"/>
                </a:solidFill>
                <a:latin typeface="Arial"/>
                <a:cs typeface="Arial"/>
              </a:rPr>
              <a:t> </a:t>
            </a:r>
            <a:r>
              <a:rPr sz="1400" i="1" dirty="0">
                <a:solidFill>
                  <a:srgbClr val="00637C"/>
                </a:solidFill>
                <a:latin typeface="Arial"/>
                <a:cs typeface="Arial"/>
              </a:rPr>
              <a:t>ratings</a:t>
            </a:r>
            <a:r>
              <a:rPr sz="1400" i="1" spc="-40" dirty="0">
                <a:solidFill>
                  <a:srgbClr val="00637C"/>
                </a:solidFill>
                <a:latin typeface="Arial"/>
                <a:cs typeface="Arial"/>
              </a:rPr>
              <a:t> </a:t>
            </a:r>
            <a:r>
              <a:rPr sz="1400" i="1" dirty="0">
                <a:solidFill>
                  <a:srgbClr val="00637C"/>
                </a:solidFill>
                <a:latin typeface="Arial"/>
                <a:cs typeface="Arial"/>
              </a:rPr>
              <a:t>given</a:t>
            </a:r>
            <a:r>
              <a:rPr sz="1400" i="1" spc="-15" dirty="0">
                <a:solidFill>
                  <a:srgbClr val="00637C"/>
                </a:solidFill>
                <a:latin typeface="Arial"/>
                <a:cs typeface="Arial"/>
              </a:rPr>
              <a:t> </a:t>
            </a:r>
            <a:r>
              <a:rPr sz="1400" i="1" dirty="0">
                <a:solidFill>
                  <a:srgbClr val="00637C"/>
                </a:solidFill>
                <a:latin typeface="Arial"/>
                <a:cs typeface="Arial"/>
              </a:rPr>
              <a:t>by </a:t>
            </a:r>
            <a:r>
              <a:rPr sz="1400" i="1" spc="-375" dirty="0">
                <a:solidFill>
                  <a:srgbClr val="00637C"/>
                </a:solidFill>
                <a:latin typeface="Arial"/>
                <a:cs typeface="Arial"/>
              </a:rPr>
              <a:t> </a:t>
            </a:r>
            <a:r>
              <a:rPr sz="1400" i="1" dirty="0">
                <a:solidFill>
                  <a:srgbClr val="00637C"/>
                </a:solidFill>
                <a:latin typeface="Arial"/>
                <a:cs typeface="Arial"/>
              </a:rPr>
              <a:t>every</a:t>
            </a:r>
            <a:r>
              <a:rPr sz="1400" i="1" spc="-35" dirty="0">
                <a:solidFill>
                  <a:srgbClr val="00637C"/>
                </a:solidFill>
                <a:latin typeface="Arial"/>
                <a:cs typeface="Arial"/>
              </a:rPr>
              <a:t> </a:t>
            </a:r>
            <a:r>
              <a:rPr sz="1400" i="1" dirty="0">
                <a:solidFill>
                  <a:srgbClr val="00637C"/>
                </a:solidFill>
                <a:latin typeface="Arial"/>
                <a:cs typeface="Arial"/>
              </a:rPr>
              <a:t>unique</a:t>
            </a:r>
            <a:r>
              <a:rPr sz="1400" i="1" spc="-35" dirty="0">
                <a:solidFill>
                  <a:srgbClr val="00637C"/>
                </a:solidFill>
                <a:latin typeface="Arial"/>
                <a:cs typeface="Arial"/>
              </a:rPr>
              <a:t> </a:t>
            </a:r>
            <a:r>
              <a:rPr sz="1400" i="1" dirty="0">
                <a:solidFill>
                  <a:srgbClr val="00637C"/>
                </a:solidFill>
                <a:latin typeface="Arial"/>
                <a:cs typeface="Arial"/>
              </a:rPr>
              <a:t>user.</a:t>
            </a:r>
            <a:endParaRPr sz="1400" dirty="0">
              <a:latin typeface="Arial"/>
              <a:cs typeface="Arial"/>
            </a:endParaRPr>
          </a:p>
          <a:p>
            <a:pPr>
              <a:lnSpc>
                <a:spcPct val="100000"/>
              </a:lnSpc>
              <a:buClr>
                <a:srgbClr val="00637C"/>
              </a:buClr>
              <a:buFont typeface="Wingdings"/>
              <a:buChar char=""/>
            </a:pPr>
            <a:endParaRPr sz="1900" dirty="0">
              <a:latin typeface="Arial"/>
              <a:cs typeface="Arial"/>
            </a:endParaRPr>
          </a:p>
          <a:p>
            <a:pPr marL="355600" indent="-342900">
              <a:lnSpc>
                <a:spcPct val="100000"/>
              </a:lnSpc>
              <a:spcBef>
                <a:spcPts val="5"/>
              </a:spcBef>
              <a:buClr>
                <a:srgbClr val="00637C"/>
              </a:buClr>
              <a:buSzPct val="128571"/>
              <a:buFont typeface="Wingdings"/>
              <a:buChar char=""/>
              <a:tabLst>
                <a:tab pos="354965" algn="l"/>
                <a:tab pos="355600" algn="l"/>
              </a:tabLst>
            </a:pPr>
            <a:r>
              <a:rPr sz="1400" b="1" dirty="0">
                <a:solidFill>
                  <a:srgbClr val="CC0000"/>
                </a:solidFill>
                <a:latin typeface="Arial"/>
                <a:cs typeface="Arial"/>
              </a:rPr>
              <a:t>Reviews-</a:t>
            </a:r>
            <a:r>
              <a:rPr sz="1400" b="1" spc="-50" dirty="0">
                <a:solidFill>
                  <a:srgbClr val="CC0000"/>
                </a:solidFill>
                <a:latin typeface="Arial"/>
                <a:cs typeface="Arial"/>
              </a:rPr>
              <a:t> </a:t>
            </a:r>
            <a:r>
              <a:rPr sz="1400" i="1" spc="-5" dirty="0">
                <a:solidFill>
                  <a:srgbClr val="00637C"/>
                </a:solidFill>
                <a:latin typeface="Arial"/>
                <a:cs typeface="Arial"/>
              </a:rPr>
              <a:t>Number</a:t>
            </a:r>
            <a:r>
              <a:rPr sz="1400" i="1" spc="-15" dirty="0">
                <a:solidFill>
                  <a:srgbClr val="00637C"/>
                </a:solidFill>
                <a:latin typeface="Arial"/>
                <a:cs typeface="Arial"/>
              </a:rPr>
              <a:t> </a:t>
            </a:r>
            <a:r>
              <a:rPr sz="1400" i="1" dirty="0">
                <a:solidFill>
                  <a:srgbClr val="00637C"/>
                </a:solidFill>
                <a:latin typeface="Arial"/>
                <a:cs typeface="Arial"/>
              </a:rPr>
              <a:t>of</a:t>
            </a:r>
            <a:r>
              <a:rPr sz="1400" i="1" spc="-10" dirty="0">
                <a:solidFill>
                  <a:srgbClr val="00637C"/>
                </a:solidFill>
                <a:latin typeface="Arial"/>
                <a:cs typeface="Arial"/>
              </a:rPr>
              <a:t> </a:t>
            </a:r>
            <a:r>
              <a:rPr sz="1400" i="1" spc="-5" dirty="0">
                <a:solidFill>
                  <a:srgbClr val="00637C"/>
                </a:solidFill>
                <a:latin typeface="Arial"/>
                <a:cs typeface="Arial"/>
              </a:rPr>
              <a:t>Reviews</a:t>
            </a:r>
            <a:r>
              <a:rPr sz="1400" i="1" spc="-10" dirty="0">
                <a:solidFill>
                  <a:srgbClr val="00637C"/>
                </a:solidFill>
                <a:latin typeface="Arial"/>
                <a:cs typeface="Arial"/>
              </a:rPr>
              <a:t> </a:t>
            </a:r>
            <a:r>
              <a:rPr sz="1400" i="1" dirty="0">
                <a:solidFill>
                  <a:srgbClr val="00637C"/>
                </a:solidFill>
                <a:latin typeface="Arial"/>
                <a:cs typeface="Arial"/>
              </a:rPr>
              <a:t>given</a:t>
            </a:r>
            <a:r>
              <a:rPr sz="1400" i="1" spc="-15" dirty="0">
                <a:solidFill>
                  <a:srgbClr val="00637C"/>
                </a:solidFill>
                <a:latin typeface="Arial"/>
                <a:cs typeface="Arial"/>
              </a:rPr>
              <a:t> </a:t>
            </a:r>
            <a:r>
              <a:rPr sz="1400" i="1" dirty="0">
                <a:solidFill>
                  <a:srgbClr val="00637C"/>
                </a:solidFill>
                <a:latin typeface="Arial"/>
                <a:cs typeface="Arial"/>
              </a:rPr>
              <a:t>by</a:t>
            </a:r>
            <a:r>
              <a:rPr sz="1400" i="1" spc="-10" dirty="0">
                <a:solidFill>
                  <a:srgbClr val="00637C"/>
                </a:solidFill>
                <a:latin typeface="Arial"/>
                <a:cs typeface="Arial"/>
              </a:rPr>
              <a:t> </a:t>
            </a:r>
            <a:r>
              <a:rPr sz="1400" i="1" dirty="0">
                <a:solidFill>
                  <a:srgbClr val="00637C"/>
                </a:solidFill>
                <a:latin typeface="Arial"/>
                <a:cs typeface="Arial"/>
              </a:rPr>
              <a:t>every</a:t>
            </a:r>
            <a:r>
              <a:rPr sz="1400" i="1" spc="-30" dirty="0">
                <a:solidFill>
                  <a:srgbClr val="00637C"/>
                </a:solidFill>
                <a:latin typeface="Arial"/>
                <a:cs typeface="Arial"/>
              </a:rPr>
              <a:t> </a:t>
            </a:r>
            <a:r>
              <a:rPr sz="1400" i="1" dirty="0">
                <a:solidFill>
                  <a:srgbClr val="00637C"/>
                </a:solidFill>
                <a:latin typeface="Arial"/>
                <a:cs typeface="Arial"/>
              </a:rPr>
              <a:t>unique</a:t>
            </a:r>
            <a:r>
              <a:rPr sz="1400" i="1" spc="-30" dirty="0">
                <a:solidFill>
                  <a:srgbClr val="00637C"/>
                </a:solidFill>
                <a:latin typeface="Arial"/>
                <a:cs typeface="Arial"/>
              </a:rPr>
              <a:t> </a:t>
            </a:r>
            <a:r>
              <a:rPr sz="1400" i="1" dirty="0">
                <a:solidFill>
                  <a:srgbClr val="00637C"/>
                </a:solidFill>
                <a:latin typeface="Arial"/>
                <a:cs typeface="Arial"/>
              </a:rPr>
              <a:t>user</a:t>
            </a:r>
            <a:r>
              <a:rPr sz="1400" i="1" spc="-25" dirty="0">
                <a:solidFill>
                  <a:srgbClr val="00637C"/>
                </a:solidFill>
                <a:latin typeface="Arial"/>
                <a:cs typeface="Arial"/>
              </a:rPr>
              <a:t> </a:t>
            </a:r>
            <a:r>
              <a:rPr sz="1400" i="1" spc="-5" dirty="0">
                <a:solidFill>
                  <a:srgbClr val="00637C"/>
                </a:solidFill>
                <a:latin typeface="Arial"/>
                <a:cs typeface="Arial"/>
              </a:rPr>
              <a:t>who </a:t>
            </a:r>
            <a:r>
              <a:rPr sz="1400" i="1" dirty="0">
                <a:solidFill>
                  <a:srgbClr val="00637C"/>
                </a:solidFill>
                <a:latin typeface="Arial"/>
                <a:cs typeface="Arial"/>
              </a:rPr>
              <a:t>installed</a:t>
            </a:r>
            <a:r>
              <a:rPr sz="1400" i="1" spc="-40" dirty="0">
                <a:solidFill>
                  <a:srgbClr val="00637C"/>
                </a:solidFill>
                <a:latin typeface="Arial"/>
                <a:cs typeface="Arial"/>
              </a:rPr>
              <a:t> </a:t>
            </a:r>
            <a:r>
              <a:rPr sz="1400" i="1" dirty="0">
                <a:solidFill>
                  <a:srgbClr val="00637C"/>
                </a:solidFill>
                <a:latin typeface="Arial"/>
                <a:cs typeface="Arial"/>
              </a:rPr>
              <a:t>the</a:t>
            </a:r>
            <a:r>
              <a:rPr sz="1400" i="1" spc="-20" dirty="0">
                <a:solidFill>
                  <a:srgbClr val="00637C"/>
                </a:solidFill>
                <a:latin typeface="Arial"/>
                <a:cs typeface="Arial"/>
              </a:rPr>
              <a:t> </a:t>
            </a:r>
            <a:r>
              <a:rPr sz="1400" i="1" dirty="0">
                <a:solidFill>
                  <a:srgbClr val="00637C"/>
                </a:solidFill>
                <a:latin typeface="Arial"/>
                <a:cs typeface="Arial"/>
              </a:rPr>
              <a:t>app</a:t>
            </a:r>
            <a:r>
              <a:rPr sz="1400" i="1" spc="-15" dirty="0">
                <a:solidFill>
                  <a:srgbClr val="00637C"/>
                </a:solidFill>
                <a:latin typeface="Arial"/>
                <a:cs typeface="Arial"/>
              </a:rPr>
              <a:t> </a:t>
            </a:r>
            <a:r>
              <a:rPr sz="1400" i="1" dirty="0">
                <a:solidFill>
                  <a:srgbClr val="00637C"/>
                </a:solidFill>
                <a:latin typeface="Arial"/>
                <a:cs typeface="Arial"/>
              </a:rPr>
              <a:t>on</a:t>
            </a:r>
            <a:r>
              <a:rPr sz="1400" i="1" spc="-5" dirty="0">
                <a:solidFill>
                  <a:srgbClr val="00637C"/>
                </a:solidFill>
                <a:latin typeface="Arial"/>
                <a:cs typeface="Arial"/>
              </a:rPr>
              <a:t> </a:t>
            </a:r>
            <a:r>
              <a:rPr sz="1400" i="1" dirty="0">
                <a:solidFill>
                  <a:srgbClr val="00637C"/>
                </a:solidFill>
                <a:latin typeface="Arial"/>
                <a:cs typeface="Arial"/>
              </a:rPr>
              <a:t>their</a:t>
            </a:r>
            <a:r>
              <a:rPr sz="1400" i="1" spc="-25" dirty="0">
                <a:solidFill>
                  <a:srgbClr val="00637C"/>
                </a:solidFill>
                <a:latin typeface="Arial"/>
                <a:cs typeface="Arial"/>
              </a:rPr>
              <a:t> </a:t>
            </a:r>
            <a:r>
              <a:rPr sz="1400" i="1" dirty="0">
                <a:solidFill>
                  <a:srgbClr val="00637C"/>
                </a:solidFill>
                <a:latin typeface="Arial"/>
                <a:cs typeface="Arial"/>
              </a:rPr>
              <a:t>device.</a:t>
            </a:r>
            <a:endParaRPr sz="1400" dirty="0">
              <a:latin typeface="Arial"/>
              <a:cs typeface="Arial"/>
            </a:endParaRPr>
          </a:p>
          <a:p>
            <a:pPr>
              <a:lnSpc>
                <a:spcPct val="100000"/>
              </a:lnSpc>
              <a:spcBef>
                <a:spcPts val="55"/>
              </a:spcBef>
              <a:buClr>
                <a:srgbClr val="00637C"/>
              </a:buClr>
              <a:buFont typeface="Wingdings"/>
              <a:buChar char=""/>
            </a:pPr>
            <a:endParaRPr sz="1850" dirty="0">
              <a:latin typeface="Arial"/>
              <a:cs typeface="Arial"/>
            </a:endParaRPr>
          </a:p>
          <a:p>
            <a:pPr marL="355600" indent="-342900">
              <a:lnSpc>
                <a:spcPct val="100000"/>
              </a:lnSpc>
              <a:buClr>
                <a:srgbClr val="00637C"/>
              </a:buClr>
              <a:buSzPct val="128571"/>
              <a:buFont typeface="Wingdings"/>
              <a:buChar char=""/>
              <a:tabLst>
                <a:tab pos="354965" algn="l"/>
                <a:tab pos="355600" algn="l"/>
              </a:tabLst>
            </a:pPr>
            <a:r>
              <a:rPr sz="1400" b="1" dirty="0">
                <a:solidFill>
                  <a:srgbClr val="CC0000"/>
                </a:solidFill>
                <a:latin typeface="Arial"/>
                <a:cs typeface="Arial"/>
              </a:rPr>
              <a:t>Size-</a:t>
            </a:r>
            <a:r>
              <a:rPr sz="1400" b="1" spc="-35" dirty="0">
                <a:solidFill>
                  <a:srgbClr val="CC0000"/>
                </a:solidFill>
                <a:latin typeface="Arial"/>
                <a:cs typeface="Arial"/>
              </a:rPr>
              <a:t> </a:t>
            </a:r>
            <a:r>
              <a:rPr sz="1400" i="1" spc="-10" dirty="0">
                <a:solidFill>
                  <a:srgbClr val="00637C"/>
                </a:solidFill>
                <a:latin typeface="Arial"/>
                <a:cs typeface="Arial"/>
              </a:rPr>
              <a:t>Size</a:t>
            </a:r>
            <a:r>
              <a:rPr sz="1400" i="1" spc="40" dirty="0">
                <a:solidFill>
                  <a:srgbClr val="00637C"/>
                </a:solidFill>
                <a:latin typeface="Arial"/>
                <a:cs typeface="Arial"/>
              </a:rPr>
              <a:t> </a:t>
            </a:r>
            <a:r>
              <a:rPr sz="1400" i="1" dirty="0">
                <a:solidFill>
                  <a:srgbClr val="00637C"/>
                </a:solidFill>
                <a:latin typeface="Arial"/>
                <a:cs typeface="Arial"/>
              </a:rPr>
              <a:t>of</a:t>
            </a:r>
            <a:r>
              <a:rPr sz="1400" i="1" spc="-15" dirty="0">
                <a:solidFill>
                  <a:srgbClr val="00637C"/>
                </a:solidFill>
                <a:latin typeface="Arial"/>
                <a:cs typeface="Arial"/>
              </a:rPr>
              <a:t> </a:t>
            </a:r>
            <a:r>
              <a:rPr sz="1400" i="1" dirty="0">
                <a:solidFill>
                  <a:srgbClr val="00637C"/>
                </a:solidFill>
                <a:latin typeface="Arial"/>
                <a:cs typeface="Arial"/>
              </a:rPr>
              <a:t>the</a:t>
            </a:r>
            <a:r>
              <a:rPr sz="1400" i="1" spc="-30" dirty="0">
                <a:solidFill>
                  <a:srgbClr val="00637C"/>
                </a:solidFill>
                <a:latin typeface="Arial"/>
                <a:cs typeface="Arial"/>
              </a:rPr>
              <a:t> </a:t>
            </a:r>
            <a:r>
              <a:rPr sz="1400" i="1" dirty="0">
                <a:solidFill>
                  <a:srgbClr val="00637C"/>
                </a:solidFill>
                <a:latin typeface="Arial"/>
                <a:cs typeface="Arial"/>
              </a:rPr>
              <a:t>particular</a:t>
            </a:r>
            <a:r>
              <a:rPr sz="1400" i="1" spc="-45" dirty="0">
                <a:solidFill>
                  <a:srgbClr val="00637C"/>
                </a:solidFill>
                <a:latin typeface="Arial"/>
                <a:cs typeface="Arial"/>
              </a:rPr>
              <a:t> </a:t>
            </a:r>
            <a:r>
              <a:rPr sz="1400" i="1" dirty="0">
                <a:solidFill>
                  <a:srgbClr val="00637C"/>
                </a:solidFill>
                <a:latin typeface="Arial"/>
                <a:cs typeface="Arial"/>
              </a:rPr>
              <a:t>app</a:t>
            </a:r>
            <a:r>
              <a:rPr sz="1400" i="1" spc="-25" dirty="0">
                <a:solidFill>
                  <a:srgbClr val="00637C"/>
                </a:solidFill>
                <a:latin typeface="Arial"/>
                <a:cs typeface="Arial"/>
              </a:rPr>
              <a:t> </a:t>
            </a:r>
            <a:r>
              <a:rPr sz="1400" i="1" dirty="0">
                <a:solidFill>
                  <a:srgbClr val="00637C"/>
                </a:solidFill>
                <a:latin typeface="Arial"/>
                <a:cs typeface="Arial"/>
              </a:rPr>
              <a:t>and</a:t>
            </a:r>
            <a:r>
              <a:rPr sz="1400" i="1" spc="-20" dirty="0">
                <a:solidFill>
                  <a:srgbClr val="00637C"/>
                </a:solidFill>
                <a:latin typeface="Arial"/>
                <a:cs typeface="Arial"/>
              </a:rPr>
              <a:t> </a:t>
            </a:r>
            <a:r>
              <a:rPr sz="1400" i="1" dirty="0">
                <a:solidFill>
                  <a:srgbClr val="00637C"/>
                </a:solidFill>
                <a:latin typeface="Arial"/>
                <a:cs typeface="Arial"/>
              </a:rPr>
              <a:t>is</a:t>
            </a:r>
            <a:r>
              <a:rPr sz="1400" i="1" spc="-5" dirty="0">
                <a:solidFill>
                  <a:srgbClr val="00637C"/>
                </a:solidFill>
                <a:latin typeface="Arial"/>
                <a:cs typeface="Arial"/>
              </a:rPr>
              <a:t> </a:t>
            </a:r>
            <a:r>
              <a:rPr sz="1400" i="1" dirty="0">
                <a:solidFill>
                  <a:srgbClr val="00637C"/>
                </a:solidFill>
                <a:latin typeface="Arial"/>
                <a:cs typeface="Arial"/>
              </a:rPr>
              <a:t>in</a:t>
            </a:r>
            <a:r>
              <a:rPr sz="1400" i="1" spc="-10" dirty="0">
                <a:solidFill>
                  <a:srgbClr val="00637C"/>
                </a:solidFill>
                <a:latin typeface="Arial"/>
                <a:cs typeface="Arial"/>
              </a:rPr>
              <a:t> </a:t>
            </a:r>
            <a:r>
              <a:rPr sz="1400" i="1" dirty="0">
                <a:solidFill>
                  <a:srgbClr val="00637C"/>
                </a:solidFill>
                <a:latin typeface="Arial"/>
                <a:cs typeface="Arial"/>
              </a:rPr>
              <a:t>the</a:t>
            </a:r>
            <a:r>
              <a:rPr sz="1400" i="1" spc="-30" dirty="0">
                <a:solidFill>
                  <a:srgbClr val="00637C"/>
                </a:solidFill>
                <a:latin typeface="Arial"/>
                <a:cs typeface="Arial"/>
              </a:rPr>
              <a:t> </a:t>
            </a:r>
            <a:r>
              <a:rPr sz="1400" i="1" dirty="0">
                <a:solidFill>
                  <a:srgbClr val="00637C"/>
                </a:solidFill>
                <a:latin typeface="Arial"/>
                <a:cs typeface="Arial"/>
              </a:rPr>
              <a:t>format</a:t>
            </a:r>
            <a:r>
              <a:rPr sz="1400" i="1" spc="-30" dirty="0">
                <a:solidFill>
                  <a:srgbClr val="00637C"/>
                </a:solidFill>
                <a:latin typeface="Arial"/>
                <a:cs typeface="Arial"/>
              </a:rPr>
              <a:t> </a:t>
            </a:r>
            <a:r>
              <a:rPr sz="1400" i="1" dirty="0">
                <a:solidFill>
                  <a:srgbClr val="00637C"/>
                </a:solidFill>
                <a:latin typeface="Arial"/>
                <a:cs typeface="Arial"/>
              </a:rPr>
              <a:t>of</a:t>
            </a:r>
            <a:r>
              <a:rPr sz="1400" i="1" spc="-20" dirty="0">
                <a:solidFill>
                  <a:srgbClr val="00637C"/>
                </a:solidFill>
                <a:latin typeface="Arial"/>
                <a:cs typeface="Arial"/>
              </a:rPr>
              <a:t> </a:t>
            </a:r>
            <a:r>
              <a:rPr sz="1400" i="1" spc="-10" dirty="0">
                <a:solidFill>
                  <a:srgbClr val="00637C"/>
                </a:solidFill>
                <a:latin typeface="Arial"/>
                <a:cs typeface="Arial"/>
              </a:rPr>
              <a:t>Mb</a:t>
            </a:r>
            <a:r>
              <a:rPr sz="1400" i="1" spc="5" dirty="0">
                <a:solidFill>
                  <a:srgbClr val="00637C"/>
                </a:solidFill>
                <a:latin typeface="Arial"/>
                <a:cs typeface="Arial"/>
              </a:rPr>
              <a:t> </a:t>
            </a:r>
            <a:r>
              <a:rPr sz="1400" i="1" dirty="0">
                <a:solidFill>
                  <a:srgbClr val="00637C"/>
                </a:solidFill>
                <a:latin typeface="Arial"/>
                <a:cs typeface="Arial"/>
              </a:rPr>
              <a:t>and </a:t>
            </a:r>
            <a:r>
              <a:rPr sz="1400" i="1" spc="-5" dirty="0">
                <a:solidFill>
                  <a:srgbClr val="00637C"/>
                </a:solidFill>
                <a:latin typeface="Arial"/>
                <a:cs typeface="Arial"/>
              </a:rPr>
              <a:t>Kb</a:t>
            </a:r>
            <a:r>
              <a:rPr sz="1400" i="1" spc="-10" dirty="0">
                <a:solidFill>
                  <a:srgbClr val="00637C"/>
                </a:solidFill>
                <a:latin typeface="Arial"/>
                <a:cs typeface="Arial"/>
              </a:rPr>
              <a:t> </a:t>
            </a:r>
            <a:r>
              <a:rPr sz="1400" b="1" i="1" dirty="0">
                <a:solidFill>
                  <a:srgbClr val="CC0000"/>
                </a:solidFill>
                <a:latin typeface="Arial"/>
                <a:cs typeface="Arial"/>
              </a:rPr>
              <a:t>.</a:t>
            </a:r>
            <a:endParaRPr sz="1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87248"/>
            <a:ext cx="5822950" cy="635000"/>
          </a:xfrm>
          <a:prstGeom prst="rect">
            <a:avLst/>
          </a:prstGeom>
        </p:spPr>
        <p:txBody>
          <a:bodyPr vert="horz" wrap="square" lIns="0" tIns="12065" rIns="0" bIns="0" rtlCol="0">
            <a:spAutoFit/>
          </a:bodyPr>
          <a:lstStyle/>
          <a:p>
            <a:pPr marL="12700">
              <a:lnSpc>
                <a:spcPct val="100000"/>
              </a:lnSpc>
              <a:spcBef>
                <a:spcPts val="95"/>
              </a:spcBef>
            </a:pPr>
            <a:r>
              <a:rPr sz="4000" spc="-330" dirty="0">
                <a:latin typeface="Tahoma"/>
                <a:cs typeface="Tahoma"/>
              </a:rPr>
              <a:t>Data</a:t>
            </a:r>
            <a:r>
              <a:rPr sz="4000" spc="-100" dirty="0">
                <a:latin typeface="Tahoma"/>
                <a:cs typeface="Tahoma"/>
              </a:rPr>
              <a:t> </a:t>
            </a:r>
            <a:r>
              <a:rPr sz="4000" spc="-270" dirty="0">
                <a:latin typeface="Tahoma"/>
                <a:cs typeface="Tahoma"/>
              </a:rPr>
              <a:t>Summary</a:t>
            </a:r>
            <a:r>
              <a:rPr sz="4000" spc="-75" dirty="0">
                <a:latin typeface="Tahoma"/>
                <a:cs typeface="Tahoma"/>
              </a:rPr>
              <a:t> </a:t>
            </a:r>
            <a:r>
              <a:rPr sz="4000" spc="-320" dirty="0">
                <a:latin typeface="Tahoma"/>
                <a:cs typeface="Tahoma"/>
              </a:rPr>
              <a:t>(continue)</a:t>
            </a:r>
            <a:endParaRPr sz="4000">
              <a:latin typeface="Tahoma"/>
              <a:cs typeface="Tahoma"/>
            </a:endParaRPr>
          </a:p>
        </p:txBody>
      </p:sp>
      <p:sp>
        <p:nvSpPr>
          <p:cNvPr id="3" name="object 3"/>
          <p:cNvSpPr txBox="1"/>
          <p:nvPr/>
        </p:nvSpPr>
        <p:spPr>
          <a:xfrm>
            <a:off x="504850" y="948689"/>
            <a:ext cx="8085455" cy="3676015"/>
          </a:xfrm>
          <a:prstGeom prst="rect">
            <a:avLst/>
          </a:prstGeom>
        </p:spPr>
        <p:txBody>
          <a:bodyPr vert="horz" wrap="square" lIns="0" tIns="13335" rIns="0" bIns="0" rtlCol="0">
            <a:spAutoFit/>
          </a:bodyPr>
          <a:lstStyle/>
          <a:p>
            <a:pPr marL="355600" indent="-342900">
              <a:lnSpc>
                <a:spcPct val="100000"/>
              </a:lnSpc>
              <a:spcBef>
                <a:spcPts val="105"/>
              </a:spcBef>
              <a:buClr>
                <a:srgbClr val="00637C"/>
              </a:buClr>
              <a:buSzPct val="128571"/>
              <a:buFont typeface="Wingdings"/>
              <a:buChar char=""/>
              <a:tabLst>
                <a:tab pos="354965" algn="l"/>
                <a:tab pos="355600" algn="l"/>
              </a:tabLst>
            </a:pPr>
            <a:r>
              <a:rPr sz="1400" b="1" spc="-5" dirty="0">
                <a:solidFill>
                  <a:srgbClr val="CC0000"/>
                </a:solidFill>
                <a:latin typeface="Arial"/>
                <a:cs typeface="Arial"/>
              </a:rPr>
              <a:t>Installs</a:t>
            </a:r>
            <a:r>
              <a:rPr sz="1400" b="1" spc="-40" dirty="0">
                <a:solidFill>
                  <a:srgbClr val="CC0000"/>
                </a:solidFill>
                <a:latin typeface="Arial"/>
                <a:cs typeface="Arial"/>
              </a:rPr>
              <a:t> </a:t>
            </a:r>
            <a:r>
              <a:rPr sz="1400" b="1" dirty="0">
                <a:solidFill>
                  <a:srgbClr val="CC0000"/>
                </a:solidFill>
                <a:latin typeface="Arial"/>
                <a:cs typeface="Arial"/>
              </a:rPr>
              <a:t>-</a:t>
            </a:r>
            <a:r>
              <a:rPr sz="1400" b="1" spc="-5" dirty="0">
                <a:solidFill>
                  <a:srgbClr val="CC0000"/>
                </a:solidFill>
                <a:latin typeface="Arial"/>
                <a:cs typeface="Arial"/>
              </a:rPr>
              <a:t> </a:t>
            </a:r>
            <a:r>
              <a:rPr sz="1400" i="1" dirty="0">
                <a:solidFill>
                  <a:srgbClr val="00637C"/>
                </a:solidFill>
                <a:latin typeface="Arial"/>
                <a:cs typeface="Arial"/>
              </a:rPr>
              <a:t>Number</a:t>
            </a:r>
            <a:r>
              <a:rPr sz="1400" i="1" spc="-10" dirty="0">
                <a:solidFill>
                  <a:srgbClr val="00637C"/>
                </a:solidFill>
                <a:latin typeface="Arial"/>
                <a:cs typeface="Arial"/>
              </a:rPr>
              <a:t> </a:t>
            </a:r>
            <a:r>
              <a:rPr sz="1400" i="1" dirty="0">
                <a:solidFill>
                  <a:srgbClr val="00637C"/>
                </a:solidFill>
                <a:latin typeface="Arial"/>
                <a:cs typeface="Arial"/>
              </a:rPr>
              <a:t>of</a:t>
            </a:r>
            <a:r>
              <a:rPr sz="1400" i="1" spc="-15" dirty="0">
                <a:solidFill>
                  <a:srgbClr val="00637C"/>
                </a:solidFill>
                <a:latin typeface="Arial"/>
                <a:cs typeface="Arial"/>
              </a:rPr>
              <a:t> </a:t>
            </a:r>
            <a:r>
              <a:rPr sz="1400" i="1" dirty="0">
                <a:solidFill>
                  <a:srgbClr val="00637C"/>
                </a:solidFill>
                <a:latin typeface="Arial"/>
                <a:cs typeface="Arial"/>
              </a:rPr>
              <a:t>App</a:t>
            </a:r>
            <a:r>
              <a:rPr sz="1400" i="1" spc="-5" dirty="0">
                <a:solidFill>
                  <a:srgbClr val="00637C"/>
                </a:solidFill>
                <a:latin typeface="Arial"/>
                <a:cs typeface="Arial"/>
              </a:rPr>
              <a:t> </a:t>
            </a:r>
            <a:r>
              <a:rPr sz="1400" i="1" dirty="0">
                <a:solidFill>
                  <a:srgbClr val="00637C"/>
                </a:solidFill>
                <a:latin typeface="Arial"/>
                <a:cs typeface="Arial"/>
              </a:rPr>
              <a:t>installs/downloads</a:t>
            </a:r>
            <a:r>
              <a:rPr sz="1400" i="1" spc="-30" dirty="0">
                <a:solidFill>
                  <a:srgbClr val="00637C"/>
                </a:solidFill>
                <a:latin typeface="Arial"/>
                <a:cs typeface="Arial"/>
              </a:rPr>
              <a:t> </a:t>
            </a:r>
            <a:r>
              <a:rPr sz="1400" i="1" dirty="0">
                <a:solidFill>
                  <a:srgbClr val="00637C"/>
                </a:solidFill>
                <a:latin typeface="Arial"/>
                <a:cs typeface="Arial"/>
              </a:rPr>
              <a:t>by</a:t>
            </a:r>
            <a:r>
              <a:rPr sz="1400" i="1" spc="-10" dirty="0">
                <a:solidFill>
                  <a:srgbClr val="00637C"/>
                </a:solidFill>
                <a:latin typeface="Arial"/>
                <a:cs typeface="Arial"/>
              </a:rPr>
              <a:t> </a:t>
            </a:r>
            <a:r>
              <a:rPr sz="1400" i="1" dirty="0">
                <a:solidFill>
                  <a:srgbClr val="00637C"/>
                </a:solidFill>
                <a:latin typeface="Arial"/>
                <a:cs typeface="Arial"/>
              </a:rPr>
              <a:t>users,</a:t>
            </a:r>
            <a:r>
              <a:rPr sz="1400" i="1" spc="-35" dirty="0">
                <a:solidFill>
                  <a:srgbClr val="00637C"/>
                </a:solidFill>
                <a:latin typeface="Arial"/>
                <a:cs typeface="Arial"/>
              </a:rPr>
              <a:t> </a:t>
            </a:r>
            <a:r>
              <a:rPr sz="1400" i="1" dirty="0">
                <a:solidFill>
                  <a:srgbClr val="00637C"/>
                </a:solidFill>
                <a:latin typeface="Arial"/>
                <a:cs typeface="Arial"/>
              </a:rPr>
              <a:t>also</a:t>
            </a:r>
            <a:r>
              <a:rPr sz="1400" i="1" spc="-20" dirty="0">
                <a:solidFill>
                  <a:srgbClr val="00637C"/>
                </a:solidFill>
                <a:latin typeface="Arial"/>
                <a:cs typeface="Arial"/>
              </a:rPr>
              <a:t> </a:t>
            </a:r>
            <a:r>
              <a:rPr sz="1400" i="1" dirty="0">
                <a:solidFill>
                  <a:srgbClr val="00637C"/>
                </a:solidFill>
                <a:latin typeface="Arial"/>
                <a:cs typeface="Arial"/>
              </a:rPr>
              <a:t>in</a:t>
            </a:r>
            <a:r>
              <a:rPr sz="1400" i="1" spc="-5" dirty="0">
                <a:solidFill>
                  <a:srgbClr val="00637C"/>
                </a:solidFill>
                <a:latin typeface="Arial"/>
                <a:cs typeface="Arial"/>
              </a:rPr>
              <a:t> </a:t>
            </a:r>
            <a:r>
              <a:rPr sz="1400" i="1" dirty="0">
                <a:solidFill>
                  <a:srgbClr val="00637C"/>
                </a:solidFill>
                <a:latin typeface="Arial"/>
                <a:cs typeface="Arial"/>
              </a:rPr>
              <a:t>millions.</a:t>
            </a:r>
            <a:endParaRPr sz="1400">
              <a:latin typeface="Arial"/>
              <a:cs typeface="Arial"/>
            </a:endParaRPr>
          </a:p>
          <a:p>
            <a:pPr>
              <a:lnSpc>
                <a:spcPct val="100000"/>
              </a:lnSpc>
              <a:buClr>
                <a:srgbClr val="00637C"/>
              </a:buClr>
              <a:buFont typeface="Wingdings"/>
              <a:buChar char=""/>
            </a:pPr>
            <a:endParaRPr sz="1900">
              <a:latin typeface="Arial"/>
              <a:cs typeface="Arial"/>
            </a:endParaRPr>
          </a:p>
          <a:p>
            <a:pPr marL="355600" indent="-342900">
              <a:lnSpc>
                <a:spcPct val="100000"/>
              </a:lnSpc>
              <a:buClr>
                <a:srgbClr val="00637C"/>
              </a:buClr>
              <a:buSzPct val="128571"/>
              <a:buFont typeface="Wingdings"/>
              <a:buChar char=""/>
              <a:tabLst>
                <a:tab pos="354965" algn="l"/>
                <a:tab pos="355600" algn="l"/>
              </a:tabLst>
            </a:pPr>
            <a:r>
              <a:rPr sz="1400" b="1" spc="-20" dirty="0">
                <a:solidFill>
                  <a:srgbClr val="CC0000"/>
                </a:solidFill>
                <a:latin typeface="Arial"/>
                <a:cs typeface="Arial"/>
              </a:rPr>
              <a:t>Type</a:t>
            </a:r>
            <a:r>
              <a:rPr sz="1400" b="1" spc="30" dirty="0">
                <a:solidFill>
                  <a:srgbClr val="CC0000"/>
                </a:solidFill>
                <a:latin typeface="Arial"/>
                <a:cs typeface="Arial"/>
              </a:rPr>
              <a:t> </a:t>
            </a:r>
            <a:r>
              <a:rPr sz="1400" b="1" dirty="0">
                <a:solidFill>
                  <a:srgbClr val="CC0000"/>
                </a:solidFill>
                <a:latin typeface="Arial"/>
                <a:cs typeface="Arial"/>
              </a:rPr>
              <a:t>–</a:t>
            </a:r>
            <a:r>
              <a:rPr sz="1400" b="1" spc="-10" dirty="0">
                <a:solidFill>
                  <a:srgbClr val="CC0000"/>
                </a:solidFill>
                <a:latin typeface="Arial"/>
                <a:cs typeface="Arial"/>
              </a:rPr>
              <a:t> </a:t>
            </a:r>
            <a:r>
              <a:rPr sz="1400" i="1" spc="-5" dirty="0">
                <a:solidFill>
                  <a:srgbClr val="00637C"/>
                </a:solidFill>
                <a:latin typeface="Arial"/>
                <a:cs typeface="Arial"/>
              </a:rPr>
              <a:t>Type</a:t>
            </a:r>
            <a:r>
              <a:rPr sz="1400" i="1" spc="-15" dirty="0">
                <a:solidFill>
                  <a:srgbClr val="00637C"/>
                </a:solidFill>
                <a:latin typeface="Arial"/>
                <a:cs typeface="Arial"/>
              </a:rPr>
              <a:t> </a:t>
            </a:r>
            <a:r>
              <a:rPr sz="1400" i="1" dirty="0">
                <a:solidFill>
                  <a:srgbClr val="00637C"/>
                </a:solidFill>
                <a:latin typeface="Arial"/>
                <a:cs typeface="Arial"/>
              </a:rPr>
              <a:t>refers</a:t>
            </a:r>
            <a:r>
              <a:rPr sz="1400" i="1" spc="-40" dirty="0">
                <a:solidFill>
                  <a:srgbClr val="00637C"/>
                </a:solidFill>
                <a:latin typeface="Arial"/>
                <a:cs typeface="Arial"/>
              </a:rPr>
              <a:t> </a:t>
            </a:r>
            <a:r>
              <a:rPr sz="1400" i="1" dirty="0">
                <a:solidFill>
                  <a:srgbClr val="00637C"/>
                </a:solidFill>
                <a:latin typeface="Arial"/>
                <a:cs typeface="Arial"/>
              </a:rPr>
              <a:t>to</a:t>
            </a:r>
            <a:r>
              <a:rPr sz="1400" i="1" spc="-15" dirty="0">
                <a:solidFill>
                  <a:srgbClr val="00637C"/>
                </a:solidFill>
                <a:latin typeface="Arial"/>
                <a:cs typeface="Arial"/>
              </a:rPr>
              <a:t> </a:t>
            </a:r>
            <a:r>
              <a:rPr sz="1400" i="1" dirty="0">
                <a:solidFill>
                  <a:srgbClr val="00637C"/>
                </a:solidFill>
                <a:latin typeface="Arial"/>
                <a:cs typeface="Arial"/>
              </a:rPr>
              <a:t>the</a:t>
            </a:r>
            <a:r>
              <a:rPr sz="1400" i="1" spc="-20" dirty="0">
                <a:solidFill>
                  <a:srgbClr val="00637C"/>
                </a:solidFill>
                <a:latin typeface="Arial"/>
                <a:cs typeface="Arial"/>
              </a:rPr>
              <a:t> </a:t>
            </a:r>
            <a:r>
              <a:rPr sz="1400" i="1" dirty="0">
                <a:solidFill>
                  <a:srgbClr val="00637C"/>
                </a:solidFill>
                <a:latin typeface="Arial"/>
                <a:cs typeface="Arial"/>
              </a:rPr>
              <a:t>business</a:t>
            </a:r>
            <a:r>
              <a:rPr sz="1400" i="1" spc="-45" dirty="0">
                <a:solidFill>
                  <a:srgbClr val="00637C"/>
                </a:solidFill>
                <a:latin typeface="Arial"/>
                <a:cs typeface="Arial"/>
              </a:rPr>
              <a:t> </a:t>
            </a:r>
            <a:r>
              <a:rPr sz="1400" i="1" dirty="0">
                <a:solidFill>
                  <a:srgbClr val="00637C"/>
                </a:solidFill>
                <a:latin typeface="Arial"/>
                <a:cs typeface="Arial"/>
              </a:rPr>
              <a:t>model,</a:t>
            </a:r>
            <a:r>
              <a:rPr sz="1400" i="1" spc="-15" dirty="0">
                <a:solidFill>
                  <a:srgbClr val="00637C"/>
                </a:solidFill>
                <a:latin typeface="Arial"/>
                <a:cs typeface="Arial"/>
              </a:rPr>
              <a:t> </a:t>
            </a:r>
            <a:r>
              <a:rPr sz="1400" i="1" spc="-5" dirty="0">
                <a:solidFill>
                  <a:srgbClr val="00637C"/>
                </a:solidFill>
                <a:latin typeface="Arial"/>
                <a:cs typeface="Arial"/>
              </a:rPr>
              <a:t>Free</a:t>
            </a:r>
            <a:r>
              <a:rPr sz="1400" i="1" spc="-25" dirty="0">
                <a:solidFill>
                  <a:srgbClr val="00637C"/>
                </a:solidFill>
                <a:latin typeface="Arial"/>
                <a:cs typeface="Arial"/>
              </a:rPr>
              <a:t> </a:t>
            </a:r>
            <a:r>
              <a:rPr sz="1400" i="1" dirty="0">
                <a:solidFill>
                  <a:srgbClr val="00637C"/>
                </a:solidFill>
                <a:latin typeface="Arial"/>
                <a:cs typeface="Arial"/>
              </a:rPr>
              <a:t>or</a:t>
            </a:r>
            <a:r>
              <a:rPr sz="1400" i="1" spc="-10" dirty="0">
                <a:solidFill>
                  <a:srgbClr val="00637C"/>
                </a:solidFill>
                <a:latin typeface="Arial"/>
                <a:cs typeface="Arial"/>
              </a:rPr>
              <a:t> </a:t>
            </a:r>
            <a:r>
              <a:rPr sz="1400" i="1" dirty="0">
                <a:solidFill>
                  <a:srgbClr val="00637C"/>
                </a:solidFill>
                <a:latin typeface="Arial"/>
                <a:cs typeface="Arial"/>
              </a:rPr>
              <a:t>Paid,</a:t>
            </a:r>
            <a:r>
              <a:rPr sz="1400" i="1" spc="-15" dirty="0">
                <a:solidFill>
                  <a:srgbClr val="00637C"/>
                </a:solidFill>
                <a:latin typeface="Arial"/>
                <a:cs typeface="Arial"/>
              </a:rPr>
              <a:t> </a:t>
            </a:r>
            <a:r>
              <a:rPr sz="1400" i="1" dirty="0">
                <a:solidFill>
                  <a:srgbClr val="00637C"/>
                </a:solidFill>
                <a:latin typeface="Arial"/>
                <a:cs typeface="Arial"/>
              </a:rPr>
              <a:t>given</a:t>
            </a:r>
            <a:r>
              <a:rPr sz="1400" i="1" spc="-25" dirty="0">
                <a:solidFill>
                  <a:srgbClr val="00637C"/>
                </a:solidFill>
                <a:latin typeface="Arial"/>
                <a:cs typeface="Arial"/>
              </a:rPr>
              <a:t> </a:t>
            </a:r>
            <a:r>
              <a:rPr sz="1400" i="1" dirty="0">
                <a:solidFill>
                  <a:srgbClr val="00637C"/>
                </a:solidFill>
                <a:latin typeface="Arial"/>
                <a:cs typeface="Arial"/>
              </a:rPr>
              <a:t>for</a:t>
            </a:r>
            <a:r>
              <a:rPr sz="1400" i="1" spc="-20" dirty="0">
                <a:solidFill>
                  <a:srgbClr val="00637C"/>
                </a:solidFill>
                <a:latin typeface="Arial"/>
                <a:cs typeface="Arial"/>
              </a:rPr>
              <a:t> </a:t>
            </a:r>
            <a:r>
              <a:rPr sz="1400" i="1" dirty="0">
                <a:solidFill>
                  <a:srgbClr val="00637C"/>
                </a:solidFill>
                <a:latin typeface="Arial"/>
                <a:cs typeface="Arial"/>
              </a:rPr>
              <a:t>each</a:t>
            </a:r>
            <a:r>
              <a:rPr sz="1400" i="1" spc="-25" dirty="0">
                <a:solidFill>
                  <a:srgbClr val="00637C"/>
                </a:solidFill>
                <a:latin typeface="Arial"/>
                <a:cs typeface="Arial"/>
              </a:rPr>
              <a:t> </a:t>
            </a:r>
            <a:r>
              <a:rPr sz="1400" i="1" dirty="0">
                <a:solidFill>
                  <a:srgbClr val="00637C"/>
                </a:solidFill>
                <a:latin typeface="Arial"/>
                <a:cs typeface="Arial"/>
              </a:rPr>
              <a:t>app.</a:t>
            </a:r>
            <a:endParaRPr sz="1400">
              <a:latin typeface="Arial"/>
              <a:cs typeface="Arial"/>
            </a:endParaRPr>
          </a:p>
          <a:p>
            <a:pPr>
              <a:lnSpc>
                <a:spcPct val="100000"/>
              </a:lnSpc>
              <a:spcBef>
                <a:spcPts val="55"/>
              </a:spcBef>
              <a:buClr>
                <a:srgbClr val="00637C"/>
              </a:buClr>
              <a:buFont typeface="Wingdings"/>
              <a:buChar char=""/>
            </a:pPr>
            <a:endParaRPr sz="1850">
              <a:latin typeface="Arial"/>
              <a:cs typeface="Arial"/>
            </a:endParaRPr>
          </a:p>
          <a:p>
            <a:pPr marL="355600" indent="-342900">
              <a:lnSpc>
                <a:spcPct val="100000"/>
              </a:lnSpc>
              <a:buClr>
                <a:srgbClr val="00637C"/>
              </a:buClr>
              <a:buSzPct val="128571"/>
              <a:buFont typeface="Wingdings"/>
              <a:buChar char=""/>
              <a:tabLst>
                <a:tab pos="354965" algn="l"/>
                <a:tab pos="355600" algn="l"/>
              </a:tabLst>
            </a:pPr>
            <a:r>
              <a:rPr sz="1400" b="1" dirty="0">
                <a:solidFill>
                  <a:srgbClr val="CC0000"/>
                </a:solidFill>
                <a:latin typeface="Arial"/>
                <a:cs typeface="Arial"/>
              </a:rPr>
              <a:t>Price</a:t>
            </a:r>
            <a:r>
              <a:rPr sz="1400" b="1" spc="-20" dirty="0">
                <a:solidFill>
                  <a:srgbClr val="CC0000"/>
                </a:solidFill>
                <a:latin typeface="Arial"/>
                <a:cs typeface="Arial"/>
              </a:rPr>
              <a:t> </a:t>
            </a:r>
            <a:r>
              <a:rPr sz="1400" b="1" dirty="0">
                <a:solidFill>
                  <a:srgbClr val="CC0000"/>
                </a:solidFill>
                <a:latin typeface="Arial"/>
                <a:cs typeface="Arial"/>
              </a:rPr>
              <a:t>–</a:t>
            </a:r>
            <a:r>
              <a:rPr sz="1400" b="1" spc="-5" dirty="0">
                <a:solidFill>
                  <a:srgbClr val="CC0000"/>
                </a:solidFill>
                <a:latin typeface="Arial"/>
                <a:cs typeface="Arial"/>
              </a:rPr>
              <a:t> </a:t>
            </a:r>
            <a:r>
              <a:rPr sz="1400" i="1" dirty="0">
                <a:solidFill>
                  <a:srgbClr val="00637C"/>
                </a:solidFill>
                <a:latin typeface="Arial"/>
                <a:cs typeface="Arial"/>
              </a:rPr>
              <a:t>Price</a:t>
            </a:r>
            <a:r>
              <a:rPr sz="1400" i="1" spc="-25" dirty="0">
                <a:solidFill>
                  <a:srgbClr val="00637C"/>
                </a:solidFill>
                <a:latin typeface="Arial"/>
                <a:cs typeface="Arial"/>
              </a:rPr>
              <a:t> </a:t>
            </a:r>
            <a:r>
              <a:rPr sz="1400" i="1" spc="-5" dirty="0">
                <a:solidFill>
                  <a:srgbClr val="00637C"/>
                </a:solidFill>
                <a:latin typeface="Arial"/>
                <a:cs typeface="Arial"/>
              </a:rPr>
              <a:t>of</a:t>
            </a:r>
            <a:r>
              <a:rPr sz="1400" i="1" dirty="0">
                <a:solidFill>
                  <a:srgbClr val="00637C"/>
                </a:solidFill>
                <a:latin typeface="Arial"/>
                <a:cs typeface="Arial"/>
              </a:rPr>
              <a:t> the</a:t>
            </a:r>
            <a:r>
              <a:rPr sz="1400" i="1" spc="-25" dirty="0">
                <a:solidFill>
                  <a:srgbClr val="00637C"/>
                </a:solidFill>
                <a:latin typeface="Arial"/>
                <a:cs typeface="Arial"/>
              </a:rPr>
              <a:t> </a:t>
            </a:r>
            <a:r>
              <a:rPr sz="1400" i="1" spc="-5" dirty="0">
                <a:solidFill>
                  <a:srgbClr val="00637C"/>
                </a:solidFill>
                <a:latin typeface="Arial"/>
                <a:cs typeface="Arial"/>
              </a:rPr>
              <a:t>app</a:t>
            </a:r>
            <a:r>
              <a:rPr sz="1400" i="1" spc="-15" dirty="0">
                <a:solidFill>
                  <a:srgbClr val="00637C"/>
                </a:solidFill>
                <a:latin typeface="Arial"/>
                <a:cs typeface="Arial"/>
              </a:rPr>
              <a:t> </a:t>
            </a:r>
            <a:r>
              <a:rPr sz="1400" i="1" spc="-5" dirty="0">
                <a:solidFill>
                  <a:srgbClr val="00637C"/>
                </a:solidFill>
                <a:latin typeface="Arial"/>
                <a:cs typeface="Arial"/>
              </a:rPr>
              <a:t>is</a:t>
            </a:r>
            <a:r>
              <a:rPr sz="1400" i="1" dirty="0">
                <a:solidFill>
                  <a:srgbClr val="00637C"/>
                </a:solidFill>
                <a:latin typeface="Arial"/>
                <a:cs typeface="Arial"/>
              </a:rPr>
              <a:t> </a:t>
            </a:r>
            <a:r>
              <a:rPr sz="1400" i="1" spc="-5" dirty="0">
                <a:solidFill>
                  <a:srgbClr val="00637C"/>
                </a:solidFill>
                <a:latin typeface="Arial"/>
                <a:cs typeface="Arial"/>
              </a:rPr>
              <a:t>provided</a:t>
            </a:r>
            <a:r>
              <a:rPr sz="1400" i="1" spc="-45" dirty="0">
                <a:solidFill>
                  <a:srgbClr val="00637C"/>
                </a:solidFill>
                <a:latin typeface="Arial"/>
                <a:cs typeface="Arial"/>
              </a:rPr>
              <a:t> </a:t>
            </a:r>
            <a:r>
              <a:rPr sz="1400" i="1" spc="-5" dirty="0">
                <a:solidFill>
                  <a:srgbClr val="00637C"/>
                </a:solidFill>
                <a:latin typeface="Arial"/>
                <a:cs typeface="Arial"/>
              </a:rPr>
              <a:t>if</a:t>
            </a:r>
            <a:r>
              <a:rPr sz="1400" i="1" dirty="0">
                <a:solidFill>
                  <a:srgbClr val="00637C"/>
                </a:solidFill>
                <a:latin typeface="Arial"/>
                <a:cs typeface="Arial"/>
              </a:rPr>
              <a:t> </a:t>
            </a:r>
            <a:r>
              <a:rPr sz="1400" i="1" spc="-10" dirty="0">
                <a:solidFill>
                  <a:srgbClr val="00637C"/>
                </a:solidFill>
                <a:latin typeface="Arial"/>
                <a:cs typeface="Arial"/>
              </a:rPr>
              <a:t>it’s</a:t>
            </a:r>
            <a:r>
              <a:rPr sz="1400" i="1" spc="10" dirty="0">
                <a:solidFill>
                  <a:srgbClr val="00637C"/>
                </a:solidFill>
                <a:latin typeface="Arial"/>
                <a:cs typeface="Arial"/>
              </a:rPr>
              <a:t> </a:t>
            </a:r>
            <a:r>
              <a:rPr sz="1400" i="1" dirty="0">
                <a:solidFill>
                  <a:srgbClr val="00637C"/>
                </a:solidFill>
                <a:latin typeface="Arial"/>
                <a:cs typeface="Arial"/>
              </a:rPr>
              <a:t>a</a:t>
            </a:r>
            <a:r>
              <a:rPr sz="1400" i="1" spc="-5" dirty="0">
                <a:solidFill>
                  <a:srgbClr val="00637C"/>
                </a:solidFill>
                <a:latin typeface="Arial"/>
                <a:cs typeface="Arial"/>
              </a:rPr>
              <a:t> </a:t>
            </a:r>
            <a:r>
              <a:rPr sz="1400" i="1" dirty="0">
                <a:solidFill>
                  <a:srgbClr val="00637C"/>
                </a:solidFill>
                <a:latin typeface="Arial"/>
                <a:cs typeface="Arial"/>
              </a:rPr>
              <a:t>Paid</a:t>
            </a:r>
            <a:r>
              <a:rPr sz="1400" i="1" spc="-15" dirty="0">
                <a:solidFill>
                  <a:srgbClr val="00637C"/>
                </a:solidFill>
                <a:latin typeface="Arial"/>
                <a:cs typeface="Arial"/>
              </a:rPr>
              <a:t> </a:t>
            </a:r>
            <a:r>
              <a:rPr sz="1400" i="1" spc="-5" dirty="0">
                <a:solidFill>
                  <a:srgbClr val="00637C"/>
                </a:solidFill>
                <a:latin typeface="Arial"/>
                <a:cs typeface="Arial"/>
              </a:rPr>
              <a:t>app</a:t>
            </a:r>
            <a:r>
              <a:rPr sz="1400" i="1" spc="-15" dirty="0">
                <a:solidFill>
                  <a:srgbClr val="00637C"/>
                </a:solidFill>
                <a:latin typeface="Arial"/>
                <a:cs typeface="Arial"/>
              </a:rPr>
              <a:t> </a:t>
            </a:r>
            <a:r>
              <a:rPr sz="1400" i="1" spc="-5" dirty="0">
                <a:solidFill>
                  <a:srgbClr val="00637C"/>
                </a:solidFill>
                <a:latin typeface="Arial"/>
                <a:cs typeface="Arial"/>
              </a:rPr>
              <a:t>else</a:t>
            </a:r>
            <a:r>
              <a:rPr sz="1400" i="1" spc="-15" dirty="0">
                <a:solidFill>
                  <a:srgbClr val="00637C"/>
                </a:solidFill>
                <a:latin typeface="Arial"/>
                <a:cs typeface="Arial"/>
              </a:rPr>
              <a:t> </a:t>
            </a:r>
            <a:r>
              <a:rPr sz="1400" i="1" spc="-10" dirty="0">
                <a:solidFill>
                  <a:srgbClr val="00637C"/>
                </a:solidFill>
                <a:latin typeface="Arial"/>
                <a:cs typeface="Arial"/>
              </a:rPr>
              <a:t>it’s</a:t>
            </a:r>
            <a:r>
              <a:rPr sz="1400" i="1" spc="10" dirty="0">
                <a:solidFill>
                  <a:srgbClr val="00637C"/>
                </a:solidFill>
                <a:latin typeface="Arial"/>
                <a:cs typeface="Arial"/>
              </a:rPr>
              <a:t> </a:t>
            </a:r>
            <a:r>
              <a:rPr sz="1400" i="1" spc="-5" dirty="0">
                <a:solidFill>
                  <a:srgbClr val="00637C"/>
                </a:solidFill>
                <a:latin typeface="Arial"/>
                <a:cs typeface="Arial"/>
              </a:rPr>
              <a:t>mentioned</a:t>
            </a:r>
            <a:r>
              <a:rPr sz="1400" i="1" spc="-45" dirty="0">
                <a:solidFill>
                  <a:srgbClr val="00637C"/>
                </a:solidFill>
                <a:latin typeface="Arial"/>
                <a:cs typeface="Arial"/>
              </a:rPr>
              <a:t> </a:t>
            </a:r>
            <a:r>
              <a:rPr sz="1400" i="1" dirty="0">
                <a:solidFill>
                  <a:srgbClr val="00637C"/>
                </a:solidFill>
                <a:latin typeface="Arial"/>
                <a:cs typeface="Arial"/>
              </a:rPr>
              <a:t>0.0</a:t>
            </a:r>
            <a:endParaRPr sz="1400">
              <a:latin typeface="Arial"/>
              <a:cs typeface="Arial"/>
            </a:endParaRPr>
          </a:p>
          <a:p>
            <a:pPr>
              <a:lnSpc>
                <a:spcPct val="100000"/>
              </a:lnSpc>
              <a:spcBef>
                <a:spcPts val="35"/>
              </a:spcBef>
              <a:buClr>
                <a:srgbClr val="00637C"/>
              </a:buClr>
              <a:buFont typeface="Wingdings"/>
              <a:buChar char=""/>
            </a:pPr>
            <a:endParaRPr sz="1650">
              <a:latin typeface="Arial"/>
              <a:cs typeface="Arial"/>
            </a:endParaRPr>
          </a:p>
          <a:p>
            <a:pPr marL="354965" marR="6350" indent="-342900">
              <a:lnSpc>
                <a:spcPct val="114999"/>
              </a:lnSpc>
              <a:buClr>
                <a:srgbClr val="00637C"/>
              </a:buClr>
              <a:buSzPct val="128571"/>
              <a:buFont typeface="Wingdings"/>
              <a:buChar char=""/>
              <a:tabLst>
                <a:tab pos="354965" algn="l"/>
                <a:tab pos="355600" algn="l"/>
              </a:tabLst>
            </a:pPr>
            <a:r>
              <a:rPr sz="1400" b="1" dirty="0">
                <a:solidFill>
                  <a:srgbClr val="CC0000"/>
                </a:solidFill>
                <a:latin typeface="Arial"/>
                <a:cs typeface="Arial"/>
              </a:rPr>
              <a:t>Genres</a:t>
            </a:r>
            <a:r>
              <a:rPr sz="1400" b="1" spc="-30" dirty="0">
                <a:solidFill>
                  <a:srgbClr val="CC0000"/>
                </a:solidFill>
                <a:latin typeface="Arial"/>
                <a:cs typeface="Arial"/>
              </a:rPr>
              <a:t> </a:t>
            </a:r>
            <a:r>
              <a:rPr sz="1400" b="1" dirty="0">
                <a:solidFill>
                  <a:srgbClr val="CC0000"/>
                </a:solidFill>
                <a:latin typeface="Arial"/>
                <a:cs typeface="Arial"/>
              </a:rPr>
              <a:t>–</a:t>
            </a:r>
            <a:r>
              <a:rPr sz="1400" b="1" spc="-5" dirty="0">
                <a:solidFill>
                  <a:srgbClr val="CC0000"/>
                </a:solidFill>
                <a:latin typeface="Arial"/>
                <a:cs typeface="Arial"/>
              </a:rPr>
              <a:t> </a:t>
            </a:r>
            <a:r>
              <a:rPr sz="1400" i="1" dirty="0">
                <a:solidFill>
                  <a:srgbClr val="00637C"/>
                </a:solidFill>
                <a:latin typeface="Arial"/>
                <a:cs typeface="Arial"/>
              </a:rPr>
              <a:t>Genres</a:t>
            </a:r>
            <a:r>
              <a:rPr sz="1400" i="1" spc="-30" dirty="0">
                <a:solidFill>
                  <a:srgbClr val="00637C"/>
                </a:solidFill>
                <a:latin typeface="Arial"/>
                <a:cs typeface="Arial"/>
              </a:rPr>
              <a:t> </a:t>
            </a:r>
            <a:r>
              <a:rPr sz="1400" i="1" dirty="0">
                <a:solidFill>
                  <a:srgbClr val="00637C"/>
                </a:solidFill>
                <a:latin typeface="Arial"/>
                <a:cs typeface="Arial"/>
              </a:rPr>
              <a:t>are</a:t>
            </a:r>
            <a:r>
              <a:rPr sz="1400" i="1" spc="-20" dirty="0">
                <a:solidFill>
                  <a:srgbClr val="00637C"/>
                </a:solidFill>
                <a:latin typeface="Arial"/>
                <a:cs typeface="Arial"/>
              </a:rPr>
              <a:t> </a:t>
            </a:r>
            <a:r>
              <a:rPr sz="1400" i="1" dirty="0">
                <a:solidFill>
                  <a:srgbClr val="00637C"/>
                </a:solidFill>
                <a:latin typeface="Arial"/>
                <a:cs typeface="Arial"/>
              </a:rPr>
              <a:t>broader</a:t>
            </a:r>
            <a:r>
              <a:rPr sz="1400" i="1" spc="-40" dirty="0">
                <a:solidFill>
                  <a:srgbClr val="00637C"/>
                </a:solidFill>
                <a:latin typeface="Arial"/>
                <a:cs typeface="Arial"/>
              </a:rPr>
              <a:t> </a:t>
            </a:r>
            <a:r>
              <a:rPr sz="1400" i="1" dirty="0">
                <a:solidFill>
                  <a:srgbClr val="00637C"/>
                </a:solidFill>
                <a:latin typeface="Arial"/>
                <a:cs typeface="Arial"/>
              </a:rPr>
              <a:t>segments</a:t>
            </a:r>
            <a:r>
              <a:rPr sz="1400" i="1" spc="-40" dirty="0">
                <a:solidFill>
                  <a:srgbClr val="00637C"/>
                </a:solidFill>
                <a:latin typeface="Arial"/>
                <a:cs typeface="Arial"/>
              </a:rPr>
              <a:t> </a:t>
            </a:r>
            <a:r>
              <a:rPr sz="1400" i="1" dirty="0">
                <a:solidFill>
                  <a:srgbClr val="00637C"/>
                </a:solidFill>
                <a:latin typeface="Arial"/>
                <a:cs typeface="Arial"/>
              </a:rPr>
              <a:t>and</a:t>
            </a:r>
            <a:r>
              <a:rPr sz="1400" i="1" spc="-20" dirty="0">
                <a:solidFill>
                  <a:srgbClr val="00637C"/>
                </a:solidFill>
                <a:latin typeface="Arial"/>
                <a:cs typeface="Arial"/>
              </a:rPr>
              <a:t> </a:t>
            </a:r>
            <a:r>
              <a:rPr sz="1400" i="1" dirty="0">
                <a:solidFill>
                  <a:srgbClr val="00637C"/>
                </a:solidFill>
                <a:latin typeface="Arial"/>
                <a:cs typeface="Arial"/>
              </a:rPr>
              <a:t>an</a:t>
            </a:r>
            <a:r>
              <a:rPr sz="1400" i="1" spc="-20" dirty="0">
                <a:solidFill>
                  <a:srgbClr val="00637C"/>
                </a:solidFill>
                <a:latin typeface="Arial"/>
                <a:cs typeface="Arial"/>
              </a:rPr>
              <a:t> </a:t>
            </a:r>
            <a:r>
              <a:rPr sz="1400" i="1" dirty="0">
                <a:solidFill>
                  <a:srgbClr val="00637C"/>
                </a:solidFill>
                <a:latin typeface="Arial"/>
                <a:cs typeface="Arial"/>
              </a:rPr>
              <a:t>app</a:t>
            </a:r>
            <a:r>
              <a:rPr sz="1400" i="1" spc="-20" dirty="0">
                <a:solidFill>
                  <a:srgbClr val="00637C"/>
                </a:solidFill>
                <a:latin typeface="Arial"/>
                <a:cs typeface="Arial"/>
              </a:rPr>
              <a:t> </a:t>
            </a:r>
            <a:r>
              <a:rPr sz="1400" i="1" dirty="0">
                <a:solidFill>
                  <a:srgbClr val="00637C"/>
                </a:solidFill>
                <a:latin typeface="Arial"/>
                <a:cs typeface="Arial"/>
              </a:rPr>
              <a:t>can</a:t>
            </a:r>
            <a:r>
              <a:rPr sz="1400" i="1" spc="-15" dirty="0">
                <a:solidFill>
                  <a:srgbClr val="00637C"/>
                </a:solidFill>
                <a:latin typeface="Arial"/>
                <a:cs typeface="Arial"/>
              </a:rPr>
              <a:t> </a:t>
            </a:r>
            <a:r>
              <a:rPr sz="1400" i="1" dirty="0">
                <a:solidFill>
                  <a:srgbClr val="00637C"/>
                </a:solidFill>
                <a:latin typeface="Arial"/>
                <a:cs typeface="Arial"/>
              </a:rPr>
              <a:t>be</a:t>
            </a:r>
            <a:r>
              <a:rPr sz="1400" i="1" spc="-20" dirty="0">
                <a:solidFill>
                  <a:srgbClr val="00637C"/>
                </a:solidFill>
                <a:latin typeface="Arial"/>
                <a:cs typeface="Arial"/>
              </a:rPr>
              <a:t> </a:t>
            </a:r>
            <a:r>
              <a:rPr sz="1400" i="1" dirty="0">
                <a:solidFill>
                  <a:srgbClr val="00637C"/>
                </a:solidFill>
                <a:latin typeface="Arial"/>
                <a:cs typeface="Arial"/>
              </a:rPr>
              <a:t>included</a:t>
            </a:r>
            <a:r>
              <a:rPr sz="1400" i="1" spc="-35" dirty="0">
                <a:solidFill>
                  <a:srgbClr val="00637C"/>
                </a:solidFill>
                <a:latin typeface="Arial"/>
                <a:cs typeface="Arial"/>
              </a:rPr>
              <a:t> </a:t>
            </a:r>
            <a:r>
              <a:rPr sz="1400" i="1" dirty="0">
                <a:solidFill>
                  <a:srgbClr val="00637C"/>
                </a:solidFill>
                <a:latin typeface="Arial"/>
                <a:cs typeface="Arial"/>
              </a:rPr>
              <a:t>in</a:t>
            </a:r>
            <a:r>
              <a:rPr sz="1400" i="1" spc="-10" dirty="0">
                <a:solidFill>
                  <a:srgbClr val="00637C"/>
                </a:solidFill>
                <a:latin typeface="Arial"/>
                <a:cs typeface="Arial"/>
              </a:rPr>
              <a:t> </a:t>
            </a:r>
            <a:r>
              <a:rPr sz="1400" i="1" dirty="0">
                <a:solidFill>
                  <a:srgbClr val="00637C"/>
                </a:solidFill>
                <a:latin typeface="Arial"/>
                <a:cs typeface="Arial"/>
              </a:rPr>
              <a:t>multiple</a:t>
            </a:r>
            <a:r>
              <a:rPr sz="1400" i="1" spc="-30" dirty="0">
                <a:solidFill>
                  <a:srgbClr val="00637C"/>
                </a:solidFill>
                <a:latin typeface="Arial"/>
                <a:cs typeface="Arial"/>
              </a:rPr>
              <a:t> </a:t>
            </a:r>
            <a:r>
              <a:rPr sz="1400" i="1" dirty="0">
                <a:solidFill>
                  <a:srgbClr val="00637C"/>
                </a:solidFill>
                <a:latin typeface="Arial"/>
                <a:cs typeface="Arial"/>
              </a:rPr>
              <a:t>genres</a:t>
            </a:r>
            <a:r>
              <a:rPr sz="1400" i="1" spc="-25" dirty="0">
                <a:solidFill>
                  <a:srgbClr val="00637C"/>
                </a:solidFill>
                <a:latin typeface="Arial"/>
                <a:cs typeface="Arial"/>
              </a:rPr>
              <a:t> </a:t>
            </a:r>
            <a:r>
              <a:rPr sz="1400" i="1" dirty="0">
                <a:solidFill>
                  <a:srgbClr val="00637C"/>
                </a:solidFill>
                <a:latin typeface="Arial"/>
                <a:cs typeface="Arial"/>
              </a:rPr>
              <a:t>depending </a:t>
            </a:r>
            <a:r>
              <a:rPr sz="1400" i="1" spc="-375" dirty="0">
                <a:solidFill>
                  <a:srgbClr val="00637C"/>
                </a:solidFill>
                <a:latin typeface="Arial"/>
                <a:cs typeface="Arial"/>
              </a:rPr>
              <a:t> </a:t>
            </a:r>
            <a:r>
              <a:rPr sz="1400" i="1" dirty="0">
                <a:solidFill>
                  <a:srgbClr val="00637C"/>
                </a:solidFill>
                <a:latin typeface="Arial"/>
                <a:cs typeface="Arial"/>
              </a:rPr>
              <a:t>on</a:t>
            </a:r>
            <a:r>
              <a:rPr sz="1400" i="1" spc="-25" dirty="0">
                <a:solidFill>
                  <a:srgbClr val="00637C"/>
                </a:solidFill>
                <a:latin typeface="Arial"/>
                <a:cs typeface="Arial"/>
              </a:rPr>
              <a:t> </a:t>
            </a:r>
            <a:r>
              <a:rPr sz="1400" i="1" dirty="0">
                <a:solidFill>
                  <a:srgbClr val="00637C"/>
                </a:solidFill>
                <a:latin typeface="Arial"/>
                <a:cs typeface="Arial"/>
              </a:rPr>
              <a:t>the</a:t>
            </a:r>
            <a:r>
              <a:rPr sz="1400" i="1" spc="-20" dirty="0">
                <a:solidFill>
                  <a:srgbClr val="00637C"/>
                </a:solidFill>
                <a:latin typeface="Arial"/>
                <a:cs typeface="Arial"/>
              </a:rPr>
              <a:t> </a:t>
            </a:r>
            <a:r>
              <a:rPr sz="1400" i="1" dirty="0">
                <a:solidFill>
                  <a:srgbClr val="00637C"/>
                </a:solidFill>
                <a:latin typeface="Arial"/>
                <a:cs typeface="Arial"/>
              </a:rPr>
              <a:t>content</a:t>
            </a:r>
            <a:r>
              <a:rPr sz="1400" i="1" spc="-40" dirty="0">
                <a:solidFill>
                  <a:srgbClr val="00637C"/>
                </a:solidFill>
                <a:latin typeface="Arial"/>
                <a:cs typeface="Arial"/>
              </a:rPr>
              <a:t> </a:t>
            </a:r>
            <a:r>
              <a:rPr sz="1400" i="1" dirty="0">
                <a:solidFill>
                  <a:srgbClr val="00637C"/>
                </a:solidFill>
                <a:latin typeface="Arial"/>
                <a:cs typeface="Arial"/>
              </a:rPr>
              <a:t>it</a:t>
            </a:r>
            <a:r>
              <a:rPr sz="1400" i="1" spc="-15" dirty="0">
                <a:solidFill>
                  <a:srgbClr val="00637C"/>
                </a:solidFill>
                <a:latin typeface="Arial"/>
                <a:cs typeface="Arial"/>
              </a:rPr>
              <a:t> </a:t>
            </a:r>
            <a:r>
              <a:rPr sz="1400" i="1" dirty="0">
                <a:solidFill>
                  <a:srgbClr val="00637C"/>
                </a:solidFill>
                <a:latin typeface="Arial"/>
                <a:cs typeface="Arial"/>
              </a:rPr>
              <a:t>provides.</a:t>
            </a:r>
            <a:endParaRPr sz="1400">
              <a:latin typeface="Arial"/>
              <a:cs typeface="Arial"/>
            </a:endParaRPr>
          </a:p>
          <a:p>
            <a:pPr>
              <a:lnSpc>
                <a:spcPct val="100000"/>
              </a:lnSpc>
              <a:buClr>
                <a:srgbClr val="00637C"/>
              </a:buClr>
              <a:buFont typeface="Wingdings"/>
              <a:buChar char=""/>
            </a:pPr>
            <a:endParaRPr sz="1900">
              <a:latin typeface="Arial"/>
              <a:cs typeface="Arial"/>
            </a:endParaRPr>
          </a:p>
          <a:p>
            <a:pPr marL="355600" indent="-342900">
              <a:lnSpc>
                <a:spcPct val="100000"/>
              </a:lnSpc>
              <a:buClr>
                <a:srgbClr val="00637C"/>
              </a:buClr>
              <a:buSzPct val="128571"/>
              <a:buFont typeface="Wingdings"/>
              <a:buChar char=""/>
              <a:tabLst>
                <a:tab pos="354965" algn="l"/>
                <a:tab pos="355600" algn="l"/>
              </a:tabLst>
            </a:pPr>
            <a:r>
              <a:rPr sz="1400" b="1" spc="-5" dirty="0">
                <a:solidFill>
                  <a:srgbClr val="CC0000"/>
                </a:solidFill>
                <a:latin typeface="Arial"/>
                <a:cs typeface="Arial"/>
              </a:rPr>
              <a:t>Sentiment</a:t>
            </a:r>
            <a:r>
              <a:rPr sz="1400" b="1" spc="-25" dirty="0">
                <a:solidFill>
                  <a:srgbClr val="CC0000"/>
                </a:solidFill>
                <a:latin typeface="Arial"/>
                <a:cs typeface="Arial"/>
              </a:rPr>
              <a:t> </a:t>
            </a:r>
            <a:r>
              <a:rPr sz="1400" b="1" dirty="0">
                <a:solidFill>
                  <a:srgbClr val="CC0000"/>
                </a:solidFill>
                <a:latin typeface="Arial"/>
                <a:cs typeface="Arial"/>
              </a:rPr>
              <a:t>–</a:t>
            </a:r>
            <a:r>
              <a:rPr sz="1400" b="1" spc="-5" dirty="0">
                <a:solidFill>
                  <a:srgbClr val="CC0000"/>
                </a:solidFill>
                <a:latin typeface="Arial"/>
                <a:cs typeface="Arial"/>
              </a:rPr>
              <a:t> </a:t>
            </a:r>
            <a:r>
              <a:rPr sz="1400" i="1" dirty="0">
                <a:solidFill>
                  <a:srgbClr val="00637C"/>
                </a:solidFill>
                <a:latin typeface="Arial"/>
                <a:cs typeface="Arial"/>
              </a:rPr>
              <a:t>Sentiments</a:t>
            </a:r>
            <a:r>
              <a:rPr sz="1400" i="1" spc="-50" dirty="0">
                <a:solidFill>
                  <a:srgbClr val="00637C"/>
                </a:solidFill>
                <a:latin typeface="Arial"/>
                <a:cs typeface="Arial"/>
              </a:rPr>
              <a:t> </a:t>
            </a:r>
            <a:r>
              <a:rPr sz="1400" i="1" dirty="0">
                <a:solidFill>
                  <a:srgbClr val="00637C"/>
                </a:solidFill>
                <a:latin typeface="Arial"/>
                <a:cs typeface="Arial"/>
              </a:rPr>
              <a:t>refers</a:t>
            </a:r>
            <a:r>
              <a:rPr sz="1400" i="1" spc="-35" dirty="0">
                <a:solidFill>
                  <a:srgbClr val="00637C"/>
                </a:solidFill>
                <a:latin typeface="Arial"/>
                <a:cs typeface="Arial"/>
              </a:rPr>
              <a:t> </a:t>
            </a:r>
            <a:r>
              <a:rPr sz="1400" i="1" dirty="0">
                <a:solidFill>
                  <a:srgbClr val="00637C"/>
                </a:solidFill>
                <a:latin typeface="Arial"/>
                <a:cs typeface="Arial"/>
              </a:rPr>
              <a:t>to</a:t>
            </a:r>
            <a:r>
              <a:rPr sz="1400" i="1" spc="-5" dirty="0">
                <a:solidFill>
                  <a:srgbClr val="00637C"/>
                </a:solidFill>
                <a:latin typeface="Arial"/>
                <a:cs typeface="Arial"/>
              </a:rPr>
              <a:t> </a:t>
            </a:r>
            <a:r>
              <a:rPr sz="1400" i="1" dirty="0">
                <a:solidFill>
                  <a:srgbClr val="00637C"/>
                </a:solidFill>
                <a:latin typeface="Arial"/>
                <a:cs typeface="Arial"/>
              </a:rPr>
              <a:t>the</a:t>
            </a:r>
            <a:r>
              <a:rPr sz="1400" i="1" spc="-30" dirty="0">
                <a:solidFill>
                  <a:srgbClr val="00637C"/>
                </a:solidFill>
                <a:latin typeface="Arial"/>
                <a:cs typeface="Arial"/>
              </a:rPr>
              <a:t> </a:t>
            </a:r>
            <a:r>
              <a:rPr sz="1400" i="1" dirty="0">
                <a:solidFill>
                  <a:srgbClr val="00637C"/>
                </a:solidFill>
                <a:latin typeface="Arial"/>
                <a:cs typeface="Arial"/>
              </a:rPr>
              <a:t>emotions,</a:t>
            </a:r>
            <a:r>
              <a:rPr sz="1400" i="1" spc="-35" dirty="0">
                <a:solidFill>
                  <a:srgbClr val="00637C"/>
                </a:solidFill>
                <a:latin typeface="Arial"/>
                <a:cs typeface="Arial"/>
              </a:rPr>
              <a:t> </a:t>
            </a:r>
            <a:r>
              <a:rPr sz="1400" i="1" spc="-5" dirty="0">
                <a:solidFill>
                  <a:srgbClr val="00637C"/>
                </a:solidFill>
                <a:latin typeface="Arial"/>
                <a:cs typeface="Arial"/>
              </a:rPr>
              <a:t>which</a:t>
            </a:r>
            <a:r>
              <a:rPr sz="1400" i="1" spc="-15" dirty="0">
                <a:solidFill>
                  <a:srgbClr val="00637C"/>
                </a:solidFill>
                <a:latin typeface="Arial"/>
                <a:cs typeface="Arial"/>
              </a:rPr>
              <a:t> </a:t>
            </a:r>
            <a:r>
              <a:rPr sz="1400" i="1" dirty="0">
                <a:solidFill>
                  <a:srgbClr val="00637C"/>
                </a:solidFill>
                <a:latin typeface="Arial"/>
                <a:cs typeface="Arial"/>
              </a:rPr>
              <a:t>are</a:t>
            </a:r>
            <a:r>
              <a:rPr sz="1400" i="1" spc="-20" dirty="0">
                <a:solidFill>
                  <a:srgbClr val="00637C"/>
                </a:solidFill>
                <a:latin typeface="Arial"/>
                <a:cs typeface="Arial"/>
              </a:rPr>
              <a:t> </a:t>
            </a:r>
            <a:r>
              <a:rPr sz="1400" i="1" dirty="0">
                <a:solidFill>
                  <a:srgbClr val="00637C"/>
                </a:solidFill>
                <a:latin typeface="Arial"/>
                <a:cs typeface="Arial"/>
              </a:rPr>
              <a:t>calculated</a:t>
            </a:r>
            <a:r>
              <a:rPr sz="1400" i="1" spc="-40" dirty="0">
                <a:solidFill>
                  <a:srgbClr val="00637C"/>
                </a:solidFill>
                <a:latin typeface="Arial"/>
                <a:cs typeface="Arial"/>
              </a:rPr>
              <a:t> </a:t>
            </a:r>
            <a:r>
              <a:rPr sz="1400" i="1" dirty="0">
                <a:solidFill>
                  <a:srgbClr val="00637C"/>
                </a:solidFill>
                <a:latin typeface="Arial"/>
                <a:cs typeface="Arial"/>
              </a:rPr>
              <a:t>based</a:t>
            </a:r>
            <a:r>
              <a:rPr sz="1400" i="1" spc="-25" dirty="0">
                <a:solidFill>
                  <a:srgbClr val="00637C"/>
                </a:solidFill>
                <a:latin typeface="Arial"/>
                <a:cs typeface="Arial"/>
              </a:rPr>
              <a:t> </a:t>
            </a:r>
            <a:r>
              <a:rPr sz="1400" i="1" dirty="0">
                <a:solidFill>
                  <a:srgbClr val="00637C"/>
                </a:solidFill>
                <a:latin typeface="Arial"/>
                <a:cs typeface="Arial"/>
              </a:rPr>
              <a:t>on</a:t>
            </a:r>
            <a:r>
              <a:rPr sz="1400" i="1" spc="-10" dirty="0">
                <a:solidFill>
                  <a:srgbClr val="00637C"/>
                </a:solidFill>
                <a:latin typeface="Arial"/>
                <a:cs typeface="Arial"/>
              </a:rPr>
              <a:t> </a:t>
            </a:r>
            <a:r>
              <a:rPr sz="1400" i="1" dirty="0">
                <a:solidFill>
                  <a:srgbClr val="00637C"/>
                </a:solidFill>
                <a:latin typeface="Arial"/>
                <a:cs typeface="Arial"/>
              </a:rPr>
              <a:t>the</a:t>
            </a:r>
            <a:r>
              <a:rPr sz="1400" i="1" spc="-25" dirty="0">
                <a:solidFill>
                  <a:srgbClr val="00637C"/>
                </a:solidFill>
                <a:latin typeface="Arial"/>
                <a:cs typeface="Arial"/>
              </a:rPr>
              <a:t> </a:t>
            </a:r>
            <a:r>
              <a:rPr sz="1400" i="1" dirty="0">
                <a:solidFill>
                  <a:srgbClr val="00637C"/>
                </a:solidFill>
                <a:latin typeface="Arial"/>
                <a:cs typeface="Arial"/>
              </a:rPr>
              <a:t>written</a:t>
            </a:r>
            <a:r>
              <a:rPr sz="1400" i="1" spc="-25" dirty="0">
                <a:solidFill>
                  <a:srgbClr val="00637C"/>
                </a:solidFill>
                <a:latin typeface="Arial"/>
                <a:cs typeface="Arial"/>
              </a:rPr>
              <a:t> </a:t>
            </a:r>
            <a:r>
              <a:rPr sz="1400" i="1" dirty="0">
                <a:solidFill>
                  <a:srgbClr val="00637C"/>
                </a:solidFill>
                <a:latin typeface="Arial"/>
                <a:cs typeface="Arial"/>
              </a:rPr>
              <a:t>review</a:t>
            </a:r>
            <a:endParaRPr sz="1400">
              <a:latin typeface="Arial"/>
              <a:cs typeface="Arial"/>
            </a:endParaRPr>
          </a:p>
          <a:p>
            <a:pPr marL="354965">
              <a:lnSpc>
                <a:spcPct val="100000"/>
              </a:lnSpc>
              <a:spcBef>
                <a:spcPts val="254"/>
              </a:spcBef>
            </a:pPr>
            <a:r>
              <a:rPr sz="1400" i="1" dirty="0">
                <a:solidFill>
                  <a:srgbClr val="00637C"/>
                </a:solidFill>
                <a:latin typeface="Arial"/>
                <a:cs typeface="Arial"/>
              </a:rPr>
              <a:t>given</a:t>
            </a:r>
            <a:r>
              <a:rPr sz="1400" i="1" spc="-30" dirty="0">
                <a:solidFill>
                  <a:srgbClr val="00637C"/>
                </a:solidFill>
                <a:latin typeface="Arial"/>
                <a:cs typeface="Arial"/>
              </a:rPr>
              <a:t> </a:t>
            </a:r>
            <a:r>
              <a:rPr sz="1400" i="1" dirty="0">
                <a:solidFill>
                  <a:srgbClr val="00637C"/>
                </a:solidFill>
                <a:latin typeface="Arial"/>
                <a:cs typeface="Arial"/>
              </a:rPr>
              <a:t>by</a:t>
            </a:r>
            <a:r>
              <a:rPr sz="1400" i="1" spc="5" dirty="0">
                <a:solidFill>
                  <a:srgbClr val="00637C"/>
                </a:solidFill>
                <a:latin typeface="Arial"/>
                <a:cs typeface="Arial"/>
              </a:rPr>
              <a:t> </a:t>
            </a:r>
            <a:r>
              <a:rPr sz="1400" i="1" spc="-5" dirty="0">
                <a:solidFill>
                  <a:srgbClr val="00637C"/>
                </a:solidFill>
                <a:latin typeface="Arial"/>
                <a:cs typeface="Arial"/>
              </a:rPr>
              <a:t>an</a:t>
            </a:r>
            <a:r>
              <a:rPr sz="1400" i="1" spc="-15" dirty="0">
                <a:solidFill>
                  <a:srgbClr val="00637C"/>
                </a:solidFill>
                <a:latin typeface="Arial"/>
                <a:cs typeface="Arial"/>
              </a:rPr>
              <a:t> </a:t>
            </a:r>
            <a:r>
              <a:rPr sz="1400" i="1" dirty="0">
                <a:solidFill>
                  <a:srgbClr val="00637C"/>
                </a:solidFill>
                <a:latin typeface="Arial"/>
                <a:cs typeface="Arial"/>
              </a:rPr>
              <a:t>user,</a:t>
            </a:r>
            <a:r>
              <a:rPr sz="1400" i="1" spc="-20" dirty="0">
                <a:solidFill>
                  <a:srgbClr val="00637C"/>
                </a:solidFill>
                <a:latin typeface="Arial"/>
                <a:cs typeface="Arial"/>
              </a:rPr>
              <a:t> </a:t>
            </a:r>
            <a:r>
              <a:rPr sz="1400" i="1" dirty="0">
                <a:solidFill>
                  <a:srgbClr val="00637C"/>
                </a:solidFill>
                <a:latin typeface="Arial"/>
                <a:cs typeface="Arial"/>
              </a:rPr>
              <a:t>they</a:t>
            </a:r>
            <a:r>
              <a:rPr sz="1400" i="1" spc="-25" dirty="0">
                <a:solidFill>
                  <a:srgbClr val="00637C"/>
                </a:solidFill>
                <a:latin typeface="Arial"/>
                <a:cs typeface="Arial"/>
              </a:rPr>
              <a:t> </a:t>
            </a:r>
            <a:r>
              <a:rPr sz="1400" i="1" dirty="0">
                <a:solidFill>
                  <a:srgbClr val="00637C"/>
                </a:solidFill>
                <a:latin typeface="Arial"/>
                <a:cs typeface="Arial"/>
              </a:rPr>
              <a:t>are</a:t>
            </a:r>
            <a:r>
              <a:rPr sz="1400" i="1" spc="-20" dirty="0">
                <a:solidFill>
                  <a:srgbClr val="00637C"/>
                </a:solidFill>
                <a:latin typeface="Arial"/>
                <a:cs typeface="Arial"/>
              </a:rPr>
              <a:t> </a:t>
            </a:r>
            <a:r>
              <a:rPr sz="1400" i="1" dirty="0">
                <a:solidFill>
                  <a:srgbClr val="00637C"/>
                </a:solidFill>
                <a:latin typeface="Arial"/>
                <a:cs typeface="Arial"/>
              </a:rPr>
              <a:t>of</a:t>
            </a:r>
            <a:r>
              <a:rPr sz="1400" i="1" spc="-10" dirty="0">
                <a:solidFill>
                  <a:srgbClr val="00637C"/>
                </a:solidFill>
                <a:latin typeface="Arial"/>
                <a:cs typeface="Arial"/>
              </a:rPr>
              <a:t> </a:t>
            </a:r>
            <a:r>
              <a:rPr sz="1400" i="1" dirty="0">
                <a:solidFill>
                  <a:srgbClr val="00637C"/>
                </a:solidFill>
                <a:latin typeface="Arial"/>
                <a:cs typeface="Arial"/>
              </a:rPr>
              <a:t>3 </a:t>
            </a:r>
            <a:r>
              <a:rPr sz="1400" i="1" spc="-5" dirty="0">
                <a:solidFill>
                  <a:srgbClr val="00637C"/>
                </a:solidFill>
                <a:latin typeface="Arial"/>
                <a:cs typeface="Arial"/>
              </a:rPr>
              <a:t>types-’Positive’,</a:t>
            </a:r>
            <a:r>
              <a:rPr sz="1400" i="1" spc="-10" dirty="0">
                <a:solidFill>
                  <a:srgbClr val="00637C"/>
                </a:solidFill>
                <a:latin typeface="Arial"/>
                <a:cs typeface="Arial"/>
              </a:rPr>
              <a:t> </a:t>
            </a:r>
            <a:r>
              <a:rPr sz="1400" i="1" spc="-5" dirty="0">
                <a:solidFill>
                  <a:srgbClr val="00637C"/>
                </a:solidFill>
                <a:latin typeface="Arial"/>
                <a:cs typeface="Arial"/>
              </a:rPr>
              <a:t>‘Negative’</a:t>
            </a:r>
            <a:r>
              <a:rPr sz="1400" i="1" spc="-20" dirty="0">
                <a:solidFill>
                  <a:srgbClr val="00637C"/>
                </a:solidFill>
                <a:latin typeface="Arial"/>
                <a:cs typeface="Arial"/>
              </a:rPr>
              <a:t> </a:t>
            </a:r>
            <a:r>
              <a:rPr sz="1400" i="1" dirty="0">
                <a:solidFill>
                  <a:srgbClr val="00637C"/>
                </a:solidFill>
                <a:latin typeface="Arial"/>
                <a:cs typeface="Arial"/>
              </a:rPr>
              <a:t>and</a:t>
            </a:r>
            <a:r>
              <a:rPr sz="1400" i="1" spc="-20" dirty="0">
                <a:solidFill>
                  <a:srgbClr val="00637C"/>
                </a:solidFill>
                <a:latin typeface="Arial"/>
                <a:cs typeface="Arial"/>
              </a:rPr>
              <a:t> </a:t>
            </a:r>
            <a:r>
              <a:rPr sz="1400" i="1" spc="-10" dirty="0">
                <a:solidFill>
                  <a:srgbClr val="00637C"/>
                </a:solidFill>
                <a:latin typeface="Arial"/>
                <a:cs typeface="Arial"/>
              </a:rPr>
              <a:t>‘Neutral’.</a:t>
            </a:r>
            <a:endParaRPr sz="1400">
              <a:latin typeface="Arial"/>
              <a:cs typeface="Arial"/>
            </a:endParaRPr>
          </a:p>
          <a:p>
            <a:pPr>
              <a:lnSpc>
                <a:spcPct val="100000"/>
              </a:lnSpc>
              <a:spcBef>
                <a:spcPts val="35"/>
              </a:spcBef>
            </a:pPr>
            <a:endParaRPr sz="1650">
              <a:latin typeface="Arial"/>
              <a:cs typeface="Arial"/>
            </a:endParaRPr>
          </a:p>
          <a:p>
            <a:pPr marL="354965" marR="5080" indent="-342900">
              <a:lnSpc>
                <a:spcPct val="114999"/>
              </a:lnSpc>
              <a:buClr>
                <a:srgbClr val="00637C"/>
              </a:buClr>
              <a:buSzPct val="128571"/>
              <a:buFont typeface="Wingdings"/>
              <a:buChar char=""/>
              <a:tabLst>
                <a:tab pos="354965" algn="l"/>
                <a:tab pos="355600" algn="l"/>
              </a:tabLst>
            </a:pPr>
            <a:r>
              <a:rPr sz="1400" b="1" dirty="0">
                <a:solidFill>
                  <a:srgbClr val="CC0000"/>
                </a:solidFill>
                <a:latin typeface="Arial"/>
                <a:cs typeface="Arial"/>
              </a:rPr>
              <a:t>Others – </a:t>
            </a:r>
            <a:r>
              <a:rPr sz="1400" i="1" dirty="0">
                <a:solidFill>
                  <a:srgbClr val="00637C"/>
                </a:solidFill>
                <a:latin typeface="Arial"/>
                <a:cs typeface="Arial"/>
              </a:rPr>
              <a:t>Some </a:t>
            </a:r>
            <a:r>
              <a:rPr sz="1400" i="1" spc="-5" dirty="0">
                <a:solidFill>
                  <a:srgbClr val="00637C"/>
                </a:solidFill>
                <a:latin typeface="Arial"/>
                <a:cs typeface="Arial"/>
              </a:rPr>
              <a:t>other columns </a:t>
            </a:r>
            <a:r>
              <a:rPr sz="1400" i="1" dirty="0">
                <a:solidFill>
                  <a:srgbClr val="00637C"/>
                </a:solidFill>
                <a:latin typeface="Arial"/>
                <a:cs typeface="Arial"/>
              </a:rPr>
              <a:t>such </a:t>
            </a:r>
            <a:r>
              <a:rPr sz="1400" i="1" spc="-5" dirty="0">
                <a:solidFill>
                  <a:srgbClr val="00637C"/>
                </a:solidFill>
                <a:latin typeface="Arial"/>
                <a:cs typeface="Arial"/>
              </a:rPr>
              <a:t>as ‘Android ver’, </a:t>
            </a:r>
            <a:r>
              <a:rPr sz="1400" i="1" spc="-10" dirty="0">
                <a:solidFill>
                  <a:srgbClr val="00637C"/>
                </a:solidFill>
                <a:latin typeface="Arial"/>
                <a:cs typeface="Arial"/>
              </a:rPr>
              <a:t>‘Current </a:t>
            </a:r>
            <a:r>
              <a:rPr sz="1400" i="1" spc="-5" dirty="0">
                <a:solidFill>
                  <a:srgbClr val="00637C"/>
                </a:solidFill>
                <a:latin typeface="Arial"/>
                <a:cs typeface="Arial"/>
              </a:rPr>
              <a:t>ver’, </a:t>
            </a:r>
            <a:r>
              <a:rPr sz="1400" i="1" spc="-10" dirty="0">
                <a:solidFill>
                  <a:srgbClr val="00637C"/>
                </a:solidFill>
                <a:latin typeface="Arial"/>
                <a:cs typeface="Arial"/>
              </a:rPr>
              <a:t>‘Last </a:t>
            </a:r>
            <a:r>
              <a:rPr sz="1400" i="1" spc="-5" dirty="0">
                <a:solidFill>
                  <a:srgbClr val="00637C"/>
                </a:solidFill>
                <a:latin typeface="Arial"/>
                <a:cs typeface="Arial"/>
              </a:rPr>
              <a:t>updated’, ‘Content Rating’ </a:t>
            </a:r>
            <a:r>
              <a:rPr sz="1400" i="1" spc="-375" dirty="0">
                <a:solidFill>
                  <a:srgbClr val="00637C"/>
                </a:solidFill>
                <a:latin typeface="Arial"/>
                <a:cs typeface="Arial"/>
              </a:rPr>
              <a:t> </a:t>
            </a:r>
            <a:r>
              <a:rPr sz="1400" i="1" dirty="0">
                <a:solidFill>
                  <a:srgbClr val="00637C"/>
                </a:solidFill>
                <a:latin typeface="Arial"/>
                <a:cs typeface="Arial"/>
              </a:rPr>
              <a:t>also </a:t>
            </a:r>
            <a:r>
              <a:rPr sz="1400" i="1" spc="-5" dirty="0">
                <a:solidFill>
                  <a:srgbClr val="00637C"/>
                </a:solidFill>
                <a:latin typeface="Arial"/>
                <a:cs typeface="Arial"/>
              </a:rPr>
              <a:t>presented, </a:t>
            </a:r>
            <a:r>
              <a:rPr sz="1400" i="1" dirty="0">
                <a:solidFill>
                  <a:srgbClr val="00637C"/>
                </a:solidFill>
                <a:latin typeface="Arial"/>
                <a:cs typeface="Arial"/>
              </a:rPr>
              <a:t>but they are not so useful in the process of decision making, so </a:t>
            </a:r>
            <a:r>
              <a:rPr sz="1400" i="1" spc="-5" dirty="0">
                <a:solidFill>
                  <a:srgbClr val="00637C"/>
                </a:solidFill>
                <a:latin typeface="Arial"/>
                <a:cs typeface="Arial"/>
              </a:rPr>
              <a:t>we </a:t>
            </a:r>
            <a:r>
              <a:rPr sz="1400" i="1" dirty="0">
                <a:solidFill>
                  <a:srgbClr val="00637C"/>
                </a:solidFill>
                <a:latin typeface="Arial"/>
                <a:cs typeface="Arial"/>
              </a:rPr>
              <a:t>have not used </a:t>
            </a:r>
            <a:r>
              <a:rPr sz="1400" i="1" spc="-375" dirty="0">
                <a:solidFill>
                  <a:srgbClr val="00637C"/>
                </a:solidFill>
                <a:latin typeface="Arial"/>
                <a:cs typeface="Arial"/>
              </a:rPr>
              <a:t> </a:t>
            </a:r>
            <a:r>
              <a:rPr sz="1400" i="1" dirty="0">
                <a:solidFill>
                  <a:srgbClr val="00637C"/>
                </a:solidFill>
                <a:latin typeface="Arial"/>
                <a:cs typeface="Arial"/>
              </a:rPr>
              <a:t>them.</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75946"/>
            <a:ext cx="5919470" cy="635000"/>
          </a:xfrm>
          <a:prstGeom prst="rect">
            <a:avLst/>
          </a:prstGeom>
        </p:spPr>
        <p:txBody>
          <a:bodyPr vert="horz" wrap="square" lIns="0" tIns="12065" rIns="0" bIns="0" rtlCol="0">
            <a:spAutoFit/>
          </a:bodyPr>
          <a:lstStyle/>
          <a:p>
            <a:pPr marL="12700">
              <a:lnSpc>
                <a:spcPct val="100000"/>
              </a:lnSpc>
              <a:spcBef>
                <a:spcPts val="95"/>
              </a:spcBef>
            </a:pPr>
            <a:r>
              <a:rPr sz="4000" spc="-235" dirty="0">
                <a:latin typeface="Tahoma"/>
                <a:cs typeface="Tahoma"/>
              </a:rPr>
              <a:t>Exp</a:t>
            </a:r>
            <a:r>
              <a:rPr sz="4000" spc="-130" dirty="0">
                <a:latin typeface="Tahoma"/>
                <a:cs typeface="Tahoma"/>
              </a:rPr>
              <a:t>l</a:t>
            </a:r>
            <a:r>
              <a:rPr sz="4000" spc="-220" dirty="0">
                <a:latin typeface="Tahoma"/>
                <a:cs typeface="Tahoma"/>
              </a:rPr>
              <a:t>orato</a:t>
            </a:r>
            <a:r>
              <a:rPr sz="4000" spc="-195" dirty="0">
                <a:latin typeface="Tahoma"/>
                <a:cs typeface="Tahoma"/>
              </a:rPr>
              <a:t>r</a:t>
            </a:r>
            <a:r>
              <a:rPr sz="4000" spc="-375" dirty="0">
                <a:latin typeface="Tahoma"/>
                <a:cs typeface="Tahoma"/>
              </a:rPr>
              <a:t>y</a:t>
            </a:r>
            <a:r>
              <a:rPr sz="4000" spc="-70" dirty="0">
                <a:latin typeface="Tahoma"/>
                <a:cs typeface="Tahoma"/>
              </a:rPr>
              <a:t> </a:t>
            </a:r>
            <a:r>
              <a:rPr sz="4000" spc="-330" dirty="0">
                <a:latin typeface="Tahoma"/>
                <a:cs typeface="Tahoma"/>
              </a:rPr>
              <a:t>Data</a:t>
            </a:r>
            <a:r>
              <a:rPr sz="4000" spc="-100" dirty="0">
                <a:latin typeface="Tahoma"/>
                <a:cs typeface="Tahoma"/>
              </a:rPr>
              <a:t> </a:t>
            </a:r>
            <a:r>
              <a:rPr sz="4000" spc="-175" dirty="0">
                <a:latin typeface="Tahoma"/>
                <a:cs typeface="Tahoma"/>
              </a:rPr>
              <a:t>Analysis</a:t>
            </a:r>
            <a:endParaRPr sz="4000" dirty="0">
              <a:latin typeface="Tahoma"/>
              <a:cs typeface="Tahoma"/>
            </a:endParaRPr>
          </a:p>
        </p:txBody>
      </p:sp>
      <p:sp>
        <p:nvSpPr>
          <p:cNvPr id="3" name="object 3"/>
          <p:cNvSpPr txBox="1"/>
          <p:nvPr/>
        </p:nvSpPr>
        <p:spPr>
          <a:xfrm>
            <a:off x="504850" y="1241882"/>
            <a:ext cx="6928484" cy="2777683"/>
          </a:xfrm>
          <a:prstGeom prst="rect">
            <a:avLst/>
          </a:prstGeom>
        </p:spPr>
        <p:txBody>
          <a:bodyPr vert="horz" wrap="square" lIns="0" tIns="12700" rIns="0" bIns="0" rtlCol="0">
            <a:spAutoFit/>
          </a:bodyPr>
          <a:lstStyle/>
          <a:p>
            <a:pPr marL="355600" indent="-342900">
              <a:lnSpc>
                <a:spcPct val="100000"/>
              </a:lnSpc>
              <a:spcBef>
                <a:spcPts val="100"/>
              </a:spcBef>
              <a:buSzPct val="75000"/>
              <a:buFont typeface="Wingdings"/>
              <a:buChar char=""/>
              <a:tabLst>
                <a:tab pos="354965" algn="l"/>
                <a:tab pos="355600" algn="l"/>
              </a:tabLst>
            </a:pPr>
            <a:r>
              <a:rPr lang="en-US" sz="2600" b="1" spc="-175" dirty="0">
                <a:solidFill>
                  <a:srgbClr val="CC0000"/>
                </a:solidFill>
                <a:latin typeface="Tahoma"/>
                <a:ea typeface="+mj-ea"/>
                <a:cs typeface="Tahoma"/>
              </a:rPr>
              <a:t>The Data Cleaning Process in Four Steps</a:t>
            </a:r>
            <a:endParaRPr sz="2600" b="1" spc="-175" dirty="0">
              <a:solidFill>
                <a:srgbClr val="CC0000"/>
              </a:solidFill>
              <a:latin typeface="Tahoma"/>
              <a:ea typeface="+mj-ea"/>
              <a:cs typeface="Tahoma"/>
            </a:endParaRPr>
          </a:p>
          <a:p>
            <a:pPr marL="355600" indent="-342900">
              <a:lnSpc>
                <a:spcPct val="100000"/>
              </a:lnSpc>
              <a:buFont typeface="Wingdings"/>
              <a:buChar char=""/>
              <a:tabLst>
                <a:tab pos="354965" algn="l"/>
                <a:tab pos="355600" algn="l"/>
              </a:tabLst>
            </a:pPr>
            <a:endParaRPr lang="en-US" sz="1900" spc="-5" dirty="0">
              <a:solidFill>
                <a:srgbClr val="00637C"/>
              </a:solidFill>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lang="en-US" sz="1900" spc="-5" dirty="0">
                <a:solidFill>
                  <a:srgbClr val="00637C"/>
                </a:solidFill>
                <a:latin typeface="Times New Roman" panose="02020603050405020304" pitchFamily="18" charset="0"/>
                <a:cs typeface="Times New Roman" panose="02020603050405020304" pitchFamily="18" charset="0"/>
              </a:rPr>
              <a:t>Checking for outliers in important columns for analysis</a:t>
            </a:r>
          </a:p>
          <a:p>
            <a:pPr marL="12700">
              <a:lnSpc>
                <a:spcPct val="100000"/>
              </a:lnSpc>
              <a:tabLst>
                <a:tab pos="354965" algn="l"/>
                <a:tab pos="355600" algn="l"/>
              </a:tabLst>
            </a:pPr>
            <a:endParaRPr sz="1900" spc="-5" dirty="0">
              <a:solidFill>
                <a:srgbClr val="00637C"/>
              </a:solidFill>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sz="1900" spc="-5" dirty="0">
                <a:solidFill>
                  <a:srgbClr val="00637C"/>
                </a:solidFill>
                <a:latin typeface="Times New Roman" panose="02020603050405020304" pitchFamily="18" charset="0"/>
                <a:cs typeface="Times New Roman" panose="02020603050405020304" pitchFamily="18" charset="0"/>
              </a:rPr>
              <a:t>Dropping</a:t>
            </a:r>
            <a:r>
              <a:rPr sz="1900" spc="5" dirty="0">
                <a:solidFill>
                  <a:srgbClr val="00637C"/>
                </a:solidFill>
                <a:latin typeface="Times New Roman" panose="02020603050405020304" pitchFamily="18" charset="0"/>
                <a:cs typeface="Times New Roman" panose="02020603050405020304" pitchFamily="18" charset="0"/>
              </a:rPr>
              <a:t> </a:t>
            </a:r>
            <a:r>
              <a:rPr sz="1900" dirty="0">
                <a:solidFill>
                  <a:srgbClr val="00637C"/>
                </a:solidFill>
                <a:latin typeface="Times New Roman" panose="02020603050405020304" pitchFamily="18" charset="0"/>
                <a:cs typeface="Times New Roman" panose="02020603050405020304" pitchFamily="18" charset="0"/>
              </a:rPr>
              <a:t>the</a:t>
            </a:r>
            <a:r>
              <a:rPr sz="1900" spc="-25" dirty="0">
                <a:solidFill>
                  <a:srgbClr val="00637C"/>
                </a:solidFill>
                <a:latin typeface="Times New Roman" panose="02020603050405020304" pitchFamily="18" charset="0"/>
                <a:cs typeface="Times New Roman" panose="02020603050405020304" pitchFamily="18" charset="0"/>
              </a:rPr>
              <a:t> </a:t>
            </a:r>
            <a:r>
              <a:rPr sz="1900" spc="-5" dirty="0">
                <a:solidFill>
                  <a:srgbClr val="00637C"/>
                </a:solidFill>
                <a:latin typeface="Times New Roman" panose="02020603050405020304" pitchFamily="18" charset="0"/>
                <a:cs typeface="Times New Roman" panose="02020603050405020304" pitchFamily="18" charset="0"/>
              </a:rPr>
              <a:t>outliers</a:t>
            </a:r>
            <a:r>
              <a:rPr sz="1900" dirty="0">
                <a:solidFill>
                  <a:srgbClr val="00637C"/>
                </a:solidFill>
                <a:latin typeface="Times New Roman" panose="02020603050405020304" pitchFamily="18" charset="0"/>
                <a:cs typeface="Times New Roman" panose="02020603050405020304" pitchFamily="18" charset="0"/>
              </a:rPr>
              <a:t> (if</a:t>
            </a:r>
            <a:r>
              <a:rPr sz="1900" spc="-15" dirty="0">
                <a:solidFill>
                  <a:srgbClr val="00637C"/>
                </a:solidFill>
                <a:latin typeface="Times New Roman" panose="02020603050405020304" pitchFamily="18" charset="0"/>
                <a:cs typeface="Times New Roman" panose="02020603050405020304" pitchFamily="18" charset="0"/>
              </a:rPr>
              <a:t> </a:t>
            </a:r>
            <a:r>
              <a:rPr sz="1900" spc="-10" dirty="0">
                <a:solidFill>
                  <a:srgbClr val="00637C"/>
                </a:solidFill>
                <a:latin typeface="Times New Roman" panose="02020603050405020304" pitchFamily="18" charset="0"/>
                <a:cs typeface="Times New Roman" panose="02020603050405020304" pitchFamily="18" charset="0"/>
              </a:rPr>
              <a:t>any)</a:t>
            </a:r>
            <a:endParaRPr sz="1900" dirty="0">
              <a:latin typeface="Times New Roman" panose="02020603050405020304" pitchFamily="18" charset="0"/>
              <a:cs typeface="Times New Roman" panose="02020603050405020304" pitchFamily="18" charset="0"/>
            </a:endParaRPr>
          </a:p>
          <a:p>
            <a:pPr>
              <a:lnSpc>
                <a:spcPct val="100000"/>
              </a:lnSpc>
              <a:spcBef>
                <a:spcPts val="50"/>
              </a:spcBef>
              <a:buClr>
                <a:srgbClr val="00637C"/>
              </a:buClr>
              <a:buFont typeface="Wingdings"/>
              <a:buChar char=""/>
            </a:pPr>
            <a:endParaRPr sz="1900" dirty="0">
              <a:latin typeface="Times New Roman" panose="02020603050405020304" pitchFamily="18" charset="0"/>
              <a:cs typeface="Times New Roman" panose="02020603050405020304" pitchFamily="18" charset="0"/>
            </a:endParaRPr>
          </a:p>
          <a:p>
            <a:pPr marL="355600" indent="-342900">
              <a:lnSpc>
                <a:spcPct val="100000"/>
              </a:lnSpc>
              <a:buFont typeface="Wingdings"/>
              <a:buChar char=""/>
              <a:tabLst>
                <a:tab pos="354965" algn="l"/>
                <a:tab pos="355600" algn="l"/>
              </a:tabLst>
            </a:pPr>
            <a:r>
              <a:rPr sz="1900" spc="-5" dirty="0">
                <a:solidFill>
                  <a:srgbClr val="00637C"/>
                </a:solidFill>
                <a:latin typeface="Times New Roman" panose="02020603050405020304" pitchFamily="18" charset="0"/>
                <a:cs typeface="Times New Roman" panose="02020603050405020304" pitchFamily="18" charset="0"/>
              </a:rPr>
              <a:t>Taking</a:t>
            </a:r>
            <a:r>
              <a:rPr sz="1900" spc="-20" dirty="0">
                <a:solidFill>
                  <a:srgbClr val="00637C"/>
                </a:solidFill>
                <a:latin typeface="Times New Roman" panose="02020603050405020304" pitchFamily="18" charset="0"/>
                <a:cs typeface="Times New Roman" panose="02020603050405020304" pitchFamily="18" charset="0"/>
              </a:rPr>
              <a:t> </a:t>
            </a:r>
            <a:r>
              <a:rPr sz="1900" spc="-5" dirty="0">
                <a:solidFill>
                  <a:srgbClr val="00637C"/>
                </a:solidFill>
                <a:latin typeface="Times New Roman" panose="02020603050405020304" pitchFamily="18" charset="0"/>
                <a:cs typeface="Times New Roman" panose="02020603050405020304" pitchFamily="18" charset="0"/>
              </a:rPr>
              <a:t>care</a:t>
            </a:r>
            <a:r>
              <a:rPr sz="1900" spc="-15" dirty="0">
                <a:solidFill>
                  <a:srgbClr val="00637C"/>
                </a:solidFill>
                <a:latin typeface="Times New Roman" panose="02020603050405020304" pitchFamily="18" charset="0"/>
                <a:cs typeface="Times New Roman" panose="02020603050405020304" pitchFamily="18" charset="0"/>
              </a:rPr>
              <a:t> </a:t>
            </a:r>
            <a:r>
              <a:rPr sz="1900" dirty="0">
                <a:solidFill>
                  <a:srgbClr val="00637C"/>
                </a:solidFill>
                <a:latin typeface="Times New Roman" panose="02020603050405020304" pitchFamily="18" charset="0"/>
                <a:cs typeface="Times New Roman" panose="02020603050405020304" pitchFamily="18" charset="0"/>
              </a:rPr>
              <a:t>of</a:t>
            </a:r>
            <a:r>
              <a:rPr sz="1900" spc="-5" dirty="0">
                <a:solidFill>
                  <a:srgbClr val="00637C"/>
                </a:solidFill>
                <a:latin typeface="Times New Roman" panose="02020603050405020304" pitchFamily="18" charset="0"/>
                <a:cs typeface="Times New Roman" panose="02020603050405020304" pitchFamily="18" charset="0"/>
              </a:rPr>
              <a:t> Null Values</a:t>
            </a:r>
            <a:endParaRPr sz="1900" dirty="0">
              <a:latin typeface="Times New Roman" panose="02020603050405020304" pitchFamily="18" charset="0"/>
              <a:cs typeface="Times New Roman" panose="02020603050405020304" pitchFamily="18" charset="0"/>
            </a:endParaRPr>
          </a:p>
          <a:p>
            <a:pPr>
              <a:lnSpc>
                <a:spcPct val="100000"/>
              </a:lnSpc>
              <a:spcBef>
                <a:spcPts val="50"/>
              </a:spcBef>
              <a:buClr>
                <a:srgbClr val="00637C"/>
              </a:buClr>
              <a:buFont typeface="Wingdings"/>
              <a:buChar char=""/>
            </a:pPr>
            <a:endParaRPr sz="1900" dirty="0">
              <a:latin typeface="Times New Roman" panose="02020603050405020304" pitchFamily="18" charset="0"/>
              <a:cs typeface="Times New Roman" panose="02020603050405020304" pitchFamily="18" charset="0"/>
            </a:endParaRPr>
          </a:p>
          <a:p>
            <a:pPr marL="355600" indent="-342900">
              <a:buFont typeface="Wingdings"/>
              <a:buChar char=""/>
              <a:tabLst>
                <a:tab pos="354965" algn="l"/>
                <a:tab pos="355600" algn="l"/>
              </a:tabLst>
            </a:pPr>
            <a:r>
              <a:rPr lang="en-US" sz="1900" spc="-5" dirty="0">
                <a:solidFill>
                  <a:srgbClr val="00637C"/>
                </a:solidFill>
                <a:latin typeface="Times New Roman" panose="02020603050405020304" pitchFamily="18" charset="0"/>
                <a:cs typeface="Times New Roman" panose="02020603050405020304" pitchFamily="18" charset="0"/>
              </a:rPr>
              <a:t>Converting column data types for further use</a:t>
            </a:r>
            <a:endParaRPr sz="1900" spc="-5" dirty="0">
              <a:solidFill>
                <a:srgbClr val="00637C"/>
              </a:solidFill>
              <a:latin typeface="Times New Roman" panose="02020603050405020304" pitchFamily="18" charset="0"/>
              <a:cs typeface="Times New Roman" panose="02020603050405020304" pitchFamily="18" charset="0"/>
            </a:endParaRPr>
          </a:p>
        </p:txBody>
      </p:sp>
      <p:pic>
        <p:nvPicPr>
          <p:cNvPr id="1030" name="Picture 6" descr="ML | Overview of Data Cleaning - GeeksforGeeks">
            <a:extLst>
              <a:ext uri="{FF2B5EF4-FFF2-40B4-BE49-F238E27FC236}">
                <a16:creationId xmlns:a16="http://schemas.microsoft.com/office/drawing/2014/main" id="{07406CBD-6350-0342-6BEA-BBEAEF440E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220" y="1657350"/>
            <a:ext cx="2757780" cy="27008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2050" name="Picture 2">
            <a:extLst>
              <a:ext uri="{FF2B5EF4-FFF2-40B4-BE49-F238E27FC236}">
                <a16:creationId xmlns:a16="http://schemas.microsoft.com/office/drawing/2014/main" id="{619FFBEA-767A-D0C7-E4D3-A6607BD82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707"/>
            <a:ext cx="8553449" cy="4507794"/>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4">
            <a:extLst>
              <a:ext uri="{FF2B5EF4-FFF2-40B4-BE49-F238E27FC236}">
                <a16:creationId xmlns:a16="http://schemas.microsoft.com/office/drawing/2014/main" id="{494AE3CF-C28E-92AC-7136-0297DBA96389}"/>
              </a:ext>
            </a:extLst>
          </p:cNvPr>
          <p:cNvSpPr txBox="1"/>
          <p:nvPr/>
        </p:nvSpPr>
        <p:spPr>
          <a:xfrm>
            <a:off x="990600" y="1044602"/>
            <a:ext cx="4596948" cy="3331040"/>
          </a:xfrm>
          <a:prstGeom prst="rect">
            <a:avLst/>
          </a:prstGeom>
          <a:solidFill>
            <a:srgbClr val="F5FCFF"/>
          </a:solidFill>
        </p:spPr>
        <p:txBody>
          <a:bodyPr vert="horz" wrap="square" lIns="0" tIns="98425" rIns="0" bIns="0" rtlCol="0">
            <a:spAutoFit/>
          </a:bodyPr>
          <a:lstStyle/>
          <a:p>
            <a:pPr algn="ctr"/>
            <a:r>
              <a:rPr lang="en-IN" b="0" i="0" dirty="0">
                <a:solidFill>
                  <a:srgbClr val="C00000"/>
                </a:solidFill>
                <a:effectLst/>
                <a:latin typeface="Roboto" panose="02000000000000000000" pitchFamily="2" charset="0"/>
              </a:rPr>
              <a:t>Calculating average rating</a:t>
            </a:r>
          </a:p>
          <a:p>
            <a:pPr>
              <a:lnSpc>
                <a:spcPct val="100000"/>
              </a:lnSpc>
              <a:spcBef>
                <a:spcPts val="35"/>
              </a:spcBef>
            </a:pPr>
            <a:endParaRPr sz="1650" dirty="0">
              <a:latin typeface="Arial"/>
              <a:cs typeface="Arial"/>
            </a:endParaRPr>
          </a:p>
          <a:p>
            <a:pPr marL="548640" marR="219710" indent="-317500">
              <a:buClr>
                <a:srgbClr val="CC0000"/>
              </a:buClr>
              <a:buFont typeface="Wingdings"/>
              <a:buChar char=""/>
              <a:tabLst>
                <a:tab pos="548005" algn="l"/>
                <a:tab pos="548640" algn="l"/>
              </a:tabLst>
            </a:pPr>
            <a:r>
              <a:rPr lang="en-US" sz="1400" b="1" i="1" dirty="0">
                <a:solidFill>
                  <a:srgbClr val="00637C"/>
                </a:solidFill>
                <a:latin typeface="Arial" panose="020B0604020202020204" pitchFamily="34" charset="0"/>
                <a:cs typeface="Arial" panose="020B0604020202020204" pitchFamily="34" charset="0"/>
              </a:rPr>
              <a:t>The majority of ratings on the Play Store are between 4.0 and 4.5, thus there are positive reviews there.</a:t>
            </a:r>
          </a:p>
          <a:p>
            <a:pPr marL="231140" marR="219710">
              <a:buClr>
                <a:srgbClr val="CC0000"/>
              </a:buClr>
              <a:tabLst>
                <a:tab pos="548005" algn="l"/>
                <a:tab pos="548640" algn="l"/>
              </a:tabLst>
            </a:pPr>
            <a:endParaRPr sz="1400" b="1" i="1" dirty="0">
              <a:solidFill>
                <a:srgbClr val="00637C"/>
              </a:solidFill>
              <a:latin typeface="Arial" panose="020B0604020202020204" pitchFamily="34" charset="0"/>
              <a:cs typeface="Arial" panose="020B0604020202020204" pitchFamily="34" charset="0"/>
            </a:endParaRPr>
          </a:p>
          <a:p>
            <a:pPr marL="548640" indent="-317500">
              <a:buClr>
                <a:srgbClr val="CC0000"/>
              </a:buClr>
              <a:buFont typeface="Wingdings"/>
              <a:buChar char=""/>
              <a:tabLst>
                <a:tab pos="548005" algn="l"/>
                <a:tab pos="548640" algn="l"/>
              </a:tabLst>
            </a:pPr>
            <a:r>
              <a:rPr lang="en-US" sz="1400" b="1" i="1" spc="-5" dirty="0">
                <a:solidFill>
                  <a:srgbClr val="00637C"/>
                </a:solidFill>
                <a:latin typeface="Arial"/>
                <a:cs typeface="Arial"/>
              </a:rPr>
              <a:t>There are very few apps with ratings below 3.0.</a:t>
            </a:r>
          </a:p>
          <a:p>
            <a:pPr marL="231140">
              <a:buClr>
                <a:srgbClr val="CC0000"/>
              </a:buClr>
              <a:tabLst>
                <a:tab pos="548005" algn="l"/>
                <a:tab pos="548640" algn="l"/>
              </a:tabLst>
            </a:pPr>
            <a:endParaRPr lang="en-US" sz="1400" b="1" i="1" spc="-5" dirty="0">
              <a:solidFill>
                <a:srgbClr val="00637C"/>
              </a:solidFill>
              <a:latin typeface="Arial"/>
              <a:cs typeface="Arial"/>
            </a:endParaRPr>
          </a:p>
          <a:p>
            <a:pPr marL="548640" indent="-317500">
              <a:buClr>
                <a:srgbClr val="CC0000"/>
              </a:buClr>
              <a:buFont typeface="Wingdings"/>
              <a:buChar char=""/>
              <a:tabLst>
                <a:tab pos="548005" algn="l"/>
                <a:tab pos="548640" algn="l"/>
              </a:tabLst>
            </a:pPr>
            <a:r>
              <a:rPr lang="en-US" sz="1400" b="1" i="1" dirty="0">
                <a:solidFill>
                  <a:srgbClr val="00637C"/>
                </a:solidFill>
                <a:latin typeface="Arial"/>
                <a:cs typeface="Arial"/>
              </a:rPr>
              <a:t>4.3</a:t>
            </a:r>
            <a:r>
              <a:rPr lang="en-US" sz="1400" b="1" i="1" spc="-25" dirty="0">
                <a:solidFill>
                  <a:srgbClr val="00637C"/>
                </a:solidFill>
                <a:latin typeface="Arial"/>
                <a:cs typeface="Arial"/>
              </a:rPr>
              <a:t> </a:t>
            </a:r>
            <a:r>
              <a:rPr lang="en-US" sz="1400" b="1" i="1" dirty="0">
                <a:solidFill>
                  <a:srgbClr val="00637C"/>
                </a:solidFill>
                <a:latin typeface="Arial"/>
                <a:cs typeface="Arial"/>
              </a:rPr>
              <a:t>is</a:t>
            </a:r>
            <a:r>
              <a:rPr lang="en-US" sz="1400" b="1" i="1" spc="-25" dirty="0">
                <a:solidFill>
                  <a:srgbClr val="00637C"/>
                </a:solidFill>
                <a:latin typeface="Arial"/>
                <a:cs typeface="Arial"/>
              </a:rPr>
              <a:t> </a:t>
            </a:r>
            <a:r>
              <a:rPr lang="en-US" sz="1400" b="1" i="1" spc="-5" dirty="0">
                <a:solidFill>
                  <a:srgbClr val="00637C"/>
                </a:solidFill>
                <a:latin typeface="Arial"/>
                <a:cs typeface="Arial"/>
              </a:rPr>
              <a:t>the</a:t>
            </a:r>
            <a:r>
              <a:rPr lang="en-US" sz="1400" b="1" i="1" spc="-20" dirty="0">
                <a:solidFill>
                  <a:srgbClr val="00637C"/>
                </a:solidFill>
                <a:latin typeface="Arial"/>
                <a:cs typeface="Arial"/>
              </a:rPr>
              <a:t> </a:t>
            </a:r>
            <a:r>
              <a:rPr lang="en-US" sz="1400" b="1" i="1" spc="-5" dirty="0">
                <a:solidFill>
                  <a:srgbClr val="00637C"/>
                </a:solidFill>
                <a:latin typeface="Arial"/>
                <a:cs typeface="Arial"/>
              </a:rPr>
              <a:t>most</a:t>
            </a:r>
            <a:r>
              <a:rPr lang="en-US" sz="1400" b="1" i="1" spc="-15" dirty="0">
                <a:solidFill>
                  <a:srgbClr val="00637C"/>
                </a:solidFill>
                <a:latin typeface="Arial"/>
                <a:cs typeface="Arial"/>
              </a:rPr>
              <a:t> </a:t>
            </a:r>
            <a:r>
              <a:rPr lang="en-US" sz="1400" b="1" i="1" spc="-5" dirty="0">
                <a:solidFill>
                  <a:srgbClr val="00637C"/>
                </a:solidFill>
                <a:latin typeface="Arial"/>
                <a:cs typeface="Arial"/>
              </a:rPr>
              <a:t>frequent</a:t>
            </a:r>
            <a:r>
              <a:rPr lang="en-US" sz="1400" b="1" i="1" spc="-45" dirty="0">
                <a:solidFill>
                  <a:srgbClr val="00637C"/>
                </a:solidFill>
                <a:latin typeface="Arial"/>
                <a:cs typeface="Arial"/>
              </a:rPr>
              <a:t> </a:t>
            </a:r>
            <a:r>
              <a:rPr lang="en-US" sz="1400" b="1" i="1" dirty="0">
                <a:solidFill>
                  <a:srgbClr val="00637C"/>
                </a:solidFill>
                <a:latin typeface="Arial"/>
                <a:cs typeface="Arial"/>
              </a:rPr>
              <a:t>rating</a:t>
            </a:r>
            <a:r>
              <a:rPr lang="en-US" sz="1400" b="1" i="1" spc="-30" dirty="0">
                <a:solidFill>
                  <a:srgbClr val="00637C"/>
                </a:solidFill>
                <a:latin typeface="Arial"/>
                <a:cs typeface="Arial"/>
              </a:rPr>
              <a:t> </a:t>
            </a:r>
            <a:r>
              <a:rPr lang="en-US" sz="1400" b="1" i="1" dirty="0">
                <a:solidFill>
                  <a:srgbClr val="00637C"/>
                </a:solidFill>
                <a:latin typeface="Arial"/>
                <a:cs typeface="Arial"/>
              </a:rPr>
              <a:t>given</a:t>
            </a:r>
            <a:r>
              <a:rPr lang="en-US" sz="1400" b="1" i="1" spc="-40" dirty="0">
                <a:solidFill>
                  <a:srgbClr val="00637C"/>
                </a:solidFill>
                <a:latin typeface="Arial"/>
                <a:cs typeface="Arial"/>
              </a:rPr>
              <a:t> </a:t>
            </a:r>
            <a:r>
              <a:rPr lang="en-US" sz="1400" b="1" i="1" dirty="0">
                <a:solidFill>
                  <a:srgbClr val="00637C"/>
                </a:solidFill>
                <a:latin typeface="Arial"/>
                <a:cs typeface="Arial"/>
              </a:rPr>
              <a:t>to</a:t>
            </a:r>
            <a:r>
              <a:rPr lang="en-US" sz="1400" b="1" i="1" spc="-15" dirty="0">
                <a:solidFill>
                  <a:srgbClr val="00637C"/>
                </a:solidFill>
                <a:latin typeface="Arial"/>
                <a:cs typeface="Arial"/>
              </a:rPr>
              <a:t> </a:t>
            </a:r>
            <a:r>
              <a:rPr lang="en-US" sz="1400" b="1" i="1" dirty="0">
                <a:solidFill>
                  <a:srgbClr val="00637C"/>
                </a:solidFill>
                <a:latin typeface="Arial"/>
                <a:cs typeface="Arial"/>
              </a:rPr>
              <a:t>1979 </a:t>
            </a:r>
            <a:r>
              <a:rPr lang="en-US" sz="1400" b="1" i="1" spc="-370" dirty="0">
                <a:solidFill>
                  <a:srgbClr val="00637C"/>
                </a:solidFill>
                <a:latin typeface="Arial"/>
                <a:cs typeface="Arial"/>
              </a:rPr>
              <a:t> </a:t>
            </a:r>
            <a:r>
              <a:rPr lang="en-US" sz="1400" b="1" i="1" spc="-5" dirty="0">
                <a:solidFill>
                  <a:srgbClr val="00637C"/>
                </a:solidFill>
                <a:latin typeface="Arial"/>
                <a:cs typeface="Arial"/>
              </a:rPr>
              <a:t>apps</a:t>
            </a:r>
          </a:p>
          <a:p>
            <a:pPr marL="231140">
              <a:buClr>
                <a:srgbClr val="CC0000"/>
              </a:buClr>
              <a:tabLst>
                <a:tab pos="548005" algn="l"/>
                <a:tab pos="548640" algn="l"/>
              </a:tabLst>
            </a:pPr>
            <a:endParaRPr lang="en-US" sz="1400" dirty="0">
              <a:latin typeface="Arial"/>
              <a:cs typeface="Arial"/>
            </a:endParaRPr>
          </a:p>
          <a:p>
            <a:pPr marL="548640" indent="-317500">
              <a:lnSpc>
                <a:spcPct val="100000"/>
              </a:lnSpc>
              <a:buClr>
                <a:srgbClr val="CC0000"/>
              </a:buClr>
              <a:buFont typeface="Wingdings"/>
              <a:buChar char=""/>
              <a:tabLst>
                <a:tab pos="548005" algn="l"/>
                <a:tab pos="548640" algn="l"/>
              </a:tabLst>
            </a:pPr>
            <a:r>
              <a:rPr sz="1400" b="1" i="1" spc="-5" dirty="0">
                <a:solidFill>
                  <a:srgbClr val="00637C"/>
                </a:solidFill>
                <a:latin typeface="Arial"/>
                <a:cs typeface="Arial"/>
              </a:rPr>
              <a:t>The</a:t>
            </a:r>
            <a:r>
              <a:rPr sz="1400" b="1" i="1" spc="-20" dirty="0">
                <a:solidFill>
                  <a:srgbClr val="00637C"/>
                </a:solidFill>
                <a:latin typeface="Arial"/>
                <a:cs typeface="Arial"/>
              </a:rPr>
              <a:t> </a:t>
            </a:r>
            <a:r>
              <a:rPr sz="1400" b="1" i="1" dirty="0">
                <a:solidFill>
                  <a:srgbClr val="00637C"/>
                </a:solidFill>
                <a:latin typeface="Arial"/>
                <a:cs typeface="Arial"/>
              </a:rPr>
              <a:t>average</a:t>
            </a:r>
            <a:r>
              <a:rPr sz="1400" b="1" i="1" spc="-50" dirty="0">
                <a:solidFill>
                  <a:srgbClr val="00637C"/>
                </a:solidFill>
                <a:latin typeface="Arial"/>
                <a:cs typeface="Arial"/>
              </a:rPr>
              <a:t> </a:t>
            </a:r>
            <a:r>
              <a:rPr sz="1400" b="1" i="1" dirty="0">
                <a:solidFill>
                  <a:srgbClr val="00637C"/>
                </a:solidFill>
                <a:latin typeface="Arial"/>
                <a:cs typeface="Arial"/>
              </a:rPr>
              <a:t>rating</a:t>
            </a:r>
            <a:r>
              <a:rPr sz="1400" b="1" i="1" spc="-35" dirty="0">
                <a:solidFill>
                  <a:srgbClr val="00637C"/>
                </a:solidFill>
                <a:latin typeface="Arial"/>
                <a:cs typeface="Arial"/>
              </a:rPr>
              <a:t> </a:t>
            </a:r>
            <a:r>
              <a:rPr sz="1400" b="1" i="1" dirty="0">
                <a:solidFill>
                  <a:srgbClr val="00637C"/>
                </a:solidFill>
                <a:latin typeface="Arial"/>
                <a:cs typeface="Arial"/>
              </a:rPr>
              <a:t>in</a:t>
            </a:r>
            <a:r>
              <a:rPr sz="1400" b="1" i="1" spc="-30" dirty="0">
                <a:solidFill>
                  <a:srgbClr val="00637C"/>
                </a:solidFill>
                <a:latin typeface="Arial"/>
                <a:cs typeface="Arial"/>
              </a:rPr>
              <a:t> </a:t>
            </a:r>
            <a:r>
              <a:rPr sz="1400" b="1" i="1" dirty="0">
                <a:solidFill>
                  <a:srgbClr val="00637C"/>
                </a:solidFill>
                <a:latin typeface="Arial"/>
                <a:cs typeface="Arial"/>
              </a:rPr>
              <a:t>dataset</a:t>
            </a:r>
            <a:r>
              <a:rPr sz="1400" b="1" i="1" spc="-40" dirty="0">
                <a:solidFill>
                  <a:srgbClr val="00637C"/>
                </a:solidFill>
                <a:latin typeface="Arial"/>
                <a:cs typeface="Arial"/>
              </a:rPr>
              <a:t> </a:t>
            </a:r>
            <a:r>
              <a:rPr sz="1400" b="1" i="1" dirty="0">
                <a:solidFill>
                  <a:srgbClr val="00637C"/>
                </a:solidFill>
                <a:latin typeface="Arial"/>
                <a:cs typeface="Arial"/>
              </a:rPr>
              <a:t>is</a:t>
            </a:r>
            <a:r>
              <a:rPr sz="1400" b="1" i="1" spc="-30" dirty="0">
                <a:solidFill>
                  <a:srgbClr val="00637C"/>
                </a:solidFill>
                <a:latin typeface="Arial"/>
                <a:cs typeface="Arial"/>
              </a:rPr>
              <a:t> </a:t>
            </a:r>
            <a:r>
              <a:rPr sz="1400" b="1" i="1" dirty="0">
                <a:solidFill>
                  <a:srgbClr val="00637C"/>
                </a:solidFill>
                <a:latin typeface="Arial"/>
                <a:cs typeface="Arial"/>
              </a:rPr>
              <a:t>4.2</a:t>
            </a:r>
            <a:endParaRPr sz="1400" dirty="0">
              <a:latin typeface="Arial"/>
              <a:cs typeface="Arial"/>
            </a:endParaRPr>
          </a:p>
          <a:p>
            <a:pPr>
              <a:lnSpc>
                <a:spcPct val="100000"/>
              </a:lnSpc>
              <a:spcBef>
                <a:spcPts val="35"/>
              </a:spcBef>
              <a:buClr>
                <a:srgbClr val="CC0000"/>
              </a:buClr>
              <a:buFont typeface="Wingdings"/>
              <a:buChar char=""/>
            </a:pPr>
            <a:endParaRPr sz="1650" dirty="0">
              <a:latin typeface="Arial"/>
              <a:cs typeface="Arial"/>
            </a:endParaRPr>
          </a:p>
          <a:p>
            <a:pPr>
              <a:lnSpc>
                <a:spcPct val="100000"/>
              </a:lnSpc>
              <a:buClr>
                <a:srgbClr val="CC0000"/>
              </a:buClr>
              <a:buFont typeface="Wingdings"/>
              <a:buChar char=""/>
            </a:pPr>
            <a:endParaRPr sz="1900" dirty="0">
              <a:latin typeface="Arial"/>
              <a:cs typeface="Arial"/>
            </a:endParaRPr>
          </a:p>
        </p:txBody>
      </p:sp>
      <p:sp>
        <p:nvSpPr>
          <p:cNvPr id="9" name="Title 8">
            <a:extLst>
              <a:ext uri="{FF2B5EF4-FFF2-40B4-BE49-F238E27FC236}">
                <a16:creationId xmlns:a16="http://schemas.microsoft.com/office/drawing/2014/main" id="{4C092AF6-635F-0024-0835-E2B919544711}"/>
              </a:ext>
            </a:extLst>
          </p:cNvPr>
          <p:cNvSpPr>
            <a:spLocks noGrp="1"/>
          </p:cNvSpPr>
          <p:nvPr>
            <p:ph type="title"/>
          </p:nvPr>
        </p:nvSpPr>
        <p:spPr>
          <a:xfrm>
            <a:off x="-152400" y="66801"/>
            <a:ext cx="8248649" cy="307777"/>
          </a:xfrm>
        </p:spPr>
        <p:txBody>
          <a:bodyPr/>
          <a:lstStyle/>
          <a:p>
            <a:pPr algn="ctr"/>
            <a:r>
              <a:rPr lang="en-US" sz="2000" i="0" dirty="0">
                <a:solidFill>
                  <a:srgbClr val="C00000"/>
                </a:solidFill>
                <a:effectLst/>
                <a:latin typeface="Arial" panose="020B0604020202020204" pitchFamily="34" charset="0"/>
                <a:cs typeface="Arial" panose="020B0604020202020204" pitchFamily="34" charset="0"/>
              </a:rPr>
              <a:t>Measuring the amount of ratings that apps have received</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0" y="80963"/>
            <a:ext cx="8553450" cy="966787"/>
          </a:xfrm>
          <a:prstGeom prst="rect">
            <a:avLst/>
          </a:prstGeom>
        </p:spPr>
        <p:txBody>
          <a:bodyPr vert="horz" wrap="square" lIns="0" tIns="13335" rIns="0" bIns="0" rtlCol="0">
            <a:spAutoFit/>
          </a:bodyPr>
          <a:lstStyle/>
          <a:p>
            <a:pPr marL="12700" algn="ctr">
              <a:spcBef>
                <a:spcPts val="105"/>
              </a:spcBef>
            </a:pPr>
            <a:r>
              <a:rPr lang="en-US" sz="2000" spc="-5" dirty="0">
                <a:latin typeface="Arial"/>
                <a:cs typeface="Arial"/>
              </a:rPr>
              <a:t>The category with the most apps in the Google Play Store</a:t>
            </a:r>
            <a:br>
              <a:rPr lang="en-US" sz="800" b="0" i="0" dirty="0">
                <a:solidFill>
                  <a:srgbClr val="D5D5D5"/>
                </a:solidFill>
                <a:effectLst/>
                <a:latin typeface="Roboto" panose="02000000000000000000" pitchFamily="2" charset="0"/>
              </a:rPr>
            </a:br>
            <a:br>
              <a:rPr lang="en-US" sz="1400" spc="-5" dirty="0">
                <a:latin typeface="Arial"/>
                <a:cs typeface="Arial"/>
              </a:rPr>
            </a:br>
            <a:br>
              <a:rPr lang="en-IN" sz="1400" spc="-5" dirty="0">
                <a:latin typeface="Arial"/>
                <a:cs typeface="Arial"/>
              </a:rPr>
            </a:br>
            <a:endParaRPr sz="1400" dirty="0">
              <a:latin typeface="Arial"/>
              <a:cs typeface="Arial"/>
            </a:endParaRPr>
          </a:p>
        </p:txBody>
      </p:sp>
      <p:sp>
        <p:nvSpPr>
          <p:cNvPr id="7" name="object 7"/>
          <p:cNvSpPr txBox="1"/>
          <p:nvPr/>
        </p:nvSpPr>
        <p:spPr>
          <a:xfrm>
            <a:off x="8553450" y="4838318"/>
            <a:ext cx="401320" cy="224790"/>
          </a:xfrm>
          <a:prstGeom prst="rect">
            <a:avLst/>
          </a:prstGeom>
        </p:spPr>
        <p:txBody>
          <a:bodyPr vert="horz" wrap="square" lIns="0" tIns="0" rIns="0" bIns="0" rtlCol="0">
            <a:spAutoFit/>
          </a:bodyPr>
          <a:lstStyle/>
          <a:p>
            <a:pPr marL="12700">
              <a:lnSpc>
                <a:spcPts val="1650"/>
              </a:lnSpc>
            </a:pPr>
            <a:r>
              <a:rPr sz="1400" b="1" dirty="0">
                <a:solidFill>
                  <a:srgbClr val="CC0000"/>
                </a:solidFill>
                <a:latin typeface="Arial"/>
                <a:cs typeface="Arial"/>
              </a:rPr>
              <a:t>E</a:t>
            </a:r>
            <a:r>
              <a:rPr sz="1400" b="1" spc="-10" dirty="0">
                <a:solidFill>
                  <a:srgbClr val="CC0000"/>
                </a:solidFill>
                <a:latin typeface="Arial"/>
                <a:cs typeface="Arial"/>
              </a:rPr>
              <a:t>D</a:t>
            </a:r>
            <a:r>
              <a:rPr sz="1400" b="1" dirty="0">
                <a:solidFill>
                  <a:srgbClr val="CC0000"/>
                </a:solidFill>
                <a:latin typeface="Arial"/>
                <a:cs typeface="Arial"/>
              </a:rPr>
              <a:t>A</a:t>
            </a:r>
            <a:endParaRPr sz="1400">
              <a:latin typeface="Arial"/>
              <a:cs typeface="Arial"/>
            </a:endParaRPr>
          </a:p>
        </p:txBody>
      </p:sp>
      <p:pic>
        <p:nvPicPr>
          <p:cNvPr id="3074" name="Picture 2">
            <a:extLst>
              <a:ext uri="{FF2B5EF4-FFF2-40B4-BE49-F238E27FC236}">
                <a16:creationId xmlns:a16="http://schemas.microsoft.com/office/drawing/2014/main" id="{ABDB591E-053F-810C-870C-EE861C58B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 y="438150"/>
            <a:ext cx="8364220" cy="470535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066FE2CC-E9FC-442E-6B7A-BC5BA68BFB69}"/>
              </a:ext>
            </a:extLst>
          </p:cNvPr>
          <p:cNvSpPr txBox="1"/>
          <p:nvPr/>
        </p:nvSpPr>
        <p:spPr>
          <a:xfrm>
            <a:off x="4038600" y="564356"/>
            <a:ext cx="4064000" cy="2580835"/>
          </a:xfrm>
          <a:prstGeom prst="rect">
            <a:avLst/>
          </a:prstGeom>
        </p:spPr>
        <p:txBody>
          <a:bodyPr vert="horz" wrap="square" lIns="0" tIns="13335" rIns="0" bIns="0" rtlCol="0">
            <a:spAutoFit/>
          </a:bodyPr>
          <a:lstStyle/>
          <a:p>
            <a:pPr marL="12065" algn="just">
              <a:spcBef>
                <a:spcPts val="105"/>
              </a:spcBef>
              <a:buClr>
                <a:srgbClr val="CC0000"/>
              </a:buClr>
              <a:tabLst>
                <a:tab pos="329565" algn="l"/>
                <a:tab pos="330200" algn="l"/>
              </a:tabLst>
            </a:pPr>
            <a:br>
              <a:rPr lang="en-US" sz="1400" spc="-5" dirty="0">
                <a:latin typeface="Arial"/>
                <a:cs typeface="Arial"/>
              </a:rPr>
            </a:br>
            <a:r>
              <a:rPr lang="en-US" sz="1750" b="1" spc="-5" dirty="0">
                <a:solidFill>
                  <a:srgbClr val="CC0000"/>
                </a:solidFill>
                <a:latin typeface="Arial"/>
                <a:ea typeface="+mj-ea"/>
                <a:cs typeface="Arial"/>
              </a:rPr>
              <a:t>Number of Apps per Category</a:t>
            </a:r>
          </a:p>
          <a:p>
            <a:pPr marL="12065" algn="just">
              <a:spcBef>
                <a:spcPts val="105"/>
              </a:spcBef>
              <a:buClr>
                <a:srgbClr val="CC0000"/>
              </a:buClr>
              <a:tabLst>
                <a:tab pos="329565" algn="l"/>
                <a:tab pos="330200" algn="l"/>
              </a:tabLst>
            </a:pPr>
            <a:endParaRPr lang="en-US" sz="2000" b="1" spc="-5" dirty="0">
              <a:solidFill>
                <a:srgbClr val="CC0000"/>
              </a:solidFill>
              <a:latin typeface="Arial"/>
              <a:ea typeface="+mj-ea"/>
              <a:cs typeface="Arial"/>
            </a:endParaRPr>
          </a:p>
          <a:p>
            <a:pPr marL="329565" indent="-317500" algn="just">
              <a:spcBef>
                <a:spcPts val="105"/>
              </a:spcBef>
              <a:buClr>
                <a:srgbClr val="CC0000"/>
              </a:buClr>
              <a:buFont typeface="Wingdings"/>
              <a:buChar char=""/>
              <a:tabLst>
                <a:tab pos="329565" algn="l"/>
                <a:tab pos="330200" algn="l"/>
              </a:tabLst>
            </a:pPr>
            <a:r>
              <a:rPr sz="1400" b="1" i="1" spc="-5" dirty="0">
                <a:solidFill>
                  <a:srgbClr val="00637C"/>
                </a:solidFill>
                <a:latin typeface="Arial"/>
                <a:cs typeface="Arial"/>
              </a:rPr>
              <a:t>Most</a:t>
            </a:r>
            <a:r>
              <a:rPr sz="1400" b="1" i="1" spc="-30" dirty="0">
                <a:solidFill>
                  <a:srgbClr val="00637C"/>
                </a:solidFill>
                <a:latin typeface="Arial"/>
                <a:cs typeface="Arial"/>
              </a:rPr>
              <a:t> </a:t>
            </a:r>
            <a:r>
              <a:rPr sz="1400" b="1" i="1" spc="-5" dirty="0">
                <a:solidFill>
                  <a:srgbClr val="00637C"/>
                </a:solidFill>
                <a:latin typeface="Arial"/>
                <a:cs typeface="Arial"/>
              </a:rPr>
              <a:t>Apps</a:t>
            </a:r>
            <a:r>
              <a:rPr sz="1400" b="1" i="1" spc="-15" dirty="0">
                <a:solidFill>
                  <a:srgbClr val="00637C"/>
                </a:solidFill>
                <a:latin typeface="Arial"/>
                <a:cs typeface="Arial"/>
              </a:rPr>
              <a:t> </a:t>
            </a:r>
            <a:r>
              <a:rPr sz="1400" b="1" i="1" spc="-5" dirty="0">
                <a:solidFill>
                  <a:srgbClr val="00637C"/>
                </a:solidFill>
                <a:latin typeface="Arial"/>
                <a:cs typeface="Arial"/>
              </a:rPr>
              <a:t>belongs</a:t>
            </a:r>
            <a:r>
              <a:rPr sz="1400" b="1" i="1" spc="-35" dirty="0">
                <a:solidFill>
                  <a:srgbClr val="00637C"/>
                </a:solidFill>
                <a:latin typeface="Arial"/>
                <a:cs typeface="Arial"/>
              </a:rPr>
              <a:t> </a:t>
            </a:r>
            <a:r>
              <a:rPr sz="1400" b="1" i="1" dirty="0">
                <a:solidFill>
                  <a:srgbClr val="00637C"/>
                </a:solidFill>
                <a:latin typeface="Arial"/>
                <a:cs typeface="Arial"/>
              </a:rPr>
              <a:t>to</a:t>
            </a:r>
            <a:r>
              <a:rPr sz="1400" b="1" i="1" spc="-20" dirty="0">
                <a:solidFill>
                  <a:srgbClr val="00637C"/>
                </a:solidFill>
                <a:latin typeface="Arial"/>
                <a:cs typeface="Arial"/>
              </a:rPr>
              <a:t> </a:t>
            </a:r>
            <a:r>
              <a:rPr sz="1400" b="1" i="1" spc="-10" dirty="0">
                <a:solidFill>
                  <a:srgbClr val="00637C"/>
                </a:solidFill>
                <a:latin typeface="Arial"/>
                <a:cs typeface="Arial"/>
              </a:rPr>
              <a:t>‘Family’</a:t>
            </a:r>
            <a:r>
              <a:rPr sz="1400" b="1" i="1" spc="-20" dirty="0">
                <a:solidFill>
                  <a:srgbClr val="00637C"/>
                </a:solidFill>
                <a:latin typeface="Arial"/>
                <a:cs typeface="Arial"/>
              </a:rPr>
              <a:t> </a:t>
            </a:r>
            <a:r>
              <a:rPr sz="1400" b="1" i="1" spc="-5" dirty="0">
                <a:solidFill>
                  <a:srgbClr val="00637C"/>
                </a:solidFill>
                <a:latin typeface="Arial"/>
                <a:cs typeface="Arial"/>
              </a:rPr>
              <a:t>Category</a:t>
            </a:r>
            <a:endParaRPr sz="1400" dirty="0">
              <a:latin typeface="Arial"/>
              <a:cs typeface="Arial"/>
            </a:endParaRPr>
          </a:p>
          <a:p>
            <a:pPr algn="just">
              <a:spcBef>
                <a:spcPts val="55"/>
              </a:spcBef>
              <a:buClr>
                <a:srgbClr val="CC0000"/>
              </a:buClr>
              <a:buFont typeface="Wingdings"/>
              <a:buChar char=""/>
            </a:pPr>
            <a:endParaRPr sz="1850" dirty="0">
              <a:latin typeface="Arial"/>
              <a:cs typeface="Arial"/>
            </a:endParaRPr>
          </a:p>
          <a:p>
            <a:pPr marL="316865" marR="400050" indent="-316865" algn="just">
              <a:buClr>
                <a:srgbClr val="CC0000"/>
              </a:buClr>
              <a:buFont typeface="Wingdings"/>
              <a:buChar char=""/>
              <a:tabLst>
                <a:tab pos="316865" algn="l"/>
                <a:tab pos="330200" algn="l"/>
              </a:tabLst>
            </a:pPr>
            <a:r>
              <a:rPr sz="1400" b="1" i="1" spc="-5" dirty="0">
                <a:solidFill>
                  <a:srgbClr val="00637C"/>
                </a:solidFill>
                <a:latin typeface="Arial"/>
                <a:cs typeface="Arial"/>
              </a:rPr>
              <a:t>Top</a:t>
            </a:r>
            <a:r>
              <a:rPr sz="1400" b="1" i="1" spc="-15" dirty="0">
                <a:solidFill>
                  <a:srgbClr val="00637C"/>
                </a:solidFill>
                <a:latin typeface="Arial"/>
                <a:cs typeface="Arial"/>
              </a:rPr>
              <a:t> </a:t>
            </a:r>
            <a:r>
              <a:rPr sz="1400" b="1" i="1" dirty="0">
                <a:solidFill>
                  <a:srgbClr val="00637C"/>
                </a:solidFill>
                <a:latin typeface="Arial"/>
                <a:cs typeface="Arial"/>
              </a:rPr>
              <a:t>3</a:t>
            </a:r>
            <a:r>
              <a:rPr sz="1400" b="1" i="1" spc="-10" dirty="0">
                <a:solidFill>
                  <a:srgbClr val="00637C"/>
                </a:solidFill>
                <a:latin typeface="Arial"/>
                <a:cs typeface="Arial"/>
              </a:rPr>
              <a:t> </a:t>
            </a:r>
            <a:r>
              <a:rPr sz="1400" b="1" i="1" spc="-5" dirty="0">
                <a:solidFill>
                  <a:srgbClr val="00637C"/>
                </a:solidFill>
                <a:latin typeface="Arial"/>
                <a:cs typeface="Arial"/>
              </a:rPr>
              <a:t>categories</a:t>
            </a:r>
            <a:r>
              <a:rPr sz="1400" b="1" i="1" spc="-40" dirty="0">
                <a:solidFill>
                  <a:srgbClr val="00637C"/>
                </a:solidFill>
                <a:latin typeface="Arial"/>
                <a:cs typeface="Arial"/>
              </a:rPr>
              <a:t> </a:t>
            </a:r>
            <a:r>
              <a:rPr sz="1400" b="1" i="1" dirty="0">
                <a:solidFill>
                  <a:srgbClr val="00637C"/>
                </a:solidFill>
                <a:latin typeface="Arial"/>
                <a:cs typeface="Arial"/>
              </a:rPr>
              <a:t>are-</a:t>
            </a:r>
            <a:r>
              <a:rPr sz="1400" b="1" i="1" spc="-20" dirty="0">
                <a:solidFill>
                  <a:srgbClr val="00637C"/>
                </a:solidFill>
                <a:latin typeface="Arial"/>
                <a:cs typeface="Arial"/>
              </a:rPr>
              <a:t> </a:t>
            </a:r>
            <a:r>
              <a:rPr sz="1400" b="1" i="1" spc="-5" dirty="0">
                <a:solidFill>
                  <a:srgbClr val="00637C"/>
                </a:solidFill>
                <a:latin typeface="Arial"/>
                <a:cs typeface="Arial"/>
              </a:rPr>
              <a:t>'Family',</a:t>
            </a:r>
            <a:r>
              <a:rPr sz="1400" b="1" i="1" spc="20" dirty="0">
                <a:solidFill>
                  <a:srgbClr val="00637C"/>
                </a:solidFill>
                <a:latin typeface="Arial"/>
                <a:cs typeface="Arial"/>
              </a:rPr>
              <a:t> </a:t>
            </a:r>
            <a:r>
              <a:rPr sz="1400" b="1" i="1" dirty="0">
                <a:solidFill>
                  <a:srgbClr val="00637C"/>
                </a:solidFill>
                <a:latin typeface="Arial"/>
                <a:cs typeface="Arial"/>
              </a:rPr>
              <a:t>Game'</a:t>
            </a:r>
            <a:r>
              <a:rPr sz="1400" b="1" i="1" spc="-15" dirty="0">
                <a:solidFill>
                  <a:srgbClr val="00637C"/>
                </a:solidFill>
                <a:latin typeface="Arial"/>
                <a:cs typeface="Arial"/>
              </a:rPr>
              <a:t> </a:t>
            </a:r>
            <a:r>
              <a:rPr sz="1400" b="1" i="1" dirty="0">
                <a:solidFill>
                  <a:srgbClr val="00637C"/>
                </a:solidFill>
                <a:latin typeface="Arial"/>
                <a:cs typeface="Arial"/>
              </a:rPr>
              <a:t>&amp;</a:t>
            </a:r>
            <a:endParaRPr sz="1400" dirty="0">
              <a:latin typeface="Arial"/>
              <a:cs typeface="Arial"/>
            </a:endParaRPr>
          </a:p>
          <a:p>
            <a:pPr marR="452120" algn="just">
              <a:spcBef>
                <a:spcPts val="254"/>
              </a:spcBef>
            </a:pPr>
            <a:r>
              <a:rPr lang="en-US" sz="1400" b="1" i="1" spc="-10" dirty="0">
                <a:solidFill>
                  <a:srgbClr val="00637C"/>
                </a:solidFill>
                <a:latin typeface="Arial"/>
                <a:cs typeface="Arial"/>
              </a:rPr>
              <a:t>       ‘</a:t>
            </a:r>
            <a:r>
              <a:rPr sz="1400" b="1" i="1" spc="-10" dirty="0">
                <a:solidFill>
                  <a:srgbClr val="00637C"/>
                </a:solidFill>
                <a:latin typeface="Arial"/>
                <a:cs typeface="Arial"/>
              </a:rPr>
              <a:t>Tools'</a:t>
            </a:r>
            <a:r>
              <a:rPr sz="1400" b="1" i="1" dirty="0">
                <a:solidFill>
                  <a:srgbClr val="00637C"/>
                </a:solidFill>
                <a:latin typeface="Arial"/>
                <a:cs typeface="Arial"/>
              </a:rPr>
              <a:t> </a:t>
            </a:r>
            <a:r>
              <a:rPr sz="1400" b="1" i="1" spc="-5" dirty="0">
                <a:solidFill>
                  <a:srgbClr val="00637C"/>
                </a:solidFill>
                <a:latin typeface="Arial"/>
                <a:cs typeface="Arial"/>
              </a:rPr>
              <a:t>for</a:t>
            </a:r>
            <a:r>
              <a:rPr sz="1400" b="1" i="1" spc="-20" dirty="0">
                <a:solidFill>
                  <a:srgbClr val="00637C"/>
                </a:solidFill>
                <a:latin typeface="Arial"/>
                <a:cs typeface="Arial"/>
              </a:rPr>
              <a:t> </a:t>
            </a:r>
            <a:r>
              <a:rPr sz="1400" b="1" i="1" spc="-5" dirty="0">
                <a:solidFill>
                  <a:srgbClr val="00637C"/>
                </a:solidFill>
                <a:latin typeface="Arial"/>
                <a:cs typeface="Arial"/>
              </a:rPr>
              <a:t>most</a:t>
            </a:r>
            <a:r>
              <a:rPr sz="1400" b="1" i="1" spc="-10" dirty="0">
                <a:solidFill>
                  <a:srgbClr val="00637C"/>
                </a:solidFill>
                <a:latin typeface="Arial"/>
                <a:cs typeface="Arial"/>
              </a:rPr>
              <a:t> </a:t>
            </a:r>
            <a:r>
              <a:rPr sz="1400" b="1" i="1" spc="-5" dirty="0">
                <a:solidFill>
                  <a:srgbClr val="00637C"/>
                </a:solidFill>
                <a:latin typeface="Arial"/>
                <a:cs typeface="Arial"/>
              </a:rPr>
              <a:t>of</a:t>
            </a:r>
            <a:r>
              <a:rPr sz="1400" b="1" i="1" spc="-10" dirty="0">
                <a:solidFill>
                  <a:srgbClr val="00637C"/>
                </a:solidFill>
                <a:latin typeface="Arial"/>
                <a:cs typeface="Arial"/>
              </a:rPr>
              <a:t> </a:t>
            </a:r>
            <a:r>
              <a:rPr sz="1400" b="1" i="1" spc="-5" dirty="0">
                <a:solidFill>
                  <a:srgbClr val="00637C"/>
                </a:solidFill>
                <a:latin typeface="Arial"/>
                <a:cs typeface="Arial"/>
              </a:rPr>
              <a:t>apps</a:t>
            </a:r>
            <a:r>
              <a:rPr sz="1400" b="1" i="1" spc="-25" dirty="0">
                <a:solidFill>
                  <a:srgbClr val="00637C"/>
                </a:solidFill>
                <a:latin typeface="Arial"/>
                <a:cs typeface="Arial"/>
              </a:rPr>
              <a:t> </a:t>
            </a:r>
            <a:r>
              <a:rPr sz="1400" b="1" i="1" dirty="0">
                <a:solidFill>
                  <a:srgbClr val="00637C"/>
                </a:solidFill>
                <a:latin typeface="Arial"/>
                <a:cs typeface="Arial"/>
              </a:rPr>
              <a:t>are</a:t>
            </a:r>
            <a:r>
              <a:rPr sz="1400" b="1" i="1" spc="-20" dirty="0">
                <a:solidFill>
                  <a:srgbClr val="00637C"/>
                </a:solidFill>
                <a:latin typeface="Arial"/>
                <a:cs typeface="Arial"/>
              </a:rPr>
              <a:t> </a:t>
            </a:r>
            <a:r>
              <a:rPr sz="1400" b="1" i="1" dirty="0">
                <a:solidFill>
                  <a:srgbClr val="00637C"/>
                </a:solidFill>
                <a:latin typeface="Arial"/>
                <a:cs typeface="Arial"/>
              </a:rPr>
              <a:t>developed</a:t>
            </a:r>
            <a:endParaRPr sz="1400" dirty="0">
              <a:latin typeface="Arial"/>
              <a:cs typeface="Arial"/>
            </a:endParaRPr>
          </a:p>
          <a:p>
            <a:pPr algn="just">
              <a:spcBef>
                <a:spcPts val="55"/>
              </a:spcBef>
            </a:pPr>
            <a:endParaRPr sz="1850" dirty="0">
              <a:latin typeface="Arial"/>
              <a:cs typeface="Arial"/>
            </a:endParaRPr>
          </a:p>
          <a:p>
            <a:pPr marL="329565" indent="-317500" algn="just">
              <a:buClr>
                <a:srgbClr val="CC0000"/>
              </a:buClr>
              <a:buFont typeface="Wingdings"/>
              <a:buChar char=""/>
              <a:tabLst>
                <a:tab pos="329565" algn="l"/>
                <a:tab pos="330200" algn="l"/>
              </a:tabLst>
            </a:pPr>
            <a:r>
              <a:rPr sz="1400" b="1" i="1" dirty="0">
                <a:solidFill>
                  <a:srgbClr val="00637C"/>
                </a:solidFill>
                <a:latin typeface="Arial"/>
                <a:cs typeface="Arial"/>
              </a:rPr>
              <a:t>least</a:t>
            </a:r>
            <a:r>
              <a:rPr sz="1400" b="1" i="1" spc="-40" dirty="0">
                <a:solidFill>
                  <a:srgbClr val="00637C"/>
                </a:solidFill>
                <a:latin typeface="Arial"/>
                <a:cs typeface="Arial"/>
              </a:rPr>
              <a:t> </a:t>
            </a:r>
            <a:r>
              <a:rPr sz="1400" b="1" i="1" spc="-5" dirty="0">
                <a:solidFill>
                  <a:srgbClr val="00637C"/>
                </a:solidFill>
                <a:latin typeface="Arial"/>
                <a:cs typeface="Arial"/>
              </a:rPr>
              <a:t>number</a:t>
            </a:r>
            <a:r>
              <a:rPr sz="1400" b="1" i="1" spc="-15" dirty="0">
                <a:solidFill>
                  <a:srgbClr val="00637C"/>
                </a:solidFill>
                <a:latin typeface="Arial"/>
                <a:cs typeface="Arial"/>
              </a:rPr>
              <a:t> </a:t>
            </a:r>
            <a:r>
              <a:rPr sz="1400" b="1" i="1" spc="-5" dirty="0">
                <a:solidFill>
                  <a:srgbClr val="00637C"/>
                </a:solidFill>
                <a:latin typeface="Arial"/>
                <a:cs typeface="Arial"/>
              </a:rPr>
              <a:t>of apps</a:t>
            </a:r>
            <a:r>
              <a:rPr sz="1400" b="1" i="1" spc="-25" dirty="0">
                <a:solidFill>
                  <a:srgbClr val="00637C"/>
                </a:solidFill>
                <a:latin typeface="Arial"/>
                <a:cs typeface="Arial"/>
              </a:rPr>
              <a:t> </a:t>
            </a:r>
            <a:r>
              <a:rPr sz="1400" b="1" i="1" dirty="0">
                <a:solidFill>
                  <a:srgbClr val="00637C"/>
                </a:solidFill>
                <a:latin typeface="Arial"/>
                <a:cs typeface="Arial"/>
              </a:rPr>
              <a:t>are</a:t>
            </a:r>
            <a:r>
              <a:rPr sz="1400" b="1" i="1" spc="-20" dirty="0">
                <a:solidFill>
                  <a:srgbClr val="00637C"/>
                </a:solidFill>
                <a:latin typeface="Arial"/>
                <a:cs typeface="Arial"/>
              </a:rPr>
              <a:t> </a:t>
            </a:r>
            <a:r>
              <a:rPr sz="1400" b="1" i="1" dirty="0">
                <a:solidFill>
                  <a:srgbClr val="00637C"/>
                </a:solidFill>
                <a:latin typeface="Arial"/>
                <a:cs typeface="Arial"/>
              </a:rPr>
              <a:t>made</a:t>
            </a:r>
            <a:r>
              <a:rPr sz="1400" b="1" i="1" spc="-10" dirty="0">
                <a:solidFill>
                  <a:srgbClr val="00637C"/>
                </a:solidFill>
                <a:latin typeface="Arial"/>
                <a:cs typeface="Arial"/>
              </a:rPr>
              <a:t> </a:t>
            </a:r>
            <a:r>
              <a:rPr sz="1400" b="1" i="1" spc="-5" dirty="0">
                <a:solidFill>
                  <a:srgbClr val="00637C"/>
                </a:solidFill>
                <a:latin typeface="Arial"/>
                <a:cs typeface="Arial"/>
              </a:rPr>
              <a:t>for</a:t>
            </a:r>
            <a:r>
              <a:rPr sz="1400" b="1" i="1" spc="-20" dirty="0">
                <a:solidFill>
                  <a:srgbClr val="00637C"/>
                </a:solidFill>
                <a:latin typeface="Arial"/>
                <a:cs typeface="Arial"/>
              </a:rPr>
              <a:t> </a:t>
            </a:r>
            <a:r>
              <a:rPr sz="1400" b="1" i="1" spc="-5" dirty="0">
                <a:solidFill>
                  <a:srgbClr val="00637C"/>
                </a:solidFill>
                <a:latin typeface="Arial"/>
                <a:cs typeface="Arial"/>
              </a:rPr>
              <a:t>category</a:t>
            </a:r>
            <a:endParaRPr sz="1400" dirty="0">
              <a:latin typeface="Arial"/>
              <a:cs typeface="Arial"/>
            </a:endParaRPr>
          </a:p>
          <a:p>
            <a:pPr marL="329565" algn="just">
              <a:spcBef>
                <a:spcPts val="250"/>
              </a:spcBef>
            </a:pPr>
            <a:r>
              <a:rPr sz="1400" b="1" i="1" spc="-5" dirty="0">
                <a:solidFill>
                  <a:srgbClr val="00637C"/>
                </a:solidFill>
                <a:latin typeface="Arial"/>
                <a:cs typeface="Arial"/>
              </a:rPr>
              <a:t>'Beauty’</a:t>
            </a:r>
            <a:r>
              <a:rPr sz="1400" b="1" i="1" spc="-30" dirty="0">
                <a:solidFill>
                  <a:srgbClr val="00637C"/>
                </a:solidFill>
                <a:latin typeface="Arial"/>
                <a:cs typeface="Arial"/>
              </a:rPr>
              <a:t> </a:t>
            </a:r>
            <a:r>
              <a:rPr sz="1400" b="1" i="1" spc="-5" dirty="0">
                <a:solidFill>
                  <a:srgbClr val="00637C"/>
                </a:solidFill>
                <a:latin typeface="Arial"/>
                <a:cs typeface="Arial"/>
              </a:rPr>
              <a:t>and</a:t>
            </a:r>
            <a:r>
              <a:rPr sz="1400" b="1" i="1" spc="-35" dirty="0">
                <a:solidFill>
                  <a:srgbClr val="00637C"/>
                </a:solidFill>
                <a:latin typeface="Arial"/>
                <a:cs typeface="Arial"/>
              </a:rPr>
              <a:t> </a:t>
            </a:r>
            <a:r>
              <a:rPr sz="1400" b="1" i="1" spc="-10" dirty="0">
                <a:solidFill>
                  <a:srgbClr val="00637C"/>
                </a:solidFill>
                <a:latin typeface="Arial"/>
                <a:cs typeface="Arial"/>
              </a:rPr>
              <a:t>‘comic’</a:t>
            </a:r>
            <a:endParaRPr sz="14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1465</Words>
  <Application>Microsoft Office PowerPoint</Application>
  <PresentationFormat>On-screen Show (16:9)</PresentationFormat>
  <Paragraphs>167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MT</vt:lpstr>
      <vt:lpstr>Calibri</vt:lpstr>
      <vt:lpstr>Roboto</vt:lpstr>
      <vt:lpstr>Tahoma</vt:lpstr>
      <vt:lpstr>Times New Roman</vt:lpstr>
      <vt:lpstr>Verdana</vt:lpstr>
      <vt:lpstr>Wingdings</vt:lpstr>
      <vt:lpstr>Office Theme</vt:lpstr>
      <vt:lpstr>Capstone Project</vt:lpstr>
      <vt:lpstr>Content</vt:lpstr>
      <vt:lpstr>Overview</vt:lpstr>
      <vt:lpstr>Problem Statement</vt:lpstr>
      <vt:lpstr>Data Summary</vt:lpstr>
      <vt:lpstr>Data Summary (continue)</vt:lpstr>
      <vt:lpstr>Exploratory Data Analysis</vt:lpstr>
      <vt:lpstr>Measuring the amount of ratings that apps have received</vt:lpstr>
      <vt:lpstr>The category with the most apps in the Google Play Store   </vt:lpstr>
      <vt:lpstr>Top Categories with over 1 million app installs</vt:lpstr>
      <vt:lpstr>Paid vs Free apps</vt:lpstr>
      <vt:lpstr>PowerPoint Presentation</vt:lpstr>
      <vt:lpstr>Analyzing some beauty-related apps since that is the least-competitive category </vt:lpstr>
      <vt:lpstr>Exploring Paid Apps - </vt:lpstr>
      <vt:lpstr>PowerPoint Presentation</vt:lpstr>
      <vt:lpstr>Top ten categories with the highest number of paid apps </vt:lpstr>
      <vt:lpstr>PowerPoint Presentation</vt:lpstr>
      <vt:lpstr>PowerPoint Presentation</vt:lpstr>
      <vt:lpstr>PowerPoint Presentation</vt:lpstr>
      <vt:lpstr>PowerPoint Presentation</vt:lpstr>
      <vt:lpstr>PowerPoint Presentation</vt:lpstr>
      <vt:lpstr>PowerPoint Presentation</vt:lpstr>
      <vt:lpstr>Summary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Play Store Review Analysis Ritik Gupta   </dc:title>
  <cp:lastModifiedBy>Girish R</cp:lastModifiedBy>
  <cp:revision>6</cp:revision>
  <dcterms:created xsi:type="dcterms:W3CDTF">2023-01-15T08:25:07Z</dcterms:created>
  <dcterms:modified xsi:type="dcterms:W3CDTF">2023-01-15T14:04:43Z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2022-05-31T00:00:00Z</vt:filetime>
  </property>
  <property fmtid="{D5CDD505-2E9C-101B-9397-08002B2CF9AE}" pid="3" name="Creator">
    <vt:lpwstr>Microsoft® PowerPoint® 2019</vt:lpwstr>
  </property>
  <property fmtid="{D5CDD505-2E9C-101B-9397-08002B2CF9AE}" pid="4" name="LastSaved">
    <vt:filetime>2023-01-15T00:00:00Z</vt:filetime>
  </property>
</Properties>
</file>