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varScale="1">
        <p:scale>
          <a:sx n="81" d="100"/>
          <a:sy n="81" d="100"/>
        </p:scale>
        <p:origin x="7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adma\OneDrive\Desktop\Girishaa.T.K%20Excel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[Girishaa.T.K Excell.xlsx]Sheet5!PivotTable4</c:name>
    <c:fmtId val="-1"/>
  </c:pivotSource>
  <c:chart>
    <c:autoTitleDeleted val="1"/>
    <c:plotArea>
      <c:layout/>
      <c:barChart>
        <c:barDir val="col"/>
        <c:grouping val="clustered"/>
        <c:varyColors val="0"/>
        <c:ser>
          <c:idx val="0"/>
          <c:order val="0"/>
          <c:tx>
            <c:strRef>
              <c:f>'[Girishaa.T.K Excell.xlsx]Sheet5'!$N$31:$N$32</c:f>
              <c:strCache>
                <c:ptCount val="1"/>
                <c:pt idx="0">
                  <c:v>high</c:v>
                </c:pt>
              </c:strCache>
            </c:strRef>
          </c:tx>
          <c:spPr>
            <a:solidFill>
              <a:schemeClr val="accent1"/>
            </a:solidFill>
            <a:ln>
              <a:noFill/>
            </a:ln>
            <a:effectLst/>
          </c:spPr>
          <c:invertIfNegative val="0"/>
          <c:dLbls>
            <c:delete val="1"/>
          </c:dLbls>
          <c:cat>
            <c:strRef>
              <c:f>[Divya.xlsx]Sheet5!$M$33:$M$43</c:f>
              <c:strCache>
                <c:ptCount val="10"/>
                <c:pt idx="0">
                  <c:v>BPC</c:v>
                </c:pt>
                <c:pt idx="1">
                  <c:v>CCDR</c:v>
                </c:pt>
                <c:pt idx="2">
                  <c:v>EW</c:v>
                </c:pt>
                <c:pt idx="3">
                  <c:v>MSC</c:v>
                </c:pt>
                <c:pt idx="4">
                  <c:v>NEL</c:v>
                </c:pt>
                <c:pt idx="5">
                  <c:v>PL</c:v>
                </c:pt>
                <c:pt idx="6">
                  <c:v>PYZ</c:v>
                </c:pt>
                <c:pt idx="7">
                  <c:v>SVG</c:v>
                </c:pt>
                <c:pt idx="8">
                  <c:v>TNS</c:v>
                </c:pt>
                <c:pt idx="9">
                  <c:v>WBL</c:v>
                </c:pt>
              </c:strCache>
            </c:strRef>
          </c:cat>
          <c:val>
            <c:numRef>
              <c:f>[Divya.xlsx]Sheet5!$N$33:$N$43</c:f>
              <c:numCache>
                <c:formatCode>General</c:formatCode>
                <c:ptCount val="10"/>
                <c:pt idx="0">
                  <c:v>3</c:v>
                </c:pt>
                <c:pt idx="1">
                  <c:v>4</c:v>
                </c:pt>
                <c:pt idx="2">
                  <c:v>2</c:v>
                </c:pt>
                <c:pt idx="4">
                  <c:v>1</c:v>
                </c:pt>
                <c:pt idx="5">
                  <c:v>3</c:v>
                </c:pt>
                <c:pt idx="6">
                  <c:v>2</c:v>
                </c:pt>
                <c:pt idx="7">
                  <c:v>2</c:v>
                </c:pt>
                <c:pt idx="8">
                  <c:v>3</c:v>
                </c:pt>
                <c:pt idx="9">
                  <c:v>5</c:v>
                </c:pt>
              </c:numCache>
            </c:numRef>
          </c:val>
        </c:ser>
        <c:ser>
          <c:idx val="1"/>
          <c:order val="1"/>
          <c:tx>
            <c:strRef>
              <c:f>'[Girishaa.T.K Excell.xlsx]Sheet5'!$O$31:$O$32</c:f>
              <c:strCache>
                <c:ptCount val="1"/>
                <c:pt idx="0">
                  <c:v>low</c:v>
                </c:pt>
              </c:strCache>
            </c:strRef>
          </c:tx>
          <c:spPr>
            <a:solidFill>
              <a:schemeClr val="accent2"/>
            </a:solidFill>
            <a:ln>
              <a:noFill/>
            </a:ln>
            <a:effectLst/>
          </c:spPr>
          <c:invertIfNegative val="0"/>
          <c:dLbls>
            <c:delete val="1"/>
          </c:dLbls>
          <c:cat>
            <c:strRef>
              <c:f>[Divya.xlsx]Sheet5!$M$33:$M$43</c:f>
              <c:strCache>
                <c:ptCount val="10"/>
                <c:pt idx="0">
                  <c:v>BPC</c:v>
                </c:pt>
                <c:pt idx="1">
                  <c:v>CCDR</c:v>
                </c:pt>
                <c:pt idx="2">
                  <c:v>EW</c:v>
                </c:pt>
                <c:pt idx="3">
                  <c:v>MSC</c:v>
                </c:pt>
                <c:pt idx="4">
                  <c:v>NEL</c:v>
                </c:pt>
                <c:pt idx="5">
                  <c:v>PL</c:v>
                </c:pt>
                <c:pt idx="6">
                  <c:v>PYZ</c:v>
                </c:pt>
                <c:pt idx="7">
                  <c:v>SVG</c:v>
                </c:pt>
                <c:pt idx="8">
                  <c:v>TNS</c:v>
                </c:pt>
                <c:pt idx="9">
                  <c:v>WBL</c:v>
                </c:pt>
              </c:strCache>
            </c:strRef>
          </c:cat>
          <c:val>
            <c:numRef>
              <c:f>[Divya.xlsx]Sheet5!$O$33:$O$43</c:f>
              <c:numCache>
                <c:formatCode>General</c:formatCode>
                <c:ptCount val="10"/>
                <c:pt idx="0">
                  <c:v>5</c:v>
                </c:pt>
                <c:pt idx="1">
                  <c:v>6</c:v>
                </c:pt>
                <c:pt idx="2">
                  <c:v>5</c:v>
                </c:pt>
                <c:pt idx="3">
                  <c:v>6</c:v>
                </c:pt>
                <c:pt idx="4">
                  <c:v>3</c:v>
                </c:pt>
                <c:pt idx="5">
                  <c:v>2</c:v>
                </c:pt>
                <c:pt idx="6">
                  <c:v>6</c:v>
                </c:pt>
                <c:pt idx="7">
                  <c:v>2</c:v>
                </c:pt>
                <c:pt idx="8">
                  <c:v>5</c:v>
                </c:pt>
                <c:pt idx="9">
                  <c:v>2</c:v>
                </c:pt>
              </c:numCache>
            </c:numRef>
          </c:val>
        </c:ser>
        <c:ser>
          <c:idx val="2"/>
          <c:order val="2"/>
          <c:tx>
            <c:strRef>
              <c:f>'[Girishaa.T.K Excell.xlsx]Sheet5'!$P$31:$P$32</c:f>
              <c:strCache>
                <c:ptCount val="1"/>
                <c:pt idx="0">
                  <c:v>medium</c:v>
                </c:pt>
              </c:strCache>
            </c:strRef>
          </c:tx>
          <c:spPr>
            <a:solidFill>
              <a:schemeClr val="accent3"/>
            </a:solidFill>
            <a:ln>
              <a:noFill/>
            </a:ln>
            <a:effectLst/>
          </c:spPr>
          <c:invertIfNegative val="0"/>
          <c:dLbls>
            <c:delete val="1"/>
          </c:dLbls>
          <c:cat>
            <c:strRef>
              <c:f>[Divya.xlsx]Sheet5!$M$33:$M$43</c:f>
              <c:strCache>
                <c:ptCount val="10"/>
                <c:pt idx="0">
                  <c:v>BPC</c:v>
                </c:pt>
                <c:pt idx="1">
                  <c:v>CCDR</c:v>
                </c:pt>
                <c:pt idx="2">
                  <c:v>EW</c:v>
                </c:pt>
                <c:pt idx="3">
                  <c:v>MSC</c:v>
                </c:pt>
                <c:pt idx="4">
                  <c:v>NEL</c:v>
                </c:pt>
                <c:pt idx="5">
                  <c:v>PL</c:v>
                </c:pt>
                <c:pt idx="6">
                  <c:v>PYZ</c:v>
                </c:pt>
                <c:pt idx="7">
                  <c:v>SVG</c:v>
                </c:pt>
                <c:pt idx="8">
                  <c:v>TNS</c:v>
                </c:pt>
                <c:pt idx="9">
                  <c:v>WBL</c:v>
                </c:pt>
              </c:strCache>
            </c:strRef>
          </c:cat>
          <c:val>
            <c:numRef>
              <c:f>[Divya.xlsx]Sheet5!$P$33:$P$43</c:f>
              <c:numCache>
                <c:formatCode>General</c:formatCode>
                <c:ptCount val="10"/>
                <c:pt idx="0">
                  <c:v>3</c:v>
                </c:pt>
                <c:pt idx="1">
                  <c:v>2</c:v>
                </c:pt>
                <c:pt idx="2">
                  <c:v>2</c:v>
                </c:pt>
                <c:pt idx="3">
                  <c:v>2</c:v>
                </c:pt>
                <c:pt idx="4">
                  <c:v>3</c:v>
                </c:pt>
                <c:pt idx="5">
                  <c:v>2</c:v>
                </c:pt>
                <c:pt idx="7">
                  <c:v>2</c:v>
                </c:pt>
                <c:pt idx="8">
                  <c:v>2</c:v>
                </c:pt>
                <c:pt idx="9">
                  <c:v>2</c:v>
                </c:pt>
              </c:numCache>
            </c:numRef>
          </c:val>
        </c:ser>
        <c:ser>
          <c:idx val="3"/>
          <c:order val="3"/>
          <c:tx>
            <c:strRef>
              <c:f>'[Girishaa.T.K Excell.xlsx]Sheet5'!$Q$31:$Q$32</c:f>
              <c:strCache>
                <c:ptCount val="1"/>
                <c:pt idx="0">
                  <c:v>very high</c:v>
                </c:pt>
              </c:strCache>
            </c:strRef>
          </c:tx>
          <c:spPr>
            <a:solidFill>
              <a:schemeClr val="accent4"/>
            </a:solidFill>
            <a:ln>
              <a:noFill/>
            </a:ln>
            <a:effectLst/>
          </c:spPr>
          <c:invertIfNegative val="0"/>
          <c:dLbls>
            <c:delete val="1"/>
          </c:dLbls>
          <c:cat>
            <c:strRef>
              <c:f>[Divya.xlsx]Sheet5!$M$33:$M$43</c:f>
              <c:strCache>
                <c:ptCount val="10"/>
                <c:pt idx="0">
                  <c:v>BPC</c:v>
                </c:pt>
                <c:pt idx="1">
                  <c:v>CCDR</c:v>
                </c:pt>
                <c:pt idx="2">
                  <c:v>EW</c:v>
                </c:pt>
                <c:pt idx="3">
                  <c:v>MSC</c:v>
                </c:pt>
                <c:pt idx="4">
                  <c:v>NEL</c:v>
                </c:pt>
                <c:pt idx="5">
                  <c:v>PL</c:v>
                </c:pt>
                <c:pt idx="6">
                  <c:v>PYZ</c:v>
                </c:pt>
                <c:pt idx="7">
                  <c:v>SVG</c:v>
                </c:pt>
                <c:pt idx="8">
                  <c:v>TNS</c:v>
                </c:pt>
                <c:pt idx="9">
                  <c:v>WBL</c:v>
                </c:pt>
              </c:strCache>
            </c:strRef>
          </c:cat>
          <c:val>
            <c:numRef>
              <c:f>[Divya.xlsx]Sheet5!$Q$33:$Q$43</c:f>
              <c:numCache>
                <c:formatCode>General</c:formatCode>
                <c:ptCount val="10"/>
                <c:pt idx="0">
                  <c:v>1</c:v>
                </c:pt>
                <c:pt idx="1">
                  <c:v>1</c:v>
                </c:pt>
                <c:pt idx="2">
                  <c:v>1</c:v>
                </c:pt>
                <c:pt idx="3">
                  <c:v>1</c:v>
                </c:pt>
                <c:pt idx="4">
                  <c:v>1</c:v>
                </c:pt>
                <c:pt idx="5">
                  <c:v>1</c:v>
                </c:pt>
                <c:pt idx="6">
                  <c:v>2</c:v>
                </c:pt>
                <c:pt idx="7">
                  <c:v>2</c:v>
                </c:pt>
                <c:pt idx="9">
                  <c:v>2</c:v>
                </c:pt>
              </c:numCache>
            </c:numRef>
          </c:val>
        </c:ser>
        <c:dLbls>
          <c:showLegendKey val="0"/>
          <c:showVal val="0"/>
          <c:showCatName val="0"/>
          <c:showSerName val="0"/>
          <c:showPercent val="0"/>
          <c:showBubbleSize val="0"/>
        </c:dLbls>
        <c:gapWidth val="219"/>
        <c:overlap val="-27"/>
        <c:axId val="434459320"/>
        <c:axId val="434453560"/>
      </c:barChart>
      <c:catAx>
        <c:axId val="434459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34453560"/>
        <c:crosses val="autoZero"/>
        <c:auto val="1"/>
        <c:lblAlgn val="ctr"/>
        <c:lblOffset val="100"/>
        <c:noMultiLvlLbl val="0"/>
      </c:catAx>
      <c:valAx>
        <c:axId val="434453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344593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BD4F45-99AE-4E91-9844-D57DBBCFE49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643AB4-BEBF-42DC-87B5-15C6904CD02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BD4F45-99AE-4E91-9844-D57DBBCFE49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43AB4-BEBF-42DC-87B5-15C6904CD02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BD4F45-99AE-4E91-9844-D57DBBCFE49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43AB4-BEBF-42DC-87B5-15C6904CD029}"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1BD4F45-99AE-4E91-9844-D57DBBCFE49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43AB4-BEBF-42DC-87B5-15C6904CD029}"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1BD4F45-99AE-4E91-9844-D57DBBCFE49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43AB4-BEBF-42DC-87B5-15C6904CD029}"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1BD4F45-99AE-4E91-9844-D57DBBCFE49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43AB4-BEBF-42DC-87B5-15C6904CD02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BD4F45-99AE-4E91-9844-D57DBBCFE49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43AB4-BEBF-42DC-87B5-15C6904CD02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BD4F45-99AE-4E91-9844-D57DBBCFE49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43AB4-BEBF-42DC-87B5-15C6904CD02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BD4F45-99AE-4E91-9844-D57DBBCFE49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43AB4-BEBF-42DC-87B5-15C6904CD02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BD4F45-99AE-4E91-9844-D57DBBCFE49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43AB4-BEBF-42DC-87B5-15C6904CD02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1BD4F45-99AE-4E91-9844-D57DBBCFE49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643AB4-BEBF-42DC-87B5-15C6904CD02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1BD4F45-99AE-4E91-9844-D57DBBCFE49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643AB4-BEBF-42DC-87B5-15C6904CD02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BD4F45-99AE-4E91-9844-D57DBBCFE49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643AB4-BEBF-42DC-87B5-15C6904CD02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D4F45-99AE-4E91-9844-D57DBBCFE49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643AB4-BEBF-42DC-87B5-15C6904CD02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BD4F45-99AE-4E91-9844-D57DBBCFE49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643AB4-BEBF-42DC-87B5-15C6904CD02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BD4F45-99AE-4E91-9844-D57DBBCFE491}"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43AB4-BEBF-42DC-87B5-15C6904CD02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BD4F45-99AE-4E91-9844-D57DBBCFE491}"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643AB4-BEBF-42DC-87B5-15C6904CD02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spc="-150" dirty="0"/>
              <a:t>Employee  Data  Analysis Using Excel</a:t>
            </a:r>
            <a:endParaRPr lang="en-IN" sz="3200" b="1" spc="-150" dirty="0"/>
          </a:p>
        </p:txBody>
      </p:sp>
      <p:sp>
        <p:nvSpPr>
          <p:cNvPr id="3" name="Text Placeholder 2"/>
          <p:cNvSpPr>
            <a:spLocks noGrp="1"/>
          </p:cNvSpPr>
          <p:nvPr>
            <p:ph idx="1"/>
          </p:nvPr>
        </p:nvSpPr>
        <p:spPr/>
        <p:txBody>
          <a:bodyPr>
            <a:normAutofit/>
          </a:bodyPr>
          <a:lstStyle/>
          <a:p>
            <a:r>
              <a:rPr lang="en-US" sz="1800" b="1" dirty="0"/>
              <a:t>STUDENT NAME:</a:t>
            </a:r>
            <a:r>
              <a:rPr lang="en-IN" altLang="en-US" sz="1800" b="1" dirty="0"/>
              <a:t>         : </a:t>
            </a:r>
            <a:r>
              <a:rPr lang="en-IN" altLang="en-US" sz="1800" b="1" dirty="0" err="1"/>
              <a:t>Girishaa</a:t>
            </a:r>
            <a:r>
              <a:rPr lang="en-IN" altLang="en-US" sz="1800" b="1" dirty="0"/>
              <a:t>. T. K</a:t>
            </a:r>
            <a:endParaRPr lang="en-US" sz="1800" b="1" dirty="0"/>
          </a:p>
          <a:p>
            <a:r>
              <a:rPr lang="en-US" sz="1800" b="1" dirty="0"/>
              <a:t>REGISTER NO:</a:t>
            </a:r>
            <a:r>
              <a:rPr lang="en-IN" altLang="en-US" sz="1800" b="1" dirty="0"/>
              <a:t>            :  312218019</a:t>
            </a:r>
            <a:endParaRPr lang="en-US" sz="1800" b="1" dirty="0"/>
          </a:p>
          <a:p>
            <a:r>
              <a:rPr lang="en-US" sz="1800" b="1" dirty="0"/>
              <a:t>DEPARTMENT:</a:t>
            </a:r>
            <a:r>
              <a:rPr lang="en-IN" altLang="en-US" sz="1800" b="1" dirty="0"/>
              <a:t>            :  B.com Gen ‘A’</a:t>
            </a:r>
            <a:endParaRPr lang="en-US" sz="1800" b="1" dirty="0"/>
          </a:p>
          <a:p>
            <a:r>
              <a:rPr lang="en-US" sz="1800" b="1" dirty="0"/>
              <a:t>COLLEGE </a:t>
            </a:r>
            <a:r>
              <a:rPr lang="en-IN" altLang="en-US" sz="1800" b="1" dirty="0"/>
              <a:t>                  :  </a:t>
            </a:r>
            <a:r>
              <a:rPr lang="en-US" sz="1800" b="1" dirty="0"/>
              <a:t>St. Anne’s Arts And Science College, Chennai</a:t>
            </a:r>
            <a:endParaRPr lang="en-US" sz="1800" b="1" dirty="0"/>
          </a:p>
          <a:p>
            <a:r>
              <a:rPr lang="en-IN" b="1" dirty="0"/>
              <a:t>NAAN MUDHALVAN : 9613B557A123D5F916C416D903262</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spc="15" dirty="0">
                <a:latin typeface="Trebuchet MS" panose="020B0603020202020204"/>
                <a:cs typeface="Trebuchet MS" panose="020B0603020202020204"/>
              </a:rPr>
              <a:t>M</a:t>
            </a:r>
            <a:r>
              <a:rPr lang="en-IN" sz="4800" b="1" dirty="0">
                <a:latin typeface="Trebuchet MS" panose="020B0603020202020204"/>
                <a:cs typeface="Trebuchet MS" panose="020B0603020202020204"/>
              </a:rPr>
              <a:t>O</a:t>
            </a:r>
            <a:r>
              <a:rPr lang="en-IN" sz="4800" b="1" spc="-15" dirty="0">
                <a:latin typeface="Trebuchet MS" panose="020B0603020202020204"/>
                <a:cs typeface="Trebuchet MS" panose="020B0603020202020204"/>
              </a:rPr>
              <a:t>D</a:t>
            </a:r>
            <a:r>
              <a:rPr lang="en-IN" sz="4800" b="1" spc="-35" dirty="0">
                <a:latin typeface="Trebuchet MS" panose="020B0603020202020204"/>
                <a:cs typeface="Trebuchet MS" panose="020B0603020202020204"/>
              </a:rPr>
              <a:t>E</a:t>
            </a:r>
            <a:r>
              <a:rPr lang="en-IN" sz="4800" b="1" spc="-30" dirty="0">
                <a:latin typeface="Trebuchet MS" panose="020B0603020202020204"/>
                <a:cs typeface="Trebuchet MS" panose="020B0603020202020204"/>
              </a:rPr>
              <a:t>LL</a:t>
            </a:r>
            <a:r>
              <a:rPr lang="en-IN" sz="4800" b="1" spc="-5" dirty="0">
                <a:latin typeface="Trebuchet MS" panose="020B0603020202020204"/>
                <a:cs typeface="Trebuchet MS" panose="020B0603020202020204"/>
              </a:rPr>
              <a:t>I</a:t>
            </a:r>
            <a:r>
              <a:rPr lang="en-IN" sz="4800" b="1" spc="30" dirty="0">
                <a:latin typeface="Trebuchet MS" panose="020B0603020202020204"/>
                <a:cs typeface="Trebuchet MS" panose="020B0603020202020204"/>
              </a:rPr>
              <a:t>N</a:t>
            </a:r>
            <a:r>
              <a:rPr lang="en-IN" sz="4800" b="1" spc="5" dirty="0">
                <a:latin typeface="Trebuchet MS" panose="020B0603020202020204"/>
                <a:cs typeface="Trebuchet MS" panose="020B0603020202020204"/>
              </a:rPr>
              <a:t>G</a:t>
            </a:r>
            <a:endParaRPr lang="en-IN" dirty="0"/>
          </a:p>
        </p:txBody>
      </p:sp>
      <p:sp>
        <p:nvSpPr>
          <p:cNvPr id="4" name="Content Placeholder 3"/>
          <p:cNvSpPr>
            <a:spLocks noGrp="1"/>
          </p:cNvSpPr>
          <p:nvPr>
            <p:ph idx="1"/>
          </p:nvPr>
        </p:nvSpPr>
        <p:spPr/>
        <p:txBody>
          <a:bodyPr/>
          <a:p>
            <a:pPr marL="0" indent="0">
              <a:buNone/>
            </a:pPr>
            <a:r>
              <a:rPr lang="en-US" sz="2400" dirty="0">
                <a:sym typeface="+mn-ea"/>
              </a:rPr>
              <a:t>The modelling in this employee performance analysis project includes the following:</a:t>
            </a:r>
            <a:endParaRPr lang="en-IN" sz="2400" dirty="0"/>
          </a:p>
          <a:p>
            <a:pPr marL="400050" lvl="1" indent="0">
              <a:buNone/>
            </a:pPr>
            <a:r>
              <a:rPr lang="en-US" sz="2400" dirty="0">
                <a:sym typeface="+mn-ea"/>
              </a:rPr>
              <a:t>*Data collection</a:t>
            </a:r>
            <a:endParaRPr lang="en-US" sz="2400" dirty="0"/>
          </a:p>
          <a:p>
            <a:pPr marL="400050" lvl="1" indent="0">
              <a:buNone/>
            </a:pPr>
            <a:r>
              <a:rPr lang="en-US" sz="2400" dirty="0">
                <a:sym typeface="+mn-ea"/>
              </a:rPr>
              <a:t>*Data cleaning</a:t>
            </a:r>
            <a:endParaRPr lang="en-US" sz="2400" dirty="0"/>
          </a:p>
          <a:p>
            <a:pPr marL="400050" lvl="1" indent="0">
              <a:buNone/>
            </a:pPr>
            <a:r>
              <a:rPr lang="en-US" sz="2400" dirty="0">
                <a:sym typeface="+mn-ea"/>
              </a:rPr>
              <a:t>*Results</a:t>
            </a:r>
            <a:endParaRPr lang="en-US" sz="2400" dirty="0"/>
          </a:p>
          <a:p>
            <a:pPr marL="400050" lvl="1" indent="0">
              <a:buNone/>
            </a:pPr>
            <a:r>
              <a:rPr lang="en-US" sz="2400" dirty="0">
                <a:sym typeface="+mn-ea"/>
              </a:rPr>
              <a:t>*Pivot table</a:t>
            </a:r>
            <a:endParaRPr lang="en-US" sz="2400" dirty="0"/>
          </a:p>
          <a:p>
            <a:pPr marL="400050" lvl="1" indent="0">
              <a:buNone/>
            </a:pPr>
            <a:r>
              <a:rPr lang="en-US" sz="2400" dirty="0">
                <a:sym typeface="+mn-ea"/>
              </a:rPr>
              <a:t>*Chart</a:t>
            </a:r>
            <a:endParaRPr lang="en-US" sz="2400" dirty="0"/>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R</a:t>
            </a:r>
            <a:r>
              <a:rPr lang="en-IN" sz="4000" b="1" spc="-40" dirty="0"/>
              <a:t>E</a:t>
            </a:r>
            <a:r>
              <a:rPr lang="en-IN" sz="4000" b="1" spc="15" dirty="0"/>
              <a:t>S</a:t>
            </a:r>
            <a:r>
              <a:rPr lang="en-IN" sz="4000" b="1" spc="-30" dirty="0"/>
              <a:t>U</a:t>
            </a:r>
            <a:r>
              <a:rPr lang="en-IN" sz="4000" b="1" spc="-405" dirty="0"/>
              <a:t>L</a:t>
            </a:r>
            <a:r>
              <a:rPr lang="en-IN" sz="4000" b="1" dirty="0"/>
              <a:t>TS</a:t>
            </a:r>
            <a:endParaRPr lang="en-IN" sz="4000" b="1" dirty="0"/>
          </a:p>
        </p:txBody>
      </p:sp>
      <p:graphicFrame>
        <p:nvGraphicFramePr>
          <p:cNvPr id="4" name="Content Placeholder 3"/>
          <p:cNvGraphicFramePr/>
          <p:nvPr>
            <p:ph idx="1"/>
            <p:custDataLst>
              <p:tags r:id="rId2"/>
            </p:custDataLst>
          </p:nvPr>
        </p:nvGraphicFramePr>
        <p:xfrm>
          <a:off x="2588895" y="2092960"/>
          <a:ext cx="8915400" cy="42043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p>
        </p:txBody>
      </p:sp>
      <p:sp>
        <p:nvSpPr>
          <p:cNvPr id="4" name="Content Placeholder 3"/>
          <p:cNvSpPr>
            <a:spLocks noGrp="1"/>
          </p:cNvSpPr>
          <p:nvPr>
            <p:ph idx="1"/>
          </p:nvPr>
        </p:nvSpPr>
        <p:spPr/>
        <p:txBody>
          <a:bodyPr/>
          <a:p>
            <a:pPr marL="0" indent="0">
              <a:buNone/>
            </a:pPr>
            <a:r>
              <a:rPr lang="en-US" sz="2400" dirty="0">
                <a:sym typeface="+mn-ea"/>
              </a:rPr>
              <a:t>The conclusion is the employee data analysis reveals the key insights in workforce performance and areas needed for improvement. The effective data analysis provides a foundation for the improvised planning and operational developments, which leads to a motivated and productive workforce environment.</a:t>
            </a:r>
            <a:endParaRPr lang="en-US" sz="2400" dirty="0"/>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978" y="269801"/>
            <a:ext cx="7573633" cy="925046"/>
          </a:xfrm>
        </p:spPr>
        <p:txBody>
          <a:bodyPr/>
          <a:lstStyle/>
          <a:p>
            <a:r>
              <a:rPr lang="en-IN" sz="3600" b="1" spc="5" dirty="0"/>
              <a:t>PROJECT</a:t>
            </a:r>
            <a:r>
              <a:rPr lang="en-IN" sz="3600" b="1" spc="-85" dirty="0"/>
              <a:t> </a:t>
            </a:r>
            <a:r>
              <a:rPr lang="en-IN" sz="3600" b="1" spc="25" dirty="0"/>
              <a:t>TITLE</a:t>
            </a:r>
            <a:endParaRPr lang="en-IN" b="1" dirty="0"/>
          </a:p>
        </p:txBody>
      </p:sp>
      <p:sp>
        <p:nvSpPr>
          <p:cNvPr id="3" name="Text Placeholder 2"/>
          <p:cNvSpPr>
            <a:spLocks noGrp="1"/>
          </p:cNvSpPr>
          <p:nvPr>
            <p:ph type="body" idx="1"/>
          </p:nvPr>
        </p:nvSpPr>
        <p:spPr>
          <a:xfrm>
            <a:off x="2798180" y="1976830"/>
            <a:ext cx="8915399" cy="1555864"/>
          </a:xfrm>
        </p:spPr>
        <p:txBody>
          <a:bodyPr/>
          <a:lstStyle/>
          <a:p>
            <a:r>
              <a:rPr lang="en-US" sz="3600" dirty="0">
                <a:solidFill>
                  <a:srgbClr val="0F0F0F"/>
                </a:solidFill>
                <a:latin typeface="Times New Roman" panose="02020603050405020304" pitchFamily="18" charset="0"/>
                <a:cs typeface="Times New Roman" panose="02020603050405020304" pitchFamily="18" charset="0"/>
              </a:rPr>
              <a:t>Employee Performance Analysis</a:t>
            </a:r>
            <a:endParaRPr lang="en-US" sz="3600" dirty="0">
              <a:solidFill>
                <a:srgbClr val="0F0F0F"/>
              </a:solidFill>
              <a:latin typeface="Times New Roman" panose="02020603050405020304" pitchFamily="18" charset="0"/>
              <a:cs typeface="Times New Roman" panose="02020603050405020304" pitchFamily="18" charset="0"/>
            </a:endParaRPr>
          </a:p>
          <a:p>
            <a:r>
              <a:rPr lang="en-US" sz="3600" dirty="0">
                <a:solidFill>
                  <a:srgbClr val="0F0F0F"/>
                </a:solidFill>
                <a:latin typeface="Times New Roman" panose="02020603050405020304" pitchFamily="18" charset="0"/>
                <a:cs typeface="Times New Roman" panose="02020603050405020304" pitchFamily="18" charset="0"/>
              </a:rPr>
              <a:t> using Excel</a:t>
            </a:r>
            <a:endParaRPr lang="en-IN" sz="3600" dirty="0">
              <a:solidFill>
                <a:srgbClr val="7030A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pc="25" dirty="0"/>
              <a:t>A</a:t>
            </a:r>
            <a:r>
              <a:rPr lang="en-IN" b="1" spc="-5" dirty="0"/>
              <a:t>G</a:t>
            </a:r>
            <a:r>
              <a:rPr lang="en-IN" b="1" spc="-35" dirty="0"/>
              <a:t>E</a:t>
            </a:r>
            <a:r>
              <a:rPr lang="en-IN" b="1" spc="15" dirty="0"/>
              <a:t>N</a:t>
            </a:r>
            <a:r>
              <a:rPr lang="en-IN" b="1" dirty="0"/>
              <a:t>DA</a:t>
            </a:r>
            <a:endParaRPr lang="en-IN" b="1" dirty="0"/>
          </a:p>
        </p:txBody>
      </p:sp>
      <p:sp>
        <p:nvSpPr>
          <p:cNvPr id="3" name="Text Placeholder 2"/>
          <p:cNvSpPr>
            <a:spLocks noGrp="1"/>
          </p:cNvSpPr>
          <p:nvPr>
            <p:ph idx="1"/>
          </p:nvPr>
        </p:nvSpPr>
        <p:spPr/>
        <p:txBody>
          <a:bodyPr>
            <a:noAutofit/>
          </a:bodyPr>
          <a:lstStyle/>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spc="-20" dirty="0"/>
              <a:t>P</a:t>
            </a:r>
            <a:r>
              <a:rPr lang="en-IN" sz="4800" b="1" spc="15" dirty="0"/>
              <a:t>ROB</a:t>
            </a:r>
            <a:r>
              <a:rPr lang="en-IN" sz="4800" b="1" spc="55" dirty="0"/>
              <a:t>L</a:t>
            </a:r>
            <a:r>
              <a:rPr lang="en-IN" sz="4800" b="1" spc="-20" dirty="0"/>
              <a:t>E</a:t>
            </a:r>
            <a:r>
              <a:rPr lang="en-IN" sz="4800" b="1" spc="20" dirty="0"/>
              <a:t>M </a:t>
            </a:r>
            <a:r>
              <a:rPr lang="en-IN" sz="4800" b="1" dirty="0"/>
              <a:t>	</a:t>
            </a:r>
            <a:r>
              <a:rPr lang="en-IN" sz="4800" b="1" spc="10" dirty="0"/>
              <a:t>S</a:t>
            </a:r>
            <a:r>
              <a:rPr lang="en-IN" sz="4800" b="1" spc="-370" dirty="0"/>
              <a:t>T</a:t>
            </a:r>
            <a:r>
              <a:rPr lang="en-IN" sz="4800" b="1" spc="-375" dirty="0"/>
              <a:t>A</a:t>
            </a:r>
            <a:r>
              <a:rPr lang="en-IN" sz="4800" b="1" spc="15" dirty="0"/>
              <a:t>T</a:t>
            </a:r>
            <a:r>
              <a:rPr lang="en-IN" sz="4800" b="1" spc="-10" dirty="0"/>
              <a:t>E</a:t>
            </a:r>
            <a:r>
              <a:rPr lang="en-IN" sz="4800" b="1" spc="-20" dirty="0"/>
              <a:t>ME</a:t>
            </a:r>
            <a:r>
              <a:rPr lang="en-IN" sz="4800" b="1" spc="10" dirty="0"/>
              <a:t>NT</a:t>
            </a:r>
            <a:endParaRPr lang="en-IN" b="1" dirty="0"/>
          </a:p>
        </p:txBody>
      </p:sp>
      <p:sp>
        <p:nvSpPr>
          <p:cNvPr id="4" name="Content Placeholder 3"/>
          <p:cNvSpPr>
            <a:spLocks noGrp="1"/>
          </p:cNvSpPr>
          <p:nvPr>
            <p:ph idx="1"/>
          </p:nvPr>
        </p:nvSpPr>
        <p:spPr/>
        <p:txBody>
          <a:bodyPr/>
          <a:lstStyle/>
          <a:p>
            <a:pPr marL="0" indent="0">
              <a:buNone/>
            </a:pPr>
            <a:r>
              <a:rPr lang="en-IN" altLang="en-US" sz="2800" dirty="0">
                <a:sym typeface="+mn-ea"/>
              </a:rPr>
              <a:t>E</a:t>
            </a:r>
            <a:r>
              <a:rPr lang="en-US" sz="2800" dirty="0">
                <a:sym typeface="+mn-ea"/>
              </a:rPr>
              <a:t>mployee performance is defined as how well a person executes their job duties and responsibilities. The companies assess their employees performance on an annual or quarterly basis to define certain areas.The Dataset overview of an employee, contains the information about employees in a company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b="1" spc="5" dirty="0"/>
              <a:t>PROJECT	</a:t>
            </a:r>
            <a:r>
              <a:rPr lang="en-IN" sz="4800" b="1" spc="-20" dirty="0"/>
              <a:t>OVERVIEW</a:t>
            </a:r>
            <a:br>
              <a:rPr lang="en-IN" sz="4800" dirty="0"/>
            </a:br>
            <a:endParaRPr lang="en-IN" dirty="0"/>
          </a:p>
        </p:txBody>
      </p:sp>
      <p:sp>
        <p:nvSpPr>
          <p:cNvPr id="4" name="Content Placeholder 3"/>
          <p:cNvSpPr>
            <a:spLocks noGrp="1"/>
          </p:cNvSpPr>
          <p:nvPr>
            <p:ph idx="1"/>
          </p:nvPr>
        </p:nvSpPr>
        <p:spPr/>
        <p:txBody>
          <a:bodyPr/>
          <a:lstStyle/>
          <a:p>
            <a:r>
              <a:rPr lang="en-US" sz="3200" dirty="0">
                <a:solidFill>
                  <a:srgbClr val="0D0D0D"/>
                </a:solidFill>
                <a:latin typeface="Times New Roman" panose="02020603050405020304" pitchFamily="18" charset="0"/>
                <a:cs typeface="Times New Roman" panose="02020603050405020304" pitchFamily="18" charset="0"/>
                <a:sym typeface="+mn-ea"/>
              </a:rPr>
              <a:t>The project involves analyzing employee data using Excel which helps in gaining the knowledge regarding organizational data, performance statistical analysis by creating visualizations to understand the employee performances.</a:t>
            </a:r>
            <a:endParaRPr lang="en-IN" sz="3200" dirty="0">
              <a:latin typeface="Times New Roman" panose="02020603050405020304" pitchFamily="18" charset="0"/>
              <a:cs typeface="Times New Roman" panose="02020603050405020304" pitchFamily="18" charset="0"/>
            </a:endParaRPr>
          </a:p>
          <a:p>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pc="25" dirty="0"/>
              <a:t>W</a:t>
            </a:r>
            <a:r>
              <a:rPr lang="en-US" sz="4800" b="1" spc="-20" dirty="0"/>
              <a:t>H</a:t>
            </a:r>
            <a:r>
              <a:rPr lang="en-US" sz="4800" b="1" spc="20" dirty="0"/>
              <a:t>O</a:t>
            </a:r>
            <a:r>
              <a:rPr lang="en-US" sz="4800" b="1" spc="-235" dirty="0"/>
              <a:t> </a:t>
            </a:r>
            <a:r>
              <a:rPr lang="en-US" sz="4800" b="1" spc="-10" dirty="0"/>
              <a:t>AR</a:t>
            </a:r>
            <a:r>
              <a:rPr lang="en-US" sz="4800" b="1" spc="15" dirty="0"/>
              <a:t>E</a:t>
            </a:r>
            <a:r>
              <a:rPr lang="en-US" sz="4800" b="1" spc="-35" dirty="0"/>
              <a:t> </a:t>
            </a:r>
            <a:r>
              <a:rPr lang="en-US" sz="4800" b="1" spc="-10" dirty="0"/>
              <a:t>T</a:t>
            </a:r>
            <a:r>
              <a:rPr lang="en-US" sz="4800" b="1" spc="-15" dirty="0"/>
              <a:t>H</a:t>
            </a:r>
            <a:r>
              <a:rPr lang="en-US" sz="4800" b="1" spc="15" dirty="0"/>
              <a:t>E</a:t>
            </a:r>
            <a:r>
              <a:rPr lang="en-US" sz="4800" b="1" spc="-35" dirty="0"/>
              <a:t> </a:t>
            </a:r>
            <a:r>
              <a:rPr lang="en-US" sz="4800" b="1" spc="-20" dirty="0"/>
              <a:t>E</a:t>
            </a:r>
            <a:r>
              <a:rPr lang="en-US" sz="4800" b="1" spc="30" dirty="0"/>
              <a:t>N</a:t>
            </a:r>
            <a:r>
              <a:rPr lang="en-US" sz="4800" b="1" spc="15" dirty="0"/>
              <a:t>D</a:t>
            </a:r>
            <a:r>
              <a:rPr lang="en-US" sz="4800" b="1" spc="-45" dirty="0"/>
              <a:t> </a:t>
            </a:r>
            <a:r>
              <a:rPr lang="en-US" sz="4800" b="1" dirty="0"/>
              <a:t>U</a:t>
            </a:r>
            <a:r>
              <a:rPr lang="en-US" sz="4800" b="1" spc="10" dirty="0"/>
              <a:t>S</a:t>
            </a:r>
            <a:r>
              <a:rPr lang="en-US" sz="4800" b="1" spc="-25" dirty="0"/>
              <a:t>E</a:t>
            </a:r>
            <a:r>
              <a:rPr lang="en-US" sz="4800" b="1" spc="-10" dirty="0"/>
              <a:t>R</a:t>
            </a:r>
            <a:r>
              <a:rPr lang="en-US" sz="4800" b="1" spc="5" dirty="0"/>
              <a:t>S?</a:t>
            </a:r>
            <a:endParaRPr lang="en-IN" b="1" dirty="0"/>
          </a:p>
        </p:txBody>
      </p:sp>
      <p:sp>
        <p:nvSpPr>
          <p:cNvPr id="4" name="Content Placeholder 3"/>
          <p:cNvSpPr>
            <a:spLocks noGrp="1"/>
          </p:cNvSpPr>
          <p:nvPr>
            <p:ph idx="1"/>
          </p:nvPr>
        </p:nvSpPr>
        <p:spPr/>
        <p:txBody>
          <a:bodyPr/>
          <a:lstStyle/>
          <a:p>
            <a:pPr marL="0" indent="0">
              <a:buNone/>
            </a:pPr>
            <a:r>
              <a:rPr lang="en-US" dirty="0">
                <a:sym typeface="+mn-ea"/>
              </a:rPr>
              <a:t> </a:t>
            </a:r>
            <a:r>
              <a:rPr lang="en-US" sz="2400" dirty="0">
                <a:sym typeface="+mn-ea"/>
              </a:rPr>
              <a:t>The end users in employee performance analysis include:</a:t>
            </a:r>
            <a:endParaRPr lang="en-US" sz="2400" dirty="0"/>
          </a:p>
          <a:p>
            <a:pPr marL="0" indent="0">
              <a:buNone/>
            </a:pPr>
            <a:r>
              <a:rPr lang="en-US" sz="2400" dirty="0">
                <a:sym typeface="+mn-ea"/>
              </a:rPr>
              <a:t>	1. Human Resource management professionals.</a:t>
            </a:r>
            <a:endParaRPr lang="en-US" sz="2400" dirty="0"/>
          </a:p>
          <a:p>
            <a:pPr marL="0" indent="0">
              <a:buNone/>
            </a:pPr>
            <a:r>
              <a:rPr lang="en-US" sz="2400" dirty="0">
                <a:sym typeface="+mn-ea"/>
              </a:rPr>
              <a:t>	2. Data Analysts.</a:t>
            </a:r>
            <a:endParaRPr lang="en-US" sz="2400" dirty="0"/>
          </a:p>
          <a:p>
            <a:pPr marL="0" indent="0">
              <a:buNone/>
            </a:pPr>
            <a:r>
              <a:rPr lang="en-US" sz="2400" dirty="0">
                <a:sym typeface="+mn-ea"/>
              </a:rPr>
              <a:t>	3. Team Leaders.</a:t>
            </a:r>
            <a:endParaRPr lang="en-US" sz="2400" dirty="0"/>
          </a:p>
          <a:p>
            <a:pPr marL="0" indent="0">
              <a:buNone/>
            </a:pPr>
            <a:r>
              <a:rPr lang="en-US" sz="2400" dirty="0">
                <a:sym typeface="+mn-ea"/>
              </a:rPr>
              <a:t>	</a:t>
            </a:r>
            <a:endParaRPr lang="en-IN" sz="2400" dirty="0"/>
          </a:p>
          <a:p>
            <a:endParaRPr lang="en-I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pc="10" dirty="0"/>
              <a:t>O</a:t>
            </a:r>
            <a:r>
              <a:rPr lang="en-US" sz="4000" b="1" spc="25" dirty="0"/>
              <a:t>U</a:t>
            </a:r>
            <a:r>
              <a:rPr lang="en-US" sz="4000" b="1" dirty="0"/>
              <a:t>R</a:t>
            </a:r>
            <a:r>
              <a:rPr lang="en-US" sz="4000" b="1" spc="5" dirty="0"/>
              <a:t> </a:t>
            </a:r>
            <a:r>
              <a:rPr lang="en-US" sz="4000" b="1" spc="25" dirty="0"/>
              <a:t>S</a:t>
            </a:r>
            <a:r>
              <a:rPr lang="en-US" sz="4000" b="1" spc="10" dirty="0"/>
              <a:t>O</a:t>
            </a:r>
            <a:r>
              <a:rPr lang="en-US" sz="4000" b="1" spc="25" dirty="0"/>
              <a:t>LU</a:t>
            </a:r>
            <a:r>
              <a:rPr lang="en-US" sz="4000" b="1" spc="-35" dirty="0"/>
              <a:t>T</a:t>
            </a:r>
            <a:r>
              <a:rPr lang="en-US" sz="4000" b="1" spc="-30" dirty="0"/>
              <a:t>I</a:t>
            </a:r>
            <a:r>
              <a:rPr lang="en-US" sz="4000" b="1" spc="10" dirty="0"/>
              <a:t>O</a:t>
            </a:r>
            <a:r>
              <a:rPr lang="en-US" sz="4000" b="1" dirty="0"/>
              <a:t>N</a:t>
            </a:r>
            <a:r>
              <a:rPr lang="en-US" sz="4000" b="1" spc="-345" dirty="0"/>
              <a:t> </a:t>
            </a:r>
            <a:r>
              <a:rPr lang="en-US" sz="4000" b="1" spc="-35" dirty="0"/>
              <a:t>A</a:t>
            </a:r>
            <a:r>
              <a:rPr lang="en-US" sz="4000" b="1" spc="-5" dirty="0"/>
              <a:t>N</a:t>
            </a:r>
            <a:r>
              <a:rPr lang="en-US" sz="4000" b="1" dirty="0"/>
              <a:t>D</a:t>
            </a:r>
            <a:r>
              <a:rPr lang="en-US" sz="4000" b="1" spc="35" dirty="0"/>
              <a:t> </a:t>
            </a:r>
            <a:r>
              <a:rPr lang="en-US" sz="4000" b="1" spc="-30" dirty="0"/>
              <a:t>I</a:t>
            </a:r>
            <a:r>
              <a:rPr lang="en-US" sz="4000" b="1" spc="-35" dirty="0"/>
              <a:t>T</a:t>
            </a:r>
            <a:r>
              <a:rPr lang="en-US" sz="4000" b="1" dirty="0"/>
              <a:t>S</a:t>
            </a:r>
            <a:r>
              <a:rPr lang="en-US" sz="4000" b="1" spc="60" dirty="0"/>
              <a:t> </a:t>
            </a:r>
            <a:r>
              <a:rPr lang="en-US" sz="4000" b="1" spc="-295" dirty="0"/>
              <a:t>V</a:t>
            </a:r>
            <a:r>
              <a:rPr lang="en-US" sz="4000" b="1" spc="-35" dirty="0"/>
              <a:t>A</a:t>
            </a:r>
            <a:r>
              <a:rPr lang="en-US" sz="4000" b="1" spc="25" dirty="0"/>
              <a:t>LU</a:t>
            </a:r>
            <a:r>
              <a:rPr lang="en-US" sz="4000" b="1" dirty="0"/>
              <a:t>E</a:t>
            </a:r>
            <a:r>
              <a:rPr lang="en-US" sz="4000" b="1" spc="-65" dirty="0"/>
              <a:t> </a:t>
            </a:r>
            <a:r>
              <a:rPr lang="en-US" sz="4000" b="1" spc="-15" dirty="0"/>
              <a:t>P</a:t>
            </a:r>
            <a:r>
              <a:rPr lang="en-US" sz="4000" b="1" spc="-30" dirty="0"/>
              <a:t>R</a:t>
            </a:r>
            <a:r>
              <a:rPr lang="en-US" sz="4000" b="1" spc="10" dirty="0"/>
              <a:t>O</a:t>
            </a:r>
            <a:r>
              <a:rPr lang="en-US" sz="4000" b="1" spc="-15" dirty="0"/>
              <a:t>P</a:t>
            </a:r>
            <a:r>
              <a:rPr lang="en-US" sz="4000" b="1" spc="10" dirty="0"/>
              <a:t>O</a:t>
            </a:r>
            <a:r>
              <a:rPr lang="en-US" sz="4000" b="1" spc="25" dirty="0"/>
              <a:t>S</a:t>
            </a:r>
            <a:r>
              <a:rPr lang="en-US" sz="4000" b="1" spc="-30" dirty="0"/>
              <a:t>I</a:t>
            </a:r>
            <a:r>
              <a:rPr lang="en-US" sz="4000" b="1" spc="-35" dirty="0"/>
              <a:t>T</a:t>
            </a:r>
            <a:r>
              <a:rPr lang="en-US" sz="4000" b="1" spc="-30" dirty="0"/>
              <a:t>I</a:t>
            </a:r>
            <a:r>
              <a:rPr lang="en-US" sz="4000" b="1" spc="10" dirty="0"/>
              <a:t>O</a:t>
            </a:r>
            <a:r>
              <a:rPr lang="en-US" sz="4000" b="1" dirty="0"/>
              <a:t>N</a:t>
            </a:r>
            <a:br>
              <a:rPr lang="en-US" sz="4800" dirty="0"/>
            </a:br>
            <a:endParaRPr lang="en-IN" dirty="0"/>
          </a:p>
        </p:txBody>
      </p:sp>
      <p:sp>
        <p:nvSpPr>
          <p:cNvPr id="3" name="Text Placeholder 2"/>
          <p:cNvSpPr>
            <a:spLocks noGrp="1"/>
          </p:cNvSpPr>
          <p:nvPr>
            <p:ph idx="1"/>
          </p:nvPr>
        </p:nvSpPr>
        <p:spPr/>
        <p:txBody>
          <a:bodyPr>
            <a:normAutofit/>
          </a:bodyPr>
          <a:lstStyle/>
          <a:p>
            <a:pPr marL="342900" marR="0" indent="-342900" rtl="0" eaLnBrk="1" fontAlgn="base" latinLnBrk="0" hangingPunct="1">
              <a:spcBef>
                <a:spcPts val="480"/>
              </a:spcBef>
              <a:spcAft>
                <a:spcPts val="0"/>
              </a:spcAft>
              <a:buAutoNum type="arabicPeriod"/>
            </a:pPr>
            <a:r>
              <a:rPr lang="en-US" sz="1800" b="1" i="1"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a:t>
            </a:r>
            <a:r>
              <a:rPr lang="en-IN" sz="1800" i="0" u="none" strike="noStrike" kern="1200" baseline="0" dirty="0">
                <a:ln>
                  <a:noFill/>
                </a:ln>
                <a:effectLst/>
                <a:latin typeface="Arial" panose="020B0604020202020204" pitchFamily="34" charset="0"/>
              </a:rPr>
              <a:t>To identify a particular cell</a:t>
            </a:r>
            <a:endParaRPr lang="en-US" sz="180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1" u="none" strike="noStrike" kern="1200" baseline="0" dirty="0">
                <a:ln>
                  <a:noFill/>
                </a:ln>
                <a:effectLst/>
                <a:latin typeface="Segoe UI" panose="020B0502040204020203" pitchFamily="34" charset="0"/>
              </a:rPr>
              <a:t>FILTER</a:t>
            </a:r>
            <a:r>
              <a:rPr lang="en-IN" sz="1800" b="1" u="none" strike="noStrike" kern="1200" baseline="0" dirty="0">
                <a:ln>
                  <a:noFill/>
                </a:ln>
                <a:effectLst/>
                <a:latin typeface="Arial" panose="020B0604020202020204" pitchFamily="34" charset="0"/>
              </a:rPr>
              <a:t>:   </a:t>
            </a:r>
            <a:r>
              <a:rPr lang="en-IN" sz="1800" u="none" strike="noStrike" kern="1200" baseline="0" dirty="0">
                <a:ln>
                  <a:noFill/>
                </a:ln>
                <a:effectLst/>
                <a:latin typeface="Arial" panose="020B0604020202020204" pitchFamily="34" charset="0"/>
              </a:rPr>
              <a:t>Arranging a set of data based on criteria </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1" u="none" strike="noStrike" kern="1200" baseline="0" dirty="0">
                <a:ln>
                  <a:noFill/>
                </a:ln>
                <a:effectLst/>
                <a:latin typeface="Segoe UI" panose="020B0502040204020203" pitchFamily="34" charset="0"/>
              </a:rPr>
              <a:t>FORMULA</a:t>
            </a:r>
            <a:r>
              <a:rPr lang="en-US" sz="1800" b="1" i="0" u="none" strike="noStrike" kern="1200" baseline="0" dirty="0">
                <a:ln>
                  <a:noFill/>
                </a:ln>
                <a:effectLst/>
                <a:latin typeface="Segoe UI" panose="020B0502040204020203" pitchFamily="34" charset="0"/>
              </a:rPr>
              <a:t>:   </a:t>
            </a:r>
            <a:r>
              <a:rPr lang="en-US" sz="1800" i="0" u="none" strike="noStrike" kern="1200" baseline="0" dirty="0">
                <a:ln>
                  <a:noFill/>
                </a:ln>
                <a:effectLst/>
                <a:latin typeface="Segoe UI" panose="020B0502040204020203" pitchFamily="34" charset="0"/>
              </a:rPr>
              <a:t>Calculate values in a specific order </a:t>
            </a:r>
            <a:endParaRPr lang="en-US" sz="180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i="1" dirty="0">
                <a:latin typeface="Segoe UI" panose="020B0502040204020203" pitchFamily="34" charset="0"/>
              </a:rPr>
              <a:t>PIVOT</a:t>
            </a:r>
            <a:r>
              <a:rPr lang="en-US" b="1" dirty="0">
                <a:latin typeface="Segoe UI" panose="020B0502040204020203" pitchFamily="34" charset="0"/>
              </a:rPr>
              <a:t> </a:t>
            </a:r>
            <a:r>
              <a:rPr lang="en-US" b="1" i="1" dirty="0">
                <a:latin typeface="Segoe UI" panose="020B0502040204020203" pitchFamily="34" charset="0"/>
              </a:rPr>
              <a:t>TABLE</a:t>
            </a:r>
            <a:r>
              <a:rPr lang="en-US" b="1" dirty="0">
                <a:latin typeface="Segoe UI" panose="020B0502040204020203" pitchFamily="34" charset="0"/>
              </a:rPr>
              <a:t>:   </a:t>
            </a:r>
            <a:r>
              <a:rPr lang="en-US" dirty="0">
                <a:latin typeface="Segoe UI" panose="020B0502040204020203" pitchFamily="34" charset="0"/>
              </a:rPr>
              <a:t>Summarize a large amount of data </a:t>
            </a:r>
            <a:endParaRPr lang="en-US"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1" u="none" strike="noStrike" dirty="0">
                <a:effectLst/>
                <a:latin typeface="Segoe UI" panose="020B0502040204020203" pitchFamily="34" charset="0"/>
              </a:rPr>
              <a:t>SLICER</a:t>
            </a:r>
            <a:r>
              <a:rPr lang="en-US" sz="1800" b="1" i="0" u="none" strike="noStrike" dirty="0">
                <a:effectLst/>
                <a:latin typeface="Segoe UI" panose="020B0502040204020203" pitchFamily="34" charset="0"/>
              </a:rPr>
              <a:t>:   </a:t>
            </a:r>
            <a:r>
              <a:rPr lang="en-US" sz="1800" i="0" u="none" strike="noStrike" dirty="0">
                <a:effectLst/>
                <a:latin typeface="Segoe UI" panose="020B0502040204020203" pitchFamily="34" charset="0"/>
              </a:rPr>
              <a:t>Filter table or Pivot table </a:t>
            </a:r>
            <a:endParaRPr lang="en-US" sz="1800"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i="1" dirty="0">
                <a:latin typeface="Segoe UI" panose="020B0502040204020203" pitchFamily="34" charset="0"/>
              </a:rPr>
              <a:t>GRAPH</a:t>
            </a:r>
            <a:r>
              <a:rPr lang="en-US" b="1" dirty="0">
                <a:latin typeface="Segoe UI" panose="020B0502040204020203" pitchFamily="34" charset="0"/>
              </a:rPr>
              <a:t>:  </a:t>
            </a:r>
            <a:r>
              <a:rPr lang="en-US" dirty="0">
                <a:latin typeface="Segoe UI" panose="020B0502040204020203" pitchFamily="34" charset="0"/>
              </a:rPr>
              <a:t>  Represent data in a worksheet </a:t>
            </a:r>
            <a:endParaRPr lang="en-IN" sz="180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265" y="109220"/>
            <a:ext cx="7315835" cy="775970"/>
          </a:xfrm>
        </p:spPr>
        <p:txBody>
          <a:bodyPr/>
          <a:lstStyle/>
          <a:p>
            <a:r>
              <a:rPr lang="en-IN" b="1" dirty="0"/>
              <a:t>Dataset Description</a:t>
            </a:r>
            <a:endParaRPr lang="en-IN" b="1" dirty="0"/>
          </a:p>
        </p:txBody>
      </p:sp>
      <p:sp>
        <p:nvSpPr>
          <p:cNvPr id="3" name="Text Placeholder 2"/>
          <p:cNvSpPr>
            <a:spLocks noGrp="1"/>
          </p:cNvSpPr>
          <p:nvPr>
            <p:ph idx="1"/>
          </p:nvPr>
        </p:nvSpPr>
        <p:spPr>
          <a:xfrm>
            <a:off x="2589212" y="1085850"/>
            <a:ext cx="8915400" cy="3777622"/>
          </a:xfrm>
        </p:spPr>
        <p:txBody>
          <a:bodyPr>
            <a:normAutofit fontScale="25000" lnSpcReduction="20000"/>
          </a:bodyPr>
          <a:lstStyle/>
          <a:p>
            <a:r>
              <a:rPr lang="en-US" sz="7200" b="1" dirty="0"/>
              <a:t>Dataset Name: </a:t>
            </a:r>
            <a:r>
              <a:rPr lang="en-US" sz="7200" b="0" dirty="0"/>
              <a:t>Employee Performance Analysis Data</a:t>
            </a:r>
            <a:endParaRPr lang="en-US" sz="7200" b="0" dirty="0"/>
          </a:p>
          <a:p>
            <a:r>
              <a:rPr lang="en-US" sz="7200" b="1" dirty="0"/>
              <a:t>Description: </a:t>
            </a:r>
            <a:r>
              <a:rPr lang="en-US" sz="7200" b="0" dirty="0"/>
              <a:t>Contains performance metrics for employees, including satisfaction scores, performance ratings, and demographic details.</a:t>
            </a:r>
            <a:endParaRPr lang="en-US" sz="7200" b="0" dirty="0"/>
          </a:p>
          <a:p>
            <a:r>
              <a:rPr lang="en-US" sz="7200" b="1" dirty="0"/>
              <a:t>Source: </a:t>
            </a:r>
            <a:r>
              <a:rPr lang="en-US" sz="7200" b="0" dirty="0"/>
              <a:t>Kaggle.com</a:t>
            </a:r>
            <a:endParaRPr lang="en-US" sz="7200" dirty="0"/>
          </a:p>
          <a:p>
            <a:r>
              <a:rPr lang="en-US" sz="7200" b="1" dirty="0"/>
              <a:t>Variables/Columns:</a:t>
            </a:r>
            <a:endParaRPr lang="en-US" sz="7200" b="1" dirty="0"/>
          </a:p>
          <a:p>
            <a:pPr lvl="1"/>
            <a:r>
              <a:rPr lang="en-US" sz="7200" b="0" dirty="0"/>
              <a:t> Name: First name</a:t>
            </a:r>
            <a:endParaRPr lang="en-US" sz="7200" b="0" dirty="0"/>
          </a:p>
          <a:p>
            <a:pPr lvl="1"/>
            <a:r>
              <a:rPr lang="en-US" sz="7200" b="0" dirty="0"/>
              <a:t>Gender: Male and Female</a:t>
            </a:r>
            <a:endParaRPr lang="en-US" sz="7200" b="0" dirty="0"/>
          </a:p>
          <a:p>
            <a:pPr lvl="1"/>
            <a:r>
              <a:rPr lang="en-US" sz="7200" b="0" dirty="0"/>
              <a:t>Business Unit: BPC, CCDR, EW, MSC, NEL, PL, PYZ, SVG, TNS, WBL</a:t>
            </a:r>
            <a:endParaRPr lang="en-US" sz="7200" dirty="0"/>
          </a:p>
          <a:p>
            <a:pPr lvl="1"/>
            <a:r>
              <a:rPr lang="en-US" sz="7200" b="0" dirty="0"/>
              <a:t>Performance Rating: Very high, High, Medium, Low</a:t>
            </a:r>
            <a:endParaRPr lang="en-US" sz="7200" b="0" dirty="0"/>
          </a:p>
          <a:p>
            <a:pPr lvl="1"/>
            <a:r>
              <a:rPr lang="en-US" sz="7200" b="0" dirty="0"/>
              <a:t>Satisfaction Score: 1-5</a:t>
            </a:r>
            <a:endParaRPr lang="en-US" sz="7200" b="0" dirty="0"/>
          </a:p>
          <a:p>
            <a:r>
              <a:rPr lang="en-US" sz="7200" b="1" dirty="0"/>
              <a:t>Data Types: </a:t>
            </a:r>
            <a:r>
              <a:rPr lang="en-US" sz="7200" b="0" dirty="0"/>
              <a:t>Numeric and Text</a:t>
            </a:r>
            <a:endParaRPr lang="en-US" sz="7200" dirty="0"/>
          </a:p>
          <a:p>
            <a:r>
              <a:rPr lang="en-US" sz="7200" b="1" dirty="0"/>
              <a:t>Units of Measurement:</a:t>
            </a:r>
            <a:r>
              <a:rPr lang="en-US" sz="7200" dirty="0"/>
              <a:t>  </a:t>
            </a:r>
            <a:endParaRPr lang="en-US" sz="7200" dirty="0"/>
          </a:p>
          <a:p>
            <a:pPr marL="342900" indent="-342900">
              <a:buFont typeface="Arial" panose="020B0604020202020204" pitchFamily="34" charset="0"/>
              <a:buChar char="•"/>
            </a:pPr>
            <a:r>
              <a:rPr lang="en-US" sz="7200" b="0" dirty="0"/>
              <a:t>Satisfaction score: Scale of 1-5</a:t>
            </a:r>
            <a:endParaRPr lang="en-US" sz="7200" b="0" dirty="0"/>
          </a:p>
          <a:p>
            <a:pPr marL="342900" indent="-342900">
              <a:buFont typeface="Arial" panose="020B0604020202020204" pitchFamily="34" charset="0"/>
              <a:buChar char="•"/>
            </a:pPr>
            <a:r>
              <a:rPr lang="en-US" sz="7200" b="0" dirty="0"/>
              <a:t>Performance rating: Very high, High, Medium, Low</a:t>
            </a:r>
            <a:endParaRPr lang="en-US" sz="7200" b="0" dirty="0"/>
          </a:p>
          <a:p>
            <a:r>
              <a:rPr lang="en-US" sz="7200" b="1" dirty="0"/>
              <a:t>Size: </a:t>
            </a:r>
            <a:r>
              <a:rPr lang="en-US" sz="7200" b="0" dirty="0"/>
              <a:t>26 records, 9 fields</a:t>
            </a:r>
            <a:endParaRPr lang="en-US" sz="7200" b="0" dirty="0"/>
          </a:p>
          <a:p>
            <a:r>
              <a:rPr lang="en-US" sz="7200" b="1" dirty="0"/>
              <a:t>Visualization: </a:t>
            </a:r>
            <a:r>
              <a:rPr lang="en-US" sz="7200" b="0" dirty="0"/>
              <a:t>Bar graph</a:t>
            </a:r>
            <a:endParaRPr lang="en-US" sz="72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spc="15" dirty="0"/>
              <a:t>   THE</a:t>
            </a:r>
            <a:r>
              <a:rPr lang="en-US" sz="4800" b="1" spc="20" dirty="0"/>
              <a:t> "</a:t>
            </a:r>
            <a:r>
              <a:rPr lang="en-US" sz="4800" b="1" spc="10" dirty="0"/>
              <a:t>WOW"</a:t>
            </a:r>
            <a:r>
              <a:rPr lang="en-US" sz="4800" b="1" spc="85" dirty="0"/>
              <a:t> </a:t>
            </a:r>
            <a:r>
              <a:rPr lang="en-US" sz="4800" b="1" spc="10" dirty="0"/>
              <a:t>IN</a:t>
            </a:r>
            <a:r>
              <a:rPr lang="en-US" sz="4800" b="1" spc="-5" dirty="0"/>
              <a:t> </a:t>
            </a:r>
            <a:r>
              <a:rPr lang="en-US" sz="4800" b="1" spc="15" dirty="0"/>
              <a:t>OUR</a:t>
            </a:r>
            <a:r>
              <a:rPr lang="en-US" sz="4800" b="1" spc="-10" dirty="0"/>
              <a:t> </a:t>
            </a:r>
            <a:r>
              <a:rPr lang="en-US" sz="4800" b="1" spc="20" dirty="0"/>
              <a:t>SOLUTION</a:t>
            </a:r>
            <a:br>
              <a:rPr lang="en-US" sz="4800" dirty="0"/>
            </a:br>
            <a:endParaRPr lang="en-IN" dirty="0"/>
          </a:p>
        </p:txBody>
      </p:sp>
      <p:sp>
        <p:nvSpPr>
          <p:cNvPr id="3" name="Content Placeholder 2"/>
          <p:cNvSpPr>
            <a:spLocks noGrp="1"/>
          </p:cNvSpPr>
          <p:nvPr>
            <p:ph idx="1"/>
          </p:nvPr>
        </p:nvSpPr>
        <p:spPr/>
        <p:txBody>
          <a:bodyPr/>
          <a:lstStyle/>
          <a:p>
            <a:pPr marL="0" lvl="1" indent="0" fontAlgn="auto">
              <a:spcAft>
                <a:spcPts val="0"/>
              </a:spcAft>
              <a:buFont typeface="Arial" panose="020B0604020202020204" pitchFamily="34" charset="0"/>
              <a:buNone/>
            </a:pPr>
            <a:r>
              <a:rPr lang="en-US" sz="2400" b="1" dirty="0"/>
              <a:t>FORMULA:</a:t>
            </a:r>
            <a:endParaRPr lang="en-US" sz="2400" b="1" dirty="0"/>
          </a:p>
          <a:p>
            <a:pPr marL="0" lvl="1" indent="0" fontAlgn="auto">
              <a:spcAft>
                <a:spcPts val="0"/>
              </a:spcAft>
              <a:buFont typeface="Arial" panose="020B0604020202020204" pitchFamily="34" charset="0"/>
              <a:buNone/>
            </a:pPr>
            <a:endParaRPr lang="en-US" sz="2000" dirty="0"/>
          </a:p>
          <a:p>
            <a:pPr lvl="1" fontAlgn="auto">
              <a:spcAft>
                <a:spcPts val="0"/>
              </a:spcAft>
              <a:buFont typeface="Wingdings" panose="05000000000000000000" pitchFamily="2" charset="2"/>
              <a:buChar char="q"/>
            </a:pPr>
            <a:r>
              <a:rPr lang="en-US" sz="1800" dirty="0"/>
              <a:t>Performance level =IFS(Z8&gt;=5,"VERY HIGH",Z8&gt;=4,“HIGH",Z8&gt;=3,"MED",TRUE,"LOW")</a:t>
            </a:r>
            <a:endParaRPr lang="en-US" sz="1800"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scores as levels from low to very high</a:t>
            </a:r>
            <a:endParaRPr lang="en-US" dirty="0"/>
          </a:p>
          <a:p>
            <a:endParaRPr lang="en-IN"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2740</Words>
  <Application>WPS Presentation</Application>
  <PresentationFormat>Widescreen</PresentationFormat>
  <Paragraphs>101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Segoe UI</vt:lpstr>
      <vt:lpstr>Trebuchet MS</vt:lpstr>
      <vt:lpstr>Century Gothic</vt:lpstr>
      <vt:lpstr>Microsoft YaHei</vt:lpstr>
      <vt:lpstr>Arial Unicode MS</vt:lpstr>
      <vt:lpstr>Calibri</vt:lpstr>
      <vt:lpstr>Wisp</vt:lpstr>
      <vt:lpstr>Employee  Data  Analysis Using Excel</vt:lpstr>
      <vt:lpstr>PROJECT TITLE</vt:lpstr>
      <vt:lpstr>AGENDA</vt:lpstr>
      <vt:lpstr>PROBLEM 	STATEMENT</vt:lpstr>
      <vt:lpstr>PROJECT	OVERVIEW </vt:lpstr>
      <vt:lpstr>WHO ARE THE END USERS?</vt:lpstr>
      <vt:lpstr>OUR SOLUTION AND ITS VALUE PROPOSITION </vt:lpstr>
      <vt:lpstr>Dataset Description</vt:lpstr>
      <vt:lpstr>   THE "WOW" IN OUR SOLUTION </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Padmapriya R S</dc:creator>
  <cp:lastModifiedBy>padma</cp:lastModifiedBy>
  <cp:revision>5</cp:revision>
  <dcterms:created xsi:type="dcterms:W3CDTF">2024-08-29T10:17:00Z</dcterms:created>
  <dcterms:modified xsi:type="dcterms:W3CDTF">2024-08-30T13:51:03Z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4983C19A9C6E47A08C8C0BB60FB581B5_13</vt:lpwstr>
  </property>
  <property fmtid="{D5CDD505-2E9C-101B-9397-08002B2CF9AE}" pid="3" name="KSOProductBuildVer">
    <vt:lpwstr>1033-12.2.0.17119</vt:lpwstr>
  </property>
</Properties>
</file>