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5" r:id="rId4"/>
  </p:sldMasterIdLst>
  <p:notesMasterIdLst>
    <p:notesMasterId r:id="rId31"/>
  </p:notesMasterIdLst>
  <p:handoutMasterIdLst>
    <p:handoutMasterId r:id="rId3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77" r:id="rId25"/>
    <p:sldId id="278" r:id="rId26"/>
    <p:sldId id="279" r:id="rId27"/>
    <p:sldId id="280" r:id="rId28"/>
    <p:sldId id="281"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117" d="100"/>
          <a:sy n="117" d="100"/>
        </p:scale>
        <p:origin x="120" y="204"/>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5/19/2022</a:t>
            </a:fld>
            <a:endParaRPr lang="en-US" dirty="0"/>
          </a:p>
        </p:txBody>
      </p:sp>
      <p:sp>
        <p:nvSpPr>
          <p:cNvPr id="4" name="Footer Placeholder 3">
            <a:extLst>
              <a:ext uri="{FF2B5EF4-FFF2-40B4-BE49-F238E27FC236}">
                <a16:creationId xmlns:a16="http://schemas.microsoft.com/office/drawing/2014/main" xmlns=""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92393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04001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46964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9493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90329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0951920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15690233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04516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4718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235576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3B152-7103-4FFE-90AC-D94EB7F44A7E}"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47821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3B152-7103-4FFE-90AC-D94EB7F44A7E}" type="datetimeFigureOut">
              <a:rPr lang="en-US" smtClean="0"/>
              <a:t>5/19/2022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DD5A9-4EF1-497E-92EF-2D23CF305E03}" type="slidenum">
              <a:rPr lang="en-US" smtClean="0"/>
              <a:t>‹#›</a:t>
            </a:fld>
            <a:endParaRPr lang="en-US" dirty="0"/>
          </a:p>
        </p:txBody>
      </p:sp>
    </p:spTree>
    <p:extLst>
      <p:ext uri="{BB962C8B-B14F-4D97-AF65-F5344CB8AC3E}">
        <p14:creationId xmlns:p14="http://schemas.microsoft.com/office/powerpoint/2010/main" val="129619895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294" y="795686"/>
            <a:ext cx="10909739" cy="1446550"/>
          </a:xfrm>
          <a:prstGeom prst="rect">
            <a:avLst/>
          </a:prstGeom>
          <a:noFill/>
        </p:spPr>
        <p:txBody>
          <a:bodyPr wrap="square" rtlCol="0">
            <a:spAutoFit/>
          </a:bodyPr>
          <a:lstStyle/>
          <a:p>
            <a:pPr algn="ctr"/>
            <a:r>
              <a:rPr lang="en-US" sz="4400" b="1" dirty="0" err="1" smtClean="0">
                <a:solidFill>
                  <a:schemeClr val="accent2"/>
                </a:solidFill>
              </a:rPr>
              <a:t>GreatMart</a:t>
            </a:r>
            <a:r>
              <a:rPr lang="en-US" sz="4400" b="1" dirty="0" smtClean="0">
                <a:solidFill>
                  <a:schemeClr val="accent2"/>
                </a:solidFill>
              </a:rPr>
              <a:t> | Online e-Commerce Platform</a:t>
            </a:r>
            <a:endParaRPr lang="en-US" sz="4400" b="1" dirty="0">
              <a:solidFill>
                <a:schemeClr val="accent2"/>
              </a:solidFill>
            </a:endParaRPr>
          </a:p>
        </p:txBody>
      </p:sp>
      <p:sp>
        <p:nvSpPr>
          <p:cNvPr id="5" name="TextBox 4"/>
          <p:cNvSpPr txBox="1"/>
          <p:nvPr/>
        </p:nvSpPr>
        <p:spPr>
          <a:xfrm>
            <a:off x="1304594" y="2905536"/>
            <a:ext cx="4575944" cy="1323439"/>
          </a:xfrm>
          <a:prstGeom prst="rect">
            <a:avLst/>
          </a:prstGeom>
          <a:noFill/>
        </p:spPr>
        <p:txBody>
          <a:bodyPr wrap="square" rtlCol="0">
            <a:spAutoFit/>
          </a:bodyPr>
          <a:lstStyle/>
          <a:p>
            <a:pPr algn="ctr"/>
            <a:r>
              <a:rPr lang="en-US" sz="2000" b="1" u="sng" dirty="0" smtClean="0"/>
              <a:t>Presented </a:t>
            </a:r>
            <a:r>
              <a:rPr lang="en-US" sz="2000" b="1" u="sng" dirty="0"/>
              <a:t>By </a:t>
            </a:r>
          </a:p>
          <a:p>
            <a:pPr algn="ctr"/>
            <a:r>
              <a:rPr lang="en-US" sz="2000" dirty="0" err="1"/>
              <a:t>Girish</a:t>
            </a:r>
            <a:r>
              <a:rPr lang="en-US" sz="2000" dirty="0"/>
              <a:t> </a:t>
            </a:r>
            <a:r>
              <a:rPr lang="en-US" sz="2000" dirty="0" err="1"/>
              <a:t>Mondal</a:t>
            </a:r>
            <a:r>
              <a:rPr lang="en-US" sz="2000" dirty="0"/>
              <a:t> </a:t>
            </a:r>
          </a:p>
          <a:p>
            <a:pPr algn="ctr"/>
            <a:r>
              <a:rPr lang="en-US" sz="2000" dirty="0"/>
              <a:t>Student </a:t>
            </a:r>
            <a:r>
              <a:rPr lang="en-US" sz="2000" dirty="0" smtClean="0"/>
              <a:t>ID </a:t>
            </a:r>
            <a:r>
              <a:rPr lang="en-US" sz="2000" dirty="0"/>
              <a:t>: 17CSE063</a:t>
            </a:r>
          </a:p>
          <a:p>
            <a:pPr algn="ctr"/>
            <a:r>
              <a:rPr lang="en-US" sz="2000" dirty="0"/>
              <a:t>Session </a:t>
            </a:r>
            <a:r>
              <a:rPr lang="en-US" sz="2000" dirty="0" smtClean="0"/>
              <a:t>: </a:t>
            </a:r>
            <a:r>
              <a:rPr lang="en-US" sz="2000" dirty="0"/>
              <a:t>2017-18</a:t>
            </a:r>
          </a:p>
        </p:txBody>
      </p:sp>
      <p:sp>
        <p:nvSpPr>
          <p:cNvPr id="7" name="TextBox 6"/>
          <p:cNvSpPr txBox="1"/>
          <p:nvPr/>
        </p:nvSpPr>
        <p:spPr>
          <a:xfrm>
            <a:off x="5880538" y="2905536"/>
            <a:ext cx="4575944" cy="1323439"/>
          </a:xfrm>
          <a:prstGeom prst="rect">
            <a:avLst/>
          </a:prstGeom>
          <a:noFill/>
        </p:spPr>
        <p:txBody>
          <a:bodyPr wrap="square" rtlCol="0">
            <a:spAutoFit/>
          </a:bodyPr>
          <a:lstStyle/>
          <a:p>
            <a:pPr algn="ctr"/>
            <a:r>
              <a:rPr lang="en-US" sz="2000" b="1" u="sng" dirty="0" smtClean="0"/>
              <a:t>Supervised </a:t>
            </a:r>
            <a:r>
              <a:rPr lang="en-US" sz="2000" b="1" u="sng" dirty="0"/>
              <a:t>By </a:t>
            </a:r>
          </a:p>
          <a:p>
            <a:pPr algn="ctr"/>
            <a:r>
              <a:rPr lang="en-US" sz="2000" dirty="0" smtClean="0"/>
              <a:t>Dr. </a:t>
            </a:r>
            <a:r>
              <a:rPr lang="en-US" sz="2000" dirty="0" err="1" smtClean="0"/>
              <a:t>Mrinal</a:t>
            </a:r>
            <a:r>
              <a:rPr lang="en-US" sz="2000" dirty="0" smtClean="0"/>
              <a:t> </a:t>
            </a:r>
            <a:r>
              <a:rPr lang="en-US" sz="2000" dirty="0" err="1" smtClean="0"/>
              <a:t>Kanti</a:t>
            </a:r>
            <a:r>
              <a:rPr lang="en-US" sz="2000" dirty="0" smtClean="0"/>
              <a:t> </a:t>
            </a:r>
            <a:r>
              <a:rPr lang="en-US" sz="2000" dirty="0" err="1" smtClean="0"/>
              <a:t>Baowaly</a:t>
            </a:r>
            <a:endParaRPr lang="en-US" sz="2000" dirty="0"/>
          </a:p>
          <a:p>
            <a:pPr algn="ctr"/>
            <a:r>
              <a:rPr lang="en-US" sz="2000" dirty="0" smtClean="0"/>
              <a:t>Associate Professor</a:t>
            </a:r>
          </a:p>
          <a:p>
            <a:pPr algn="ctr"/>
            <a:r>
              <a:rPr lang="en-US" sz="2000" dirty="0" smtClean="0"/>
              <a:t>Department of CSE</a:t>
            </a:r>
            <a:endParaRPr lang="en-US" sz="2000" dirty="0"/>
          </a:p>
        </p:txBody>
      </p:sp>
      <p:sp>
        <p:nvSpPr>
          <p:cNvPr id="6" name="TextBox 5"/>
          <p:cNvSpPr txBox="1"/>
          <p:nvPr/>
        </p:nvSpPr>
        <p:spPr>
          <a:xfrm>
            <a:off x="4350076" y="1753150"/>
            <a:ext cx="2930033" cy="830997"/>
          </a:xfrm>
          <a:prstGeom prst="rect">
            <a:avLst/>
          </a:prstGeom>
          <a:noFill/>
        </p:spPr>
        <p:txBody>
          <a:bodyPr wrap="none" rtlCol="0">
            <a:spAutoFit/>
          </a:bodyPr>
          <a:lstStyle/>
          <a:p>
            <a:r>
              <a:rPr lang="en-US" sz="2400" b="1" u="sng" dirty="0">
                <a:solidFill>
                  <a:schemeClr val="accent1"/>
                </a:solidFill>
              </a:rPr>
              <a:t>Project </a:t>
            </a:r>
            <a:r>
              <a:rPr lang="en-US" sz="2400" b="1" u="sng" dirty="0" smtClean="0">
                <a:solidFill>
                  <a:schemeClr val="accent1"/>
                </a:solidFill>
              </a:rPr>
              <a:t>Presentation</a:t>
            </a:r>
          </a:p>
          <a:p>
            <a:r>
              <a:rPr lang="en-US" sz="2400" b="1" u="sng" dirty="0" smtClean="0">
                <a:solidFill>
                  <a:schemeClr val="accent1"/>
                </a:solidFill>
              </a:rPr>
              <a:t>Course Code</a:t>
            </a:r>
            <a:r>
              <a:rPr lang="en-US" sz="2400" b="1" dirty="0" smtClean="0">
                <a:solidFill>
                  <a:schemeClr val="accent1"/>
                </a:solidFill>
              </a:rPr>
              <a:t>: CSE378 </a:t>
            </a:r>
            <a:endParaRPr lang="en-US" sz="2400" b="1" dirty="0">
              <a:solidFill>
                <a:schemeClr val="accent1"/>
              </a:solidFill>
            </a:endParaRPr>
          </a:p>
        </p:txBody>
      </p:sp>
      <p:sp>
        <p:nvSpPr>
          <p:cNvPr id="9" name="TextBox 8"/>
          <p:cNvSpPr txBox="1"/>
          <p:nvPr/>
        </p:nvSpPr>
        <p:spPr>
          <a:xfrm>
            <a:off x="1014522" y="5401726"/>
            <a:ext cx="10499281" cy="1354217"/>
          </a:xfrm>
          <a:prstGeom prst="rect">
            <a:avLst/>
          </a:prstGeom>
          <a:noFill/>
        </p:spPr>
        <p:txBody>
          <a:bodyPr wrap="square" rtlCol="0">
            <a:spAutoFit/>
          </a:bodyPr>
          <a:lstStyle/>
          <a:p>
            <a:pPr algn="ctr"/>
            <a:endParaRPr lang="en-US" sz="2400" dirty="0" smtClean="0"/>
          </a:p>
          <a:p>
            <a:pPr algn="ctr"/>
            <a:r>
              <a:rPr lang="en-US" sz="2000" dirty="0" err="1" smtClean="0"/>
              <a:t>Bangabandhu</a:t>
            </a:r>
            <a:r>
              <a:rPr lang="en-US" sz="2000" dirty="0" smtClean="0"/>
              <a:t> </a:t>
            </a:r>
            <a:r>
              <a:rPr lang="en-US" sz="2000" dirty="0"/>
              <a:t>Sheikh </a:t>
            </a:r>
            <a:r>
              <a:rPr lang="en-US" sz="2000" dirty="0" err="1"/>
              <a:t>Mujibur</a:t>
            </a:r>
            <a:r>
              <a:rPr lang="en-US" sz="2000" dirty="0"/>
              <a:t> Rahman Science and Technology </a:t>
            </a:r>
            <a:r>
              <a:rPr lang="en-US" sz="2000" dirty="0" smtClean="0"/>
              <a:t>University</a:t>
            </a:r>
          </a:p>
          <a:p>
            <a:pPr algn="ctr"/>
            <a:endParaRPr lang="en-US" sz="2000" dirty="0"/>
          </a:p>
          <a:p>
            <a:r>
              <a:rPr lang="en-US" dirty="0" smtClean="0"/>
              <a:t>                                                                      </a:t>
            </a:r>
            <a:r>
              <a:rPr lang="en-US" b="1" dirty="0" smtClean="0"/>
              <a:t>Thursday, 19</a:t>
            </a:r>
            <a:r>
              <a:rPr lang="en-US" b="1" baseline="30000" dirty="0" smtClean="0"/>
              <a:t>th</a:t>
            </a:r>
            <a:r>
              <a:rPr lang="en-US" b="1" dirty="0" smtClean="0"/>
              <a:t> May, 2022</a:t>
            </a:r>
            <a:endParaRPr lang="en-US" b="1"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3550" y="4787089"/>
            <a:ext cx="844261" cy="844261"/>
          </a:xfrm>
          <a:prstGeom prst="rect">
            <a:avLst/>
          </a:prstGeom>
        </p:spPr>
      </p:pic>
    </p:spTree>
    <p:extLst>
      <p:ext uri="{BB962C8B-B14F-4D97-AF65-F5344CB8AC3E}">
        <p14:creationId xmlns:p14="http://schemas.microsoft.com/office/powerpoint/2010/main" val="195701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a:xfrm>
            <a:off x="838200" y="1703555"/>
            <a:ext cx="10515600" cy="4351338"/>
          </a:xfrm>
        </p:spPr>
        <p:txBody>
          <a:bodyPr/>
          <a:lstStyle/>
          <a:p>
            <a:r>
              <a:rPr lang="en-US" sz="2000" dirty="0"/>
              <a:t>Implementing this project is not a very short time project. It is created by python language using </a:t>
            </a:r>
            <a:r>
              <a:rPr lang="en-US" sz="2000" dirty="0" err="1"/>
              <a:t>Django</a:t>
            </a:r>
            <a:r>
              <a:rPr lang="en-US" sz="2000" dirty="0"/>
              <a:t> </a:t>
            </a:r>
            <a:r>
              <a:rPr lang="en-US" sz="2000" dirty="0" smtClean="0"/>
              <a:t>Framework. It </a:t>
            </a:r>
            <a:r>
              <a:rPr lang="en-US" sz="2000" dirty="0"/>
              <a:t>needs some tools to complete this project such as Visual Studio, </a:t>
            </a:r>
            <a:r>
              <a:rPr lang="en-US" sz="2000" dirty="0" err="1"/>
              <a:t>PyCharm</a:t>
            </a:r>
            <a:r>
              <a:rPr lang="en-US" sz="2000" dirty="0"/>
              <a:t>. </a:t>
            </a:r>
            <a:endParaRPr lang="en-US" sz="2000" dirty="0" smtClean="0"/>
          </a:p>
          <a:p>
            <a:r>
              <a:rPr lang="en-US" sz="2000" dirty="0" smtClean="0"/>
              <a:t>The </a:t>
            </a:r>
            <a:r>
              <a:rPr lang="en-US" sz="2000" dirty="0"/>
              <a:t>version of python should be higher than 3.7 and </a:t>
            </a:r>
            <a:r>
              <a:rPr lang="en-US" sz="2000" dirty="0" err="1"/>
              <a:t>Django</a:t>
            </a:r>
            <a:r>
              <a:rPr lang="en-US" sz="2000" dirty="0"/>
              <a:t> version should be higher than 3.0. There are some library and packages which needs to be installed</a:t>
            </a:r>
            <a:r>
              <a:rPr lang="en-US" sz="2000" dirty="0" smtClean="0"/>
              <a:t>.</a:t>
            </a:r>
          </a:p>
          <a:p>
            <a:pPr marL="0" indent="0">
              <a:buNone/>
            </a:pPr>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318" y="3260834"/>
            <a:ext cx="3091364" cy="3458050"/>
          </a:xfrm>
          <a:prstGeom prst="rect">
            <a:avLst/>
          </a:prstGeom>
        </p:spPr>
      </p:pic>
    </p:spTree>
    <p:extLst>
      <p:ext uri="{BB962C8B-B14F-4D97-AF65-F5344CB8AC3E}">
        <p14:creationId xmlns:p14="http://schemas.microsoft.com/office/powerpoint/2010/main" val="184133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Manuals</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Registration, Email Verification and Login:</a:t>
            </a:r>
          </a:p>
          <a:p>
            <a:r>
              <a:rPr lang="en-US" sz="2000" dirty="0"/>
              <a:t>Here is the picture of registration form how anyone can register to the website. The user needs to give his/her name, email, phone number and password.</a:t>
            </a:r>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454" y="3014371"/>
            <a:ext cx="2797092" cy="3027655"/>
          </a:xfrm>
          <a:prstGeom prst="rect">
            <a:avLst/>
          </a:prstGeom>
        </p:spPr>
      </p:pic>
    </p:spTree>
    <p:extLst>
      <p:ext uri="{BB962C8B-B14F-4D97-AF65-F5344CB8AC3E}">
        <p14:creationId xmlns:p14="http://schemas.microsoft.com/office/powerpoint/2010/main" val="121367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Manuals (</a:t>
            </a:r>
            <a:r>
              <a:rPr lang="en-US" b="1" dirty="0" err="1" smtClean="0"/>
              <a:t>cont</a:t>
            </a:r>
            <a:r>
              <a:rPr lang="en-US" b="1" dirty="0" smtClean="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Email Verification:</a:t>
            </a:r>
          </a:p>
          <a:p>
            <a:r>
              <a:rPr lang="en-US" sz="2000" dirty="0"/>
              <a:t>After registration, there will be generated link in users email. The mail looks like this in the picture.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84884"/>
            <a:ext cx="4761529" cy="19348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851" y="3354554"/>
            <a:ext cx="4554698" cy="1965158"/>
          </a:xfrm>
          <a:prstGeom prst="rect">
            <a:avLst/>
          </a:prstGeom>
        </p:spPr>
      </p:pic>
    </p:spTree>
    <p:extLst>
      <p:ext uri="{BB962C8B-B14F-4D97-AF65-F5344CB8AC3E}">
        <p14:creationId xmlns:p14="http://schemas.microsoft.com/office/powerpoint/2010/main" val="369173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Manuals (</a:t>
            </a:r>
            <a:r>
              <a:rPr lang="en-US" b="1" dirty="0" err="1" smtClean="0"/>
              <a:t>cont</a:t>
            </a:r>
            <a:r>
              <a:rPr lang="en-US" b="1" dirty="0" smtClean="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Login:</a:t>
            </a:r>
          </a:p>
          <a:p>
            <a:r>
              <a:rPr lang="en-US" sz="2000" dirty="0"/>
              <a:t>And the login looks like this picture in below. User has to give their mail and password in which they are registered and verified.</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275" y="3397668"/>
            <a:ext cx="3219450" cy="2581275"/>
          </a:xfrm>
          <a:prstGeom prst="rect">
            <a:avLst/>
          </a:prstGeom>
        </p:spPr>
      </p:pic>
    </p:spTree>
    <p:extLst>
      <p:ext uri="{BB962C8B-B14F-4D97-AF65-F5344CB8AC3E}">
        <p14:creationId xmlns:p14="http://schemas.microsoft.com/office/powerpoint/2010/main" val="215187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Manuals (</a:t>
            </a:r>
            <a:r>
              <a:rPr lang="en-US" b="1" dirty="0" err="1" smtClean="0"/>
              <a:t>cont</a:t>
            </a:r>
            <a:r>
              <a:rPr lang="en-US" b="1" dirty="0" smtClean="0"/>
              <a:t>…)</a:t>
            </a:r>
            <a:endParaRPr lang="en-US" dirty="0"/>
          </a:p>
        </p:txBody>
      </p:sp>
      <p:sp>
        <p:nvSpPr>
          <p:cNvPr id="3" name="Content Placeholder 2"/>
          <p:cNvSpPr>
            <a:spLocks noGrp="1"/>
          </p:cNvSpPr>
          <p:nvPr>
            <p:ph idx="1"/>
          </p:nvPr>
        </p:nvSpPr>
        <p:spPr>
          <a:xfrm>
            <a:off x="838200" y="1690688"/>
            <a:ext cx="10515600" cy="4351338"/>
          </a:xfrm>
        </p:spPr>
        <p:txBody>
          <a:bodyPr/>
          <a:lstStyle/>
          <a:p>
            <a:r>
              <a:rPr lang="en-US" sz="2000" b="1" dirty="0"/>
              <a:t>Homepage:</a:t>
            </a:r>
            <a:endParaRPr lang="en-US" sz="2000" dirty="0"/>
          </a:p>
          <a:p>
            <a:r>
              <a:rPr lang="en-US" sz="2000" dirty="0"/>
              <a:t>After successfully registered and login the user can see the homepage or landing page of the website. Although they can visit the site but can’t order anything</a:t>
            </a:r>
            <a:r>
              <a:rPr lang="en-US" sz="2000" dirty="0" smtClean="0"/>
              <a:t>.</a:t>
            </a:r>
          </a:p>
          <a:p>
            <a:pPr marL="0" indent="0">
              <a:buNone/>
            </a:pPr>
            <a:endParaRPr lang="en-US" sz="2000"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1901" y="3140836"/>
            <a:ext cx="4068198" cy="3636954"/>
          </a:xfrm>
          <a:prstGeom prst="rect">
            <a:avLst/>
          </a:prstGeom>
        </p:spPr>
      </p:pic>
    </p:spTree>
    <p:extLst>
      <p:ext uri="{BB962C8B-B14F-4D97-AF65-F5344CB8AC3E}">
        <p14:creationId xmlns:p14="http://schemas.microsoft.com/office/powerpoint/2010/main" val="197595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User Manuals (</a:t>
            </a:r>
            <a:r>
              <a:rPr lang="en-US" b="1" dirty="0" err="1" smtClean="0"/>
              <a:t>cont</a:t>
            </a:r>
            <a:r>
              <a:rPr lang="en-US" b="1" dirty="0" smtClean="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u="sng" dirty="0"/>
              <a:t>Search</a:t>
            </a:r>
            <a:r>
              <a:rPr lang="en-US" sz="2000" b="1" dirty="0"/>
              <a:t>:</a:t>
            </a:r>
            <a:endParaRPr lang="en-US" sz="2000" dirty="0"/>
          </a:p>
          <a:p>
            <a:r>
              <a:rPr lang="en-US" sz="2000" dirty="0"/>
              <a:t>The user can search any product which are available in the database of the site. Here is the example of it.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538" y="3016251"/>
            <a:ext cx="4579484" cy="3382995"/>
          </a:xfrm>
          <a:prstGeom prst="rect">
            <a:avLst/>
          </a:prstGeom>
        </p:spPr>
      </p:pic>
    </p:spTree>
    <p:extLst>
      <p:ext uri="{BB962C8B-B14F-4D97-AF65-F5344CB8AC3E}">
        <p14:creationId xmlns:p14="http://schemas.microsoft.com/office/powerpoint/2010/main" val="313630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lstStyle/>
          <a:p>
            <a:r>
              <a:rPr lang="en-US" sz="2000" b="1" dirty="0"/>
              <a:t>Product Details Page:</a:t>
            </a:r>
          </a:p>
          <a:p>
            <a:r>
              <a:rPr lang="en-US" sz="2000" dirty="0"/>
              <a:t>Here the details of a product are shown like what kind of product it is, what variation it has, what description it has and review and comments of that product</a:t>
            </a:r>
            <a:r>
              <a:rPr lang="en-US" sz="2000" dirty="0" smtClean="0"/>
              <a:t>.</a:t>
            </a:r>
          </a:p>
          <a:p>
            <a:endParaRPr lang="en-US" sz="2000"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7335" y="3184072"/>
            <a:ext cx="4080745" cy="3543300"/>
          </a:xfrm>
          <a:prstGeom prst="rect">
            <a:avLst/>
          </a:prstGeom>
        </p:spPr>
      </p:pic>
    </p:spTree>
    <p:extLst>
      <p:ext uri="{BB962C8B-B14F-4D97-AF65-F5344CB8AC3E}">
        <p14:creationId xmlns:p14="http://schemas.microsoft.com/office/powerpoint/2010/main" val="844732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Cart Page:</a:t>
            </a:r>
            <a:endParaRPr lang="en-US" sz="2000" dirty="0"/>
          </a:p>
          <a:p>
            <a:r>
              <a:rPr lang="en-US" sz="2000" dirty="0"/>
              <a:t>Here all products available which are added by the user. They can go to checkout page through this</a:t>
            </a:r>
            <a:r>
              <a:rPr lang="en-US" sz="2000" dirty="0" smtClean="0"/>
              <a:t>.</a:t>
            </a:r>
          </a:p>
          <a:p>
            <a:pPr marL="0" indent="0">
              <a:buNone/>
            </a:pP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951" y="2883212"/>
            <a:ext cx="5670072" cy="3158814"/>
          </a:xfrm>
          <a:prstGeom prst="rect">
            <a:avLst/>
          </a:prstGeom>
        </p:spPr>
      </p:pic>
    </p:spTree>
    <p:extLst>
      <p:ext uri="{BB962C8B-B14F-4D97-AF65-F5344CB8AC3E}">
        <p14:creationId xmlns:p14="http://schemas.microsoft.com/office/powerpoint/2010/main" val="341233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Checkout Page:</a:t>
            </a:r>
            <a:endParaRPr lang="en-US" sz="2000" dirty="0"/>
          </a:p>
          <a:p>
            <a:r>
              <a:rPr lang="en-US" sz="2000" dirty="0"/>
              <a:t>The user needs to fill up the form to get the payment page. </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111" y="2638130"/>
            <a:ext cx="5518438" cy="3403896"/>
          </a:xfrm>
          <a:prstGeom prst="rect">
            <a:avLst/>
          </a:prstGeom>
        </p:spPr>
      </p:pic>
    </p:spTree>
    <p:extLst>
      <p:ext uri="{BB962C8B-B14F-4D97-AF65-F5344CB8AC3E}">
        <p14:creationId xmlns:p14="http://schemas.microsoft.com/office/powerpoint/2010/main" val="97090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Place Order Page:</a:t>
            </a:r>
            <a:endParaRPr lang="en-US" sz="2000" dirty="0"/>
          </a:p>
          <a:p>
            <a:r>
              <a:rPr lang="en-US" sz="2000" dirty="0"/>
              <a:t>The user needs to place the order and make payment. Here is the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669" y="2702378"/>
            <a:ext cx="5306661" cy="3273267"/>
          </a:xfrm>
          <a:prstGeom prst="rect">
            <a:avLst/>
          </a:prstGeom>
        </p:spPr>
      </p:pic>
    </p:spTree>
    <p:extLst>
      <p:ext uri="{BB962C8B-B14F-4D97-AF65-F5344CB8AC3E}">
        <p14:creationId xmlns:p14="http://schemas.microsoft.com/office/powerpoint/2010/main" val="57970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Outline</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smtClean="0"/>
              <a:t>Introduction</a:t>
            </a:r>
          </a:p>
          <a:p>
            <a:r>
              <a:rPr lang="en-US" sz="2000" dirty="0" smtClean="0"/>
              <a:t>Motivation</a:t>
            </a:r>
          </a:p>
          <a:p>
            <a:r>
              <a:rPr lang="en-US" sz="2000" dirty="0" smtClean="0"/>
              <a:t>Related Work</a:t>
            </a:r>
          </a:p>
          <a:p>
            <a:r>
              <a:rPr lang="en-US" sz="2000" dirty="0" smtClean="0"/>
              <a:t>Features</a:t>
            </a:r>
          </a:p>
          <a:p>
            <a:r>
              <a:rPr lang="en-US" sz="2000" dirty="0" smtClean="0"/>
              <a:t>Specification and Design</a:t>
            </a:r>
          </a:p>
          <a:p>
            <a:r>
              <a:rPr lang="en-US" sz="2000" dirty="0" smtClean="0"/>
              <a:t>Implementation</a:t>
            </a:r>
          </a:p>
          <a:p>
            <a:r>
              <a:rPr lang="en-US" sz="2000" dirty="0" smtClean="0"/>
              <a:t>User Manuals</a:t>
            </a:r>
          </a:p>
          <a:p>
            <a:r>
              <a:rPr lang="en-US" sz="2000" dirty="0" smtClean="0"/>
              <a:t>Future Work</a:t>
            </a:r>
          </a:p>
          <a:p>
            <a:r>
              <a:rPr lang="en-US" sz="2000" dirty="0" smtClean="0"/>
              <a:t>Conclusion</a:t>
            </a:r>
          </a:p>
        </p:txBody>
      </p:sp>
    </p:spTree>
    <p:extLst>
      <p:ext uri="{BB962C8B-B14F-4D97-AF65-F5344CB8AC3E}">
        <p14:creationId xmlns:p14="http://schemas.microsoft.com/office/powerpoint/2010/main" val="315195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Payment Gateway Page:</a:t>
            </a:r>
            <a:endParaRPr lang="en-US" sz="2000" dirty="0"/>
          </a:p>
          <a:p>
            <a:r>
              <a:rPr lang="en-US" sz="2000" dirty="0"/>
              <a:t>Here I use </a:t>
            </a:r>
            <a:r>
              <a:rPr lang="en-US" sz="2000" dirty="0" err="1"/>
              <a:t>paypal</a:t>
            </a:r>
            <a:r>
              <a:rPr lang="en-US" sz="2000" dirty="0"/>
              <a:t> sandbox for payment gateway. This is open source and gives developer dummy money </a:t>
            </a:r>
            <a:r>
              <a:rPr lang="en-US" sz="2000" dirty="0" smtClean="0"/>
              <a:t>to </a:t>
            </a:r>
            <a:r>
              <a:rPr lang="en-US" sz="2000" dirty="0"/>
              <a:t>work </a:t>
            </a:r>
            <a:r>
              <a:rPr lang="en-US" sz="2000" dirty="0" smtClean="0"/>
              <a:t>with.</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693" y="2907428"/>
            <a:ext cx="2838450" cy="3643050"/>
          </a:xfrm>
          <a:prstGeom prst="rect">
            <a:avLst/>
          </a:prstGeom>
        </p:spPr>
      </p:pic>
    </p:spTree>
    <p:extLst>
      <p:ext uri="{BB962C8B-B14F-4D97-AF65-F5344CB8AC3E}">
        <p14:creationId xmlns:p14="http://schemas.microsoft.com/office/powerpoint/2010/main" val="418053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lstStyle/>
          <a:p>
            <a:r>
              <a:rPr lang="en-US" sz="2000" b="1" dirty="0"/>
              <a:t>Email sent on orders:</a:t>
            </a:r>
            <a:endParaRPr lang="en-US" sz="2000" dirty="0"/>
          </a:p>
          <a:p>
            <a:r>
              <a:rPr lang="en-US" sz="2000" dirty="0"/>
              <a:t>An email sent to the users </a:t>
            </a:r>
            <a:r>
              <a:rPr lang="en-US" sz="2000" dirty="0" err="1"/>
              <a:t>gmail</a:t>
            </a:r>
            <a:r>
              <a:rPr lang="en-US" sz="2000" dirty="0"/>
              <a:t> account after successful order. The email looks likes in the picture below</a:t>
            </a:r>
            <a:r>
              <a:rPr lang="en-US" sz="2000" dirty="0" smtClean="0"/>
              <a:t>.</a:t>
            </a:r>
          </a:p>
          <a:p>
            <a:pPr marL="0" indent="0">
              <a:buNone/>
            </a:pPr>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436" y="3306990"/>
            <a:ext cx="3479127" cy="2735036"/>
          </a:xfrm>
          <a:prstGeom prst="rect">
            <a:avLst/>
          </a:prstGeom>
        </p:spPr>
      </p:pic>
    </p:spTree>
    <p:extLst>
      <p:ext uri="{BB962C8B-B14F-4D97-AF65-F5344CB8AC3E}">
        <p14:creationId xmlns:p14="http://schemas.microsoft.com/office/powerpoint/2010/main" val="44356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User Dashboard:</a:t>
            </a:r>
            <a:endParaRPr lang="en-US" sz="2000" dirty="0"/>
          </a:p>
          <a:p>
            <a:r>
              <a:rPr lang="en-US" sz="2000" dirty="0"/>
              <a:t>The user dashboard looks like these in the picture. The user can see how many orders they have, and track them. They can change password from here and modify their </a:t>
            </a:r>
            <a:r>
              <a:rPr lang="en-US" sz="2000" dirty="0" smtClean="0"/>
              <a:t>information.</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641" y="3595974"/>
            <a:ext cx="8450717" cy="2446052"/>
          </a:xfrm>
          <a:prstGeom prst="rect">
            <a:avLst/>
          </a:prstGeom>
        </p:spPr>
      </p:pic>
    </p:spTree>
    <p:extLst>
      <p:ext uri="{BB962C8B-B14F-4D97-AF65-F5344CB8AC3E}">
        <p14:creationId xmlns:p14="http://schemas.microsoft.com/office/powerpoint/2010/main" val="4239897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Manuals (</a:t>
            </a:r>
            <a:r>
              <a:rPr lang="en-US" b="1" dirty="0" err="1"/>
              <a:t>cont</a:t>
            </a:r>
            <a:r>
              <a:rPr lang="en-US" b="1" dirty="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a:t>Admin Dashboard:</a:t>
            </a:r>
            <a:endParaRPr lang="en-US" sz="2000" dirty="0"/>
          </a:p>
          <a:p>
            <a:r>
              <a:rPr lang="en-US" sz="2000" dirty="0"/>
              <a:t>In admin dashboard they can see all the events happening to the website. They can change the events or create events. They can see user profile, they can add products, edit products details, delete them. They can add product gallery.</a:t>
            </a:r>
          </a:p>
          <a:p>
            <a:pPr marL="0" indent="0">
              <a:buNone/>
            </a:pP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8306" y="3145646"/>
            <a:ext cx="3350130" cy="3500081"/>
          </a:xfrm>
          <a:prstGeom prst="rect">
            <a:avLst/>
          </a:prstGeom>
        </p:spPr>
      </p:pic>
    </p:spTree>
    <p:extLst>
      <p:ext uri="{BB962C8B-B14F-4D97-AF65-F5344CB8AC3E}">
        <p14:creationId xmlns:p14="http://schemas.microsoft.com/office/powerpoint/2010/main" val="1100611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Work</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smtClean="0"/>
              <a:t>Every </a:t>
            </a:r>
            <a:r>
              <a:rPr lang="en-US" sz="2000" dirty="0"/>
              <a:t>project in this world gets its </a:t>
            </a:r>
            <a:r>
              <a:rPr lang="en-US" sz="2000" dirty="0" smtClean="0"/>
              <a:t>upgraded version. </a:t>
            </a:r>
            <a:r>
              <a:rPr lang="en-US" sz="2000" dirty="0"/>
              <a:t>So I thought I would also develop this project in the future. I want to add machine learning and Natural Language Processing to make it more user friendly and more optimized</a:t>
            </a:r>
            <a:r>
              <a:rPr lang="en-US" sz="2000" dirty="0" smtClean="0"/>
              <a:t>.</a:t>
            </a:r>
          </a:p>
          <a:p>
            <a:r>
              <a:rPr lang="en-US" sz="2000" dirty="0" smtClean="0"/>
              <a:t>I </a:t>
            </a:r>
            <a:r>
              <a:rPr lang="en-US" sz="2000" dirty="0"/>
              <a:t>also add a </a:t>
            </a:r>
            <a:r>
              <a:rPr lang="en-US" sz="2000" dirty="0" err="1"/>
              <a:t>Chatbot</a:t>
            </a:r>
            <a:r>
              <a:rPr lang="en-US" sz="2000" dirty="0"/>
              <a:t> for my website for supporting the user in future. I will improve the design of this project because technology gets upgraded day by day. I will also develop a mobile application for this.</a:t>
            </a:r>
          </a:p>
        </p:txBody>
      </p:sp>
    </p:spTree>
    <p:extLst>
      <p:ext uri="{BB962C8B-B14F-4D97-AF65-F5344CB8AC3E}">
        <p14:creationId xmlns:p14="http://schemas.microsoft.com/office/powerpoint/2010/main" val="104765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a:t>E-commerce still represents one of the business methods that take advantage if done the right way, even if the stock market and commodities fell, but E-Commerce still able to survive and receive high transaction. E-commerce has a tremendous opportunity in the course of or business in </a:t>
            </a:r>
            <a:r>
              <a:rPr lang="en-US" sz="2000" dirty="0" smtClean="0"/>
              <a:t>Bangladesh.</a:t>
            </a:r>
            <a:endParaRPr lang="en-US" sz="2000" dirty="0"/>
          </a:p>
        </p:txBody>
      </p:sp>
    </p:spTree>
    <p:extLst>
      <p:ext uri="{BB962C8B-B14F-4D97-AF65-F5344CB8AC3E}">
        <p14:creationId xmlns:p14="http://schemas.microsoft.com/office/powerpoint/2010/main" val="1796061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69" y="2610303"/>
            <a:ext cx="2917371"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301913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a:xfrm>
            <a:off x="838200" y="1690688"/>
            <a:ext cx="10515600" cy="4351338"/>
          </a:xfrm>
        </p:spPr>
        <p:txBody>
          <a:bodyPr/>
          <a:lstStyle/>
          <a:p>
            <a:r>
              <a:rPr lang="en-US" sz="2000" dirty="0"/>
              <a:t>Now we are living in the ocean of science and technology. This is possible for the purposes of programing. The main purpose of this project is to make an e-commerce platform where all the user can buy their daily needs within a second without hustle. </a:t>
            </a:r>
          </a:p>
          <a:p>
            <a:r>
              <a:rPr lang="en-US" sz="2000" dirty="0"/>
              <a:t>In </a:t>
            </a:r>
            <a:r>
              <a:rPr lang="en-US" sz="2000" dirty="0" smtClean="0"/>
              <a:t>my web </a:t>
            </a:r>
            <a:r>
              <a:rPr lang="en-US" sz="2000" dirty="0"/>
              <a:t>application there will be two different user.</a:t>
            </a:r>
          </a:p>
          <a:p>
            <a:pPr lvl="1">
              <a:buFont typeface="Wingdings" panose="05000000000000000000" pitchFamily="2" charset="2"/>
              <a:buChar char="Ø"/>
            </a:pPr>
            <a:r>
              <a:rPr lang="en-US" sz="2000" dirty="0"/>
              <a:t>Customer</a:t>
            </a:r>
          </a:p>
          <a:p>
            <a:pPr lvl="1">
              <a:buFont typeface="Wingdings" panose="05000000000000000000" pitchFamily="2" charset="2"/>
              <a:buChar char="Ø"/>
            </a:pPr>
            <a:r>
              <a:rPr lang="en-US" sz="2000" dirty="0"/>
              <a:t>Admin</a:t>
            </a:r>
          </a:p>
          <a:p>
            <a:endParaRPr lang="en-US" dirty="0"/>
          </a:p>
        </p:txBody>
      </p:sp>
    </p:spTree>
    <p:extLst>
      <p:ext uri="{BB962C8B-B14F-4D97-AF65-F5344CB8AC3E}">
        <p14:creationId xmlns:p14="http://schemas.microsoft.com/office/powerpoint/2010/main" val="428434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Motivation</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a:t>The motivations comes to me online marketplace because a few </a:t>
            </a:r>
            <a:r>
              <a:rPr lang="en-US" sz="2000" dirty="0" smtClean="0"/>
              <a:t>months ago I have </a:t>
            </a:r>
            <a:r>
              <a:rPr lang="en-US" sz="2000" dirty="0"/>
              <a:t>seen few e-commerce business holders start their business in </a:t>
            </a:r>
            <a:r>
              <a:rPr lang="en-US" sz="2000" dirty="0" smtClean="0"/>
              <a:t>locally during pandemic </a:t>
            </a:r>
            <a:r>
              <a:rPr lang="en-US" sz="2000" dirty="0"/>
              <a:t>that time I decided to start my new </a:t>
            </a:r>
            <a:r>
              <a:rPr lang="en-US" sz="2000" dirty="0" smtClean="0"/>
              <a:t>project through online.</a:t>
            </a:r>
          </a:p>
          <a:p>
            <a:r>
              <a:rPr lang="en-US" sz="2000" dirty="0" smtClean="0"/>
              <a:t>Online </a:t>
            </a:r>
            <a:r>
              <a:rPr lang="en-US" sz="2000" dirty="0"/>
              <a:t>business is awesome for everyone you can buy the product through online and I can sell product through online.</a:t>
            </a:r>
          </a:p>
          <a:p>
            <a:endParaRPr lang="en-US" sz="2000" dirty="0"/>
          </a:p>
        </p:txBody>
      </p:sp>
    </p:spTree>
    <p:extLst>
      <p:ext uri="{BB962C8B-B14F-4D97-AF65-F5344CB8AC3E}">
        <p14:creationId xmlns:p14="http://schemas.microsoft.com/office/powerpoint/2010/main" val="2791338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Related Work</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dirty="0"/>
              <a:t>Remotely order like an e-commerce Electronic commerce is like of e-commerce. This is not important to denote how website product is selling. Facebook like an e-commerce as I see most of the people are buying their product using Facebook. Like this project there are a lot of project available. There are some projects with different </a:t>
            </a:r>
            <a:r>
              <a:rPr lang="en-US" sz="2000" dirty="0" smtClean="0"/>
              <a:t>activities in our country. </a:t>
            </a:r>
            <a:r>
              <a:rPr lang="en-US" sz="2000" dirty="0"/>
              <a:t>They are </a:t>
            </a:r>
          </a:p>
          <a:p>
            <a:pPr lvl="1">
              <a:buFont typeface="Wingdings" panose="05000000000000000000" pitchFamily="2" charset="2"/>
              <a:buChar char="Ø"/>
            </a:pPr>
            <a:r>
              <a:rPr lang="en-US" sz="2000" dirty="0" err="1" smtClean="0"/>
              <a:t>Daraz</a:t>
            </a:r>
            <a:endParaRPr lang="en-US" sz="2000" dirty="0"/>
          </a:p>
          <a:p>
            <a:pPr lvl="1">
              <a:buFont typeface="Wingdings" panose="05000000000000000000" pitchFamily="2" charset="2"/>
              <a:buChar char="Ø"/>
            </a:pPr>
            <a:r>
              <a:rPr lang="en-US" sz="2000" dirty="0" err="1"/>
              <a:t>Picaboo</a:t>
            </a:r>
            <a:endParaRPr lang="en-US" sz="2000" dirty="0"/>
          </a:p>
          <a:p>
            <a:pPr lvl="1">
              <a:buFont typeface="Wingdings" panose="05000000000000000000" pitchFamily="2" charset="2"/>
              <a:buChar char="Ø"/>
            </a:pPr>
            <a:r>
              <a:rPr lang="en-US" sz="2000" dirty="0"/>
              <a:t>Monarch </a:t>
            </a:r>
            <a:r>
              <a:rPr lang="en-US" sz="2000" dirty="0" smtClean="0"/>
              <a:t>Mart etc</a:t>
            </a:r>
            <a:r>
              <a:rPr lang="en-US" sz="2000" dirty="0"/>
              <a:t>.</a:t>
            </a:r>
          </a:p>
          <a:p>
            <a:pPr marL="0" indent="0">
              <a:buNone/>
            </a:pPr>
            <a:endParaRPr lang="en-US" dirty="0"/>
          </a:p>
        </p:txBody>
      </p:sp>
    </p:spTree>
    <p:extLst>
      <p:ext uri="{BB962C8B-B14F-4D97-AF65-F5344CB8AC3E}">
        <p14:creationId xmlns:p14="http://schemas.microsoft.com/office/powerpoint/2010/main" val="2739090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838200" y="1690688"/>
            <a:ext cx="10515600" cy="4351338"/>
          </a:xfrm>
        </p:spPr>
        <p:txBody>
          <a:bodyPr>
            <a:normAutofit/>
          </a:bodyPr>
          <a:lstStyle/>
          <a:p>
            <a:pPr lvl="0"/>
            <a:r>
              <a:rPr lang="en-US" sz="2000" dirty="0"/>
              <a:t>Registration, Email Verification and </a:t>
            </a:r>
            <a:r>
              <a:rPr lang="en-US" sz="2000" dirty="0" smtClean="0"/>
              <a:t>Login</a:t>
            </a:r>
          </a:p>
          <a:p>
            <a:pPr lvl="0"/>
            <a:r>
              <a:rPr lang="en-US" sz="2000" dirty="0" smtClean="0"/>
              <a:t>Forget Password</a:t>
            </a:r>
          </a:p>
          <a:p>
            <a:pPr lvl="0"/>
            <a:r>
              <a:rPr lang="en-US" sz="2000" dirty="0" smtClean="0"/>
              <a:t>User Dashboard</a:t>
            </a:r>
          </a:p>
          <a:p>
            <a:pPr lvl="0"/>
            <a:r>
              <a:rPr lang="en-US" sz="2000" dirty="0" smtClean="0"/>
              <a:t>Admin Dashboard</a:t>
            </a:r>
          </a:p>
          <a:p>
            <a:pPr lvl="0"/>
            <a:r>
              <a:rPr lang="en-US" sz="2000" dirty="0" smtClean="0"/>
              <a:t>Payment Gateway</a:t>
            </a:r>
          </a:p>
          <a:p>
            <a:pPr lvl="0"/>
            <a:r>
              <a:rPr lang="en-US" sz="2000" dirty="0" smtClean="0"/>
              <a:t>Searching Product</a:t>
            </a:r>
          </a:p>
          <a:p>
            <a:pPr lvl="0"/>
            <a:r>
              <a:rPr lang="en-US" sz="2000" dirty="0" smtClean="0"/>
              <a:t>Admin Control</a:t>
            </a:r>
          </a:p>
          <a:p>
            <a:pPr lvl="0"/>
            <a:r>
              <a:rPr lang="en-US" sz="2000" dirty="0" smtClean="0"/>
              <a:t>Different Products Based on Categories</a:t>
            </a:r>
          </a:p>
          <a:p>
            <a:pPr lvl="0"/>
            <a:r>
              <a:rPr lang="en-US" sz="2000" dirty="0" smtClean="0"/>
              <a:t>Showing User about Best Selling Products</a:t>
            </a:r>
          </a:p>
          <a:p>
            <a:pPr lvl="0"/>
            <a:r>
              <a:rPr lang="en-US" sz="2000" dirty="0" smtClean="0"/>
              <a:t>Showing User about Top Rated Products</a:t>
            </a:r>
            <a:endParaRPr lang="en-US" sz="2000" dirty="0"/>
          </a:p>
          <a:p>
            <a:endParaRPr lang="en-US" sz="2000" dirty="0"/>
          </a:p>
        </p:txBody>
      </p:sp>
    </p:spTree>
    <p:extLst>
      <p:ext uri="{BB962C8B-B14F-4D97-AF65-F5344CB8AC3E}">
        <p14:creationId xmlns:p14="http://schemas.microsoft.com/office/powerpoint/2010/main" val="238809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Specification and Design</a:t>
            </a:r>
            <a:endParaRPr lang="en-US" b="1" dirty="0"/>
          </a:p>
        </p:txBody>
      </p:sp>
      <p:sp>
        <p:nvSpPr>
          <p:cNvPr id="3" name="Content Placeholder 2"/>
          <p:cNvSpPr>
            <a:spLocks noGrp="1"/>
          </p:cNvSpPr>
          <p:nvPr>
            <p:ph idx="1"/>
          </p:nvPr>
        </p:nvSpPr>
        <p:spPr>
          <a:xfrm>
            <a:off x="838200" y="1688934"/>
            <a:ext cx="10515600" cy="4351338"/>
          </a:xfrm>
        </p:spPr>
        <p:txBody>
          <a:bodyPr>
            <a:normAutofit/>
          </a:bodyPr>
          <a:lstStyle/>
          <a:p>
            <a:r>
              <a:rPr lang="en-US" sz="2000" b="1" dirty="0" smtClean="0"/>
              <a:t>Software </a:t>
            </a:r>
            <a:r>
              <a:rPr lang="en-US" sz="2000" b="1" dirty="0"/>
              <a:t>specifications:</a:t>
            </a:r>
            <a:endParaRPr lang="en-US" sz="2000" dirty="0"/>
          </a:p>
          <a:p>
            <a:pPr lvl="1"/>
            <a:r>
              <a:rPr lang="en-US" sz="2000" dirty="0"/>
              <a:t>Operating System       : Windows 7, 8, 10  or Linux</a:t>
            </a:r>
          </a:p>
          <a:p>
            <a:pPr lvl="1"/>
            <a:r>
              <a:rPr lang="en-US" sz="2000" dirty="0"/>
              <a:t>Software                     : Visual Studio, </a:t>
            </a:r>
            <a:r>
              <a:rPr lang="en-US" sz="2000" dirty="0" err="1" smtClean="0"/>
              <a:t>PyCharm</a:t>
            </a:r>
            <a:endParaRPr lang="en-US" sz="2000" dirty="0"/>
          </a:p>
          <a:p>
            <a:r>
              <a:rPr lang="en-US" sz="2000" b="1" dirty="0"/>
              <a:t>Technical specifications:</a:t>
            </a:r>
            <a:endParaRPr lang="en-US" sz="2000" dirty="0"/>
          </a:p>
          <a:p>
            <a:pPr lvl="1"/>
            <a:r>
              <a:rPr lang="en-US" sz="2000" dirty="0"/>
              <a:t>Programming Language       : Python, JavaScript</a:t>
            </a:r>
          </a:p>
          <a:p>
            <a:pPr lvl="1"/>
            <a:r>
              <a:rPr lang="en-US" sz="2000" dirty="0"/>
              <a:t>Frontend                               </a:t>
            </a:r>
            <a:r>
              <a:rPr lang="en-US" sz="2000" dirty="0" smtClean="0"/>
              <a:t>  : </a:t>
            </a:r>
            <a:r>
              <a:rPr lang="en-US" sz="2000" dirty="0"/>
              <a:t>HTML, CSS, Bootstrap</a:t>
            </a:r>
          </a:p>
          <a:p>
            <a:pPr lvl="1"/>
            <a:r>
              <a:rPr lang="en-US" sz="2000" dirty="0"/>
              <a:t>Version Control                    </a:t>
            </a:r>
            <a:r>
              <a:rPr lang="en-US" sz="2000" dirty="0" smtClean="0"/>
              <a:t>  : </a:t>
            </a:r>
            <a:r>
              <a:rPr lang="en-US" sz="2000" dirty="0" err="1"/>
              <a:t>Git</a:t>
            </a:r>
            <a:endParaRPr lang="en-US" sz="2000" dirty="0"/>
          </a:p>
          <a:p>
            <a:pPr lvl="1"/>
            <a:r>
              <a:rPr lang="en-US" sz="2000" dirty="0"/>
              <a:t>Framework                           </a:t>
            </a:r>
            <a:r>
              <a:rPr lang="en-US" sz="2000" dirty="0" smtClean="0"/>
              <a:t>  : </a:t>
            </a:r>
            <a:r>
              <a:rPr lang="en-US" sz="2000" dirty="0" err="1"/>
              <a:t>Django</a:t>
            </a:r>
            <a:endParaRPr lang="en-US" sz="2000" dirty="0"/>
          </a:p>
          <a:p>
            <a:pPr lvl="1"/>
            <a:r>
              <a:rPr lang="en-US" sz="2000" dirty="0"/>
              <a:t>Payment Gateway                 : </a:t>
            </a:r>
            <a:r>
              <a:rPr lang="en-US" sz="2000" dirty="0" err="1"/>
              <a:t>Paypal</a:t>
            </a:r>
            <a:r>
              <a:rPr lang="en-US" sz="2000" dirty="0"/>
              <a:t> Sandbox API</a:t>
            </a:r>
          </a:p>
          <a:p>
            <a:pPr lvl="1"/>
            <a:r>
              <a:rPr lang="en-US" sz="2000" dirty="0"/>
              <a:t>Email Server                         </a:t>
            </a:r>
            <a:r>
              <a:rPr lang="en-US" sz="2000" dirty="0" smtClean="0"/>
              <a:t>  : </a:t>
            </a:r>
            <a:r>
              <a:rPr lang="en-US" sz="2000" dirty="0"/>
              <a:t>Gmail </a:t>
            </a:r>
            <a:r>
              <a:rPr lang="en-US" sz="2000" dirty="0" err="1"/>
              <a:t>Smtp</a:t>
            </a:r>
            <a:r>
              <a:rPr lang="en-US" sz="2000" dirty="0"/>
              <a:t> server</a:t>
            </a:r>
          </a:p>
          <a:p>
            <a:pPr lvl="1"/>
            <a:r>
              <a:rPr lang="en-US" sz="2000" dirty="0"/>
              <a:t>Database                                </a:t>
            </a:r>
            <a:r>
              <a:rPr lang="en-US" sz="2000" dirty="0" smtClean="0"/>
              <a:t>: </a:t>
            </a:r>
            <a:r>
              <a:rPr lang="en-US" sz="2000" dirty="0" err="1"/>
              <a:t>PostgreSQL</a:t>
            </a:r>
            <a:endParaRPr lang="en-US" sz="2000" dirty="0"/>
          </a:p>
          <a:p>
            <a:endParaRPr lang="en-US" sz="2000" dirty="0"/>
          </a:p>
        </p:txBody>
      </p:sp>
    </p:spTree>
    <p:extLst>
      <p:ext uri="{BB962C8B-B14F-4D97-AF65-F5344CB8AC3E}">
        <p14:creationId xmlns:p14="http://schemas.microsoft.com/office/powerpoint/2010/main" val="246104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Specification and Design (</a:t>
            </a:r>
            <a:r>
              <a:rPr lang="en-US" b="1" dirty="0" err="1" smtClean="0"/>
              <a:t>cont</a:t>
            </a:r>
            <a:r>
              <a:rPr lang="en-US" b="1" dirty="0" smtClean="0"/>
              <a:t>…)</a:t>
            </a:r>
            <a:endParaRPr lang="en-US" dirty="0"/>
          </a:p>
        </p:txBody>
      </p:sp>
      <p:sp>
        <p:nvSpPr>
          <p:cNvPr id="3" name="Content Placeholder 2"/>
          <p:cNvSpPr>
            <a:spLocks noGrp="1"/>
          </p:cNvSpPr>
          <p:nvPr>
            <p:ph idx="1"/>
          </p:nvPr>
        </p:nvSpPr>
        <p:spPr>
          <a:xfrm>
            <a:off x="838200" y="1690688"/>
            <a:ext cx="10515600" cy="4351338"/>
          </a:xfrm>
        </p:spPr>
        <p:txBody>
          <a:bodyPr/>
          <a:lstStyle/>
          <a:p>
            <a:r>
              <a:rPr lang="en-US" sz="2000" dirty="0"/>
              <a:t>To develop my web application at first I design my database using ER-Diagram and then I design the use case diagram of this project also. </a:t>
            </a:r>
            <a:endParaRPr lang="en-US" sz="2000" dirty="0" smtClean="0"/>
          </a:p>
          <a:p>
            <a:r>
              <a:rPr lang="en-US" sz="2000" b="1" dirty="0" smtClean="0"/>
              <a:t>ER- </a:t>
            </a:r>
            <a:r>
              <a:rPr lang="en-US" sz="2000" b="1" dirty="0"/>
              <a:t>Diagram: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4433" y="2749142"/>
            <a:ext cx="4123133" cy="3996562"/>
          </a:xfrm>
          <a:prstGeom prst="rect">
            <a:avLst/>
          </a:prstGeom>
        </p:spPr>
      </p:pic>
    </p:spTree>
    <p:extLst>
      <p:ext uri="{BB962C8B-B14F-4D97-AF65-F5344CB8AC3E}">
        <p14:creationId xmlns:p14="http://schemas.microsoft.com/office/powerpoint/2010/main" val="229576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Specification and Design (</a:t>
            </a:r>
            <a:r>
              <a:rPr lang="en-US" b="1" dirty="0" err="1" smtClean="0"/>
              <a:t>cont</a:t>
            </a:r>
            <a:r>
              <a:rPr lang="en-US" b="1" dirty="0" smtClean="0"/>
              <a:t>…)</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r>
              <a:rPr lang="en-US" sz="2000" b="1" dirty="0" smtClean="0"/>
              <a:t>Use case Diagram :</a:t>
            </a:r>
          </a:p>
          <a:p>
            <a:pPr marL="0" indent="0">
              <a:buNone/>
            </a:pP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6509" y="2592200"/>
            <a:ext cx="4918981" cy="3893189"/>
          </a:xfrm>
          <a:prstGeom prst="rect">
            <a:avLst/>
          </a:prstGeom>
        </p:spPr>
      </p:pic>
      <p:sp>
        <p:nvSpPr>
          <p:cNvPr id="5" name="Rectangle 4"/>
          <p:cNvSpPr/>
          <p:nvPr/>
        </p:nvSpPr>
        <p:spPr>
          <a:xfrm>
            <a:off x="5454316" y="2779630"/>
            <a:ext cx="1122948" cy="216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8932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2.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1053</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Presentation Outline</vt:lpstr>
      <vt:lpstr>Introduction</vt:lpstr>
      <vt:lpstr>Motivation</vt:lpstr>
      <vt:lpstr>Related Work</vt:lpstr>
      <vt:lpstr>Features</vt:lpstr>
      <vt:lpstr>Specification and Design</vt:lpstr>
      <vt:lpstr>Specification and Design (cont…)</vt:lpstr>
      <vt:lpstr>Specification and Design (cont…)</vt:lpstr>
      <vt:lpstr>Implementation</vt:lpstr>
      <vt:lpstr>User Manuals</vt:lpstr>
      <vt:lpstr>User Manuals (cont…)</vt:lpstr>
      <vt:lpstr>User Manuals (cont…)</vt:lpstr>
      <vt:lpstr>User Manuals (cont…)</vt:lpstr>
      <vt:lpstr>User Manuals (cont…)</vt:lpstr>
      <vt:lpstr>User Manuals (cont…)</vt:lpstr>
      <vt:lpstr>User Manuals (cont…)</vt:lpstr>
      <vt:lpstr>User Manuals (cont…)</vt:lpstr>
      <vt:lpstr>User Manuals (cont…)</vt:lpstr>
      <vt:lpstr>User Manuals (cont…)</vt:lpstr>
      <vt:lpstr>User Manuals (cont…)</vt:lpstr>
      <vt:lpstr>User Manuals (cont…)</vt:lpstr>
      <vt:lpstr>User Manuals (cont…)</vt:lpstr>
      <vt:lpstr>Future Work</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2022-05-18T15:36:32Z</dcterms:created>
  <dcterms:modified xsi:type="dcterms:W3CDTF">2022-05-19T01:30:17Z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