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813" r:id="rId5"/>
    <p:sldId id="385" r:id="rId6"/>
    <p:sldId id="2076137486" r:id="rId7"/>
    <p:sldId id="3815" r:id="rId8"/>
    <p:sldId id="3814" r:id="rId9"/>
    <p:sldId id="2076137482" r:id="rId10"/>
    <p:sldId id="2076137484" r:id="rId11"/>
    <p:sldId id="2076137483" r:id="rId12"/>
    <p:sldId id="2076137487" r:id="rId13"/>
    <p:sldId id="2076137485" r:id="rId14"/>
    <p:sldId id="20761374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447" autoAdjust="0"/>
  </p:normalViewPr>
  <p:slideViewPr>
    <p:cSldViewPr snapToGrid="0">
      <p:cViewPr varScale="1">
        <p:scale>
          <a:sx n="56" d="100"/>
          <a:sy n="56" d="100"/>
        </p:scale>
        <p:origin x="10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jagadesh\otherback\metric%20data\TDD_Metrics_LDM%20roug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jagadesh\otherback\metric%20data\TDD_Metrics_LDM%20roug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Technical</a:t>
            </a:r>
            <a:r>
              <a:rPr lang="en-US" baseline="0"/>
              <a:t> Debt</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'TDD Metrics'!$F$1:$F$2</c:f>
              <c:strCache>
                <c:ptCount val="2"/>
                <c:pt idx="0">
                  <c:v>Technical Debt</c:v>
                </c:pt>
                <c:pt idx="1">
                  <c:v>Old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'TDD Metrics'!$E$3:$E$7</c:f>
              <c:strCache>
                <c:ptCount val="5"/>
                <c:pt idx="0">
                  <c:v>OrderlineserviceImpl.java</c:v>
                </c:pt>
                <c:pt idx="1">
                  <c:v>ConsentActionServices.java</c:v>
                </c:pt>
                <c:pt idx="2">
                  <c:v>RequestBase.java </c:v>
                </c:pt>
                <c:pt idx="3">
                  <c:v>SearchResource.java </c:v>
                </c:pt>
                <c:pt idx="4">
                  <c:v>GetAccountDetailsRequest.java</c:v>
                </c:pt>
              </c:strCache>
            </c:strRef>
          </c:cat>
          <c:val>
            <c:numRef>
              <c:f>'TDD Metrics'!$F$3:$F$7</c:f>
              <c:numCache>
                <c:formatCode>0.00%</c:formatCode>
                <c:ptCount val="5"/>
                <c:pt idx="0">
                  <c:v>5.5E-2</c:v>
                </c:pt>
                <c:pt idx="1">
                  <c:v>3.0000000000000001E-3</c:v>
                </c:pt>
                <c:pt idx="2">
                  <c:v>8.9999999999999993E-3</c:v>
                </c:pt>
                <c:pt idx="3">
                  <c:v>3.5999999999999997E-2</c:v>
                </c:pt>
                <c:pt idx="4">
                  <c:v>3.3000000000000002E-2</c:v>
                </c:pt>
              </c:numCache>
            </c:numRef>
          </c:val>
          <c:extLst>
            <c:ext xmlns:c16="http://schemas.microsoft.com/office/drawing/2014/chart" uri="{C3380CC4-5D6E-409C-BE32-E72D297353CC}">
              <c16:uniqueId val="{00000000-20F7-4E5D-A7BA-0F6CDB041264}"/>
            </c:ext>
          </c:extLst>
        </c:ser>
        <c:ser>
          <c:idx val="1"/>
          <c:order val="1"/>
          <c:tx>
            <c:strRef>
              <c:f>'TDD Metrics'!$G$1:$G$2</c:f>
              <c:strCache>
                <c:ptCount val="2"/>
                <c:pt idx="0">
                  <c:v>Technical Debt</c:v>
                </c:pt>
                <c:pt idx="1">
                  <c:v>New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'TDD Metrics'!$E$3:$E$7</c:f>
              <c:strCache>
                <c:ptCount val="5"/>
                <c:pt idx="0">
                  <c:v>OrderlineserviceImpl.java</c:v>
                </c:pt>
                <c:pt idx="1">
                  <c:v>ConsentActionServices.java</c:v>
                </c:pt>
                <c:pt idx="2">
                  <c:v>RequestBase.java </c:v>
                </c:pt>
                <c:pt idx="3">
                  <c:v>SearchResource.java </c:v>
                </c:pt>
                <c:pt idx="4">
                  <c:v>GetAccountDetailsRequest.java</c:v>
                </c:pt>
              </c:strCache>
            </c:strRef>
          </c:cat>
          <c:val>
            <c:numRef>
              <c:f>'TDD Metrics'!$G$3:$G$7</c:f>
              <c:numCache>
                <c:formatCode>0.00%</c:formatCode>
                <c:ptCount val="5"/>
                <c:pt idx="0">
                  <c:v>5.3999999999999999E-2</c:v>
                </c:pt>
                <c:pt idx="1">
                  <c:v>1E-3</c:v>
                </c:pt>
                <c:pt idx="2">
                  <c:v>0</c:v>
                </c:pt>
                <c:pt idx="3">
                  <c:v>2.7E-2</c:v>
                </c:pt>
                <c:pt idx="4">
                  <c:v>0</c:v>
                </c:pt>
              </c:numCache>
            </c:numRef>
          </c:val>
          <c:extLst>
            <c:ext xmlns:c16="http://schemas.microsoft.com/office/drawing/2014/chart" uri="{C3380CC4-5D6E-409C-BE32-E72D297353CC}">
              <c16:uniqueId val="{00000001-20F7-4E5D-A7BA-0F6CDB041264}"/>
            </c:ext>
          </c:extLst>
        </c:ser>
        <c:dLbls>
          <c:showLegendKey val="0"/>
          <c:showVal val="0"/>
          <c:showCatName val="0"/>
          <c:showSerName val="0"/>
          <c:showPercent val="0"/>
          <c:showBubbleSize val="0"/>
        </c:dLbls>
        <c:gapWidth val="100"/>
        <c:overlap val="-24"/>
        <c:axId val="218251679"/>
        <c:axId val="218249279"/>
      </c:barChart>
      <c:catAx>
        <c:axId val="2182516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8249279"/>
        <c:crosses val="autoZero"/>
        <c:auto val="1"/>
        <c:lblAlgn val="ctr"/>
        <c:lblOffset val="100"/>
        <c:noMultiLvlLbl val="0"/>
      </c:catAx>
      <c:valAx>
        <c:axId val="21824927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8251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CodeCoverage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Sheet1!$F$1:$F$2</c:f>
              <c:strCache>
                <c:ptCount val="2"/>
                <c:pt idx="0">
                  <c:v>Code Coverage</c:v>
                </c:pt>
                <c:pt idx="1">
                  <c:v>Old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Sheet1!$E$3:$E$7</c:f>
              <c:strCache>
                <c:ptCount val="5"/>
                <c:pt idx="0">
                  <c:v>OrderlineserviceImpl.java</c:v>
                </c:pt>
                <c:pt idx="1">
                  <c:v>ConsentActionServices.java</c:v>
                </c:pt>
                <c:pt idx="2">
                  <c:v>RequestBase.java </c:v>
                </c:pt>
                <c:pt idx="3">
                  <c:v>SearchResource.java </c:v>
                </c:pt>
                <c:pt idx="4">
                  <c:v>GetAccountDetailsRequest.java</c:v>
                </c:pt>
              </c:strCache>
            </c:strRef>
          </c:cat>
          <c:val>
            <c:numRef>
              <c:f>Sheet1!$F$3:$F$7</c:f>
              <c:numCache>
                <c:formatCode>0.0%</c:formatCode>
                <c:ptCount val="5"/>
                <c:pt idx="0">
                  <c:v>0.437</c:v>
                </c:pt>
                <c:pt idx="1">
                  <c:v>0.93200000000000005</c:v>
                </c:pt>
                <c:pt idx="2">
                  <c:v>1</c:v>
                </c:pt>
                <c:pt idx="3">
                  <c:v>0.46700000000000003</c:v>
                </c:pt>
                <c:pt idx="4">
                  <c:v>1</c:v>
                </c:pt>
              </c:numCache>
            </c:numRef>
          </c:val>
          <c:extLst>
            <c:ext xmlns:c16="http://schemas.microsoft.com/office/drawing/2014/chart" uri="{C3380CC4-5D6E-409C-BE32-E72D297353CC}">
              <c16:uniqueId val="{00000000-E27C-49A5-BA81-242C0E447D65}"/>
            </c:ext>
          </c:extLst>
        </c:ser>
        <c:ser>
          <c:idx val="1"/>
          <c:order val="1"/>
          <c:tx>
            <c:strRef>
              <c:f>Sheet1!$G$1:$G$2</c:f>
              <c:strCache>
                <c:ptCount val="2"/>
                <c:pt idx="0">
                  <c:v>Code Coverage</c:v>
                </c:pt>
                <c:pt idx="1">
                  <c:v>New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Sheet1!$E$3:$E$7</c:f>
              <c:strCache>
                <c:ptCount val="5"/>
                <c:pt idx="0">
                  <c:v>OrderlineserviceImpl.java</c:v>
                </c:pt>
                <c:pt idx="1">
                  <c:v>ConsentActionServices.java</c:v>
                </c:pt>
                <c:pt idx="2">
                  <c:v>RequestBase.java </c:v>
                </c:pt>
                <c:pt idx="3">
                  <c:v>SearchResource.java </c:v>
                </c:pt>
                <c:pt idx="4">
                  <c:v>GetAccountDetailsRequest.java</c:v>
                </c:pt>
              </c:strCache>
            </c:strRef>
          </c:cat>
          <c:val>
            <c:numRef>
              <c:f>Sheet1!$G$3:$G$7</c:f>
              <c:numCache>
                <c:formatCode>0.0%</c:formatCode>
                <c:ptCount val="5"/>
                <c:pt idx="0">
                  <c:v>0.56399999999999995</c:v>
                </c:pt>
                <c:pt idx="1">
                  <c:v>0.93400000000000005</c:v>
                </c:pt>
                <c:pt idx="2">
                  <c:v>1</c:v>
                </c:pt>
                <c:pt idx="3">
                  <c:v>0.47</c:v>
                </c:pt>
                <c:pt idx="4">
                  <c:v>1</c:v>
                </c:pt>
              </c:numCache>
            </c:numRef>
          </c:val>
          <c:extLst>
            <c:ext xmlns:c16="http://schemas.microsoft.com/office/drawing/2014/chart" uri="{C3380CC4-5D6E-409C-BE32-E72D297353CC}">
              <c16:uniqueId val="{00000001-E27C-49A5-BA81-242C0E447D65}"/>
            </c:ext>
          </c:extLst>
        </c:ser>
        <c:dLbls>
          <c:showLegendKey val="0"/>
          <c:showVal val="0"/>
          <c:showCatName val="0"/>
          <c:showSerName val="0"/>
          <c:showPercent val="0"/>
          <c:showBubbleSize val="0"/>
        </c:dLbls>
        <c:gapWidth val="100"/>
        <c:overlap val="-24"/>
        <c:axId val="1416851759"/>
        <c:axId val="1416852239"/>
      </c:barChart>
      <c:catAx>
        <c:axId val="14168517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6852239"/>
        <c:crosses val="autoZero"/>
        <c:auto val="1"/>
        <c:lblAlgn val="ctr"/>
        <c:lblOffset val="100"/>
        <c:noMultiLvlLbl val="0"/>
      </c:catAx>
      <c:valAx>
        <c:axId val="1416852239"/>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685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570ED-1F5C-4092-97E8-544CE4048AE8}" type="doc">
      <dgm:prSet loTypeId="urn:microsoft.com/office/officeart/2005/8/layout/cycle1" loCatId="cycle" qsTypeId="urn:microsoft.com/office/officeart/2005/8/quickstyle/simple4" qsCatId="simple" csTypeId="urn:microsoft.com/office/officeart/2005/8/colors/colorful1" csCatId="colorful" phldr="1"/>
      <dgm:spPr/>
      <dgm:t>
        <a:bodyPr/>
        <a:lstStyle/>
        <a:p>
          <a:endParaRPr lang="en-US"/>
        </a:p>
      </dgm:t>
    </dgm:pt>
    <dgm:pt modelId="{6075BF88-9876-49A9-AC39-D84E053A0B35}">
      <dgm:prSet phldrT="[Text]" custT="1"/>
      <dgm:spPr>
        <a:noFill/>
        <a:ln>
          <a:noFill/>
        </a:ln>
        <a:effectLst/>
      </dgm:spPr>
      <dgm:t>
        <a:bodyPr spcFirstLastPara="0" vert="horz" wrap="square" lIns="30480" tIns="30480" rIns="30480" bIns="30480" numCol="1" spcCol="1270" anchor="ctr" anchorCtr="0"/>
        <a:lstStyle/>
        <a:p>
          <a:pPr marL="0" lvl="0" indent="0" algn="ctr" defTabSz="1066800">
            <a:lnSpc>
              <a:spcPct val="90000"/>
            </a:lnSpc>
            <a:spcBef>
              <a:spcPct val="0"/>
            </a:spcBef>
            <a:spcAft>
              <a:spcPct val="35000"/>
            </a:spcAft>
            <a:buNone/>
          </a:pPr>
          <a:r>
            <a:rPr lang="en-US" sz="2400" b="1" kern="1200" dirty="0"/>
            <a:t>  </a:t>
          </a:r>
          <a:r>
            <a:rPr lang="en-US" sz="2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Write failing</a:t>
          </a:r>
        </a:p>
        <a:p>
          <a:pPr marL="0" lvl="0" indent="0" algn="ctr" defTabSz="1066800">
            <a:lnSpc>
              <a:spcPct val="90000"/>
            </a:lnSpc>
            <a:spcBef>
              <a:spcPct val="0"/>
            </a:spcBef>
            <a:spcAft>
              <a:spcPct val="35000"/>
            </a:spcAft>
            <a:buNone/>
          </a:pPr>
          <a:r>
            <a:rPr lang="en-US" sz="2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 test</a:t>
          </a:r>
        </a:p>
      </dgm:t>
    </dgm:pt>
    <dgm:pt modelId="{458431ED-8DF1-4A4C-AD20-0F74299F3704}" type="parTrans" cxnId="{7B776211-1CC9-44EE-8AD4-F27B560AEA1B}">
      <dgm:prSet/>
      <dgm:spPr/>
      <dgm:t>
        <a:bodyPr/>
        <a:lstStyle/>
        <a:p>
          <a:endParaRPr lang="en-US"/>
        </a:p>
      </dgm:t>
    </dgm:pt>
    <dgm:pt modelId="{47E67573-8CF5-4050-A8E1-9C4CD4879BD7}" type="sibTrans" cxnId="{7B776211-1CC9-44EE-8AD4-F27B560AEA1B}">
      <dgm:prSet/>
      <dgm:spPr>
        <a:solidFill>
          <a:srgbClr val="FF0000"/>
        </a:solidFill>
      </dgm:spPr>
      <dgm:t>
        <a:bodyPr/>
        <a:lstStyle/>
        <a:p>
          <a:endParaRPr lang="en-US"/>
        </a:p>
      </dgm:t>
    </dgm:pt>
    <dgm:pt modelId="{41AE5AF7-E97C-4AE5-B492-3F57D20B1B26}">
      <dgm:prSet phldrT="[Text]" custT="1"/>
      <dgm:spPr/>
      <dgm:t>
        <a:bodyPr/>
        <a:lstStyle/>
        <a:p>
          <a:pPr marL="0" lvl="0" indent="0" algn="ctr" defTabSz="1066800">
            <a:lnSpc>
              <a:spcPct val="90000"/>
            </a:lnSpc>
            <a:spcBef>
              <a:spcPct val="0"/>
            </a:spcBef>
            <a:spcAft>
              <a:spcPct val="35000"/>
            </a:spcAft>
            <a:buNone/>
          </a:pPr>
          <a:r>
            <a:rPr lang="en-US" sz="2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Make It pass</a:t>
          </a:r>
        </a:p>
      </dgm:t>
    </dgm:pt>
    <dgm:pt modelId="{E809387C-9CD5-4DF9-9734-721C574BA3CE}" type="parTrans" cxnId="{CCB2B260-A236-445F-9E5D-A2FFFBAB415E}">
      <dgm:prSet/>
      <dgm:spPr/>
      <dgm:t>
        <a:bodyPr/>
        <a:lstStyle/>
        <a:p>
          <a:endParaRPr lang="en-US"/>
        </a:p>
      </dgm:t>
    </dgm:pt>
    <dgm:pt modelId="{1634A5B0-0002-48B9-9D3D-19C01C6D2D6A}" type="sibTrans" cxnId="{CCB2B260-A236-445F-9E5D-A2FFFBAB415E}">
      <dgm:prSet/>
      <dgm:spPr>
        <a:solidFill>
          <a:srgbClr val="00B050"/>
        </a:solidFill>
      </dgm:spPr>
      <dgm:t>
        <a:bodyPr/>
        <a:lstStyle/>
        <a:p>
          <a:endParaRPr lang="en-US"/>
        </a:p>
      </dgm:t>
    </dgm:pt>
    <dgm:pt modelId="{32EC7E62-D0C1-4C7A-9F3E-8D931FFD62A3}">
      <dgm:prSet phldrT="[Text]" custT="1"/>
      <dgm:spPr/>
      <dgm:t>
        <a:bodyPr/>
        <a:lstStyle/>
        <a:p>
          <a:r>
            <a:rPr lang="en-US" sz="2400" b="1" dirty="0">
              <a:latin typeface="Arial" panose="020B0604020202020204" pitchFamily="34" charset="0"/>
              <a:cs typeface="Arial" panose="020B0604020202020204" pitchFamily="34" charset="0"/>
            </a:rPr>
            <a:t>Refactor</a:t>
          </a:r>
        </a:p>
      </dgm:t>
    </dgm:pt>
    <dgm:pt modelId="{C5A885BD-1F10-4BE0-91A3-063FA4E3F83E}" type="parTrans" cxnId="{9D50C5F9-B06C-41DF-A853-9486620D1495}">
      <dgm:prSet/>
      <dgm:spPr/>
      <dgm:t>
        <a:bodyPr/>
        <a:lstStyle/>
        <a:p>
          <a:endParaRPr lang="en-US"/>
        </a:p>
      </dgm:t>
    </dgm:pt>
    <dgm:pt modelId="{4F61CB02-97DE-4AB2-A814-8BAA6064BF31}" type="sibTrans" cxnId="{9D50C5F9-B06C-41DF-A853-9486620D1495}">
      <dgm:prSet/>
      <dgm:spPr>
        <a:solidFill>
          <a:srgbClr val="0070C0"/>
        </a:solidFill>
      </dgm:spPr>
      <dgm:t>
        <a:bodyPr/>
        <a:lstStyle/>
        <a:p>
          <a:endParaRPr lang="en-US"/>
        </a:p>
      </dgm:t>
    </dgm:pt>
    <dgm:pt modelId="{E5556FC1-7575-4742-98B8-950733B5606A}" type="pres">
      <dgm:prSet presAssocID="{C3F570ED-1F5C-4092-97E8-544CE4048AE8}" presName="cycle" presStyleCnt="0">
        <dgm:presLayoutVars>
          <dgm:dir/>
          <dgm:resizeHandles val="exact"/>
        </dgm:presLayoutVars>
      </dgm:prSet>
      <dgm:spPr/>
    </dgm:pt>
    <dgm:pt modelId="{C4D8B70E-8C3F-4885-B6AA-FE7867ECF2DB}" type="pres">
      <dgm:prSet presAssocID="{6075BF88-9876-49A9-AC39-D84E053A0B35}" presName="dummy" presStyleCnt="0"/>
      <dgm:spPr/>
    </dgm:pt>
    <dgm:pt modelId="{6801DF76-5BD7-408E-B54B-95CA931389E7}" type="pres">
      <dgm:prSet presAssocID="{6075BF88-9876-49A9-AC39-D84E053A0B35}" presName="node" presStyleLbl="revTx" presStyleIdx="0" presStyleCnt="3" custScaleX="251174" custScaleY="72509" custRadScaleRad="88049" custRadScaleInc="48997">
        <dgm:presLayoutVars>
          <dgm:bulletEnabled val="1"/>
        </dgm:presLayoutVars>
      </dgm:prSet>
      <dgm:spPr>
        <a:xfrm>
          <a:off x="1115411" y="845547"/>
          <a:ext cx="3192041" cy="921479"/>
        </a:xfrm>
        <a:prstGeom prst="rect">
          <a:avLst/>
        </a:prstGeom>
      </dgm:spPr>
    </dgm:pt>
    <dgm:pt modelId="{2A9685EC-DCE0-4202-87D6-D6AA7C944CE1}" type="pres">
      <dgm:prSet presAssocID="{47E67573-8CF5-4050-A8E1-9C4CD4879BD7}" presName="sibTrans" presStyleLbl="node1" presStyleIdx="0" presStyleCnt="3"/>
      <dgm:spPr/>
    </dgm:pt>
    <dgm:pt modelId="{74932125-4A0E-4E33-829D-883772B032CF}" type="pres">
      <dgm:prSet presAssocID="{41AE5AF7-E97C-4AE5-B492-3F57D20B1B26}" presName="dummy" presStyleCnt="0"/>
      <dgm:spPr/>
    </dgm:pt>
    <dgm:pt modelId="{BFCCA926-A218-481D-AB9F-FF1F4749ABBE}" type="pres">
      <dgm:prSet presAssocID="{41AE5AF7-E97C-4AE5-B492-3F57D20B1B26}" presName="node" presStyleLbl="revTx" presStyleIdx="1" presStyleCnt="3" custRadScaleRad="100126" custRadScaleInc="5793">
        <dgm:presLayoutVars>
          <dgm:bulletEnabled val="1"/>
        </dgm:presLayoutVars>
      </dgm:prSet>
      <dgm:spPr/>
    </dgm:pt>
    <dgm:pt modelId="{88E90CB3-B87D-41EC-B8A2-1B49B4612432}" type="pres">
      <dgm:prSet presAssocID="{1634A5B0-0002-48B9-9D3D-19C01C6D2D6A}" presName="sibTrans" presStyleLbl="node1" presStyleIdx="1" presStyleCnt="3" custLinFactNeighborX="-1045"/>
      <dgm:spPr/>
    </dgm:pt>
    <dgm:pt modelId="{2F2FA235-BF2D-462B-8210-77C415E7C0A9}" type="pres">
      <dgm:prSet presAssocID="{32EC7E62-D0C1-4C7A-9F3E-8D931FFD62A3}" presName="dummy" presStyleCnt="0"/>
      <dgm:spPr/>
    </dgm:pt>
    <dgm:pt modelId="{B4C87C57-DD0A-47F0-B5B8-0F82AA219981}" type="pres">
      <dgm:prSet presAssocID="{32EC7E62-D0C1-4C7A-9F3E-8D931FFD62A3}" presName="node" presStyleLbl="revTx" presStyleIdx="2" presStyleCnt="3" custScaleX="121815" custScaleY="45830" custRadScaleRad="148809" custRadScaleInc="-44489">
        <dgm:presLayoutVars>
          <dgm:bulletEnabled val="1"/>
        </dgm:presLayoutVars>
      </dgm:prSet>
      <dgm:spPr/>
    </dgm:pt>
    <dgm:pt modelId="{0D04563B-4872-4876-8707-404B65F0BE86}" type="pres">
      <dgm:prSet presAssocID="{4F61CB02-97DE-4AB2-A814-8BAA6064BF31}" presName="sibTrans" presStyleLbl="node1" presStyleIdx="2" presStyleCnt="3"/>
      <dgm:spPr/>
    </dgm:pt>
  </dgm:ptLst>
  <dgm:cxnLst>
    <dgm:cxn modelId="{7B776211-1CC9-44EE-8AD4-F27B560AEA1B}" srcId="{C3F570ED-1F5C-4092-97E8-544CE4048AE8}" destId="{6075BF88-9876-49A9-AC39-D84E053A0B35}" srcOrd="0" destOrd="0" parTransId="{458431ED-8DF1-4A4C-AD20-0F74299F3704}" sibTransId="{47E67573-8CF5-4050-A8E1-9C4CD4879BD7}"/>
    <dgm:cxn modelId="{28AC1B5B-5B4F-4D3F-B3D6-903537FCF6AC}" type="presOf" srcId="{47E67573-8CF5-4050-A8E1-9C4CD4879BD7}" destId="{2A9685EC-DCE0-4202-87D6-D6AA7C944CE1}" srcOrd="0" destOrd="0" presId="urn:microsoft.com/office/officeart/2005/8/layout/cycle1"/>
    <dgm:cxn modelId="{CCB2B260-A236-445F-9E5D-A2FFFBAB415E}" srcId="{C3F570ED-1F5C-4092-97E8-544CE4048AE8}" destId="{41AE5AF7-E97C-4AE5-B492-3F57D20B1B26}" srcOrd="1" destOrd="0" parTransId="{E809387C-9CD5-4DF9-9734-721C574BA3CE}" sibTransId="{1634A5B0-0002-48B9-9D3D-19C01C6D2D6A}"/>
    <dgm:cxn modelId="{9099197C-5C0F-4E69-B07D-F5B2D6163FE3}" type="presOf" srcId="{4F61CB02-97DE-4AB2-A814-8BAA6064BF31}" destId="{0D04563B-4872-4876-8707-404B65F0BE86}" srcOrd="0" destOrd="0" presId="urn:microsoft.com/office/officeart/2005/8/layout/cycle1"/>
    <dgm:cxn modelId="{170AF77F-3307-4AC1-91F2-F1DF222BE9F1}" type="presOf" srcId="{32EC7E62-D0C1-4C7A-9F3E-8D931FFD62A3}" destId="{B4C87C57-DD0A-47F0-B5B8-0F82AA219981}" srcOrd="0" destOrd="0" presId="urn:microsoft.com/office/officeart/2005/8/layout/cycle1"/>
    <dgm:cxn modelId="{8E1D2581-D39D-4CFA-A5EB-4B7730AF0628}" type="presOf" srcId="{41AE5AF7-E97C-4AE5-B492-3F57D20B1B26}" destId="{BFCCA926-A218-481D-AB9F-FF1F4749ABBE}" srcOrd="0" destOrd="0" presId="urn:microsoft.com/office/officeart/2005/8/layout/cycle1"/>
    <dgm:cxn modelId="{A2DF9F90-9CE4-4362-81AE-F14BFE22D092}" type="presOf" srcId="{C3F570ED-1F5C-4092-97E8-544CE4048AE8}" destId="{E5556FC1-7575-4742-98B8-950733B5606A}" srcOrd="0" destOrd="0" presId="urn:microsoft.com/office/officeart/2005/8/layout/cycle1"/>
    <dgm:cxn modelId="{788836AE-AFC2-4231-ABA8-965AF51DC69B}" type="presOf" srcId="{1634A5B0-0002-48B9-9D3D-19C01C6D2D6A}" destId="{88E90CB3-B87D-41EC-B8A2-1B49B4612432}" srcOrd="0" destOrd="0" presId="urn:microsoft.com/office/officeart/2005/8/layout/cycle1"/>
    <dgm:cxn modelId="{70B8BBEA-1973-48AD-9F29-65737FA424A8}" type="presOf" srcId="{6075BF88-9876-49A9-AC39-D84E053A0B35}" destId="{6801DF76-5BD7-408E-B54B-95CA931389E7}" srcOrd="0" destOrd="0" presId="urn:microsoft.com/office/officeart/2005/8/layout/cycle1"/>
    <dgm:cxn modelId="{9D50C5F9-B06C-41DF-A853-9486620D1495}" srcId="{C3F570ED-1F5C-4092-97E8-544CE4048AE8}" destId="{32EC7E62-D0C1-4C7A-9F3E-8D931FFD62A3}" srcOrd="2" destOrd="0" parTransId="{C5A885BD-1F10-4BE0-91A3-063FA4E3F83E}" sibTransId="{4F61CB02-97DE-4AB2-A814-8BAA6064BF31}"/>
    <dgm:cxn modelId="{1E91BD66-9BAD-4AEE-8A94-7C262D360155}" type="presParOf" srcId="{E5556FC1-7575-4742-98B8-950733B5606A}" destId="{C4D8B70E-8C3F-4885-B6AA-FE7867ECF2DB}" srcOrd="0" destOrd="0" presId="urn:microsoft.com/office/officeart/2005/8/layout/cycle1"/>
    <dgm:cxn modelId="{7C0CA79C-2073-4EB2-8ED5-065BAF20888E}" type="presParOf" srcId="{E5556FC1-7575-4742-98B8-950733B5606A}" destId="{6801DF76-5BD7-408E-B54B-95CA931389E7}" srcOrd="1" destOrd="0" presId="urn:microsoft.com/office/officeart/2005/8/layout/cycle1"/>
    <dgm:cxn modelId="{2141F4F1-8F54-430C-A22E-F3ADEE32ECA7}" type="presParOf" srcId="{E5556FC1-7575-4742-98B8-950733B5606A}" destId="{2A9685EC-DCE0-4202-87D6-D6AA7C944CE1}" srcOrd="2" destOrd="0" presId="urn:microsoft.com/office/officeart/2005/8/layout/cycle1"/>
    <dgm:cxn modelId="{9309BADD-EB28-4D79-BBD6-5C28E9C6BF1B}" type="presParOf" srcId="{E5556FC1-7575-4742-98B8-950733B5606A}" destId="{74932125-4A0E-4E33-829D-883772B032CF}" srcOrd="3" destOrd="0" presId="urn:microsoft.com/office/officeart/2005/8/layout/cycle1"/>
    <dgm:cxn modelId="{DAF43543-1950-4247-AD1A-DC1013556C07}" type="presParOf" srcId="{E5556FC1-7575-4742-98B8-950733B5606A}" destId="{BFCCA926-A218-481D-AB9F-FF1F4749ABBE}" srcOrd="4" destOrd="0" presId="urn:microsoft.com/office/officeart/2005/8/layout/cycle1"/>
    <dgm:cxn modelId="{F8829CC8-5FFE-4233-93B1-E3CA0E535AEB}" type="presParOf" srcId="{E5556FC1-7575-4742-98B8-950733B5606A}" destId="{88E90CB3-B87D-41EC-B8A2-1B49B4612432}" srcOrd="5" destOrd="0" presId="urn:microsoft.com/office/officeart/2005/8/layout/cycle1"/>
    <dgm:cxn modelId="{A5F6DD03-6686-4D7B-8496-EF3B865AF59D}" type="presParOf" srcId="{E5556FC1-7575-4742-98B8-950733B5606A}" destId="{2F2FA235-BF2D-462B-8210-77C415E7C0A9}" srcOrd="6" destOrd="0" presId="urn:microsoft.com/office/officeart/2005/8/layout/cycle1"/>
    <dgm:cxn modelId="{EB66BE56-1235-48FE-9F6C-91D77D1AC027}" type="presParOf" srcId="{E5556FC1-7575-4742-98B8-950733B5606A}" destId="{B4C87C57-DD0A-47F0-B5B8-0F82AA219981}" srcOrd="7" destOrd="0" presId="urn:microsoft.com/office/officeart/2005/8/layout/cycle1"/>
    <dgm:cxn modelId="{3BE530A3-DC6F-42FF-BDDC-55074FE4693A}" type="presParOf" srcId="{E5556FC1-7575-4742-98B8-950733B5606A}" destId="{0D04563B-4872-4876-8707-404B65F0BE86}"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1DF76-5BD7-408E-B54B-95CA931389E7}">
      <dsp:nvSpPr>
        <dsp:cNvPr id="0" name=""/>
        <dsp:cNvSpPr/>
      </dsp:nvSpPr>
      <dsp:spPr>
        <a:xfrm>
          <a:off x="1115411" y="845547"/>
          <a:ext cx="3192041" cy="92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  </a:t>
          </a:r>
          <a:r>
            <a:rPr lang="en-US" sz="2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Write failing</a:t>
          </a:r>
        </a:p>
        <a:p>
          <a:pPr marL="0" lvl="0" indent="0" algn="ctr" defTabSz="1066800">
            <a:lnSpc>
              <a:spcPct val="90000"/>
            </a:lnSpc>
            <a:spcBef>
              <a:spcPct val="0"/>
            </a:spcBef>
            <a:spcAft>
              <a:spcPct val="35000"/>
            </a:spcAft>
            <a:buNone/>
          </a:pPr>
          <a:r>
            <a:rPr lang="en-US" sz="2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 test</a:t>
          </a:r>
        </a:p>
      </dsp:txBody>
      <dsp:txXfrm>
        <a:off x="1115411" y="845547"/>
        <a:ext cx="3192041" cy="921479"/>
      </dsp:txXfrm>
    </dsp:sp>
    <dsp:sp modelId="{2A9685EC-DCE0-4202-87D6-D6AA7C944CE1}">
      <dsp:nvSpPr>
        <dsp:cNvPr id="0" name=""/>
        <dsp:cNvSpPr/>
      </dsp:nvSpPr>
      <dsp:spPr>
        <a:xfrm>
          <a:off x="-33092" y="111599"/>
          <a:ext cx="3007589" cy="3007589"/>
        </a:xfrm>
        <a:prstGeom prst="circularArrow">
          <a:avLst>
            <a:gd name="adj1" fmla="val 8240"/>
            <a:gd name="adj2" fmla="val 575368"/>
            <a:gd name="adj3" fmla="val 2559508"/>
            <a:gd name="adj4" fmla="val 423038"/>
            <a:gd name="adj5" fmla="val 9613"/>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BFCCA926-A218-481D-AB9F-FF1F4749ABBE}">
      <dsp:nvSpPr>
        <dsp:cNvPr id="0" name=""/>
        <dsp:cNvSpPr/>
      </dsp:nvSpPr>
      <dsp:spPr>
        <a:xfrm>
          <a:off x="956177" y="2103015"/>
          <a:ext cx="1270848" cy="127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Make It pass</a:t>
          </a:r>
        </a:p>
      </dsp:txBody>
      <dsp:txXfrm>
        <a:off x="956177" y="2103015"/>
        <a:ext cx="1270848" cy="1270848"/>
      </dsp:txXfrm>
    </dsp:sp>
    <dsp:sp modelId="{88E90CB3-B87D-41EC-B8A2-1B49B4612432}">
      <dsp:nvSpPr>
        <dsp:cNvPr id="0" name=""/>
        <dsp:cNvSpPr/>
      </dsp:nvSpPr>
      <dsp:spPr>
        <a:xfrm>
          <a:off x="196549" y="66845"/>
          <a:ext cx="3007589" cy="3007589"/>
        </a:xfrm>
        <a:prstGeom prst="circularArrow">
          <a:avLst>
            <a:gd name="adj1" fmla="val 8240"/>
            <a:gd name="adj2" fmla="val 575368"/>
            <a:gd name="adj3" fmla="val 10686242"/>
            <a:gd name="adj4" fmla="val 7733484"/>
            <a:gd name="adj5" fmla="val 9613"/>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sp>
    <dsp:sp modelId="{B4C87C57-DD0A-47F0-B5B8-0F82AA219981}">
      <dsp:nvSpPr>
        <dsp:cNvPr id="0" name=""/>
        <dsp:cNvSpPr/>
      </dsp:nvSpPr>
      <dsp:spPr>
        <a:xfrm>
          <a:off x="-202255" y="822831"/>
          <a:ext cx="1548084" cy="582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Refactor</a:t>
          </a:r>
        </a:p>
      </dsp:txBody>
      <dsp:txXfrm>
        <a:off x="-202255" y="822831"/>
        <a:ext cx="1548084" cy="582429"/>
      </dsp:txXfrm>
    </dsp:sp>
    <dsp:sp modelId="{0D04563B-4872-4876-8707-404B65F0BE86}">
      <dsp:nvSpPr>
        <dsp:cNvPr id="0" name=""/>
        <dsp:cNvSpPr/>
      </dsp:nvSpPr>
      <dsp:spPr>
        <a:xfrm>
          <a:off x="103815" y="187125"/>
          <a:ext cx="3007589" cy="3007589"/>
        </a:xfrm>
        <a:prstGeom prst="circularArrow">
          <a:avLst>
            <a:gd name="adj1" fmla="val 8240"/>
            <a:gd name="adj2" fmla="val 575368"/>
            <a:gd name="adj3" fmla="val 18433652"/>
            <a:gd name="adj4" fmla="val 13478732"/>
            <a:gd name="adj5" fmla="val 9613"/>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0C85B-B184-41F1-B4CF-D44638452A30}"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7C034-7546-446A-8CFC-D9E3F05A08D1}" type="slidenum">
              <a:rPr lang="en-IN" smtClean="0"/>
              <a:t>‹#›</a:t>
            </a:fld>
            <a:endParaRPr lang="en-IN"/>
          </a:p>
        </p:txBody>
      </p:sp>
    </p:spTree>
    <p:extLst>
      <p:ext uri="{BB962C8B-B14F-4D97-AF65-F5344CB8AC3E}">
        <p14:creationId xmlns:p14="http://schemas.microsoft.com/office/powerpoint/2010/main" val="265907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47C034-7546-446A-8CFC-D9E3F05A08D1}" type="slidenum">
              <a:rPr lang="en-IN" smtClean="0"/>
              <a:t>1</a:t>
            </a:fld>
            <a:endParaRPr lang="en-IN"/>
          </a:p>
        </p:txBody>
      </p:sp>
    </p:spTree>
    <p:extLst>
      <p:ext uri="{BB962C8B-B14F-4D97-AF65-F5344CB8AC3E}">
        <p14:creationId xmlns:p14="http://schemas.microsoft.com/office/powerpoint/2010/main" val="356803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50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.8-10 weeks </a:t>
            </a:r>
            <a:r>
              <a:rPr lang="en-US">
                <a:sym typeface="Wingdings" panose="05000000000000000000" pitchFamily="2" charset="2"/>
              </a:rPr>
              <a:t> Effort or 4 weeks duration?</a:t>
            </a:r>
            <a:endParaRPr lang="en-US"/>
          </a:p>
        </p:txBody>
      </p:sp>
    </p:spTree>
    <p:extLst>
      <p:ext uri="{BB962C8B-B14F-4D97-AF65-F5344CB8AC3E}">
        <p14:creationId xmlns:p14="http://schemas.microsoft.com/office/powerpoint/2010/main" val="128038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632D-8202-1C44-31B7-4EA792883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217697-30BE-64D3-E851-307BBC6E7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D47DF9-F9A7-FD17-FFC6-B21C7016749B}"/>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5" name="Footer Placeholder 4">
            <a:extLst>
              <a:ext uri="{FF2B5EF4-FFF2-40B4-BE49-F238E27FC236}">
                <a16:creationId xmlns:a16="http://schemas.microsoft.com/office/drawing/2014/main" id="{1AB0831A-7FB2-AFCB-99EB-674AFE97C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B3031-0CB6-E7CF-3CAE-6DC9EE7E7B7E}"/>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4809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8E93-8409-B729-E19B-A11760C83C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D0AD9E-A31A-855D-02AD-2D78E2782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F88E-FBC7-6082-9278-D704E4CC765F}"/>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5" name="Footer Placeholder 4">
            <a:extLst>
              <a:ext uri="{FF2B5EF4-FFF2-40B4-BE49-F238E27FC236}">
                <a16:creationId xmlns:a16="http://schemas.microsoft.com/office/drawing/2014/main" id="{DA1C60CA-5761-E870-A196-4B515164F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9C7B-09A8-47A4-24F3-B4840AACF557}"/>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353233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3497B-7EBD-F3E7-B62F-554B61E175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27C7B7-984D-E4E5-5B7D-E767F3EC8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E34D5-245E-BA9A-1A62-70366EC46DAA}"/>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5" name="Footer Placeholder 4">
            <a:extLst>
              <a:ext uri="{FF2B5EF4-FFF2-40B4-BE49-F238E27FC236}">
                <a16:creationId xmlns:a16="http://schemas.microsoft.com/office/drawing/2014/main" id="{0D94317D-04D5-18BE-40FC-73BCCA7E6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700A6-B95A-F512-8784-51C9FE319980}"/>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57954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5633828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MANA_Title Slide">
    <p:bg>
      <p:bgPr>
        <a:solidFill>
          <a:schemeClr val="bg1"/>
        </a:solidFill>
        <a:effectLst/>
      </p:bgPr>
    </p:bg>
    <p:spTree>
      <p:nvGrpSpPr>
        <p:cNvPr id="1" name=""/>
        <p:cNvGrpSpPr/>
        <p:nvPr/>
      </p:nvGrpSpPr>
      <p:grpSpPr>
        <a:xfrm>
          <a:off x="0" y="0"/>
          <a:ext cx="0" cy="0"/>
          <a:chOff x="0" y="0"/>
          <a:chExt cx="0" cy="0"/>
        </a:xfrm>
      </p:grpSpPr>
      <p:sp>
        <p:nvSpPr>
          <p:cNvPr id="4"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5"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6" name="Picture 5"/>
          <p:cNvPicPr>
            <a:picLocks noChangeAspect="1"/>
          </p:cNvPicPr>
          <p:nvPr userDrawn="1"/>
        </p:nvPicPr>
        <p:blipFill>
          <a:blip r:embed="rId2"/>
          <a:stretch>
            <a:fillRect/>
          </a:stretch>
        </p:blipFill>
        <p:spPr>
          <a:xfrm>
            <a:off x="10928640" y="6071136"/>
            <a:ext cx="975360" cy="498865"/>
          </a:xfrm>
          <a:prstGeom prst="rect">
            <a:avLst/>
          </a:prstGeom>
        </p:spPr>
      </p:pic>
    </p:spTree>
    <p:extLst>
      <p:ext uri="{BB962C8B-B14F-4D97-AF65-F5344CB8AC3E}">
        <p14:creationId xmlns:p14="http://schemas.microsoft.com/office/powerpoint/2010/main" val="93820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1E28-DFE8-D1BA-C92A-9F42B2A677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E1FAEB-E321-2C7B-7824-8E375E110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59DB4B-DF1B-9B49-8E20-C311854636D4}"/>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5" name="Footer Placeholder 4">
            <a:extLst>
              <a:ext uri="{FF2B5EF4-FFF2-40B4-BE49-F238E27FC236}">
                <a16:creationId xmlns:a16="http://schemas.microsoft.com/office/drawing/2014/main" id="{AAD10D27-A376-9FF2-0243-FF45FBDB3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AF38F-A80D-08E6-C8E3-EBDD709A71DB}"/>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585365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CD07-CC9E-86BE-1EEE-F49DF2CF4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5D85A-316C-6B51-3DA4-F3496648B9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FFB88-1EB7-CD6A-12F9-6E8C875C9854}"/>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5" name="Footer Placeholder 4">
            <a:extLst>
              <a:ext uri="{FF2B5EF4-FFF2-40B4-BE49-F238E27FC236}">
                <a16:creationId xmlns:a16="http://schemas.microsoft.com/office/drawing/2014/main" id="{569D93E4-4229-B9D5-A21E-B8830C00B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039DE-6632-464D-4F24-073F7E6EA256}"/>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57981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C32-7FD7-D9A6-F177-5E08DD27E3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7B9B6B-B48C-B1D5-E781-58CF34839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CEE418-4168-7C07-299F-C72EA8DAF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38F47E-6CA7-6AC2-76ED-1641ACAC08B7}"/>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6" name="Footer Placeholder 5">
            <a:extLst>
              <a:ext uri="{FF2B5EF4-FFF2-40B4-BE49-F238E27FC236}">
                <a16:creationId xmlns:a16="http://schemas.microsoft.com/office/drawing/2014/main" id="{1D9F0758-FC96-C9EF-B7B6-3B2304638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28D63-62D7-0CD6-4600-C1A6AD57D337}"/>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177944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37D8-63D8-8F12-92D7-5651D36F6E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0F6B96-E4AA-01BD-B591-73F605453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D339D-BFCF-D75A-B261-1C04849FB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5B591C-3DF8-6709-DF73-76D587E83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4BEAD-EC43-6C11-6639-866BAE917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9BE66-AC90-512B-E632-62739745F3D5}"/>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8" name="Footer Placeholder 7">
            <a:extLst>
              <a:ext uri="{FF2B5EF4-FFF2-40B4-BE49-F238E27FC236}">
                <a16:creationId xmlns:a16="http://schemas.microsoft.com/office/drawing/2014/main" id="{5A63B850-D06A-A7F7-2EB9-3362A01934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BEF764-C747-9C3F-34CE-80DD6D21315A}"/>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316538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23D2-E774-CF94-B2FB-68884A4E84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DE959-0CB8-B29E-1D43-54A4443A9455}"/>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4" name="Footer Placeholder 3">
            <a:extLst>
              <a:ext uri="{FF2B5EF4-FFF2-40B4-BE49-F238E27FC236}">
                <a16:creationId xmlns:a16="http://schemas.microsoft.com/office/drawing/2014/main" id="{CB82F806-AF52-F511-8B2F-41390E1311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E70060-ECFC-2CFC-CB68-6D76B21BD288}"/>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12563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1B793-D46C-B1BC-F33E-38D3D3CB5703}"/>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3" name="Footer Placeholder 2">
            <a:extLst>
              <a:ext uri="{FF2B5EF4-FFF2-40B4-BE49-F238E27FC236}">
                <a16:creationId xmlns:a16="http://schemas.microsoft.com/office/drawing/2014/main" id="{548AEC18-D2A6-4523-D396-F4D281CAFE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DF08F-889C-AA84-B034-ACF6927C3FC1}"/>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269082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38D0-572E-DE10-A4E5-75C86638D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E9B495-EA6E-F670-B38D-B26718098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9B0589-0DFD-909D-D6ED-6A534CE47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CF898-3411-EE83-FDEB-E81E8EED0520}"/>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6" name="Footer Placeholder 5">
            <a:extLst>
              <a:ext uri="{FF2B5EF4-FFF2-40B4-BE49-F238E27FC236}">
                <a16:creationId xmlns:a16="http://schemas.microsoft.com/office/drawing/2014/main" id="{B0B34E97-C973-AB3D-02F9-2DF739215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C4C0E-46B1-6AAC-E1FC-F35B395768F0}"/>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393921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32D-9979-D467-B2CD-86E05CCCD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69AF1-1B0A-6C9B-16A0-4BE19EB4A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A6C326-8849-C407-520C-6A41CBCAF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CA36B-0A8D-422A-BB89-E030C2DA283D}"/>
              </a:ext>
            </a:extLst>
          </p:cNvPr>
          <p:cNvSpPr>
            <a:spLocks noGrp="1"/>
          </p:cNvSpPr>
          <p:nvPr>
            <p:ph type="dt" sz="half" idx="10"/>
          </p:nvPr>
        </p:nvSpPr>
        <p:spPr/>
        <p:txBody>
          <a:bodyPr/>
          <a:lstStyle/>
          <a:p>
            <a:fld id="{6E3DC9C8-1B07-4FD8-BDB6-6DAE6711653F}" type="datetimeFigureOut">
              <a:rPr lang="en-IN" smtClean="0"/>
              <a:t>12-11-2024</a:t>
            </a:fld>
            <a:endParaRPr lang="en-IN"/>
          </a:p>
        </p:txBody>
      </p:sp>
      <p:sp>
        <p:nvSpPr>
          <p:cNvPr id="6" name="Footer Placeholder 5">
            <a:extLst>
              <a:ext uri="{FF2B5EF4-FFF2-40B4-BE49-F238E27FC236}">
                <a16:creationId xmlns:a16="http://schemas.microsoft.com/office/drawing/2014/main" id="{BBC19C56-B6DD-046F-E6AD-3BFC79E45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3A2C9A-4E3E-E6FF-A590-4692CB3DCA35}"/>
              </a:ext>
            </a:extLst>
          </p:cNvPr>
          <p:cNvSpPr>
            <a:spLocks noGrp="1"/>
          </p:cNvSpPr>
          <p:nvPr>
            <p:ph type="sldNum" sz="quarter" idx="12"/>
          </p:nvPr>
        </p:nvSpPr>
        <p:spPr/>
        <p:txBody>
          <a:bodyPr/>
          <a:lstStyle/>
          <a:p>
            <a:fld id="{31035D19-FCFB-41AD-8966-39A4F36A3EA8}" type="slidenum">
              <a:rPr lang="en-IN" smtClean="0"/>
              <a:t>‹#›</a:t>
            </a:fld>
            <a:endParaRPr lang="en-IN"/>
          </a:p>
        </p:txBody>
      </p:sp>
    </p:spTree>
    <p:extLst>
      <p:ext uri="{BB962C8B-B14F-4D97-AF65-F5344CB8AC3E}">
        <p14:creationId xmlns:p14="http://schemas.microsoft.com/office/powerpoint/2010/main" val="12407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55C09-8393-0477-436A-CB1045E8E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F4796E-77A1-EFD0-84BC-BD7AEC7E6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C3571-5C77-F8DA-1160-A4EC081C1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DC9C8-1B07-4FD8-BDB6-6DAE6711653F}" type="datetimeFigureOut">
              <a:rPr lang="en-IN" smtClean="0"/>
              <a:t>12-11-2024</a:t>
            </a:fld>
            <a:endParaRPr lang="en-IN"/>
          </a:p>
        </p:txBody>
      </p:sp>
      <p:sp>
        <p:nvSpPr>
          <p:cNvPr id="5" name="Footer Placeholder 4">
            <a:extLst>
              <a:ext uri="{FF2B5EF4-FFF2-40B4-BE49-F238E27FC236}">
                <a16:creationId xmlns:a16="http://schemas.microsoft.com/office/drawing/2014/main" id="{9541CEA0-00C0-DC12-3CB1-08AC212E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357382B-27C1-7235-805A-B2785CEBF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035D19-FCFB-41AD-8966-39A4F36A3EA8}" type="slidenum">
              <a:rPr lang="en-IN" smtClean="0"/>
              <a:t>‹#›</a:t>
            </a:fld>
            <a:endParaRPr lang="en-IN"/>
          </a:p>
        </p:txBody>
      </p:sp>
    </p:spTree>
    <p:extLst>
      <p:ext uri="{BB962C8B-B14F-4D97-AF65-F5344CB8AC3E}">
        <p14:creationId xmlns:p14="http://schemas.microsoft.com/office/powerpoint/2010/main" val="373866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74">
            <a:extLst>
              <a:ext uri="{FF2B5EF4-FFF2-40B4-BE49-F238E27FC236}">
                <a16:creationId xmlns:a16="http://schemas.microsoft.com/office/drawing/2014/main" id="{BCE9E3E0-8CF3-6D4C-2C25-29C6665A56FE}"/>
              </a:ext>
            </a:extLst>
          </p:cNvPr>
          <p:cNvSpPr>
            <a:spLocks noGrp="1"/>
          </p:cNvSpPr>
          <p:nvPr/>
        </p:nvSpPr>
        <p:spPr>
          <a:xfrm>
            <a:off x="1887771" y="2447890"/>
            <a:ext cx="8613204" cy="411486"/>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007C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r>
              <a:rPr lang="en-US" sz="3600" dirty="0">
                <a:solidFill>
                  <a:srgbClr val="00B0F0"/>
                </a:solidFill>
              </a:rPr>
              <a:t>TDD Implementation for Digital communications technology customer</a:t>
            </a:r>
          </a:p>
        </p:txBody>
      </p:sp>
    </p:spTree>
    <p:extLst>
      <p:ext uri="{BB962C8B-B14F-4D97-AF65-F5344CB8AC3E}">
        <p14:creationId xmlns:p14="http://schemas.microsoft.com/office/powerpoint/2010/main" val="72962602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D8940-1C8F-F5E9-5816-5D5BC8D95D52}"/>
              </a:ext>
            </a:extLst>
          </p:cNvPr>
          <p:cNvSpPr txBox="1"/>
          <p:nvPr/>
        </p:nvSpPr>
        <p:spPr>
          <a:xfrm>
            <a:off x="0" y="0"/>
            <a:ext cx="12381876" cy="707886"/>
          </a:xfrm>
          <a:prstGeom prst="rect">
            <a:avLst/>
          </a:prstGeom>
          <a:noFill/>
        </p:spPr>
        <p:txBody>
          <a:bodyPr wrap="square" rtlCol="0">
            <a:spAutoFit/>
          </a:bodyPr>
          <a:lstStyle/>
          <a:p>
            <a:r>
              <a:rPr lang="en-IN" sz="4000" dirty="0">
                <a:solidFill>
                  <a:srgbClr val="0070C0"/>
                </a:solidFill>
                <a:latin typeface="Arial Narrow" panose="020B0606020202030204" pitchFamily="34" charset="0"/>
                <a:ea typeface="+mj-ea"/>
                <a:cs typeface="+mj-cs"/>
              </a:rPr>
              <a:t>Lesson Learned</a:t>
            </a:r>
          </a:p>
        </p:txBody>
      </p:sp>
      <p:sp>
        <p:nvSpPr>
          <p:cNvPr id="3" name="TextBox 2">
            <a:extLst>
              <a:ext uri="{FF2B5EF4-FFF2-40B4-BE49-F238E27FC236}">
                <a16:creationId xmlns:a16="http://schemas.microsoft.com/office/drawing/2014/main" id="{60F4D0F9-AF8D-626B-66CE-783CBC7C9378}"/>
              </a:ext>
            </a:extLst>
          </p:cNvPr>
          <p:cNvSpPr txBox="1"/>
          <p:nvPr/>
        </p:nvSpPr>
        <p:spPr>
          <a:xfrm>
            <a:off x="218669" y="1250716"/>
            <a:ext cx="10064584" cy="2708434"/>
          </a:xfrm>
          <a:prstGeom prst="rect">
            <a:avLst/>
          </a:prstGeom>
          <a:noFill/>
        </p:spPr>
        <p:txBody>
          <a:bodyPr wrap="square">
            <a:spAutoFit/>
          </a:bodyPr>
          <a:lstStyle/>
          <a:p>
            <a:pPr marL="182866" marR="0" indent="-182866" defTabSz="1219060">
              <a:spcBef>
                <a:spcPts val="0"/>
              </a:spcBef>
              <a:spcAft>
                <a:spcPts val="300"/>
              </a:spcAft>
              <a:buSzPct val="100000"/>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Required significant shift in culture to adopt TDD which was enabled by TDD coach.</a:t>
            </a:r>
          </a:p>
          <a:p>
            <a:pPr marL="182866" marR="0" indent="-182866" defTabSz="1219060">
              <a:spcBef>
                <a:spcPts val="0"/>
              </a:spcBef>
              <a:spcAft>
                <a:spcPts val="300"/>
              </a:spcAft>
              <a:buSzPct val="100000"/>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The process of monitoring the pull request with commit messages was established to adhere TDD approach.</a:t>
            </a:r>
          </a:p>
          <a:p>
            <a:pPr marL="182866" marR="0" indent="-182866" defTabSz="1219060">
              <a:spcBef>
                <a:spcPts val="0"/>
              </a:spcBef>
              <a:spcAft>
                <a:spcPts val="300"/>
              </a:spcAft>
              <a:buSzPct val="100000"/>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Once the developer gains more confidence in the functionality and ensures that the existing functionality is not being impacted, they can address any code smells that may arise.</a:t>
            </a:r>
          </a:p>
          <a:p>
            <a:pPr marL="182866" marR="0" indent="-182866" defTabSz="1219060">
              <a:spcBef>
                <a:spcPts val="0"/>
              </a:spcBef>
              <a:spcAft>
                <a:spcPts val="300"/>
              </a:spcAft>
              <a:buSzPct val="100000"/>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Teams should have proper backlog story for TDD.</a:t>
            </a:r>
          </a:p>
          <a:p>
            <a:pPr marL="182866" marR="0" indent="-182866" defTabSz="1219060">
              <a:spcBef>
                <a:spcPts val="0"/>
              </a:spcBef>
              <a:spcAft>
                <a:spcPts val="300"/>
              </a:spcAft>
              <a:buSzPct val="100000"/>
              <a:buFont typeface="Arial" panose="020B0604020202020204" pitchFamily="34" charset="0"/>
              <a:buChar char="•"/>
              <a:defRPr/>
            </a:pPr>
            <a:endParaRPr lang="en-US" altLang="en-US"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3822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960" y="4400498"/>
            <a:ext cx="10978557" cy="796628"/>
          </a:xfrm>
          <a:prstGeom prst="rect">
            <a:avLst/>
          </a:prstGeom>
        </p:spPr>
        <p:txBody>
          <a:bodyPr wrap="square" lIns="0" tIns="0" rIns="0" bIns="0">
            <a:spAutoFit/>
          </a:bodyPr>
          <a:lstStyle/>
          <a:p>
            <a:pPr algn="just" defTabSz="1219140">
              <a:lnSpc>
                <a:spcPts val="1600"/>
              </a:lnSpc>
            </a:pPr>
            <a:r>
              <a:rPr lang="en-US" sz="933">
                <a:solidFill>
                  <a:schemeClr val="bg1">
                    <a:lumMod val="50000"/>
                  </a:schemeClr>
                </a:solidFill>
                <a:latin typeface="Arial" pitchFamily="34" charset="0"/>
                <a:cs typeface="Arial" pitchFamily="34" charset="0"/>
              </a:rPr>
              <a:t>© 2018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5" name="Rectangle 4"/>
          <p:cNvSpPr/>
          <p:nvPr/>
        </p:nvSpPr>
        <p:spPr>
          <a:xfrm>
            <a:off x="0" y="-1"/>
            <a:ext cx="12192000" cy="424830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Text Placeholder 2"/>
          <p:cNvSpPr txBox="1">
            <a:spLocks/>
          </p:cNvSpPr>
          <p:nvPr/>
        </p:nvSpPr>
        <p:spPr>
          <a:xfrm>
            <a:off x="4303083" y="491218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800" b="0"/>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9" name="Picture 28"/>
          <p:cNvPicPr>
            <a:picLocks noChangeAspect="1"/>
          </p:cNvPicPr>
          <p:nvPr/>
        </p:nvPicPr>
        <p:blipFill>
          <a:blip r:embed="rId2"/>
          <a:stretch>
            <a:fillRect/>
          </a:stretch>
        </p:blipFill>
        <p:spPr>
          <a:xfrm>
            <a:off x="10928640" y="6071137"/>
            <a:ext cx="975360" cy="498865"/>
          </a:xfrm>
          <a:prstGeom prst="rect">
            <a:avLst/>
          </a:prstGeom>
        </p:spPr>
      </p:pic>
      <p:grpSp>
        <p:nvGrpSpPr>
          <p:cNvPr id="30" name="Group 29"/>
          <p:cNvGrpSpPr/>
          <p:nvPr/>
        </p:nvGrpSpPr>
        <p:grpSpPr>
          <a:xfrm>
            <a:off x="-11894" y="2832018"/>
            <a:ext cx="12215771" cy="1153909"/>
            <a:chOff x="-8920" y="2124012"/>
            <a:chExt cx="9161828" cy="865432"/>
          </a:xfrm>
        </p:grpSpPr>
        <p:sp>
          <p:nvSpPr>
            <p:cNvPr id="31" name="TextBox 30"/>
            <p:cNvSpPr txBox="1"/>
            <p:nvPr/>
          </p:nvSpPr>
          <p:spPr>
            <a:xfrm>
              <a:off x="1747343" y="2402839"/>
              <a:ext cx="1484688" cy="307825"/>
            </a:xfrm>
            <a:prstGeom prst="rect">
              <a:avLst/>
            </a:prstGeom>
            <a:noFill/>
          </p:spPr>
          <p:txBody>
            <a:bodyPr wrap="square" lIns="0" tIns="0" rIns="0" bIns="0" rtlCol="0">
              <a:spAutoFit/>
            </a:bodyPr>
            <a:lstStyle/>
            <a:p>
              <a:pPr algn="ctr"/>
              <a:r>
                <a:rPr lang="en-US" sz="2667" dirty="0">
                  <a:solidFill>
                    <a:schemeClr val="bg1"/>
                  </a:solidFill>
                  <a:latin typeface="Arial" panose="020B0604020202020204" pitchFamily="34" charset="0"/>
                  <a:cs typeface="Arial" panose="020B0604020202020204" pitchFamily="34" charset="0"/>
                </a:rPr>
                <a:t>THANK YOU</a:t>
              </a:r>
            </a:p>
          </p:txBody>
        </p:sp>
        <p:sp>
          <p:nvSpPr>
            <p:cNvPr id="32"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33"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34"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35"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3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3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3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3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40"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4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grpSp>
    </p:spTree>
    <p:extLst>
      <p:ext uri="{BB962C8B-B14F-4D97-AF65-F5344CB8AC3E}">
        <p14:creationId xmlns:p14="http://schemas.microsoft.com/office/powerpoint/2010/main" val="392189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fld id="{86CB4B4D-7CA3-9044-876B-883B54F8677D}" type="slidenum">
              <a:rPr lang="en-US" smtClean="0"/>
              <a:pPr/>
              <a:t>2</a:t>
            </a:fld>
            <a:endParaRPr lang="en-US" dirty="0"/>
          </a:p>
        </p:txBody>
      </p:sp>
      <p:sp>
        <p:nvSpPr>
          <p:cNvPr id="5" name="Rectangle 4">
            <a:extLst>
              <a:ext uri="{FF2B5EF4-FFF2-40B4-BE49-F238E27FC236}">
                <a16:creationId xmlns:a16="http://schemas.microsoft.com/office/drawing/2014/main" id="{DE972452-CA6F-611B-3E05-C60A957969AC}"/>
              </a:ext>
            </a:extLst>
          </p:cNvPr>
          <p:cNvSpPr/>
          <p:nvPr/>
        </p:nvSpPr>
        <p:spPr>
          <a:xfrm>
            <a:off x="1718837" y="1675723"/>
            <a:ext cx="7464319" cy="1143646"/>
          </a:xfrm>
          <a:prstGeom prst="rect">
            <a:avLst/>
          </a:prstGeom>
        </p:spPr>
        <p:txBody>
          <a:bodyPr wrap="square">
            <a:spAutoFit/>
          </a:bodyPr>
          <a:lstStyle/>
          <a:p>
            <a:pPr defTabSz="740664">
              <a:spcAft>
                <a:spcPts val="600"/>
              </a:spcAft>
            </a:pPr>
            <a:r>
              <a:rPr lang="en-US" sz="1458" b="1" dirty="0">
                <a:latin typeface="Arial" panose="020B0604020202020204" pitchFamily="34" charset="0"/>
                <a:cs typeface="Arial" panose="020B0604020202020204" pitchFamily="34" charset="0"/>
              </a:rPr>
              <a:t>Jagadesh Durairaj</a:t>
            </a:r>
            <a:endParaRPr lang="en-US" sz="1458" b="1" kern="1200" dirty="0">
              <a:solidFill>
                <a:schemeClr val="tx1"/>
              </a:solidFill>
              <a:latin typeface="Arial" panose="020B0604020202020204" pitchFamily="34" charset="0"/>
              <a:ea typeface="+mn-ea"/>
              <a:cs typeface="Arial" panose="020B0604020202020204" pitchFamily="34" charset="0"/>
            </a:endParaRPr>
          </a:p>
          <a:p>
            <a:pPr defTabSz="740664">
              <a:spcAft>
                <a:spcPts val="600"/>
              </a:spcAft>
            </a:pPr>
            <a:r>
              <a:rPr lang="en-US" sz="1458" dirty="0">
                <a:latin typeface="Arial" panose="020B0604020202020204" pitchFamily="34" charset="0"/>
                <a:cs typeface="Arial" panose="020B0604020202020204" pitchFamily="34" charset="0"/>
              </a:rPr>
              <a:t>Lead Consultant</a:t>
            </a:r>
            <a:r>
              <a:rPr lang="en-US" sz="1458" kern="1200" dirty="0">
                <a:solidFill>
                  <a:schemeClr val="tx1"/>
                </a:solidFill>
                <a:latin typeface="Arial" panose="020B0604020202020204" pitchFamily="34" charset="0"/>
                <a:ea typeface="+mn-ea"/>
                <a:cs typeface="Arial" panose="020B0604020202020204" pitchFamily="34" charset="0"/>
              </a:rPr>
              <a:t>, TDD Coach</a:t>
            </a:r>
          </a:p>
          <a:p>
            <a:pPr defTabSz="740664">
              <a:spcAft>
                <a:spcPts val="600"/>
              </a:spcAft>
            </a:pPr>
            <a:r>
              <a:rPr lang="en-US" sz="1458" kern="1200" dirty="0">
                <a:solidFill>
                  <a:schemeClr val="tx1"/>
                </a:solidFill>
                <a:latin typeface="Arial" panose="020B0604020202020204" pitchFamily="34" charset="0"/>
                <a:ea typeface="+mn-ea"/>
                <a:cs typeface="Arial" panose="020B0604020202020204" pitchFamily="34" charset="0"/>
              </a:rPr>
              <a:t>Supports organizations and teams  in adopting Agile Way of Working and  technical practices likes TDD</a:t>
            </a:r>
            <a:endParaRPr lang="en-US" sz="2700"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793DC9-700E-A147-2227-83A747744B00}"/>
              </a:ext>
            </a:extLst>
          </p:cNvPr>
          <p:cNvPicPr/>
          <p:nvPr/>
        </p:nvPicPr>
        <p:blipFill>
          <a:blip r:embed="rId2">
            <a:extLst>
              <a:ext uri="{28A0092B-C50C-407E-A947-70E740481C1C}">
                <a14:useLocalDpi xmlns:a14="http://schemas.microsoft.com/office/drawing/2010/main" val="0"/>
              </a:ext>
            </a:extLst>
          </a:blip>
          <a:srcRect t="6663" b="6663"/>
          <a:stretch/>
        </p:blipFill>
        <p:spPr>
          <a:xfrm>
            <a:off x="9183156" y="801184"/>
            <a:ext cx="1939546" cy="184857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ectangle 7">
            <a:extLst>
              <a:ext uri="{FF2B5EF4-FFF2-40B4-BE49-F238E27FC236}">
                <a16:creationId xmlns:a16="http://schemas.microsoft.com/office/drawing/2014/main" id="{20B54B77-B644-32C6-A06E-ABA976B9D24C}"/>
              </a:ext>
            </a:extLst>
          </p:cNvPr>
          <p:cNvSpPr/>
          <p:nvPr/>
        </p:nvSpPr>
        <p:spPr>
          <a:xfrm>
            <a:off x="3454413" y="3780674"/>
            <a:ext cx="7464319" cy="1187376"/>
          </a:xfrm>
          <a:prstGeom prst="rect">
            <a:avLst/>
          </a:prstGeom>
        </p:spPr>
        <p:txBody>
          <a:bodyPr wrap="square">
            <a:spAutoFit/>
          </a:bodyPr>
          <a:lstStyle/>
          <a:p>
            <a:pPr defTabSz="740664">
              <a:spcAft>
                <a:spcPts val="600"/>
              </a:spcAft>
            </a:pPr>
            <a:r>
              <a:rPr lang="en-US" sz="1458" b="1" kern="1200" dirty="0">
                <a:solidFill>
                  <a:schemeClr val="tx1"/>
                </a:solidFill>
                <a:latin typeface="Arial" panose="020B0604020202020204" pitchFamily="34" charset="0"/>
                <a:ea typeface="+mn-ea"/>
                <a:cs typeface="Arial" panose="020B0604020202020204" pitchFamily="34" charset="0"/>
              </a:rPr>
              <a:t>Manjunath Navalgund</a:t>
            </a:r>
          </a:p>
          <a:p>
            <a:pPr defTabSz="740664">
              <a:spcAft>
                <a:spcPts val="600"/>
              </a:spcAft>
            </a:pPr>
            <a:r>
              <a:rPr lang="en-US" sz="1458" kern="1200" dirty="0">
                <a:solidFill>
                  <a:schemeClr val="tx1"/>
                </a:solidFill>
                <a:latin typeface="Arial" panose="020B0604020202020204" pitchFamily="34" charset="0"/>
                <a:ea typeface="+mn-ea"/>
                <a:cs typeface="Arial" panose="020B0604020202020204" pitchFamily="34" charset="0"/>
              </a:rPr>
              <a:t>Principle Consultant,</a:t>
            </a:r>
          </a:p>
          <a:p>
            <a:pPr defTabSz="740664">
              <a:spcAft>
                <a:spcPts val="600"/>
              </a:spcAft>
            </a:pPr>
            <a:r>
              <a:rPr lang="en-US" sz="1458" dirty="0">
                <a:latin typeface="Arial" panose="020B0604020202020204" pitchFamily="34" charset="0"/>
                <a:cs typeface="Arial" panose="020B0604020202020204" pitchFamily="34" charset="0"/>
              </a:rPr>
              <a:t>Rich experience in Agile methodologies including Scrum, Kanban, </a:t>
            </a:r>
            <a:r>
              <a:rPr lang="en-US" sz="1458" dirty="0" err="1">
                <a:latin typeface="Arial" panose="020B0604020202020204" pitchFamily="34" charset="0"/>
                <a:cs typeface="Arial" panose="020B0604020202020204" pitchFamily="34" charset="0"/>
              </a:rPr>
              <a:t>SAFe,LeSS</a:t>
            </a:r>
            <a:r>
              <a:rPr lang="en-US" sz="1458" dirty="0">
                <a:latin typeface="Arial" panose="020B0604020202020204" pitchFamily="34" charset="0"/>
                <a:cs typeface="Arial" panose="020B0604020202020204" pitchFamily="34" charset="0"/>
              </a:rPr>
              <a:t>, Spotify, </a:t>
            </a:r>
            <a:r>
              <a:rPr lang="en-US" sz="1458" dirty="0" err="1">
                <a:latin typeface="Arial" panose="020B0604020202020204" pitchFamily="34" charset="0"/>
                <a:cs typeface="Arial" panose="020B0604020202020204" pitchFamily="34" charset="0"/>
              </a:rPr>
              <a:t>XPetc</a:t>
            </a:r>
            <a:endParaRPr lang="en-US" sz="1458"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8FF36F83-7290-6FE9-27DB-70B4CDCC9040}"/>
              </a:ext>
            </a:extLst>
          </p:cNvPr>
          <p:cNvPicPr/>
          <p:nvPr/>
        </p:nvPicPr>
        <p:blipFill>
          <a:blip r:embed="rId3">
            <a:extLst>
              <a:ext uri="{28A0092B-C50C-407E-A947-70E740481C1C}">
                <a14:useLocalDpi xmlns:a14="http://schemas.microsoft.com/office/drawing/2010/main" val="0"/>
              </a:ext>
            </a:extLst>
          </a:blip>
          <a:srcRect t="4552" b="4552"/>
          <a:stretch/>
        </p:blipFill>
        <p:spPr>
          <a:xfrm>
            <a:off x="809468" y="3279098"/>
            <a:ext cx="2145435" cy="20101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2">
            <a:extLst>
              <a:ext uri="{FF2B5EF4-FFF2-40B4-BE49-F238E27FC236}">
                <a16:creationId xmlns:a16="http://schemas.microsoft.com/office/drawing/2014/main" id="{D128C1E3-3C81-7D7B-492F-9DF228AE32F9}"/>
              </a:ext>
            </a:extLst>
          </p:cNvPr>
          <p:cNvSpPr txBox="1">
            <a:spLocks/>
          </p:cNvSpPr>
          <p:nvPr/>
        </p:nvSpPr>
        <p:spPr>
          <a:xfrm>
            <a:off x="0" y="-260"/>
            <a:ext cx="10515600" cy="930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70C0"/>
                </a:solidFill>
                <a:latin typeface="Arial Narrow" panose="020B0606020202030204" pitchFamily="34" charset="0"/>
              </a:rPr>
              <a:t>Introduction</a:t>
            </a:r>
          </a:p>
        </p:txBody>
      </p:sp>
    </p:spTree>
    <p:extLst>
      <p:ext uri="{BB962C8B-B14F-4D97-AF65-F5344CB8AC3E}">
        <p14:creationId xmlns:p14="http://schemas.microsoft.com/office/powerpoint/2010/main" val="31626444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348410" y="2405121"/>
            <a:ext cx="6644413"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23" name="Rounded Rectangle 22"/>
          <p:cNvSpPr/>
          <p:nvPr/>
        </p:nvSpPr>
        <p:spPr>
          <a:xfrm>
            <a:off x="1376596" y="3204375"/>
            <a:ext cx="6616228"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24" name="Rounded Rectangle 23"/>
          <p:cNvSpPr/>
          <p:nvPr/>
        </p:nvSpPr>
        <p:spPr>
          <a:xfrm>
            <a:off x="1348411" y="3952006"/>
            <a:ext cx="6644412"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5" name="Rounded Rectangle 4"/>
          <p:cNvSpPr/>
          <p:nvPr/>
        </p:nvSpPr>
        <p:spPr>
          <a:xfrm>
            <a:off x="1369843" y="814653"/>
            <a:ext cx="6616228"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endParaRPr lang="en-US" sz="2400"/>
          </a:p>
        </p:txBody>
      </p:sp>
      <p:sp>
        <p:nvSpPr>
          <p:cNvPr id="4" name="Title 3"/>
          <p:cNvSpPr>
            <a:spLocks noGrp="1"/>
          </p:cNvSpPr>
          <p:nvPr>
            <p:ph type="title" idx="4294967295"/>
          </p:nvPr>
        </p:nvSpPr>
        <p:spPr>
          <a:xfrm>
            <a:off x="0" y="180131"/>
            <a:ext cx="11434233" cy="397933"/>
          </a:xfrm>
          <a:prstGeom prst="rect">
            <a:avLst/>
          </a:prstGeom>
        </p:spPr>
        <p:txBody>
          <a:bodyPr>
            <a:normAutofit fontScale="90000"/>
          </a:bodyPr>
          <a:lstStyle/>
          <a:p>
            <a:pPr hangingPunct="0"/>
            <a:r>
              <a:rPr lang="en-US" dirty="0">
                <a:solidFill>
                  <a:srgbClr val="0070C0"/>
                </a:solidFill>
                <a:latin typeface="Arial Narrow" panose="020B0606020202030204" pitchFamily="34" charset="0"/>
              </a:rPr>
              <a:t>Table</a:t>
            </a:r>
            <a:r>
              <a:rPr lang="en-US" sz="3200" dirty="0">
                <a:solidFill>
                  <a:schemeClr val="tx2">
                    <a:lumMod val="75000"/>
                  </a:schemeClr>
                </a:solidFill>
              </a:rPr>
              <a:t> </a:t>
            </a:r>
            <a:r>
              <a:rPr lang="en-US" dirty="0">
                <a:solidFill>
                  <a:srgbClr val="0070C0"/>
                </a:solidFill>
                <a:latin typeface="Arial Narrow" panose="020B0606020202030204" pitchFamily="34" charset="0"/>
              </a:rPr>
              <a:t>of</a:t>
            </a:r>
            <a:r>
              <a:rPr lang="en-US" sz="3200" dirty="0">
                <a:solidFill>
                  <a:schemeClr val="tx2">
                    <a:lumMod val="75000"/>
                  </a:schemeClr>
                </a:solidFill>
              </a:rPr>
              <a:t> </a:t>
            </a:r>
            <a:r>
              <a:rPr lang="en-US" dirty="0">
                <a:solidFill>
                  <a:srgbClr val="0070C0"/>
                </a:solidFill>
                <a:latin typeface="Arial Narrow" panose="020B0606020202030204" pitchFamily="34" charset="0"/>
              </a:rPr>
              <a:t>Contents</a:t>
            </a:r>
          </a:p>
        </p:txBody>
      </p:sp>
      <p:sp>
        <p:nvSpPr>
          <p:cNvPr id="22" name="Slide Number Placeholder 1"/>
          <p:cNvSpPr>
            <a:spLocks noGrp="1"/>
          </p:cNvSpPr>
          <p:nvPr>
            <p:ph type="sldNum" sz="quarter" idx="4294967295"/>
          </p:nvPr>
        </p:nvSpPr>
        <p:spPr>
          <a:xfrm>
            <a:off x="1" y="6354234"/>
            <a:ext cx="624417" cy="372533"/>
          </a:xfrm>
          <a:prstGeom prst="rect">
            <a:avLst/>
          </a:prstGeom>
        </p:spPr>
        <p:txBody>
          <a:bodyPr/>
          <a:lstStyle/>
          <a:p>
            <a:fld id="{6A1B87FB-697B-435C-A00A-C7213979955D}" type="slidenum">
              <a:rPr lang="en-US" smtClean="0"/>
              <a:t>3</a:t>
            </a:fld>
            <a:endParaRPr lang="en-US"/>
          </a:p>
        </p:txBody>
      </p:sp>
      <p:sp>
        <p:nvSpPr>
          <p:cNvPr id="6" name="Rounded Rectangle 5"/>
          <p:cNvSpPr/>
          <p:nvPr/>
        </p:nvSpPr>
        <p:spPr>
          <a:xfrm>
            <a:off x="1369842" y="814653"/>
            <a:ext cx="765141"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25" name="Rounded Rectangle 24"/>
          <p:cNvSpPr/>
          <p:nvPr/>
        </p:nvSpPr>
        <p:spPr>
          <a:xfrm>
            <a:off x="1348412" y="2405121"/>
            <a:ext cx="765140"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26" name="Rounded Rectangle 25"/>
          <p:cNvSpPr/>
          <p:nvPr/>
        </p:nvSpPr>
        <p:spPr>
          <a:xfrm>
            <a:off x="1361543" y="3204375"/>
            <a:ext cx="780143"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27" name="Rounded Rectangle 26"/>
          <p:cNvSpPr/>
          <p:nvPr/>
        </p:nvSpPr>
        <p:spPr>
          <a:xfrm>
            <a:off x="1348475" y="3952006"/>
            <a:ext cx="765138"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7" name="TextBox 6"/>
          <p:cNvSpPr txBox="1"/>
          <p:nvPr/>
        </p:nvSpPr>
        <p:spPr>
          <a:xfrm>
            <a:off x="1421752" y="774029"/>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01</a:t>
            </a:r>
          </a:p>
        </p:txBody>
      </p:sp>
      <p:sp>
        <p:nvSpPr>
          <p:cNvPr id="29" name="TextBox 28"/>
          <p:cNvSpPr txBox="1"/>
          <p:nvPr/>
        </p:nvSpPr>
        <p:spPr>
          <a:xfrm>
            <a:off x="1376596" y="2350740"/>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03</a:t>
            </a:r>
          </a:p>
        </p:txBody>
      </p:sp>
      <p:sp>
        <p:nvSpPr>
          <p:cNvPr id="30" name="TextBox 29"/>
          <p:cNvSpPr txBox="1"/>
          <p:nvPr/>
        </p:nvSpPr>
        <p:spPr>
          <a:xfrm>
            <a:off x="1389768" y="3197724"/>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04</a:t>
            </a:r>
          </a:p>
        </p:txBody>
      </p:sp>
      <p:sp>
        <p:nvSpPr>
          <p:cNvPr id="31" name="TextBox 30"/>
          <p:cNvSpPr txBox="1"/>
          <p:nvPr/>
        </p:nvSpPr>
        <p:spPr>
          <a:xfrm>
            <a:off x="1348411" y="3959551"/>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05</a:t>
            </a:r>
          </a:p>
        </p:txBody>
      </p:sp>
      <p:sp>
        <p:nvSpPr>
          <p:cNvPr id="35" name="Title 14"/>
          <p:cNvSpPr txBox="1">
            <a:spLocks/>
          </p:cNvSpPr>
          <p:nvPr/>
        </p:nvSpPr>
        <p:spPr>
          <a:xfrm>
            <a:off x="2220270" y="950748"/>
            <a:ext cx="5588539" cy="440518"/>
          </a:xfrm>
          <a:prstGeom prst="rect">
            <a:avLst/>
          </a:prstGeom>
        </p:spPr>
        <p:txBody>
          <a:bodyPr anchor="ctr">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rgbClr val="0070C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r>
              <a:rPr lang="en-US" sz="2133" dirty="0">
                <a:solidFill>
                  <a:schemeClr val="bg1"/>
                </a:solidFill>
              </a:rPr>
              <a:t>What is TDD</a:t>
            </a:r>
          </a:p>
        </p:txBody>
      </p:sp>
      <p:sp>
        <p:nvSpPr>
          <p:cNvPr id="37" name="Title 14"/>
          <p:cNvSpPr txBox="1">
            <a:spLocks/>
          </p:cNvSpPr>
          <p:nvPr/>
        </p:nvSpPr>
        <p:spPr>
          <a:xfrm>
            <a:off x="2211970" y="3407010"/>
            <a:ext cx="5033436" cy="330295"/>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endParaRPr lang="en-US" sz="2133"/>
          </a:p>
        </p:txBody>
      </p:sp>
      <p:sp>
        <p:nvSpPr>
          <p:cNvPr id="38" name="Title 14"/>
          <p:cNvSpPr txBox="1">
            <a:spLocks/>
          </p:cNvSpPr>
          <p:nvPr/>
        </p:nvSpPr>
        <p:spPr>
          <a:xfrm>
            <a:off x="2227021" y="3185490"/>
            <a:ext cx="5768573" cy="628589"/>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endParaRPr lang="en-US" sz="2133"/>
          </a:p>
        </p:txBody>
      </p:sp>
      <p:sp>
        <p:nvSpPr>
          <p:cNvPr id="39" name="Title 14"/>
          <p:cNvSpPr txBox="1">
            <a:spLocks/>
          </p:cNvSpPr>
          <p:nvPr/>
        </p:nvSpPr>
        <p:spPr>
          <a:xfrm>
            <a:off x="2213893" y="4050058"/>
            <a:ext cx="5228473" cy="440518"/>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r>
              <a:rPr lang="en-US" sz="2133" dirty="0"/>
              <a:t>TDD Implementation Steps</a:t>
            </a:r>
          </a:p>
        </p:txBody>
      </p:sp>
      <p:sp>
        <p:nvSpPr>
          <p:cNvPr id="20" name="Rounded Rectangle 19"/>
          <p:cNvSpPr/>
          <p:nvPr/>
        </p:nvSpPr>
        <p:spPr>
          <a:xfrm>
            <a:off x="1369840" y="1591531"/>
            <a:ext cx="6616228"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28" name="Rounded Rectangle 27"/>
          <p:cNvSpPr/>
          <p:nvPr/>
        </p:nvSpPr>
        <p:spPr>
          <a:xfrm>
            <a:off x="1362346" y="1591531"/>
            <a:ext cx="765140"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32" name="TextBox 31"/>
          <p:cNvSpPr txBox="1"/>
          <p:nvPr/>
        </p:nvSpPr>
        <p:spPr>
          <a:xfrm>
            <a:off x="1369840" y="1569958"/>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02</a:t>
            </a:r>
          </a:p>
        </p:txBody>
      </p:sp>
      <p:sp>
        <p:nvSpPr>
          <p:cNvPr id="33" name="Title 14"/>
          <p:cNvSpPr txBox="1">
            <a:spLocks/>
          </p:cNvSpPr>
          <p:nvPr/>
        </p:nvSpPr>
        <p:spPr>
          <a:xfrm>
            <a:off x="2238403" y="2560183"/>
            <a:ext cx="5851088" cy="330295"/>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r>
              <a:rPr lang="en-US" sz="2133" dirty="0"/>
              <a:t>Implementation Plan</a:t>
            </a:r>
          </a:p>
        </p:txBody>
      </p:sp>
      <p:sp>
        <p:nvSpPr>
          <p:cNvPr id="34" name="Title 14">
            <a:extLst>
              <a:ext uri="{FF2B5EF4-FFF2-40B4-BE49-F238E27FC236}">
                <a16:creationId xmlns:a16="http://schemas.microsoft.com/office/drawing/2014/main" id="{EB895A67-12FE-408A-A823-19D8A702243B}"/>
              </a:ext>
            </a:extLst>
          </p:cNvPr>
          <p:cNvSpPr txBox="1">
            <a:spLocks/>
          </p:cNvSpPr>
          <p:nvPr/>
        </p:nvSpPr>
        <p:spPr>
          <a:xfrm>
            <a:off x="2266588" y="3407010"/>
            <a:ext cx="5534100" cy="330295"/>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r>
              <a:rPr lang="en-US" sz="2133" dirty="0"/>
              <a:t>TDD Implementation Approach</a:t>
            </a:r>
          </a:p>
        </p:txBody>
      </p:sp>
      <p:sp>
        <p:nvSpPr>
          <p:cNvPr id="2" name="Title 14">
            <a:extLst>
              <a:ext uri="{FF2B5EF4-FFF2-40B4-BE49-F238E27FC236}">
                <a16:creationId xmlns:a16="http://schemas.microsoft.com/office/drawing/2014/main" id="{1F91FA1C-EC2A-33A2-6069-C093EB8A688A}"/>
              </a:ext>
            </a:extLst>
          </p:cNvPr>
          <p:cNvSpPr txBox="1">
            <a:spLocks/>
          </p:cNvSpPr>
          <p:nvPr/>
        </p:nvSpPr>
        <p:spPr>
          <a:xfrm>
            <a:off x="2261786" y="1790481"/>
            <a:ext cx="5851088" cy="330295"/>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r>
              <a:rPr lang="en-US" sz="2133" dirty="0"/>
              <a:t>Client – Context &amp; Objectives</a:t>
            </a:r>
          </a:p>
        </p:txBody>
      </p:sp>
      <p:sp>
        <p:nvSpPr>
          <p:cNvPr id="8" name="Rounded Rectangle 23">
            <a:extLst>
              <a:ext uri="{FF2B5EF4-FFF2-40B4-BE49-F238E27FC236}">
                <a16:creationId xmlns:a16="http://schemas.microsoft.com/office/drawing/2014/main" id="{57A41A65-DFEC-A2BC-6819-9DEB493BD23F}"/>
              </a:ext>
            </a:extLst>
          </p:cNvPr>
          <p:cNvSpPr/>
          <p:nvPr/>
        </p:nvSpPr>
        <p:spPr>
          <a:xfrm>
            <a:off x="1348411" y="4735178"/>
            <a:ext cx="6644412"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9" name="Rounded Rectangle 26">
            <a:extLst>
              <a:ext uri="{FF2B5EF4-FFF2-40B4-BE49-F238E27FC236}">
                <a16:creationId xmlns:a16="http://schemas.microsoft.com/office/drawing/2014/main" id="{B2B644A0-04BC-6B31-9B17-98A21B2BEE7F}"/>
              </a:ext>
            </a:extLst>
          </p:cNvPr>
          <p:cNvSpPr/>
          <p:nvPr/>
        </p:nvSpPr>
        <p:spPr>
          <a:xfrm>
            <a:off x="1348475" y="4735178"/>
            <a:ext cx="765138"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10" name="TextBox 9">
            <a:extLst>
              <a:ext uri="{FF2B5EF4-FFF2-40B4-BE49-F238E27FC236}">
                <a16:creationId xmlns:a16="http://schemas.microsoft.com/office/drawing/2014/main" id="{304833FA-FD5D-44DC-9E73-76DCCBFF8D48}"/>
              </a:ext>
            </a:extLst>
          </p:cNvPr>
          <p:cNvSpPr txBox="1"/>
          <p:nvPr/>
        </p:nvSpPr>
        <p:spPr>
          <a:xfrm>
            <a:off x="1376596" y="4704708"/>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06</a:t>
            </a:r>
          </a:p>
        </p:txBody>
      </p:sp>
      <p:sp>
        <p:nvSpPr>
          <p:cNvPr id="11" name="Title 14">
            <a:extLst>
              <a:ext uri="{FF2B5EF4-FFF2-40B4-BE49-F238E27FC236}">
                <a16:creationId xmlns:a16="http://schemas.microsoft.com/office/drawing/2014/main" id="{AA1CFAFE-F71E-892F-ED67-6532C7E1A143}"/>
              </a:ext>
            </a:extLst>
          </p:cNvPr>
          <p:cNvSpPr txBox="1">
            <a:spLocks/>
          </p:cNvSpPr>
          <p:nvPr/>
        </p:nvSpPr>
        <p:spPr>
          <a:xfrm>
            <a:off x="2213893" y="4833230"/>
            <a:ext cx="5228473" cy="440518"/>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r>
              <a:rPr lang="en-US" sz="2133" dirty="0"/>
              <a:t>Accomplishments</a:t>
            </a:r>
          </a:p>
        </p:txBody>
      </p:sp>
      <p:sp>
        <p:nvSpPr>
          <p:cNvPr id="3" name="Rounded Rectangle 23">
            <a:extLst>
              <a:ext uri="{FF2B5EF4-FFF2-40B4-BE49-F238E27FC236}">
                <a16:creationId xmlns:a16="http://schemas.microsoft.com/office/drawing/2014/main" id="{6C60C528-042A-EB37-209C-BC5EB3CA6E71}"/>
              </a:ext>
            </a:extLst>
          </p:cNvPr>
          <p:cNvSpPr/>
          <p:nvPr/>
        </p:nvSpPr>
        <p:spPr>
          <a:xfrm>
            <a:off x="1335921" y="5502169"/>
            <a:ext cx="6656902" cy="616315"/>
          </a:xfrm>
          <a:prstGeom prst="roundRect">
            <a:avLst/>
          </a:prstGeom>
          <a:solidFill>
            <a:schemeClr val="accent1">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12" name="Rounded Rectangle 26">
            <a:extLst>
              <a:ext uri="{FF2B5EF4-FFF2-40B4-BE49-F238E27FC236}">
                <a16:creationId xmlns:a16="http://schemas.microsoft.com/office/drawing/2014/main" id="{647BC647-C797-AF29-99F1-F10A01E7C9AB}"/>
              </a:ext>
            </a:extLst>
          </p:cNvPr>
          <p:cNvSpPr/>
          <p:nvPr/>
        </p:nvSpPr>
        <p:spPr>
          <a:xfrm>
            <a:off x="1335985" y="5502169"/>
            <a:ext cx="765138" cy="616315"/>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sym typeface="Calibri"/>
            </a:endParaRPr>
          </a:p>
        </p:txBody>
      </p:sp>
      <p:sp>
        <p:nvSpPr>
          <p:cNvPr id="13" name="TextBox 12">
            <a:extLst>
              <a:ext uri="{FF2B5EF4-FFF2-40B4-BE49-F238E27FC236}">
                <a16:creationId xmlns:a16="http://schemas.microsoft.com/office/drawing/2014/main" id="{B9AE8EE8-4B22-240A-7B3C-88FC96394200}"/>
              </a:ext>
            </a:extLst>
          </p:cNvPr>
          <p:cNvSpPr txBox="1"/>
          <p:nvPr/>
        </p:nvSpPr>
        <p:spPr>
          <a:xfrm>
            <a:off x="1364106" y="5471699"/>
            <a:ext cx="645117" cy="6975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3733" dirty="0">
                <a:solidFill>
                  <a:schemeClr val="tx2">
                    <a:lumMod val="75000"/>
                  </a:schemeClr>
                </a:solidFill>
                <a:sym typeface="Calibri"/>
              </a:rPr>
              <a:t>07</a:t>
            </a:r>
          </a:p>
        </p:txBody>
      </p:sp>
      <p:sp>
        <p:nvSpPr>
          <p:cNvPr id="14" name="Title 14">
            <a:extLst>
              <a:ext uri="{FF2B5EF4-FFF2-40B4-BE49-F238E27FC236}">
                <a16:creationId xmlns:a16="http://schemas.microsoft.com/office/drawing/2014/main" id="{A1180C3C-C8D9-D925-B11A-398DAFBF65A0}"/>
              </a:ext>
            </a:extLst>
          </p:cNvPr>
          <p:cNvSpPr txBox="1">
            <a:spLocks/>
          </p:cNvSpPr>
          <p:nvPr/>
        </p:nvSpPr>
        <p:spPr>
          <a:xfrm>
            <a:off x="2201403" y="5600221"/>
            <a:ext cx="5228473" cy="440518"/>
          </a:xfrm>
          <a:prstGeom prst="rect">
            <a:avLst/>
          </a:prstGeom>
        </p:spPr>
        <p:txBody>
          <a:bodyPr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600">
                <a:solidFill>
                  <a:schemeClr val="bg1"/>
                </a:solidFill>
                <a:latin typeface="Arial"/>
                <a:ea typeface="Arial"/>
                <a:cs typeface="Arial"/>
              </a:defRPr>
            </a:lvl1pPr>
            <a:lvl2pPr indent="0">
              <a:defRPr sz="2400">
                <a:solidFill>
                  <a:srgbClr val="2670C3"/>
                </a:solidFill>
                <a:latin typeface="Arial"/>
                <a:ea typeface="Arial"/>
                <a:cs typeface="Arial"/>
              </a:defRPr>
            </a:lvl2pPr>
            <a:lvl3pPr indent="0">
              <a:defRPr sz="2400">
                <a:solidFill>
                  <a:srgbClr val="2670C3"/>
                </a:solidFill>
                <a:latin typeface="Arial"/>
                <a:ea typeface="Arial"/>
                <a:cs typeface="Arial"/>
              </a:defRPr>
            </a:lvl3pPr>
            <a:lvl4pPr indent="0">
              <a:defRPr sz="2400">
                <a:solidFill>
                  <a:srgbClr val="2670C3"/>
                </a:solidFill>
                <a:latin typeface="Arial"/>
                <a:ea typeface="Arial"/>
                <a:cs typeface="Arial"/>
              </a:defRPr>
            </a:lvl4pPr>
            <a:lvl5pPr indent="0">
              <a:defRPr sz="2400">
                <a:solidFill>
                  <a:srgbClr val="2670C3"/>
                </a:solidFill>
                <a:latin typeface="Arial"/>
                <a:ea typeface="Arial"/>
                <a:cs typeface="Arial"/>
              </a:defRPr>
            </a:lvl5pPr>
            <a:lvl6pPr indent="0">
              <a:defRPr sz="2400">
                <a:solidFill>
                  <a:srgbClr val="2670C3"/>
                </a:solidFill>
                <a:latin typeface="Arial"/>
                <a:ea typeface="Arial"/>
                <a:cs typeface="Arial"/>
              </a:defRPr>
            </a:lvl6pPr>
            <a:lvl7pPr indent="0">
              <a:defRPr sz="2400">
                <a:solidFill>
                  <a:srgbClr val="2670C3"/>
                </a:solidFill>
                <a:latin typeface="Arial"/>
                <a:ea typeface="Arial"/>
                <a:cs typeface="Arial"/>
              </a:defRPr>
            </a:lvl7pPr>
            <a:lvl8pPr indent="0">
              <a:defRPr sz="2400">
                <a:solidFill>
                  <a:srgbClr val="2670C3"/>
                </a:solidFill>
                <a:latin typeface="Arial"/>
                <a:ea typeface="Arial"/>
                <a:cs typeface="Arial"/>
              </a:defRPr>
            </a:lvl8pPr>
            <a:lvl9pPr indent="0">
              <a:defRPr sz="2400">
                <a:solidFill>
                  <a:srgbClr val="2670C3"/>
                </a:solidFill>
                <a:latin typeface="Arial"/>
                <a:ea typeface="Arial"/>
                <a:cs typeface="Arial"/>
              </a:defRPr>
            </a:lvl9pPr>
          </a:lstStyle>
          <a:p>
            <a:r>
              <a:rPr lang="en-US" sz="2133" dirty="0"/>
              <a:t>Lesson learned</a:t>
            </a:r>
          </a:p>
        </p:txBody>
      </p:sp>
    </p:spTree>
    <p:extLst>
      <p:ext uri="{BB962C8B-B14F-4D97-AF65-F5344CB8AC3E}">
        <p14:creationId xmlns:p14="http://schemas.microsoft.com/office/powerpoint/2010/main" val="373588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04B588-8C24-DD9F-066D-44128605FB05}"/>
              </a:ext>
            </a:extLst>
          </p:cNvPr>
          <p:cNvSpPr txBox="1">
            <a:spLocks/>
          </p:cNvSpPr>
          <p:nvPr/>
        </p:nvSpPr>
        <p:spPr>
          <a:xfrm>
            <a:off x="0" y="-260"/>
            <a:ext cx="10515600" cy="930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70C0"/>
                </a:solidFill>
                <a:latin typeface="Arial Narrow" panose="020B0606020202030204" pitchFamily="34" charset="0"/>
              </a:rPr>
              <a:t>What is Test-Driven Development</a:t>
            </a:r>
          </a:p>
        </p:txBody>
      </p:sp>
      <p:sp>
        <p:nvSpPr>
          <p:cNvPr id="4" name="Rectangle 3">
            <a:extLst>
              <a:ext uri="{FF2B5EF4-FFF2-40B4-BE49-F238E27FC236}">
                <a16:creationId xmlns:a16="http://schemas.microsoft.com/office/drawing/2014/main" id="{A381BA6F-058F-B207-E28D-157754CFFEC4}"/>
              </a:ext>
            </a:extLst>
          </p:cNvPr>
          <p:cNvSpPr/>
          <p:nvPr/>
        </p:nvSpPr>
        <p:spPr>
          <a:xfrm>
            <a:off x="614748" y="1594942"/>
            <a:ext cx="9368701" cy="1014549"/>
          </a:xfrm>
          <a:prstGeom prst="rect">
            <a:avLst/>
          </a:prstGeom>
        </p:spPr>
        <p:txBody>
          <a:bodyPr wrap="square">
            <a:spAutoFit/>
          </a:bodyPr>
          <a:lstStyle/>
          <a:p>
            <a:pPr defTabSz="768096">
              <a:spcAft>
                <a:spcPts val="600"/>
              </a:spcAft>
            </a:pPr>
            <a:r>
              <a:rPr lang="en-US" sz="2000" kern="1200" dirty="0">
                <a:solidFill>
                  <a:schemeClr val="tx1"/>
                </a:solidFill>
                <a:latin typeface="Arial" panose="020B0604020202020204" pitchFamily="34" charset="0"/>
                <a:ea typeface="+mn-ea"/>
                <a:cs typeface="Arial" panose="020B0604020202020204" pitchFamily="34" charset="0"/>
              </a:rPr>
              <a:t>TDD is a development concept when the tests are written before the code. In practice, developer starts the development process by writing unit-test before writing actual code implementation.</a:t>
            </a:r>
            <a:endParaRPr lang="en-US" sz="20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577EF57-EA61-7239-02DC-810FD3AA40BB}"/>
              </a:ext>
            </a:extLst>
          </p:cNvPr>
          <p:cNvSpPr/>
          <p:nvPr/>
        </p:nvSpPr>
        <p:spPr>
          <a:xfrm>
            <a:off x="543419" y="3429000"/>
            <a:ext cx="5552581" cy="2338332"/>
          </a:xfrm>
          <a:prstGeom prst="rect">
            <a:avLst/>
          </a:prstGeom>
        </p:spPr>
        <p:txBody>
          <a:bodyPr wrap="square" lIns="91440" tIns="45720" rIns="91440" bIns="45720" anchor="t">
            <a:spAutoFit/>
          </a:bodyPr>
          <a:lstStyle/>
          <a:p>
            <a:pPr marL="239497" indent="-239497" defTabSz="768096">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Add a test, run the test and see it fails</a:t>
            </a:r>
          </a:p>
          <a:p>
            <a:pPr marL="240025" indent="-240025" defTabSz="768096">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Write code </a:t>
            </a:r>
          </a:p>
          <a:p>
            <a:pPr marL="240025" indent="-240025" defTabSz="768096">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Run the test and see it passes</a:t>
            </a:r>
          </a:p>
          <a:p>
            <a:pPr marL="240025" indent="-240025" defTabSz="768096">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Refactor code</a:t>
            </a:r>
          </a:p>
          <a:p>
            <a:pPr marL="239497" indent="-239497" defTabSz="768096">
              <a:spcAft>
                <a:spcPts val="6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defTabSz="768096">
              <a:spcAft>
                <a:spcPts val="600"/>
              </a:spcAft>
            </a:pPr>
            <a:r>
              <a:rPr lang="en-US" sz="2000" dirty="0">
                <a:latin typeface="Arial" panose="020B0604020202020204" pitchFamily="34" charset="0"/>
                <a:cs typeface="Arial" panose="020B0604020202020204" pitchFamily="34" charset="0"/>
              </a:rPr>
              <a:t>Repeat</a:t>
            </a:r>
          </a:p>
        </p:txBody>
      </p:sp>
      <p:graphicFrame>
        <p:nvGraphicFramePr>
          <p:cNvPr id="6" name="Diagram 5">
            <a:extLst>
              <a:ext uri="{FF2B5EF4-FFF2-40B4-BE49-F238E27FC236}">
                <a16:creationId xmlns:a16="http://schemas.microsoft.com/office/drawing/2014/main" id="{DD9BF99A-E1CD-0782-F2AB-458C751270E0}"/>
              </a:ext>
            </a:extLst>
          </p:cNvPr>
          <p:cNvGraphicFramePr/>
          <p:nvPr>
            <p:extLst>
              <p:ext uri="{D42A27DB-BD31-4B8C-83A1-F6EECF244321}">
                <p14:modId xmlns:p14="http://schemas.microsoft.com/office/powerpoint/2010/main" val="1217881477"/>
              </p:ext>
            </p:extLst>
          </p:nvPr>
        </p:nvGraphicFramePr>
        <p:xfrm>
          <a:off x="7123640" y="2717655"/>
          <a:ext cx="4105202" cy="337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5103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D8940-1C8F-F5E9-5816-5D5BC8D95D52}"/>
              </a:ext>
            </a:extLst>
          </p:cNvPr>
          <p:cNvSpPr txBox="1"/>
          <p:nvPr/>
        </p:nvSpPr>
        <p:spPr>
          <a:xfrm>
            <a:off x="0" y="0"/>
            <a:ext cx="12381876" cy="707886"/>
          </a:xfrm>
          <a:prstGeom prst="rect">
            <a:avLst/>
          </a:prstGeom>
          <a:noFill/>
        </p:spPr>
        <p:txBody>
          <a:bodyPr wrap="square" rtlCol="0">
            <a:spAutoFit/>
          </a:bodyPr>
          <a:lstStyle/>
          <a:p>
            <a:r>
              <a:rPr lang="en-IN" sz="4000" dirty="0">
                <a:solidFill>
                  <a:srgbClr val="0070C0"/>
                </a:solidFill>
                <a:latin typeface="Arial Narrow" panose="020B0606020202030204" pitchFamily="34" charset="0"/>
                <a:ea typeface="+mj-ea"/>
                <a:cs typeface="+mj-cs"/>
              </a:rPr>
              <a:t>Client - American multinational digital communications technology</a:t>
            </a:r>
          </a:p>
        </p:txBody>
      </p:sp>
      <p:sp>
        <p:nvSpPr>
          <p:cNvPr id="4" name="Rectangle 3">
            <a:extLst>
              <a:ext uri="{FF2B5EF4-FFF2-40B4-BE49-F238E27FC236}">
                <a16:creationId xmlns:a16="http://schemas.microsoft.com/office/drawing/2014/main" id="{19F68E05-868F-A6DC-5AFF-34DC6D1BC7A6}"/>
              </a:ext>
            </a:extLst>
          </p:cNvPr>
          <p:cNvSpPr/>
          <p:nvPr/>
        </p:nvSpPr>
        <p:spPr>
          <a:xfrm>
            <a:off x="161144" y="1447426"/>
            <a:ext cx="11869711" cy="1426031"/>
          </a:xfrm>
          <a:prstGeom prst="rect">
            <a:avLst/>
          </a:prstGeom>
        </p:spPr>
        <p:txBody>
          <a:bodyPr wrap="square">
            <a:spAutoFit/>
          </a:bodyPr>
          <a:lstStyle/>
          <a:p>
            <a:pPr algn="just" defTabSz="1219060">
              <a:spcAft>
                <a:spcPts val="800"/>
              </a:spcAft>
              <a:buClr>
                <a:srgbClr val="ED7D31"/>
              </a:buClr>
              <a:buSzPct val="100000"/>
              <a:defRPr/>
            </a:pPr>
            <a:r>
              <a:rPr lang="en-US" sz="2000" dirty="0">
                <a:latin typeface="Arial" panose="020B0604020202020204" pitchFamily="34" charset="0"/>
                <a:cs typeface="Arial" panose="020B0604020202020204" pitchFamily="34" charset="0"/>
              </a:rPr>
              <a:t>The client manufactures, and sells networking hardware, software, telecommunications equipment and other high-technology services and products</a:t>
            </a:r>
          </a:p>
          <a:p>
            <a:pPr algn="just" defTabSz="1219060">
              <a:spcAft>
                <a:spcPts val="800"/>
              </a:spcAft>
              <a:buClr>
                <a:srgbClr val="ED7D31"/>
              </a:buClr>
              <a:buSzPct val="100000"/>
              <a:defRPr/>
            </a:pPr>
            <a:r>
              <a:rPr lang="en-US" sz="2000" dirty="0">
                <a:latin typeface="Arial" panose="020B0604020202020204" pitchFamily="34" charset="0"/>
                <a:cs typeface="Arial" panose="020B0604020202020204" pitchFamily="34" charset="0"/>
              </a:rPr>
              <a:t>The client is actively working towards enhancing their Agile Engineering practices as a crucial aspect of their Agile transformation and the leadership is currently pursuing Test Driven Development (TDD).</a:t>
            </a:r>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90AD917-F74B-1AA4-9DC0-8F86047A6071}"/>
              </a:ext>
            </a:extLst>
          </p:cNvPr>
          <p:cNvSpPr txBox="1"/>
          <p:nvPr/>
        </p:nvSpPr>
        <p:spPr>
          <a:xfrm>
            <a:off x="152398" y="801095"/>
            <a:ext cx="3912433" cy="646331"/>
          </a:xfrm>
          <a:prstGeom prst="rect">
            <a:avLst/>
          </a:prstGeom>
          <a:noFill/>
        </p:spPr>
        <p:txBody>
          <a:bodyPr wrap="square" rtlCol="0">
            <a:spAutoFit/>
          </a:bodyPr>
          <a:lstStyle/>
          <a:p>
            <a:r>
              <a:rPr lang="en-IN" sz="3600" dirty="0">
                <a:solidFill>
                  <a:srgbClr val="0070C0"/>
                </a:solidFill>
                <a:latin typeface="Arial Narrow" panose="020B0606020202030204" pitchFamily="34" charset="0"/>
                <a:ea typeface="+mj-ea"/>
                <a:cs typeface="+mj-cs"/>
              </a:rPr>
              <a:t>Context</a:t>
            </a:r>
          </a:p>
        </p:txBody>
      </p:sp>
      <p:sp>
        <p:nvSpPr>
          <p:cNvPr id="6" name="TextBox 5">
            <a:extLst>
              <a:ext uri="{FF2B5EF4-FFF2-40B4-BE49-F238E27FC236}">
                <a16:creationId xmlns:a16="http://schemas.microsoft.com/office/drawing/2014/main" id="{E420CB47-D466-F433-F80E-A25E2D2842B9}"/>
              </a:ext>
            </a:extLst>
          </p:cNvPr>
          <p:cNvSpPr txBox="1"/>
          <p:nvPr/>
        </p:nvSpPr>
        <p:spPr>
          <a:xfrm>
            <a:off x="152399" y="3194583"/>
            <a:ext cx="3912433" cy="646331"/>
          </a:xfrm>
          <a:prstGeom prst="rect">
            <a:avLst/>
          </a:prstGeom>
          <a:noFill/>
        </p:spPr>
        <p:txBody>
          <a:bodyPr wrap="square" rtlCol="0">
            <a:spAutoFit/>
          </a:bodyPr>
          <a:lstStyle/>
          <a:p>
            <a:r>
              <a:rPr lang="en-IN" sz="3600" dirty="0">
                <a:solidFill>
                  <a:srgbClr val="0070C0"/>
                </a:solidFill>
                <a:latin typeface="Arial Narrow" panose="020B0606020202030204" pitchFamily="34" charset="0"/>
                <a:ea typeface="+mj-ea"/>
                <a:cs typeface="+mj-cs"/>
              </a:rPr>
              <a:t>Objective</a:t>
            </a:r>
          </a:p>
        </p:txBody>
      </p:sp>
      <p:sp>
        <p:nvSpPr>
          <p:cNvPr id="8" name="Rectangle 7">
            <a:extLst>
              <a:ext uri="{FF2B5EF4-FFF2-40B4-BE49-F238E27FC236}">
                <a16:creationId xmlns:a16="http://schemas.microsoft.com/office/drawing/2014/main" id="{C2E0CCBE-E9DE-309A-C1EA-17B98F2B344A}"/>
              </a:ext>
            </a:extLst>
          </p:cNvPr>
          <p:cNvSpPr/>
          <p:nvPr/>
        </p:nvSpPr>
        <p:spPr>
          <a:xfrm>
            <a:off x="152399" y="3840914"/>
            <a:ext cx="11869711" cy="1400383"/>
          </a:xfrm>
          <a:prstGeom prst="rect">
            <a:avLst/>
          </a:prstGeom>
        </p:spPr>
        <p:txBody>
          <a:bodyPr wrap="square">
            <a:spAutoFit/>
          </a:bodyPr>
          <a:lstStyle/>
          <a:p>
            <a:pPr marL="182866" indent="-182866" defTabSz="1219060">
              <a:spcAft>
                <a:spcPts val="300"/>
              </a:spcAft>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Implement a new working methodology to improve the overall quality and efficiency of deliverables </a:t>
            </a:r>
          </a:p>
          <a:p>
            <a:pPr marL="182866" indent="-182866" defTabSz="1219060">
              <a:spcAft>
                <a:spcPts val="300"/>
              </a:spcAft>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Enhancing code quality and increasing code coverage with the primary goal of minimizing the quantity of reported defects</a:t>
            </a:r>
          </a:p>
          <a:p>
            <a:pPr marL="182866" indent="-182866" defTabSz="1219060">
              <a:spcAft>
                <a:spcPts val="300"/>
              </a:spcAft>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Embracing a shift left mindset is crucial in achieving these goals</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8967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3500000">
            <a:off x="1785461" y="-1677271"/>
            <a:ext cx="8492264" cy="8567657"/>
          </a:xfrm>
          <a:custGeom>
            <a:avLst/>
            <a:gdLst>
              <a:gd name="connsiteX0" fmla="*/ 729324 w 6056725"/>
              <a:gd name="connsiteY0" fmla="*/ 6132440 h 6132440"/>
              <a:gd name="connsiteX1" fmla="*/ 0 w 6056725"/>
              <a:gd name="connsiteY1" fmla="*/ 6132440 h 6132440"/>
              <a:gd name="connsiteX2" fmla="*/ 0 w 6056725"/>
              <a:gd name="connsiteY2" fmla="*/ 5403116 h 6132440"/>
              <a:gd name="connsiteX3" fmla="*/ 152228 w 6056725"/>
              <a:gd name="connsiteY3" fmla="*/ 5555344 h 6132440"/>
              <a:gd name="connsiteX4" fmla="*/ 5626653 w 6056725"/>
              <a:gd name="connsiteY4" fmla="*/ 0 h 6132440"/>
              <a:gd name="connsiteX5" fmla="*/ 6056725 w 6056725"/>
              <a:gd name="connsiteY5" fmla="*/ 423808 h 6132440"/>
              <a:gd name="connsiteX6" fmla="*/ 579190 w 6056725"/>
              <a:gd name="connsiteY6" fmla="*/ 5982306 h 613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6725" h="6132440">
                <a:moveTo>
                  <a:pt x="729324" y="6132440"/>
                </a:moveTo>
                <a:lnTo>
                  <a:pt x="0" y="6132440"/>
                </a:lnTo>
                <a:lnTo>
                  <a:pt x="0" y="5403116"/>
                </a:lnTo>
                <a:lnTo>
                  <a:pt x="152228" y="5555344"/>
                </a:lnTo>
                <a:lnTo>
                  <a:pt x="5626653" y="0"/>
                </a:lnTo>
                <a:lnTo>
                  <a:pt x="6056725" y="423808"/>
                </a:lnTo>
                <a:lnTo>
                  <a:pt x="579190" y="5982306"/>
                </a:lnTo>
                <a:close/>
              </a:path>
            </a:pathLst>
          </a:custGeom>
          <a:solidFill>
            <a:schemeClr val="accent6">
              <a:lumMod val="60000"/>
              <a:lumOff val="40000"/>
            </a:schemeClr>
          </a:solidFill>
          <a:ln w="317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defRPr/>
            </a:pPr>
            <a:endParaRPr lang="en-US" sz="2400">
              <a:solidFill>
                <a:srgbClr val="000000"/>
              </a:solidFill>
              <a:latin typeface="Arial"/>
              <a:sym typeface="Calibri"/>
            </a:endParaRPr>
          </a:p>
        </p:txBody>
      </p:sp>
      <p:sp>
        <p:nvSpPr>
          <p:cNvPr id="10" name="Oval 9"/>
          <p:cNvSpPr/>
          <p:nvPr/>
        </p:nvSpPr>
        <p:spPr>
          <a:xfrm>
            <a:off x="1660425" y="2130015"/>
            <a:ext cx="1038011" cy="1038011"/>
          </a:xfrm>
          <a:prstGeom prst="ellipse">
            <a:avLst/>
          </a:prstGeom>
          <a:solidFill>
            <a:schemeClr val="bg1"/>
          </a:solidFill>
          <a:ln w="57150" cap="flat">
            <a:solidFill>
              <a:schemeClr val="accent2"/>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defRPr/>
            </a:pPr>
            <a:endParaRPr lang="en-US" sz="2400">
              <a:solidFill>
                <a:srgbClr val="000000"/>
              </a:solidFill>
              <a:latin typeface="Arial"/>
              <a:sym typeface="Calibri"/>
            </a:endParaRPr>
          </a:p>
        </p:txBody>
      </p:sp>
      <p:cxnSp>
        <p:nvCxnSpPr>
          <p:cNvPr id="11" name="Straight Connector 10"/>
          <p:cNvCxnSpPr/>
          <p:nvPr/>
        </p:nvCxnSpPr>
        <p:spPr>
          <a:xfrm>
            <a:off x="2288789" y="1238391"/>
            <a:ext cx="0" cy="937372"/>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sp>
        <p:nvSpPr>
          <p:cNvPr id="12" name="Oval 11"/>
          <p:cNvSpPr/>
          <p:nvPr/>
        </p:nvSpPr>
        <p:spPr>
          <a:xfrm>
            <a:off x="4515263" y="2165527"/>
            <a:ext cx="1038011" cy="1038011"/>
          </a:xfrm>
          <a:prstGeom prst="ellipse">
            <a:avLst/>
          </a:prstGeom>
          <a:solidFill>
            <a:schemeClr val="bg1"/>
          </a:solidFill>
          <a:ln w="57150" cap="flat">
            <a:solidFill>
              <a:schemeClr val="accent2"/>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defRPr/>
            </a:pPr>
            <a:endParaRPr lang="en-US" sz="2400">
              <a:solidFill>
                <a:srgbClr val="000000"/>
              </a:solidFill>
              <a:latin typeface="Arial"/>
              <a:sym typeface="Calibri"/>
            </a:endParaRPr>
          </a:p>
        </p:txBody>
      </p:sp>
      <p:cxnSp>
        <p:nvCxnSpPr>
          <p:cNvPr id="13" name="Straight Connector 12"/>
          <p:cNvCxnSpPr/>
          <p:nvPr/>
        </p:nvCxnSpPr>
        <p:spPr>
          <a:xfrm>
            <a:off x="5143627" y="1238391"/>
            <a:ext cx="0" cy="937372"/>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sp>
        <p:nvSpPr>
          <p:cNvPr id="14" name="Oval 13"/>
          <p:cNvSpPr/>
          <p:nvPr/>
        </p:nvSpPr>
        <p:spPr>
          <a:xfrm>
            <a:off x="7498487" y="2141852"/>
            <a:ext cx="1038011" cy="1038011"/>
          </a:xfrm>
          <a:prstGeom prst="ellipse">
            <a:avLst/>
          </a:prstGeom>
          <a:solidFill>
            <a:schemeClr val="bg1"/>
          </a:solidFill>
          <a:ln w="57150" cap="flat">
            <a:solidFill>
              <a:schemeClr val="accent2"/>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defRPr/>
            </a:pPr>
            <a:endParaRPr lang="en-US" sz="2400">
              <a:solidFill>
                <a:srgbClr val="000000"/>
              </a:solidFill>
              <a:latin typeface="Arial"/>
              <a:sym typeface="Calibri"/>
            </a:endParaRPr>
          </a:p>
        </p:txBody>
      </p:sp>
      <p:cxnSp>
        <p:nvCxnSpPr>
          <p:cNvPr id="15" name="Straight Connector 14"/>
          <p:cNvCxnSpPr/>
          <p:nvPr/>
        </p:nvCxnSpPr>
        <p:spPr>
          <a:xfrm>
            <a:off x="8126851" y="1238391"/>
            <a:ext cx="0" cy="937372"/>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10814791" y="1238391"/>
            <a:ext cx="0" cy="937372"/>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sp>
        <p:nvSpPr>
          <p:cNvPr id="18" name="TextBox 17"/>
          <p:cNvSpPr txBox="1"/>
          <p:nvPr/>
        </p:nvSpPr>
        <p:spPr>
          <a:xfrm>
            <a:off x="8850405" y="1355653"/>
            <a:ext cx="1918835" cy="533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50511" lvl="1" indent="-228594" algn="r">
              <a:lnSpc>
                <a:spcPts val="1600"/>
              </a:lnSpc>
              <a:buFont typeface="Wingdings" panose="05000000000000000000" pitchFamily="2" charset="2"/>
              <a:buChar char="v"/>
              <a:defRPr/>
            </a:pPr>
            <a:r>
              <a:rPr lang="en-US" sz="1200" dirty="0">
                <a:solidFill>
                  <a:srgbClr val="44546A">
                    <a:lumMod val="50000"/>
                  </a:srgbClr>
                </a:solidFill>
                <a:latin typeface="Arial" panose="020B0604020202020204" pitchFamily="34" charset="0"/>
                <a:cs typeface="Arial" panose="020B0604020202020204" pitchFamily="34" charset="0"/>
                <a:sym typeface="Calibri"/>
              </a:rPr>
              <a:t>Train and Coach next batch</a:t>
            </a:r>
          </a:p>
        </p:txBody>
      </p:sp>
      <p:sp>
        <p:nvSpPr>
          <p:cNvPr id="20" name="TextBox 19"/>
          <p:cNvSpPr txBox="1"/>
          <p:nvPr/>
        </p:nvSpPr>
        <p:spPr>
          <a:xfrm>
            <a:off x="1715931" y="2538164"/>
            <a:ext cx="918355" cy="328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a:lnSpc>
                <a:spcPts val="1600"/>
              </a:lnSpc>
              <a:defRPr/>
            </a:pPr>
            <a:r>
              <a:rPr lang="en-US" sz="1467" dirty="0">
                <a:solidFill>
                  <a:prstClr val="black"/>
                </a:solidFill>
                <a:latin typeface="Arial"/>
              </a:rPr>
              <a:t>Pre-Work</a:t>
            </a:r>
          </a:p>
        </p:txBody>
      </p:sp>
      <p:sp>
        <p:nvSpPr>
          <p:cNvPr id="21" name="TextBox 20"/>
          <p:cNvSpPr txBox="1"/>
          <p:nvPr/>
        </p:nvSpPr>
        <p:spPr>
          <a:xfrm>
            <a:off x="4596844" y="2538164"/>
            <a:ext cx="918355" cy="328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a:lnSpc>
                <a:spcPts val="1600"/>
              </a:lnSpc>
              <a:defRPr/>
            </a:pPr>
            <a:r>
              <a:rPr lang="en-US" sz="1467" b="1" dirty="0">
                <a:solidFill>
                  <a:prstClr val="black"/>
                </a:solidFill>
                <a:latin typeface="Arial"/>
              </a:rPr>
              <a:t>Training</a:t>
            </a:r>
            <a:endParaRPr lang="en-US" sz="2400" b="1" dirty="0">
              <a:solidFill>
                <a:prstClr val="black"/>
              </a:solidFill>
              <a:latin typeface="Arial"/>
            </a:endParaRPr>
          </a:p>
        </p:txBody>
      </p:sp>
      <p:sp>
        <p:nvSpPr>
          <p:cNvPr id="22" name="TextBox 21"/>
          <p:cNvSpPr txBox="1"/>
          <p:nvPr/>
        </p:nvSpPr>
        <p:spPr>
          <a:xfrm>
            <a:off x="7513115" y="2538164"/>
            <a:ext cx="980488" cy="328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a:lnSpc>
                <a:spcPts val="1600"/>
              </a:lnSpc>
              <a:defRPr/>
            </a:pPr>
            <a:r>
              <a:rPr lang="en-US" sz="1467" b="1" dirty="0">
                <a:solidFill>
                  <a:prstClr val="black"/>
                </a:solidFill>
                <a:latin typeface="Arial"/>
              </a:rPr>
              <a:t>Coaching</a:t>
            </a:r>
            <a:endParaRPr lang="en-US" sz="2400" b="1" dirty="0">
              <a:solidFill>
                <a:prstClr val="black"/>
              </a:solidFill>
              <a:latin typeface="Arial"/>
            </a:endParaRPr>
          </a:p>
        </p:txBody>
      </p:sp>
      <p:sp>
        <p:nvSpPr>
          <p:cNvPr id="23" name="TextBox 22"/>
          <p:cNvSpPr txBox="1"/>
          <p:nvPr/>
        </p:nvSpPr>
        <p:spPr>
          <a:xfrm>
            <a:off x="10199172" y="2415303"/>
            <a:ext cx="1025265" cy="328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a:lnSpc>
                <a:spcPts val="1600"/>
              </a:lnSpc>
              <a:defRPr/>
            </a:pPr>
            <a:r>
              <a:rPr lang="en-US" sz="1467" b="1" dirty="0">
                <a:solidFill>
                  <a:prstClr val="black"/>
                </a:solidFill>
                <a:latin typeface="Arial"/>
              </a:rPr>
              <a:t>Repeat</a:t>
            </a:r>
            <a:endParaRPr lang="en-US" sz="2400" b="1" dirty="0">
              <a:solidFill>
                <a:prstClr val="black"/>
              </a:solidFill>
              <a:latin typeface="Arial"/>
            </a:endParaRPr>
          </a:p>
        </p:txBody>
      </p:sp>
      <p:sp>
        <p:nvSpPr>
          <p:cNvPr id="25" name="Isosceles Triangle 24"/>
          <p:cNvSpPr/>
          <p:nvPr/>
        </p:nvSpPr>
        <p:spPr>
          <a:xfrm rot="5400000">
            <a:off x="2273786" y="1252879"/>
            <a:ext cx="210052" cy="1810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US" sz="2400">
              <a:solidFill>
                <a:prstClr val="white"/>
              </a:solidFill>
              <a:latin typeface="Arial"/>
            </a:endParaRPr>
          </a:p>
        </p:txBody>
      </p:sp>
      <p:sp>
        <p:nvSpPr>
          <p:cNvPr id="26" name="Isosceles Triangle 25"/>
          <p:cNvSpPr/>
          <p:nvPr/>
        </p:nvSpPr>
        <p:spPr>
          <a:xfrm rot="5400000">
            <a:off x="5129143" y="1252880"/>
            <a:ext cx="210052" cy="1810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US" sz="2400">
              <a:solidFill>
                <a:prstClr val="white"/>
              </a:solidFill>
              <a:latin typeface="Arial"/>
            </a:endParaRPr>
          </a:p>
        </p:txBody>
      </p:sp>
      <p:sp>
        <p:nvSpPr>
          <p:cNvPr id="27" name="Isosceles Triangle 26"/>
          <p:cNvSpPr/>
          <p:nvPr/>
        </p:nvSpPr>
        <p:spPr>
          <a:xfrm rot="5400000">
            <a:off x="8112366" y="1252881"/>
            <a:ext cx="210052" cy="1810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US" sz="2400">
              <a:solidFill>
                <a:prstClr val="white"/>
              </a:solidFill>
              <a:latin typeface="Arial"/>
            </a:endParaRPr>
          </a:p>
        </p:txBody>
      </p:sp>
      <p:sp>
        <p:nvSpPr>
          <p:cNvPr id="28" name="Isosceles Triangle 27"/>
          <p:cNvSpPr/>
          <p:nvPr/>
        </p:nvSpPr>
        <p:spPr>
          <a:xfrm rot="5400000">
            <a:off x="10800305" y="1252883"/>
            <a:ext cx="210052" cy="1810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defRPr/>
            </a:pPr>
            <a:endParaRPr lang="en-US" sz="2400">
              <a:solidFill>
                <a:prstClr val="white"/>
              </a:solidFill>
              <a:latin typeface="Arial"/>
            </a:endParaRPr>
          </a:p>
        </p:txBody>
      </p:sp>
      <p:cxnSp>
        <p:nvCxnSpPr>
          <p:cNvPr id="30" name="Straight Connector 29"/>
          <p:cNvCxnSpPr/>
          <p:nvPr/>
        </p:nvCxnSpPr>
        <p:spPr>
          <a:xfrm>
            <a:off x="1681541" y="3780676"/>
            <a:ext cx="1175017" cy="0"/>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sp>
        <p:nvSpPr>
          <p:cNvPr id="31" name="TextBox 30"/>
          <p:cNvSpPr txBox="1"/>
          <p:nvPr/>
        </p:nvSpPr>
        <p:spPr>
          <a:xfrm>
            <a:off x="621197" y="4092062"/>
            <a:ext cx="3255135"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sym typeface="Calibri"/>
              </a:rPr>
              <a:t>Trainer On-boarding.</a:t>
            </a:r>
            <a:endParaRPr lang="fr-FR" sz="1400" dirty="0">
              <a:solidFill>
                <a:srgbClr val="44546A">
                  <a:lumMod val="50000"/>
                </a:srgbClr>
              </a:solidFill>
              <a:latin typeface="Arial" panose="020B0604020202020204" pitchFamily="34" charset="0"/>
              <a:cs typeface="Arial" panose="020B0604020202020204" pitchFamily="34" charset="0"/>
            </a:endParaRP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sym typeface="Calibri"/>
              </a:rPr>
              <a:t>Interaction with leads, team members</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sym typeface="Calibri"/>
              </a:rPr>
              <a:t>Develop team specific Training content and Mock project</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sym typeface="Calibri"/>
              </a:rPr>
              <a:t>Setup Process – Metrics baselining</a:t>
            </a:r>
          </a:p>
        </p:txBody>
      </p:sp>
      <p:cxnSp>
        <p:nvCxnSpPr>
          <p:cNvPr id="33" name="Straight Connector 32"/>
          <p:cNvCxnSpPr/>
          <p:nvPr/>
        </p:nvCxnSpPr>
        <p:spPr>
          <a:xfrm>
            <a:off x="4459161" y="3735815"/>
            <a:ext cx="1175017" cy="0"/>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sp>
        <p:nvSpPr>
          <p:cNvPr id="35" name="TextBox 34"/>
          <p:cNvSpPr txBox="1"/>
          <p:nvPr/>
        </p:nvSpPr>
        <p:spPr>
          <a:xfrm>
            <a:off x="7069309" y="3353089"/>
            <a:ext cx="1965503" cy="3282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a:lnSpc>
                <a:spcPts val="1600"/>
              </a:lnSpc>
              <a:defRPr/>
            </a:pPr>
            <a:r>
              <a:rPr lang="en-US" sz="1467">
                <a:solidFill>
                  <a:prstClr val="black"/>
                </a:solidFill>
                <a:latin typeface="Arial"/>
              </a:rPr>
              <a:t>2 Months</a:t>
            </a:r>
          </a:p>
        </p:txBody>
      </p:sp>
      <p:cxnSp>
        <p:nvCxnSpPr>
          <p:cNvPr id="36" name="Straight Connector 35"/>
          <p:cNvCxnSpPr/>
          <p:nvPr/>
        </p:nvCxnSpPr>
        <p:spPr>
          <a:xfrm>
            <a:off x="7496182" y="3763743"/>
            <a:ext cx="1175017" cy="0"/>
          </a:xfrm>
          <a:prstGeom prst="line">
            <a:avLst/>
          </a:prstGeom>
          <a:noFill/>
          <a:ln w="3175" cap="flat">
            <a:solidFill>
              <a:schemeClr val="accent2"/>
            </a:solidFill>
            <a:prstDash val="solid"/>
            <a:round/>
          </a:ln>
          <a:effectLst/>
          <a:sp3d/>
        </p:spPr>
        <p:style>
          <a:lnRef idx="0">
            <a:scrgbClr r="0" g="0" b="0"/>
          </a:lnRef>
          <a:fillRef idx="0">
            <a:scrgbClr r="0" g="0" b="0"/>
          </a:fillRef>
          <a:effectRef idx="0">
            <a:scrgbClr r="0" g="0" b="0"/>
          </a:effectRef>
          <a:fontRef idx="none"/>
        </p:style>
      </p:cxnSp>
      <p:sp>
        <p:nvSpPr>
          <p:cNvPr id="37" name="TextBox 36"/>
          <p:cNvSpPr txBox="1"/>
          <p:nvPr/>
        </p:nvSpPr>
        <p:spPr>
          <a:xfrm>
            <a:off x="7454593" y="4015848"/>
            <a:ext cx="3844304"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Coaching  each tracks by TDD coaches</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Setting metrics framework to gauge progress/success</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Establish Sustenance</a:t>
            </a:r>
            <a:r>
              <a:rPr lang="en-US" sz="1400" dirty="0">
                <a:solidFill>
                  <a:srgbClr val="44546A">
                    <a:lumMod val="50000"/>
                  </a:srgbClr>
                </a:solidFill>
                <a:latin typeface="Arial" panose="020B0604020202020204" pitchFamily="34" charset="0"/>
                <a:cs typeface="Arial" panose="020B0604020202020204" pitchFamily="34" charset="0"/>
              </a:rPr>
              <a:t>.</a:t>
            </a:r>
          </a:p>
          <a:p>
            <a:pPr marL="304792" lvl="1" indent="-304792" defTabSz="609585">
              <a:lnSpc>
                <a:spcPts val="1600"/>
              </a:lnSpc>
              <a:buFont typeface="+mj-lt"/>
              <a:buAutoNum type="arabicPeriod"/>
              <a:defRPr/>
            </a:pPr>
            <a:endParaRPr lang="fr-FR" sz="1333" dirty="0">
              <a:solidFill>
                <a:srgbClr val="44546A">
                  <a:lumMod val="50000"/>
                </a:srgbClr>
              </a:solidFill>
            </a:endParaRPr>
          </a:p>
          <a:p>
            <a:pPr marL="304792" lvl="1" indent="-304792" defTabSz="609585">
              <a:lnSpc>
                <a:spcPts val="1600"/>
              </a:lnSpc>
              <a:buFont typeface="+mj-lt"/>
              <a:buAutoNum type="arabicPeriod"/>
              <a:defRPr/>
            </a:pPr>
            <a:endParaRPr lang="fr-FR" sz="1333" dirty="0">
              <a:solidFill>
                <a:srgbClr val="44546A">
                  <a:lumMod val="50000"/>
                </a:srgbClr>
              </a:solidFill>
              <a:sym typeface="Calibri"/>
            </a:endParaRPr>
          </a:p>
        </p:txBody>
      </p:sp>
      <p:sp>
        <p:nvSpPr>
          <p:cNvPr id="41" name="TextBox 40"/>
          <p:cNvSpPr txBox="1"/>
          <p:nvPr/>
        </p:nvSpPr>
        <p:spPr>
          <a:xfrm>
            <a:off x="5964503" y="1328266"/>
            <a:ext cx="2076307" cy="533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50511" lvl="1" indent="-228594" algn="r">
              <a:lnSpc>
                <a:spcPts val="1600"/>
              </a:lnSpc>
              <a:buFont typeface="Wingdings" panose="05000000000000000000" pitchFamily="2" charset="2"/>
              <a:buChar char="v"/>
            </a:pPr>
            <a:r>
              <a:rPr lang="en-US" sz="1200" dirty="0">
                <a:solidFill>
                  <a:srgbClr val="44546A">
                    <a:lumMod val="50000"/>
                  </a:srgbClr>
                </a:solidFill>
                <a:latin typeface="Arial" panose="020B0604020202020204" pitchFamily="34" charset="0"/>
                <a:cs typeface="Arial" panose="020B0604020202020204" pitchFamily="34" charset="0"/>
              </a:rPr>
              <a:t>Sustenance </a:t>
            </a:r>
          </a:p>
          <a:p>
            <a:pPr marL="350511" lvl="1" indent="-228594" algn="r">
              <a:lnSpc>
                <a:spcPts val="1600"/>
              </a:lnSpc>
              <a:buFont typeface="Wingdings" panose="05000000000000000000" pitchFamily="2" charset="2"/>
              <a:buChar char="v"/>
            </a:pPr>
            <a:r>
              <a:rPr lang="en-US" sz="1200" dirty="0">
                <a:solidFill>
                  <a:srgbClr val="44546A">
                    <a:lumMod val="50000"/>
                  </a:srgbClr>
                </a:solidFill>
                <a:latin typeface="Arial" panose="020B0604020202020204" pitchFamily="34" charset="0"/>
                <a:cs typeface="Arial" panose="020B0604020202020204" pitchFamily="34" charset="0"/>
                <a:sym typeface="Calibri"/>
              </a:rPr>
              <a:t>Improved metrics</a:t>
            </a:r>
          </a:p>
        </p:txBody>
      </p:sp>
      <p:sp>
        <p:nvSpPr>
          <p:cNvPr id="42" name="TextBox 41"/>
          <p:cNvSpPr txBox="1"/>
          <p:nvPr/>
        </p:nvSpPr>
        <p:spPr>
          <a:xfrm>
            <a:off x="2264671" y="1349160"/>
            <a:ext cx="2834380" cy="533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50511" lvl="1" indent="-228594" algn="r" defTabSz="609585">
              <a:lnSpc>
                <a:spcPts val="1600"/>
              </a:lnSpc>
              <a:buFont typeface="Wingdings" panose="05000000000000000000" pitchFamily="2" charset="2"/>
              <a:buChar char="v"/>
              <a:defRPr/>
            </a:pPr>
            <a:r>
              <a:rPr lang="en-US" sz="1200" dirty="0">
                <a:solidFill>
                  <a:srgbClr val="44546A">
                    <a:lumMod val="50000"/>
                  </a:srgbClr>
                </a:solidFill>
                <a:latin typeface="Arial" panose="020B0604020202020204" pitchFamily="34" charset="0"/>
                <a:cs typeface="Arial" panose="020B0604020202020204" pitchFamily="34" charset="0"/>
                <a:sym typeface="Calibri"/>
              </a:rPr>
              <a:t>Leadership Enablement </a:t>
            </a:r>
          </a:p>
          <a:p>
            <a:pPr marL="350511" lvl="1" indent="-228594" algn="r" defTabSz="609585">
              <a:lnSpc>
                <a:spcPts val="1600"/>
              </a:lnSpc>
              <a:buFont typeface="Wingdings" panose="05000000000000000000" pitchFamily="2" charset="2"/>
              <a:buChar char="v"/>
              <a:defRPr/>
            </a:pPr>
            <a:r>
              <a:rPr lang="en-US" sz="1200" dirty="0">
                <a:solidFill>
                  <a:srgbClr val="44546A">
                    <a:lumMod val="50000"/>
                  </a:srgbClr>
                </a:solidFill>
                <a:latin typeface="Arial" panose="020B0604020202020204" pitchFamily="34" charset="0"/>
                <a:cs typeface="Arial" panose="020B0604020202020204" pitchFamily="34" charset="0"/>
              </a:rPr>
              <a:t>Training for Teams</a:t>
            </a:r>
            <a:endParaRPr lang="en-US" sz="1200" dirty="0">
              <a:solidFill>
                <a:srgbClr val="44546A">
                  <a:lumMod val="50000"/>
                </a:srgbClr>
              </a:solidFill>
              <a:latin typeface="Arial" panose="020B0604020202020204" pitchFamily="34" charset="0"/>
              <a:cs typeface="Arial" panose="020B0604020202020204" pitchFamily="34" charset="0"/>
              <a:sym typeface="Calibri"/>
            </a:endParaRPr>
          </a:p>
        </p:txBody>
      </p:sp>
      <p:sp>
        <p:nvSpPr>
          <p:cNvPr id="43" name="TextBox 42"/>
          <p:cNvSpPr txBox="1"/>
          <p:nvPr/>
        </p:nvSpPr>
        <p:spPr>
          <a:xfrm>
            <a:off x="-1146005" y="1360720"/>
            <a:ext cx="3435101"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350511" lvl="1" indent="-228594" algn="r" defTabSz="609585">
              <a:lnSpc>
                <a:spcPts val="1600"/>
              </a:lnSpc>
              <a:buFont typeface="Wingdings" panose="05000000000000000000" pitchFamily="2" charset="2"/>
              <a:buChar char="v"/>
              <a:defRPr/>
            </a:pPr>
            <a:r>
              <a:rPr lang="en-US" sz="1200" dirty="0">
                <a:solidFill>
                  <a:srgbClr val="44546A">
                    <a:lumMod val="50000"/>
                  </a:srgbClr>
                </a:solidFill>
                <a:latin typeface="Arial" panose="020B0604020202020204" pitchFamily="34" charset="0"/>
                <a:cs typeface="Arial" panose="020B0604020202020204" pitchFamily="34" charset="0"/>
                <a:sym typeface="Calibri"/>
              </a:rPr>
              <a:t>Curated Content &amp; setting  </a:t>
            </a:r>
          </a:p>
          <a:p>
            <a:pPr marL="121917" lvl="1" algn="r" defTabSz="609585">
              <a:lnSpc>
                <a:spcPts val="1600"/>
              </a:lnSpc>
              <a:defRPr/>
            </a:pPr>
            <a:r>
              <a:rPr lang="en-US" sz="1200" dirty="0">
                <a:solidFill>
                  <a:srgbClr val="44546A">
                    <a:lumMod val="50000"/>
                  </a:srgbClr>
                </a:solidFill>
                <a:latin typeface="Arial" panose="020B0604020202020204" pitchFamily="34" charset="0"/>
                <a:cs typeface="Arial" panose="020B0604020202020204" pitchFamily="34" charset="0"/>
                <a:sym typeface="Calibri"/>
              </a:rPr>
              <a:t>Mock project </a:t>
            </a:r>
          </a:p>
          <a:p>
            <a:pPr marL="350511" lvl="1" indent="-228594" algn="r" defTabSz="609585">
              <a:lnSpc>
                <a:spcPts val="1600"/>
              </a:lnSpc>
              <a:buFont typeface="Wingdings" panose="05000000000000000000" pitchFamily="2" charset="2"/>
              <a:buChar char="v"/>
              <a:defRPr/>
            </a:pPr>
            <a:r>
              <a:rPr lang="en-US" sz="1200" dirty="0">
                <a:solidFill>
                  <a:srgbClr val="44546A">
                    <a:lumMod val="50000"/>
                  </a:srgbClr>
                </a:solidFill>
                <a:latin typeface="Arial" panose="020B0604020202020204" pitchFamily="34" charset="0"/>
                <a:cs typeface="Arial" panose="020B0604020202020204" pitchFamily="34" charset="0"/>
              </a:rPr>
              <a:t>Process setup</a:t>
            </a:r>
            <a:endParaRPr lang="en-US" sz="1200" dirty="0">
              <a:solidFill>
                <a:srgbClr val="44546A">
                  <a:lumMod val="50000"/>
                </a:srgbClr>
              </a:solidFill>
              <a:latin typeface="Arial" panose="020B0604020202020204" pitchFamily="34" charset="0"/>
              <a:cs typeface="Arial" panose="020B0604020202020204" pitchFamily="34" charset="0"/>
              <a:sym typeface="Calibri"/>
            </a:endParaRPr>
          </a:p>
        </p:txBody>
      </p:sp>
      <p:sp>
        <p:nvSpPr>
          <p:cNvPr id="45" name="TextBox 44"/>
          <p:cNvSpPr txBox="1"/>
          <p:nvPr/>
        </p:nvSpPr>
        <p:spPr>
          <a:xfrm>
            <a:off x="2982" y="141597"/>
            <a:ext cx="11307913" cy="707886"/>
          </a:xfrm>
          <a:prstGeom prst="rect">
            <a:avLst/>
          </a:prstGeom>
          <a:noFill/>
        </p:spPr>
        <p:txBody>
          <a:bodyPr wrap="square" rtlCol="0">
            <a:spAutoFit/>
          </a:bodyPr>
          <a:lstStyle/>
          <a:p>
            <a:pPr hangingPunct="1">
              <a:defRPr/>
            </a:pPr>
            <a:r>
              <a:rPr lang="en-US" sz="4000" dirty="0">
                <a:solidFill>
                  <a:srgbClr val="0070C0"/>
                </a:solidFill>
                <a:latin typeface="Arial Narrow" panose="020B0606020202030204" pitchFamily="34" charset="0"/>
                <a:ea typeface="+mj-ea"/>
                <a:cs typeface="+mj-cs"/>
              </a:rPr>
              <a:t>Implementation Plan</a:t>
            </a:r>
          </a:p>
        </p:txBody>
      </p:sp>
      <p:pic>
        <p:nvPicPr>
          <p:cNvPr id="50" name="Graphic 49" descr="Circles with arrows">
            <a:extLst>
              <a:ext uri="{FF2B5EF4-FFF2-40B4-BE49-F238E27FC236}">
                <a16:creationId xmlns:a16="http://schemas.microsoft.com/office/drawing/2014/main" id="{4DCB5CB0-3277-45D5-A285-AB01E051CB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0264" y="1736916"/>
            <a:ext cx="1623077" cy="1623077"/>
          </a:xfrm>
          <a:prstGeom prst="rect">
            <a:avLst/>
          </a:prstGeom>
        </p:spPr>
      </p:pic>
      <p:sp>
        <p:nvSpPr>
          <p:cNvPr id="46" name="TextBox 45">
            <a:extLst>
              <a:ext uri="{FF2B5EF4-FFF2-40B4-BE49-F238E27FC236}">
                <a16:creationId xmlns:a16="http://schemas.microsoft.com/office/drawing/2014/main" id="{DFD90DFD-36C3-4914-B8D8-14529FA7A6B3}"/>
              </a:ext>
            </a:extLst>
          </p:cNvPr>
          <p:cNvSpPr txBox="1"/>
          <p:nvPr/>
        </p:nvSpPr>
        <p:spPr>
          <a:xfrm>
            <a:off x="1681540" y="3299200"/>
            <a:ext cx="1211304"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467" dirty="0">
                <a:latin typeface="Arial" panose="020B0604020202020204" pitchFamily="34" charset="0"/>
                <a:cs typeface="Arial" panose="020B0604020202020204" pitchFamily="34" charset="0"/>
              </a:rPr>
              <a:t>3 Weeks</a:t>
            </a:r>
          </a:p>
        </p:txBody>
      </p:sp>
      <p:sp>
        <p:nvSpPr>
          <p:cNvPr id="48" name="TextBox 47">
            <a:extLst>
              <a:ext uri="{FF2B5EF4-FFF2-40B4-BE49-F238E27FC236}">
                <a16:creationId xmlns:a16="http://schemas.microsoft.com/office/drawing/2014/main" id="{B314248C-CD71-4A4C-A72E-2B107BB5DE31}"/>
              </a:ext>
            </a:extLst>
          </p:cNvPr>
          <p:cNvSpPr txBox="1"/>
          <p:nvPr/>
        </p:nvSpPr>
        <p:spPr>
          <a:xfrm>
            <a:off x="4596844" y="3321459"/>
            <a:ext cx="1211304" cy="348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hangingPunct="0"/>
            <a:r>
              <a:rPr lang="en-US" sz="1467" dirty="0">
                <a:solidFill>
                  <a:srgbClr val="000000"/>
                </a:solidFill>
                <a:latin typeface="Arial" panose="020B0604020202020204" pitchFamily="34" charset="0"/>
                <a:cs typeface="Arial" panose="020B0604020202020204" pitchFamily="34" charset="0"/>
                <a:sym typeface="Calibri"/>
              </a:rPr>
              <a:t>17 Hours</a:t>
            </a:r>
          </a:p>
        </p:txBody>
      </p:sp>
      <p:sp>
        <p:nvSpPr>
          <p:cNvPr id="3" name="Rectangle 2">
            <a:extLst>
              <a:ext uri="{FF2B5EF4-FFF2-40B4-BE49-F238E27FC236}">
                <a16:creationId xmlns:a16="http://schemas.microsoft.com/office/drawing/2014/main" id="{085C6684-B5C1-451A-8887-61DFA7EBF44C}"/>
              </a:ext>
            </a:extLst>
          </p:cNvPr>
          <p:cNvSpPr/>
          <p:nvPr/>
        </p:nvSpPr>
        <p:spPr>
          <a:xfrm>
            <a:off x="299118" y="4160166"/>
            <a:ext cx="254561" cy="1337114"/>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60959" tIns="60959" rIns="60959" bIns="60959" numCol="1" spcCol="38100" rtlCol="0" anchor="ctr">
            <a:noAutofit/>
          </a:bodyPr>
          <a:lstStyle/>
          <a:p>
            <a:pPr defTabSz="609585" hangingPunct="0"/>
            <a:r>
              <a:rPr lang="en-US" sz="2400" dirty="0">
                <a:solidFill>
                  <a:srgbClr val="000000"/>
                </a:solidFill>
                <a:sym typeface="Calibri"/>
              </a:rPr>
              <a:t>Activities</a:t>
            </a:r>
          </a:p>
        </p:txBody>
      </p:sp>
      <p:sp>
        <p:nvSpPr>
          <p:cNvPr id="2" name="TextBox 1">
            <a:extLst>
              <a:ext uri="{FF2B5EF4-FFF2-40B4-BE49-F238E27FC236}">
                <a16:creationId xmlns:a16="http://schemas.microsoft.com/office/drawing/2014/main" id="{0E0E2191-7999-742D-BF60-F3DA03A97273}"/>
              </a:ext>
            </a:extLst>
          </p:cNvPr>
          <p:cNvSpPr txBox="1"/>
          <p:nvPr/>
        </p:nvSpPr>
        <p:spPr>
          <a:xfrm>
            <a:off x="4287187" y="4092062"/>
            <a:ext cx="3102964" cy="1600438"/>
          </a:xfrm>
          <a:prstGeom prst="rect">
            <a:avLst/>
          </a:prstGeom>
          <a:noFill/>
        </p:spPr>
        <p:txBody>
          <a:bodyPr wrap="square" rtlCol="0">
            <a:spAutoFit/>
          </a:bodyPr>
          <a:lstStyle/>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Concepts </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sym typeface="Calibri"/>
              </a:rPr>
              <a:t>Live Demo</a:t>
            </a:r>
            <a:r>
              <a:rPr lang="fr-FR" sz="1400" dirty="0">
                <a:solidFill>
                  <a:srgbClr val="44546A">
                    <a:lumMod val="50000"/>
                  </a:srgbClr>
                </a:solidFill>
                <a:latin typeface="Arial" panose="020B0604020202020204" pitchFamily="34" charset="0"/>
                <a:cs typeface="Arial" panose="020B0604020202020204" pitchFamily="34" charset="0"/>
              </a:rPr>
              <a:t>nstration</a:t>
            </a:r>
            <a:endParaRPr lang="fr-FR" sz="1400" dirty="0">
              <a:solidFill>
                <a:srgbClr val="44546A">
                  <a:lumMod val="50000"/>
                </a:srgbClr>
              </a:solidFill>
              <a:latin typeface="Arial" panose="020B0604020202020204" pitchFamily="34" charset="0"/>
              <a:cs typeface="Arial" panose="020B0604020202020204" pitchFamily="34" charset="0"/>
              <a:sym typeface="Calibri"/>
            </a:endParaRP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Hands-On exercices</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Sprint Simulation using live mock project</a:t>
            </a:r>
          </a:p>
          <a:p>
            <a:pPr marL="304792" lvl="1" indent="-304792" defTabSz="609585">
              <a:lnSpc>
                <a:spcPts val="1600"/>
              </a:lnSpc>
              <a:buFont typeface="+mj-lt"/>
              <a:buAutoNum type="arabicPeriod"/>
              <a:defRPr/>
            </a:pPr>
            <a:r>
              <a:rPr lang="fr-FR" sz="1400" dirty="0">
                <a:solidFill>
                  <a:srgbClr val="44546A">
                    <a:lumMod val="50000"/>
                  </a:srgbClr>
                </a:solidFill>
                <a:latin typeface="Arial" panose="020B0604020202020204" pitchFamily="34" charset="0"/>
                <a:cs typeface="Arial" panose="020B0604020202020204" pitchFamily="34" charset="0"/>
              </a:rPr>
              <a:t>Best practice sharing</a:t>
            </a:r>
          </a:p>
          <a:p>
            <a:endParaRPr lang="en-IN" dirty="0"/>
          </a:p>
        </p:txBody>
      </p:sp>
    </p:spTree>
    <p:extLst>
      <p:ext uri="{BB962C8B-B14F-4D97-AF65-F5344CB8AC3E}">
        <p14:creationId xmlns:p14="http://schemas.microsoft.com/office/powerpoint/2010/main" val="300258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E3D23-E133-3156-9FB7-636F4B54051C}"/>
              </a:ext>
            </a:extLst>
          </p:cNvPr>
          <p:cNvSpPr txBox="1"/>
          <p:nvPr/>
        </p:nvSpPr>
        <p:spPr>
          <a:xfrm>
            <a:off x="2982" y="141597"/>
            <a:ext cx="7860857" cy="707886"/>
          </a:xfrm>
          <a:prstGeom prst="rect">
            <a:avLst/>
          </a:prstGeom>
          <a:noFill/>
        </p:spPr>
        <p:txBody>
          <a:bodyPr wrap="square" rtlCol="0">
            <a:spAutoFit/>
          </a:bodyPr>
          <a:lstStyle/>
          <a:p>
            <a:pPr hangingPunct="1">
              <a:defRPr/>
            </a:pPr>
            <a:r>
              <a:rPr lang="en-US" sz="4000" dirty="0">
                <a:solidFill>
                  <a:srgbClr val="0070C0"/>
                </a:solidFill>
                <a:latin typeface="Arial Narrow" panose="020B0606020202030204" pitchFamily="34" charset="0"/>
                <a:ea typeface="+mj-ea"/>
                <a:cs typeface="+mj-cs"/>
              </a:rPr>
              <a:t> TDD Implementation Approach</a:t>
            </a:r>
          </a:p>
        </p:txBody>
      </p:sp>
      <p:sp>
        <p:nvSpPr>
          <p:cNvPr id="7" name="TextBox 6">
            <a:extLst>
              <a:ext uri="{FF2B5EF4-FFF2-40B4-BE49-F238E27FC236}">
                <a16:creationId xmlns:a16="http://schemas.microsoft.com/office/drawing/2014/main" id="{87E14F04-031C-EA68-1047-BB8CDF5A98B7}"/>
              </a:ext>
            </a:extLst>
          </p:cNvPr>
          <p:cNvSpPr txBox="1"/>
          <p:nvPr/>
        </p:nvSpPr>
        <p:spPr>
          <a:xfrm>
            <a:off x="254833" y="1044354"/>
            <a:ext cx="10843697" cy="3747180"/>
          </a:xfrm>
          <a:prstGeom prst="rect">
            <a:avLst/>
          </a:prstGeom>
          <a:noFill/>
        </p:spPr>
        <p:txBody>
          <a:bodyPr wrap="square" rtlCol="0">
            <a:spAutoFit/>
          </a:bodyPr>
          <a:lstStyle/>
          <a:p>
            <a:pPr marL="182866" lvl="1" indent="-182866" defTabSz="1219060">
              <a:spcAft>
                <a:spcPts val="300"/>
              </a:spcAft>
              <a:buClr>
                <a:prstClr val="black"/>
              </a:buClr>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The pilot team for implementing the TDD approach was identified through an initial assessment.</a:t>
            </a:r>
          </a:p>
          <a:p>
            <a:pPr marL="182866" lvl="1" indent="-182866" defTabSz="1219060">
              <a:spcAft>
                <a:spcPts val="300"/>
              </a:spcAft>
              <a:buClr>
                <a:prstClr val="black"/>
              </a:buClr>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Commencing the training and coaching sessions for both leaders and the pilot team.</a:t>
            </a:r>
          </a:p>
          <a:p>
            <a:pPr marL="182866" lvl="1" indent="-182866" defTabSz="1219060">
              <a:spcAft>
                <a:spcPts val="300"/>
              </a:spcAft>
              <a:buClr>
                <a:prstClr val="black"/>
              </a:buClr>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Baseline metrics have been established for the pilot team.</a:t>
            </a:r>
          </a:p>
          <a:p>
            <a:pPr marL="182866" lvl="1" indent="-182866" defTabSz="1219060">
              <a:spcAft>
                <a:spcPts val="300"/>
              </a:spcAft>
              <a:buClr>
                <a:prstClr val="black"/>
              </a:buClr>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The TDD approach was initially introduced to pilot team and gradually expanded over time(4 Teams)</a:t>
            </a:r>
          </a:p>
          <a:p>
            <a:pPr marL="182866" lvl="1" indent="-182866" defTabSz="1219060">
              <a:spcAft>
                <a:spcPts val="300"/>
              </a:spcAft>
              <a:buClr>
                <a:prstClr val="black"/>
              </a:buClr>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Training was planned and conducted for all 4 teams</a:t>
            </a:r>
          </a:p>
          <a:p>
            <a:pPr marL="182866" lvl="1" indent="-182866" defTabSz="1219060">
              <a:spcAft>
                <a:spcPts val="300"/>
              </a:spcAft>
              <a:buClr>
                <a:prstClr val="black"/>
              </a:buClr>
              <a:buSzPct val="100000"/>
              <a:buFont typeface="Arial" panose="020B0604020202020204" pitchFamily="34" charset="0"/>
              <a:buChar char="•"/>
              <a:defRPr/>
            </a:pPr>
            <a:r>
              <a:rPr lang="en-IN" sz="2000" dirty="0">
                <a:latin typeface="Arial" panose="020B0604020202020204" pitchFamily="34" charset="0"/>
                <a:cs typeface="Arial" panose="020B0604020202020204" pitchFamily="34" charset="0"/>
              </a:rPr>
              <a:t>One on one with developer to evaluate and identifying the user story for TDD implementation.</a:t>
            </a:r>
          </a:p>
          <a:p>
            <a:pPr marL="182866" lvl="1" indent="-182866" defTabSz="1219060">
              <a:spcAft>
                <a:spcPts val="300"/>
              </a:spcAft>
              <a:buClr>
                <a:prstClr val="black"/>
              </a:buClr>
              <a:buSzPct val="100000"/>
              <a:buFont typeface="Arial" panose="020B0604020202020204" pitchFamily="34" charset="0"/>
              <a:buChar char="•"/>
              <a:defRPr/>
            </a:pPr>
            <a:r>
              <a:rPr lang="en-US" sz="2000" dirty="0">
                <a:latin typeface="Arial" panose="020B0604020202020204" pitchFamily="34" charset="0"/>
                <a:cs typeface="Arial" panose="020B0604020202020204" pitchFamily="34" charset="0"/>
              </a:rPr>
              <a:t>Participating in a Scrum ceremony aids us in keeping track of the story for TDD implementation.</a:t>
            </a:r>
            <a:endParaRPr lang="en-IN" sz="2000" dirty="0">
              <a:latin typeface="Arial" panose="020B0604020202020204" pitchFamily="34" charset="0"/>
              <a:cs typeface="Arial" panose="020B0604020202020204" pitchFamily="34" charset="0"/>
            </a:endParaRPr>
          </a:p>
          <a:p>
            <a:pPr marL="0" lvl="1" defTabSz="1219060">
              <a:spcAft>
                <a:spcPts val="300"/>
              </a:spcAft>
              <a:buClr>
                <a:prstClr val="black"/>
              </a:buClr>
              <a:buSzPct val="100000"/>
              <a:defRP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1450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0D8940-1C8F-F5E9-5816-5D5BC8D95D52}"/>
              </a:ext>
            </a:extLst>
          </p:cNvPr>
          <p:cNvSpPr txBox="1"/>
          <p:nvPr/>
        </p:nvSpPr>
        <p:spPr>
          <a:xfrm>
            <a:off x="0" y="0"/>
            <a:ext cx="12381876" cy="707886"/>
          </a:xfrm>
          <a:prstGeom prst="rect">
            <a:avLst/>
          </a:prstGeom>
          <a:noFill/>
        </p:spPr>
        <p:txBody>
          <a:bodyPr wrap="square" rtlCol="0">
            <a:spAutoFit/>
          </a:bodyPr>
          <a:lstStyle/>
          <a:p>
            <a:r>
              <a:rPr lang="en-IN" sz="4000" dirty="0">
                <a:solidFill>
                  <a:srgbClr val="0070C0"/>
                </a:solidFill>
                <a:latin typeface="Arial Narrow" panose="020B0606020202030204" pitchFamily="34" charset="0"/>
                <a:ea typeface="+mj-ea"/>
                <a:cs typeface="+mj-cs"/>
              </a:rPr>
              <a:t>TDD Implementation Steps</a:t>
            </a:r>
          </a:p>
        </p:txBody>
      </p:sp>
      <p:sp>
        <p:nvSpPr>
          <p:cNvPr id="3" name="TextBox 2">
            <a:extLst>
              <a:ext uri="{FF2B5EF4-FFF2-40B4-BE49-F238E27FC236}">
                <a16:creationId xmlns:a16="http://schemas.microsoft.com/office/drawing/2014/main" id="{60F4D0F9-AF8D-626B-66CE-783CBC7C9378}"/>
              </a:ext>
            </a:extLst>
          </p:cNvPr>
          <p:cNvSpPr txBox="1"/>
          <p:nvPr/>
        </p:nvSpPr>
        <p:spPr>
          <a:xfrm>
            <a:off x="308609" y="711070"/>
            <a:ext cx="11458669" cy="5632311"/>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Capture before metrics  data</a:t>
            </a:r>
          </a:p>
          <a:p>
            <a:pPr marL="742950" lvl="1"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Overall and Individual class level(code analytic for the application, SonarQube -code coverage / technical debt/ code complexity)</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Add new sub-task under the story listing all scenario to be tested (discuss with QA to figure more use case)</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TDD approach (write test - implement enough code to pass - refactor)</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Refactor - Look for code smell and cyclomatic fixes for that class</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Kindly follow below steps while committing the code.</a:t>
            </a:r>
          </a:p>
          <a:p>
            <a:pPr marL="742950" lvl="1"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Once done with executing first unit testing failed  case, commit the code with the message  "&lt;Jira Number&gt;_TDD - Unit Test1".</a:t>
            </a:r>
          </a:p>
          <a:p>
            <a:pPr marL="742950" lvl="1"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Once actual implementation done for the test case, commit the code with the message "&lt;Jira Number&gt;_TDD - Actual Implementation1"</a:t>
            </a:r>
          </a:p>
          <a:p>
            <a:pPr marL="742950" lvl="1"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Repeat above 2 steps for the further unit test cases.</a:t>
            </a:r>
          </a:p>
          <a:p>
            <a:pPr marL="742950" lvl="1"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Once refactored code is available, (addressing code smell, cyclomatic complexity, and optimizing code) - commit the code with the message "&lt;Jira Number&gt;_TDD - Refactor". </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Upon completion of the development testing, conduct a review with either a peer or a lead</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Capture after change metric - Overall and Individual class level(code analytic for the application, SonarQube -code coverage / technical debt/ code complexity.</a:t>
            </a:r>
          </a:p>
        </p:txBody>
      </p:sp>
    </p:spTree>
    <p:extLst>
      <p:ext uri="{BB962C8B-B14F-4D97-AF65-F5344CB8AC3E}">
        <p14:creationId xmlns:p14="http://schemas.microsoft.com/office/powerpoint/2010/main" val="8387671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5CB3F2-6DDF-CD55-58D3-3727DE181DFE}"/>
              </a:ext>
            </a:extLst>
          </p:cNvPr>
          <p:cNvSpPr txBox="1"/>
          <p:nvPr/>
        </p:nvSpPr>
        <p:spPr>
          <a:xfrm>
            <a:off x="110413" y="0"/>
            <a:ext cx="4209254" cy="707886"/>
          </a:xfrm>
          <a:prstGeom prst="rect">
            <a:avLst/>
          </a:prstGeom>
          <a:noFill/>
        </p:spPr>
        <p:txBody>
          <a:bodyPr wrap="square" rtlCol="0">
            <a:spAutoFit/>
          </a:bodyPr>
          <a:lstStyle/>
          <a:p>
            <a:pPr hangingPunct="1">
              <a:defRPr/>
            </a:pPr>
            <a:r>
              <a:rPr lang="en-US" sz="4000" dirty="0">
                <a:solidFill>
                  <a:srgbClr val="0070C0"/>
                </a:solidFill>
                <a:latin typeface="Arial Narrow" panose="020B0606020202030204" pitchFamily="34" charset="0"/>
                <a:ea typeface="+mj-ea"/>
                <a:cs typeface="+mj-cs"/>
              </a:rPr>
              <a:t>Accomplishments</a:t>
            </a:r>
          </a:p>
        </p:txBody>
      </p:sp>
      <p:sp>
        <p:nvSpPr>
          <p:cNvPr id="12" name="TextBox 11">
            <a:extLst>
              <a:ext uri="{FF2B5EF4-FFF2-40B4-BE49-F238E27FC236}">
                <a16:creationId xmlns:a16="http://schemas.microsoft.com/office/drawing/2014/main" id="{5CCDD987-E6D3-7907-24C8-26A2C1C468DB}"/>
              </a:ext>
            </a:extLst>
          </p:cNvPr>
          <p:cNvSpPr txBox="1"/>
          <p:nvPr/>
        </p:nvSpPr>
        <p:spPr>
          <a:xfrm>
            <a:off x="110412" y="833420"/>
            <a:ext cx="9856547" cy="2246769"/>
          </a:xfrm>
          <a:prstGeom prst="rect">
            <a:avLst/>
          </a:prstGeom>
          <a:noFill/>
        </p:spPr>
        <p:txBody>
          <a:bodyPr wrap="square" rtlCol="0">
            <a:spAutoFit/>
          </a:bodyPr>
          <a:lstStyle/>
          <a:p>
            <a:pPr marL="236538" marR="0" lvl="0" indent="-236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Enhance </a:t>
            </a:r>
            <a:r>
              <a:rPr lang="en-US" sz="2000" b="1" dirty="0">
                <a:solidFill>
                  <a:prstClr val="black"/>
                </a:solidFill>
                <a:latin typeface="Arial" panose="020B0604020202020204" pitchFamily="34" charset="0"/>
                <a:ea typeface="Calibri" panose="020F0502020204030204" pitchFamily="34" charset="0"/>
                <a:cs typeface="Arial" panose="020B0604020202020204" pitchFamily="34" charset="0"/>
              </a:rPr>
              <a:t>code quality</a:t>
            </a: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 and  reduce </a:t>
            </a:r>
            <a:r>
              <a:rPr lang="en-US" sz="2000" b="1" dirty="0">
                <a:solidFill>
                  <a:prstClr val="black"/>
                </a:solidFill>
                <a:latin typeface="Arial" panose="020B0604020202020204" pitchFamily="34" charset="0"/>
                <a:ea typeface="Calibri" panose="020F0502020204030204" pitchFamily="34" charset="0"/>
                <a:cs typeface="Arial" panose="020B0604020202020204" pitchFamily="34" charset="0"/>
              </a:rPr>
              <a:t>Technical Debt</a:t>
            </a:r>
          </a:p>
          <a:p>
            <a:pPr marL="236538" marR="0" lvl="0" indent="-236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Improve the</a:t>
            </a:r>
            <a:r>
              <a:rPr lang="en-US" sz="2000" b="1" dirty="0">
                <a:solidFill>
                  <a:prstClr val="black"/>
                </a:solidFill>
                <a:latin typeface="Arial" panose="020B0604020202020204" pitchFamily="34" charset="0"/>
                <a:ea typeface="Calibri" panose="020F0502020204030204" pitchFamily="34" charset="0"/>
                <a:cs typeface="Arial" panose="020B0604020202020204" pitchFamily="34" charset="0"/>
              </a:rPr>
              <a:t> Code Coverage</a:t>
            </a:r>
          </a:p>
          <a:p>
            <a:pPr marL="236538" marR="0" lvl="0" indent="-236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prstClr val="black"/>
                </a:solidFill>
                <a:latin typeface="Arial" panose="020B0604020202020204" pitchFamily="34" charset="0"/>
                <a:ea typeface="Calibri" panose="020F0502020204030204" pitchFamily="34" charset="0"/>
                <a:cs typeface="Arial" panose="020B0604020202020204" pitchFamily="34" charset="0"/>
              </a:rPr>
              <a:t>Defect Density</a:t>
            </a: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 - The early detection of defects aids in reducing the number of defects.</a:t>
            </a:r>
          </a:p>
          <a:p>
            <a:pPr marL="236538" marR="0" lvl="0" indent="-236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prstClr val="black"/>
                </a:solidFill>
                <a:latin typeface="Arial" panose="020B0604020202020204" pitchFamily="34" charset="0"/>
                <a:ea typeface="Calibri" panose="020F0502020204030204" pitchFamily="34" charset="0"/>
                <a:cs typeface="Arial" panose="020B0604020202020204" pitchFamily="34" charset="0"/>
              </a:rPr>
              <a:t>DRE</a:t>
            </a: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 – Detecting the bugs early in the development process allows the team to achieve a higher Defect Removal Efficiency </a:t>
            </a:r>
          </a:p>
          <a:p>
            <a:pPr marL="0" lvl="1" defTabSz="1219060">
              <a:spcAft>
                <a:spcPts val="300"/>
              </a:spcAft>
              <a:buClr>
                <a:prstClr val="black"/>
              </a:buClr>
              <a:buSzPct val="100000"/>
              <a:defRPr/>
            </a:pPr>
            <a:endParaRPr lang="en-IN" sz="2000" dirty="0">
              <a:latin typeface="Arial" panose="020B0604020202020204" pitchFamily="34" charset="0"/>
              <a:ea typeface="Calibri" panose="020F050202020403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1F46F840-CBFB-00AC-1CA3-1CC7912B824F}"/>
              </a:ext>
            </a:extLst>
          </p:cNvPr>
          <p:cNvGraphicFramePr>
            <a:graphicFrameLocks/>
          </p:cNvGraphicFramePr>
          <p:nvPr>
            <p:extLst>
              <p:ext uri="{D42A27DB-BD31-4B8C-83A1-F6EECF244321}">
                <p14:modId xmlns:p14="http://schemas.microsoft.com/office/powerpoint/2010/main" val="2141350558"/>
              </p:ext>
            </p:extLst>
          </p:nvPr>
        </p:nvGraphicFramePr>
        <p:xfrm>
          <a:off x="595507" y="3089052"/>
          <a:ext cx="5115745" cy="29355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83A4AB7-6424-1BEA-C5B8-CFA2F9C38725}"/>
              </a:ext>
            </a:extLst>
          </p:cNvPr>
          <p:cNvGraphicFramePr>
            <a:graphicFrameLocks/>
          </p:cNvGraphicFramePr>
          <p:nvPr>
            <p:extLst>
              <p:ext uri="{D42A27DB-BD31-4B8C-83A1-F6EECF244321}">
                <p14:modId xmlns:p14="http://schemas.microsoft.com/office/powerpoint/2010/main" val="3155560688"/>
              </p:ext>
            </p:extLst>
          </p:nvPr>
        </p:nvGraphicFramePr>
        <p:xfrm>
          <a:off x="6325849" y="3089052"/>
          <a:ext cx="5006715" cy="2935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9263312"/>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6b9a32e-e381-4307-ab40-5e59805e5047" xsi:nil="true"/>
    <lcf76f155ced4ddcb4097134ff3c332f xmlns="de288db8-db90-4bc4-bf96-8feec7ad919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0E761B32F1DE4D969C3537AE4D7388" ma:contentTypeVersion="17" ma:contentTypeDescription="Create a new document." ma:contentTypeScope="" ma:versionID="dab481d5701e130cd7bc8da54524057a">
  <xsd:schema xmlns:xsd="http://www.w3.org/2001/XMLSchema" xmlns:xs="http://www.w3.org/2001/XMLSchema" xmlns:p="http://schemas.microsoft.com/office/2006/metadata/properties" xmlns:ns2="de288db8-db90-4bc4-bf96-8feec7ad919a" xmlns:ns3="b6b9a32e-e381-4307-ab40-5e59805e5047" targetNamespace="http://schemas.microsoft.com/office/2006/metadata/properties" ma:root="true" ma:fieldsID="cb3b81fde44fd60c4c15701e0967403a" ns2:_="" ns3:_="">
    <xsd:import namespace="de288db8-db90-4bc4-bf96-8feec7ad919a"/>
    <xsd:import namespace="b6b9a32e-e381-4307-ab40-5e59805e50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288db8-db90-4bc4-bf96-8feec7ad9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b9a32e-e381-4307-ab40-5e59805e504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8e9fb87-e970-4749-b53a-b61296bbf222}" ma:internalName="TaxCatchAll" ma:showField="CatchAllData" ma:web="b6b9a32e-e381-4307-ab40-5e59805e50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4F3E6-6473-4F0A-B3A6-7F6F542BB1FC}">
  <ds:schemaRefs>
    <ds:schemaRef ds:uri="http://schemas.microsoft.com/office/2006/metadata/properties"/>
    <ds:schemaRef ds:uri="http://schemas.microsoft.com/office/infopath/2007/PartnerControls"/>
    <ds:schemaRef ds:uri="b6b9a32e-e381-4307-ab40-5e59805e5047"/>
    <ds:schemaRef ds:uri="de288db8-db90-4bc4-bf96-8feec7ad919a"/>
  </ds:schemaRefs>
</ds:datastoreItem>
</file>

<file path=customXml/itemProps2.xml><?xml version="1.0" encoding="utf-8"?>
<ds:datastoreItem xmlns:ds="http://schemas.openxmlformats.org/officeDocument/2006/customXml" ds:itemID="{011924D2-1F0B-4E12-8080-7A56DFABDF09}">
  <ds:schemaRefs>
    <ds:schemaRef ds:uri="http://schemas.microsoft.com/sharepoint/v3/contenttype/forms"/>
  </ds:schemaRefs>
</ds:datastoreItem>
</file>

<file path=customXml/itemProps3.xml><?xml version="1.0" encoding="utf-8"?>
<ds:datastoreItem xmlns:ds="http://schemas.openxmlformats.org/officeDocument/2006/customXml" ds:itemID="{8FA2C07E-4A4A-4615-B306-A1BFDCC6CE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288db8-db90-4bc4-bf96-8feec7ad919a"/>
    <ds:schemaRef ds:uri="b6b9a32e-e381-4307-ab40-5e59805e50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6625</TotalTime>
  <Words>1058</Words>
  <Application>Microsoft Office PowerPoint</Application>
  <PresentationFormat>Widescreen</PresentationFormat>
  <Paragraphs>112</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Jagadesh Durairaj -X (jagdurai - INFOSYS LIMITED at Cisco)</dc:creator>
  <cp:lastModifiedBy>Manjunath Navalgund</cp:lastModifiedBy>
  <cp:revision>17</cp:revision>
  <dcterms:created xsi:type="dcterms:W3CDTF">2024-06-27T11:49:35Z</dcterms:created>
  <dcterms:modified xsi:type="dcterms:W3CDTF">2024-11-13T04:21:40Z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2024-06-27T12:10:00Z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0b1fb946-cfdd-409d-a22d-9016293b5a66</vt:lpwstr>
  </property>
  <property fmtid="{D5CDD505-2E9C-101B-9397-08002B2CF9AE}" pid="8" name="MSIP_Label_c8f49a32-fde3-48a5-9266-b5b0972a22dc_ContentBits">
    <vt:lpwstr>2</vt:lpwstr>
  </property>
  <property fmtid="{D5CDD505-2E9C-101B-9397-08002B2CF9AE}" pid="9" name="MSIP_Label_a0819fa7-4367-4500-ba88-dd630d977609_Enabled">
    <vt:lpwstr>true</vt:lpwstr>
  </property>
  <property fmtid="{D5CDD505-2E9C-101B-9397-08002B2CF9AE}" pid="10" name="MSIP_Label_a0819fa7-4367-4500-ba88-dd630d977609_SetDate">
    <vt:lpwstr>2024-07-23T10:06:35Z</vt:lpwstr>
  </property>
  <property fmtid="{D5CDD505-2E9C-101B-9397-08002B2CF9AE}" pid="11" name="MSIP_Label_a0819fa7-4367-4500-ba88-dd630d977609_Method">
    <vt:lpwstr>Standard</vt:lpwstr>
  </property>
  <property fmtid="{D5CDD505-2E9C-101B-9397-08002B2CF9AE}" pid="12" name="MSIP_Label_a0819fa7-4367-4500-ba88-dd630d977609_Name">
    <vt:lpwstr>a0819fa7-4367-4500-ba88-dd630d977609</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ActionId">
    <vt:lpwstr>9d89ced3-b91d-4193-8236-3fbdab868961</vt:lpwstr>
  </property>
  <property fmtid="{D5CDD505-2E9C-101B-9397-08002B2CF9AE}" pid="15" name="MSIP_Label_a0819fa7-4367-4500-ba88-dd630d977609_ContentBits">
    <vt:lpwstr>0</vt:lpwstr>
  </property>
  <property fmtid="{D5CDD505-2E9C-101B-9397-08002B2CF9AE}" pid="16" name="ContentTypeId">
    <vt:lpwstr>0x0101008B0E761B32F1DE4D969C3537AE4D7388</vt:lpwstr>
  </property>
</Properties>
</file>