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3813" r:id="rId5"/>
    <p:sldId id="3814" r:id="rId6"/>
    <p:sldId id="2076137482" r:id="rId7"/>
    <p:sldId id="2076137484" r:id="rId8"/>
    <p:sldId id="2076137483" r:id="rId9"/>
    <p:sldId id="2076137487" r:id="rId10"/>
    <p:sldId id="2076137485" r:id="rId11"/>
    <p:sldId id="207613744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447"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0C85B-B184-41F1-B4CF-D44638452A30}"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7C034-7546-446A-8CFC-D9E3F05A08D1}" type="slidenum">
              <a:rPr lang="en-IN" smtClean="0"/>
              <a:t>‹#›</a:t>
            </a:fld>
            <a:endParaRPr lang="en-IN"/>
          </a:p>
        </p:txBody>
      </p:sp>
    </p:spTree>
    <p:extLst>
      <p:ext uri="{BB962C8B-B14F-4D97-AF65-F5344CB8AC3E}">
        <p14:creationId xmlns:p14="http://schemas.microsoft.com/office/powerpoint/2010/main" val="265907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7C034-7546-446A-8CFC-D9E3F05A08D1}" type="slidenum">
              <a:rPr lang="en-IN" smtClean="0"/>
              <a:t>1</a:t>
            </a:fld>
            <a:endParaRPr lang="en-IN"/>
          </a:p>
        </p:txBody>
      </p:sp>
    </p:spTree>
    <p:extLst>
      <p:ext uri="{BB962C8B-B14F-4D97-AF65-F5344CB8AC3E}">
        <p14:creationId xmlns:p14="http://schemas.microsoft.com/office/powerpoint/2010/main" val="356803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.8-10 weeks </a:t>
            </a:r>
            <a:r>
              <a:rPr lang="en-US">
                <a:sym typeface="Wingdings" panose="05000000000000000000" pitchFamily="2" charset="2"/>
              </a:rPr>
              <a:t> Effort or 4 weeks duration?</a:t>
            </a:r>
            <a:endParaRPr lang="en-US"/>
          </a:p>
        </p:txBody>
      </p:sp>
    </p:spTree>
    <p:extLst>
      <p:ext uri="{BB962C8B-B14F-4D97-AF65-F5344CB8AC3E}">
        <p14:creationId xmlns:p14="http://schemas.microsoft.com/office/powerpoint/2010/main" val="128038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632D-8202-1C44-31B7-4EA792883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217697-30BE-64D3-E851-307BBC6E7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D47DF9-F9A7-FD17-FFC6-B21C7016749B}"/>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5" name="Footer Placeholder 4">
            <a:extLst>
              <a:ext uri="{FF2B5EF4-FFF2-40B4-BE49-F238E27FC236}">
                <a16:creationId xmlns:a16="http://schemas.microsoft.com/office/drawing/2014/main" id="{1AB0831A-7FB2-AFCB-99EB-674AFE97C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B3031-0CB6-E7CF-3CAE-6DC9EE7E7B7E}"/>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48095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8E93-8409-B729-E19B-A11760C83C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D0AD9E-A31A-855D-02AD-2D78E2782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F88E-FBC7-6082-9278-D704E4CC765F}"/>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5" name="Footer Placeholder 4">
            <a:extLst>
              <a:ext uri="{FF2B5EF4-FFF2-40B4-BE49-F238E27FC236}">
                <a16:creationId xmlns:a16="http://schemas.microsoft.com/office/drawing/2014/main" id="{DA1C60CA-5761-E870-A196-4B515164F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29C7B-09A8-47A4-24F3-B4840AACF557}"/>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353233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3497B-7EBD-F3E7-B62F-554B61E175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27C7B7-984D-E4E5-5B7D-E767F3EC8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E34D5-245E-BA9A-1A62-70366EC46DAA}"/>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5" name="Footer Placeholder 4">
            <a:extLst>
              <a:ext uri="{FF2B5EF4-FFF2-40B4-BE49-F238E27FC236}">
                <a16:creationId xmlns:a16="http://schemas.microsoft.com/office/drawing/2014/main" id="{0D94317D-04D5-18BE-40FC-73BCCA7E6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700A6-B95A-F512-8784-51C9FE319980}"/>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57954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5633828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MANA_Title Slide">
    <p:bg>
      <p:bgPr>
        <a:solidFill>
          <a:schemeClr val="bg1"/>
        </a:solidFill>
        <a:effectLst/>
      </p:bgPr>
    </p:bg>
    <p:spTree>
      <p:nvGrpSpPr>
        <p:cNvPr id="1" name=""/>
        <p:cNvGrpSpPr/>
        <p:nvPr/>
      </p:nvGrpSpPr>
      <p:grpSpPr>
        <a:xfrm>
          <a:off x="0" y="0"/>
          <a:ext cx="0" cy="0"/>
          <a:chOff x="0" y="0"/>
          <a:chExt cx="0" cy="0"/>
        </a:xfrm>
      </p:grpSpPr>
      <p:sp>
        <p:nvSpPr>
          <p:cNvPr id="4"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5"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6" name="Picture 5"/>
          <p:cNvPicPr>
            <a:picLocks noChangeAspect="1"/>
          </p:cNvPicPr>
          <p:nvPr userDrawn="1"/>
        </p:nvPicPr>
        <p:blipFill>
          <a:blip r:embed="rId2"/>
          <a:stretch>
            <a:fillRect/>
          </a:stretch>
        </p:blipFill>
        <p:spPr>
          <a:xfrm>
            <a:off x="10928640" y="6071136"/>
            <a:ext cx="975360" cy="498865"/>
          </a:xfrm>
          <a:prstGeom prst="rect">
            <a:avLst/>
          </a:prstGeom>
        </p:spPr>
      </p:pic>
    </p:spTree>
    <p:extLst>
      <p:ext uri="{BB962C8B-B14F-4D97-AF65-F5344CB8AC3E}">
        <p14:creationId xmlns:p14="http://schemas.microsoft.com/office/powerpoint/2010/main" val="93820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1E28-DFE8-D1BA-C92A-9F42B2A677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E1FAEB-E321-2C7B-7824-8E375E110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59DB4B-DF1B-9B49-8E20-C311854636D4}"/>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5" name="Footer Placeholder 4">
            <a:extLst>
              <a:ext uri="{FF2B5EF4-FFF2-40B4-BE49-F238E27FC236}">
                <a16:creationId xmlns:a16="http://schemas.microsoft.com/office/drawing/2014/main" id="{AAD10D27-A376-9FF2-0243-FF45FBDB3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AF38F-A80D-08E6-C8E3-EBDD709A71DB}"/>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258536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CD07-CC9E-86BE-1EEE-F49DF2CF4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5D85A-316C-6B51-3DA4-F3496648B9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FFB88-1EB7-CD6A-12F9-6E8C875C9854}"/>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5" name="Footer Placeholder 4">
            <a:extLst>
              <a:ext uri="{FF2B5EF4-FFF2-40B4-BE49-F238E27FC236}">
                <a16:creationId xmlns:a16="http://schemas.microsoft.com/office/drawing/2014/main" id="{569D93E4-4229-B9D5-A21E-B8830C00B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039DE-6632-464D-4F24-073F7E6EA256}"/>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257981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4C32-7FD7-D9A6-F177-5E08DD27E3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7B9B6B-B48C-B1D5-E781-58CF34839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CEE418-4168-7C07-299F-C72EA8DAF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38F47E-6CA7-6AC2-76ED-1641ACAC08B7}"/>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6" name="Footer Placeholder 5">
            <a:extLst>
              <a:ext uri="{FF2B5EF4-FFF2-40B4-BE49-F238E27FC236}">
                <a16:creationId xmlns:a16="http://schemas.microsoft.com/office/drawing/2014/main" id="{1D9F0758-FC96-C9EF-B7B6-3B2304638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28D63-62D7-0CD6-4600-C1A6AD57D337}"/>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177944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37D8-63D8-8F12-92D7-5651D36F6E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0F6B96-E4AA-01BD-B591-73F605453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D339D-BFCF-D75A-B261-1C04849FB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5B591C-3DF8-6709-DF73-76D587E83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4BEAD-EC43-6C11-6639-866BAE917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9BE66-AC90-512B-E632-62739745F3D5}"/>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8" name="Footer Placeholder 7">
            <a:extLst>
              <a:ext uri="{FF2B5EF4-FFF2-40B4-BE49-F238E27FC236}">
                <a16:creationId xmlns:a16="http://schemas.microsoft.com/office/drawing/2014/main" id="{5A63B850-D06A-A7F7-2EB9-3362A01934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BEF764-C747-9C3F-34CE-80DD6D21315A}"/>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316538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23D2-E774-CF94-B2FB-68884A4E84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0DE959-0CB8-B29E-1D43-54A4443A9455}"/>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4" name="Footer Placeholder 3">
            <a:extLst>
              <a:ext uri="{FF2B5EF4-FFF2-40B4-BE49-F238E27FC236}">
                <a16:creationId xmlns:a16="http://schemas.microsoft.com/office/drawing/2014/main" id="{CB82F806-AF52-F511-8B2F-41390E1311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E70060-ECFC-2CFC-CB68-6D76B21BD288}"/>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212563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1B793-D46C-B1BC-F33E-38D3D3CB5703}"/>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3" name="Footer Placeholder 2">
            <a:extLst>
              <a:ext uri="{FF2B5EF4-FFF2-40B4-BE49-F238E27FC236}">
                <a16:creationId xmlns:a16="http://schemas.microsoft.com/office/drawing/2014/main" id="{548AEC18-D2A6-4523-D396-F4D281CAFE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DF08F-889C-AA84-B034-ACF6927C3FC1}"/>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269082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38D0-572E-DE10-A4E5-75C86638D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E9B495-EA6E-F670-B38D-B26718098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9B0589-0DFD-909D-D6ED-6A534CE47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CF898-3411-EE83-FDEB-E81E8EED0520}"/>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6" name="Footer Placeholder 5">
            <a:extLst>
              <a:ext uri="{FF2B5EF4-FFF2-40B4-BE49-F238E27FC236}">
                <a16:creationId xmlns:a16="http://schemas.microsoft.com/office/drawing/2014/main" id="{B0B34E97-C973-AB3D-02F9-2DF739215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C4C0E-46B1-6AAC-E1FC-F35B395768F0}"/>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393921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332D-9979-D467-B2CD-86E05CCCD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B69AF1-1B0A-6C9B-16A0-4BE19EB4A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A6C326-8849-C407-520C-6A41CBCAF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CA36B-0A8D-422A-BB89-E030C2DA283D}"/>
              </a:ext>
            </a:extLst>
          </p:cNvPr>
          <p:cNvSpPr>
            <a:spLocks noGrp="1"/>
          </p:cNvSpPr>
          <p:nvPr>
            <p:ph type="dt" sz="half" idx="10"/>
          </p:nvPr>
        </p:nvSpPr>
        <p:spPr/>
        <p:txBody>
          <a:bodyPr/>
          <a:lstStyle/>
          <a:p>
            <a:fld id="{6E3DC9C8-1B07-4FD8-BDB6-6DAE6711653F}" type="datetimeFigureOut">
              <a:rPr lang="en-IN" smtClean="0"/>
              <a:t>15-11-2024</a:t>
            </a:fld>
            <a:endParaRPr lang="en-IN"/>
          </a:p>
        </p:txBody>
      </p:sp>
      <p:sp>
        <p:nvSpPr>
          <p:cNvPr id="6" name="Footer Placeholder 5">
            <a:extLst>
              <a:ext uri="{FF2B5EF4-FFF2-40B4-BE49-F238E27FC236}">
                <a16:creationId xmlns:a16="http://schemas.microsoft.com/office/drawing/2014/main" id="{BBC19C56-B6DD-046F-E6AD-3BFC79E454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3A2C9A-4E3E-E6FF-A590-4692CB3DCA35}"/>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12407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55C09-8393-0477-436A-CB1045E8E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F4796E-77A1-EFD0-84BC-BD7AEC7E6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C3571-5C77-F8DA-1160-A4EC081C1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DC9C8-1B07-4FD8-BDB6-6DAE6711653F}" type="datetimeFigureOut">
              <a:rPr lang="en-IN" smtClean="0"/>
              <a:t>15-11-2024</a:t>
            </a:fld>
            <a:endParaRPr lang="en-IN"/>
          </a:p>
        </p:txBody>
      </p:sp>
      <p:sp>
        <p:nvSpPr>
          <p:cNvPr id="5" name="Footer Placeholder 4">
            <a:extLst>
              <a:ext uri="{FF2B5EF4-FFF2-40B4-BE49-F238E27FC236}">
                <a16:creationId xmlns:a16="http://schemas.microsoft.com/office/drawing/2014/main" id="{9541CEA0-00C0-DC12-3CB1-08AC212ED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357382B-27C1-7235-805A-B2785CEBF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035D19-FCFB-41AD-8966-39A4F36A3EA8}" type="slidenum">
              <a:rPr lang="en-IN" smtClean="0"/>
              <a:t>‹#›</a:t>
            </a:fld>
            <a:endParaRPr lang="en-IN"/>
          </a:p>
        </p:txBody>
      </p:sp>
    </p:spTree>
    <p:extLst>
      <p:ext uri="{BB962C8B-B14F-4D97-AF65-F5344CB8AC3E}">
        <p14:creationId xmlns:p14="http://schemas.microsoft.com/office/powerpoint/2010/main" val="373866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74">
            <a:extLst>
              <a:ext uri="{FF2B5EF4-FFF2-40B4-BE49-F238E27FC236}">
                <a16:creationId xmlns:a16="http://schemas.microsoft.com/office/drawing/2014/main" id="{BCE9E3E0-8CF3-6D4C-2C25-29C6665A56FE}"/>
              </a:ext>
            </a:extLst>
          </p:cNvPr>
          <p:cNvSpPr>
            <a:spLocks noGrp="1"/>
          </p:cNvSpPr>
          <p:nvPr/>
        </p:nvSpPr>
        <p:spPr>
          <a:xfrm>
            <a:off x="1887771" y="2447890"/>
            <a:ext cx="8613204" cy="411486"/>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007C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endParaRPr lang="en-US" sz="3600" dirty="0">
              <a:solidFill>
                <a:srgbClr val="00B0F0"/>
              </a:solidFill>
            </a:endParaRPr>
          </a:p>
        </p:txBody>
      </p:sp>
      <p:sp>
        <p:nvSpPr>
          <p:cNvPr id="3" name="Title 3">
            <a:extLst>
              <a:ext uri="{FF2B5EF4-FFF2-40B4-BE49-F238E27FC236}">
                <a16:creationId xmlns:a16="http://schemas.microsoft.com/office/drawing/2014/main" id="{EAADAD6A-886D-414E-BFB7-E1F9CC55EBAC}"/>
              </a:ext>
            </a:extLst>
          </p:cNvPr>
          <p:cNvSpPr txBox="1">
            <a:spLocks/>
          </p:cNvSpPr>
          <p:nvPr/>
        </p:nvSpPr>
        <p:spPr>
          <a:xfrm>
            <a:off x="188008" y="202121"/>
            <a:ext cx="11434233" cy="39793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hangingPunct="0"/>
            <a:r>
              <a:rPr lang="en-US">
                <a:solidFill>
                  <a:srgbClr val="0070C0"/>
                </a:solidFill>
                <a:latin typeface="Arial Narrow" panose="020B0606020202030204" pitchFamily="34" charset="0"/>
              </a:rPr>
              <a:t>Table</a:t>
            </a:r>
            <a:r>
              <a:rPr lang="en-US" sz="3200">
                <a:solidFill>
                  <a:schemeClr val="tx2">
                    <a:lumMod val="75000"/>
                  </a:schemeClr>
                </a:solidFill>
              </a:rPr>
              <a:t> </a:t>
            </a:r>
            <a:r>
              <a:rPr lang="en-US">
                <a:solidFill>
                  <a:srgbClr val="0070C0"/>
                </a:solidFill>
                <a:latin typeface="Arial Narrow" panose="020B0606020202030204" pitchFamily="34" charset="0"/>
              </a:rPr>
              <a:t>of</a:t>
            </a:r>
            <a:r>
              <a:rPr lang="en-US" sz="3200">
                <a:solidFill>
                  <a:schemeClr val="tx2">
                    <a:lumMod val="75000"/>
                  </a:schemeClr>
                </a:solidFill>
              </a:rPr>
              <a:t> </a:t>
            </a:r>
            <a:r>
              <a:rPr lang="en-US">
                <a:solidFill>
                  <a:srgbClr val="0070C0"/>
                </a:solidFill>
                <a:latin typeface="Arial Narrow" panose="020B0606020202030204" pitchFamily="34" charset="0"/>
              </a:rPr>
              <a:t>Contents</a:t>
            </a:r>
            <a:endParaRPr lang="en-US" dirty="0">
              <a:solidFill>
                <a:srgbClr val="0070C0"/>
              </a:solidFill>
              <a:latin typeface="Arial Narrow" panose="020B0606020202030204" pitchFamily="34" charset="0"/>
            </a:endParaRPr>
          </a:p>
        </p:txBody>
      </p:sp>
      <p:sp>
        <p:nvSpPr>
          <p:cNvPr id="4" name="Title 14">
            <a:extLst>
              <a:ext uri="{FF2B5EF4-FFF2-40B4-BE49-F238E27FC236}">
                <a16:creationId xmlns:a16="http://schemas.microsoft.com/office/drawing/2014/main" id="{C6074A2F-442C-466F-8E98-3CB065CD5F11}"/>
              </a:ext>
            </a:extLst>
          </p:cNvPr>
          <p:cNvSpPr txBox="1">
            <a:spLocks/>
          </p:cNvSpPr>
          <p:nvPr/>
        </p:nvSpPr>
        <p:spPr>
          <a:xfrm>
            <a:off x="1523928" y="1343585"/>
            <a:ext cx="6789561" cy="330295"/>
          </a:xfrm>
          <a:prstGeom prst="rect">
            <a:avLst/>
          </a:prstGeom>
        </p:spPr>
        <p:txBody>
          <a:bodyPr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600">
                <a:solidFill>
                  <a:schemeClr val="bg1"/>
                </a:solidFill>
                <a:latin typeface="Arial"/>
                <a:ea typeface="Arial"/>
                <a:cs typeface="Arial"/>
              </a:defRPr>
            </a:lvl1pPr>
            <a:lvl2pPr indent="0">
              <a:defRPr sz="2400">
                <a:solidFill>
                  <a:srgbClr val="2670C3"/>
                </a:solidFill>
                <a:latin typeface="Arial"/>
                <a:ea typeface="Arial"/>
                <a:cs typeface="Arial"/>
              </a:defRPr>
            </a:lvl2pPr>
            <a:lvl3pPr indent="0">
              <a:defRPr sz="2400">
                <a:solidFill>
                  <a:srgbClr val="2670C3"/>
                </a:solidFill>
                <a:latin typeface="Arial"/>
                <a:ea typeface="Arial"/>
                <a:cs typeface="Arial"/>
              </a:defRPr>
            </a:lvl3pPr>
            <a:lvl4pPr indent="0">
              <a:defRPr sz="2400">
                <a:solidFill>
                  <a:srgbClr val="2670C3"/>
                </a:solidFill>
                <a:latin typeface="Arial"/>
                <a:ea typeface="Arial"/>
                <a:cs typeface="Arial"/>
              </a:defRPr>
            </a:lvl4pPr>
            <a:lvl5pPr indent="0">
              <a:defRPr sz="2400">
                <a:solidFill>
                  <a:srgbClr val="2670C3"/>
                </a:solidFill>
                <a:latin typeface="Arial"/>
                <a:ea typeface="Arial"/>
                <a:cs typeface="Arial"/>
              </a:defRPr>
            </a:lvl5pPr>
            <a:lvl6pPr indent="0">
              <a:defRPr sz="2400">
                <a:solidFill>
                  <a:srgbClr val="2670C3"/>
                </a:solidFill>
                <a:latin typeface="Arial"/>
                <a:ea typeface="Arial"/>
                <a:cs typeface="Arial"/>
              </a:defRPr>
            </a:lvl6pPr>
            <a:lvl7pPr indent="0">
              <a:defRPr sz="2400">
                <a:solidFill>
                  <a:srgbClr val="2670C3"/>
                </a:solidFill>
                <a:latin typeface="Arial"/>
                <a:ea typeface="Arial"/>
                <a:cs typeface="Arial"/>
              </a:defRPr>
            </a:lvl7pPr>
            <a:lvl8pPr indent="0">
              <a:defRPr sz="2400">
                <a:solidFill>
                  <a:srgbClr val="2670C3"/>
                </a:solidFill>
                <a:latin typeface="Arial"/>
                <a:ea typeface="Arial"/>
                <a:cs typeface="Arial"/>
              </a:defRPr>
            </a:lvl8pPr>
            <a:lvl9pPr indent="0">
              <a:defRPr sz="2400">
                <a:solidFill>
                  <a:srgbClr val="2670C3"/>
                </a:solidFill>
                <a:latin typeface="Arial"/>
                <a:ea typeface="Arial"/>
                <a:cs typeface="Arial"/>
              </a:defRPr>
            </a:lvl9pPr>
          </a:lstStyle>
          <a:p>
            <a:pPr marL="457200" indent="-457200">
              <a:buAutoNum type="arabicPeriod"/>
            </a:pPr>
            <a:r>
              <a:rPr lang="en-US" sz="2133" dirty="0">
                <a:solidFill>
                  <a:schemeClr val="tx1"/>
                </a:solidFill>
              </a:rPr>
              <a:t>Client Overview &amp; objective</a:t>
            </a:r>
          </a:p>
          <a:p>
            <a:pPr marL="457200" indent="-457200">
              <a:buAutoNum type="arabicPeriod"/>
            </a:pPr>
            <a:r>
              <a:rPr lang="en-US" sz="2133" dirty="0">
                <a:solidFill>
                  <a:schemeClr val="tx1"/>
                </a:solidFill>
              </a:rPr>
              <a:t>Key Contributions </a:t>
            </a:r>
          </a:p>
          <a:p>
            <a:pPr marL="457200" indent="-457200">
              <a:buAutoNum type="arabicPeriod"/>
            </a:pPr>
            <a:r>
              <a:rPr lang="en-US" sz="2133" dirty="0">
                <a:solidFill>
                  <a:schemeClr val="tx1"/>
                </a:solidFill>
              </a:rPr>
              <a:t>Challenges Encountered</a:t>
            </a:r>
          </a:p>
          <a:p>
            <a:pPr marL="457200" indent="-457200">
              <a:buAutoNum type="arabicPeriod"/>
            </a:pPr>
            <a:r>
              <a:rPr lang="en-US" sz="2133" dirty="0">
                <a:solidFill>
                  <a:schemeClr val="tx1"/>
                </a:solidFill>
              </a:rPr>
              <a:t>Future Initiatives &amp; Strategic Focus</a:t>
            </a:r>
          </a:p>
          <a:p>
            <a:pPr marL="457200" indent="-457200">
              <a:buAutoNum type="arabicPeriod"/>
            </a:pPr>
            <a:r>
              <a:rPr lang="en-US" sz="2133" dirty="0">
                <a:solidFill>
                  <a:schemeClr val="tx1"/>
                </a:solidFill>
              </a:rPr>
              <a:t>Key Insights &amp; Learnings</a:t>
            </a:r>
          </a:p>
        </p:txBody>
      </p:sp>
    </p:spTree>
    <p:extLst>
      <p:ext uri="{BB962C8B-B14F-4D97-AF65-F5344CB8AC3E}">
        <p14:creationId xmlns:p14="http://schemas.microsoft.com/office/powerpoint/2010/main" val="7296260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D8940-1C8F-F5E9-5816-5D5BC8D95D52}"/>
              </a:ext>
            </a:extLst>
          </p:cNvPr>
          <p:cNvSpPr txBox="1"/>
          <p:nvPr/>
        </p:nvSpPr>
        <p:spPr>
          <a:xfrm>
            <a:off x="0" y="0"/>
            <a:ext cx="12381876" cy="707886"/>
          </a:xfrm>
          <a:prstGeom prst="rect">
            <a:avLst/>
          </a:prstGeom>
          <a:noFill/>
        </p:spPr>
        <p:txBody>
          <a:bodyPr wrap="square" rtlCol="0">
            <a:spAutoFit/>
          </a:bodyPr>
          <a:lstStyle/>
          <a:p>
            <a:r>
              <a:rPr lang="en-IN" sz="4000" dirty="0">
                <a:solidFill>
                  <a:srgbClr val="0070C0"/>
                </a:solidFill>
                <a:latin typeface="Arial Narrow" panose="020B0606020202030204" pitchFamily="34" charset="0"/>
                <a:ea typeface="+mj-ea"/>
                <a:cs typeface="+mj-cs"/>
              </a:rPr>
              <a:t>Client - Liberty Global Telecommunications company</a:t>
            </a:r>
          </a:p>
        </p:txBody>
      </p:sp>
      <p:sp>
        <p:nvSpPr>
          <p:cNvPr id="4" name="Rectangle 3">
            <a:extLst>
              <a:ext uri="{FF2B5EF4-FFF2-40B4-BE49-F238E27FC236}">
                <a16:creationId xmlns:a16="http://schemas.microsoft.com/office/drawing/2014/main" id="{19F68E05-868F-A6DC-5AFF-34DC6D1BC7A6}"/>
              </a:ext>
            </a:extLst>
          </p:cNvPr>
          <p:cNvSpPr/>
          <p:nvPr/>
        </p:nvSpPr>
        <p:spPr>
          <a:xfrm>
            <a:off x="161144" y="1447426"/>
            <a:ext cx="11869711" cy="1323439"/>
          </a:xfrm>
          <a:prstGeom prst="rect">
            <a:avLst/>
          </a:prstGeom>
        </p:spPr>
        <p:txBody>
          <a:bodyPr wrap="square">
            <a:spAutoFit/>
          </a:bodyPr>
          <a:lstStyle/>
          <a:p>
            <a:pPr algn="just" defTabSz="1219060">
              <a:spcAft>
                <a:spcPts val="800"/>
              </a:spcAft>
              <a:buClr>
                <a:srgbClr val="ED7D31"/>
              </a:buClr>
              <a:buSzPct val="100000"/>
              <a:defRPr/>
            </a:pPr>
            <a:r>
              <a:rPr lang="en-US" sz="2000" dirty="0"/>
              <a:t>Liberty Global is a leading international telecommunications company, providing broadband, TV, and mobile services across global. Infosys support its digital transformation initiatives. The collaboration focuses on enhancing operational efficiency, customer experience, and leveraging innovative technologies. Also helps  growth through scalable solutions, cloud adoption.</a:t>
            </a:r>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90AD917-F74B-1AA4-9DC0-8F86047A6071}"/>
              </a:ext>
            </a:extLst>
          </p:cNvPr>
          <p:cNvSpPr txBox="1"/>
          <p:nvPr/>
        </p:nvSpPr>
        <p:spPr>
          <a:xfrm>
            <a:off x="152398" y="801095"/>
            <a:ext cx="3912433" cy="646331"/>
          </a:xfrm>
          <a:prstGeom prst="rect">
            <a:avLst/>
          </a:prstGeom>
          <a:noFill/>
        </p:spPr>
        <p:txBody>
          <a:bodyPr wrap="square" rtlCol="0">
            <a:spAutoFit/>
          </a:bodyPr>
          <a:lstStyle/>
          <a:p>
            <a:r>
              <a:rPr lang="en-IN" sz="3600" dirty="0">
                <a:solidFill>
                  <a:srgbClr val="0070C0"/>
                </a:solidFill>
                <a:latin typeface="Arial Narrow" panose="020B0606020202030204" pitchFamily="34" charset="0"/>
                <a:ea typeface="+mj-ea"/>
                <a:cs typeface="+mj-cs"/>
              </a:rPr>
              <a:t>Context</a:t>
            </a:r>
          </a:p>
        </p:txBody>
      </p:sp>
      <p:sp>
        <p:nvSpPr>
          <p:cNvPr id="6" name="TextBox 5">
            <a:extLst>
              <a:ext uri="{FF2B5EF4-FFF2-40B4-BE49-F238E27FC236}">
                <a16:creationId xmlns:a16="http://schemas.microsoft.com/office/drawing/2014/main" id="{2329AF2E-0B80-4FBB-9353-B845355F82F1}"/>
              </a:ext>
            </a:extLst>
          </p:cNvPr>
          <p:cNvSpPr txBox="1"/>
          <p:nvPr/>
        </p:nvSpPr>
        <p:spPr>
          <a:xfrm>
            <a:off x="152398" y="3510406"/>
            <a:ext cx="11516688" cy="1477328"/>
          </a:xfrm>
          <a:prstGeom prst="rect">
            <a:avLst/>
          </a:prstGeom>
          <a:noFill/>
        </p:spPr>
        <p:txBody>
          <a:bodyPr wrap="square">
            <a:spAutoFit/>
          </a:bodyPr>
          <a:lstStyle/>
          <a:p>
            <a:r>
              <a:rPr lang="en-US" dirty="0"/>
              <a:t>As part of the RTE DevOps team for frontend, Our role is to automate the integration, building, testing, and deployment of frontend applications, including managing Infrastructure as Code (</a:t>
            </a:r>
            <a:r>
              <a:rPr lang="en-US" dirty="0" err="1"/>
              <a:t>IaC</a:t>
            </a:r>
            <a:r>
              <a:rPr lang="en-US" dirty="0"/>
              <a:t>) for environments. To ensure smooth collaboration with other teams, enabling fast delivery of high-quality, stable, and scalable frontend features. By managing CI/CD pipelines, automating tests, and maintaining environments, to ensure the frontend is ready for deployment and aligned with the overall release process.</a:t>
            </a:r>
            <a:endParaRPr lang="en-IN" dirty="0"/>
          </a:p>
        </p:txBody>
      </p:sp>
      <p:sp>
        <p:nvSpPr>
          <p:cNvPr id="7" name="TextBox 6">
            <a:extLst>
              <a:ext uri="{FF2B5EF4-FFF2-40B4-BE49-F238E27FC236}">
                <a16:creationId xmlns:a16="http://schemas.microsoft.com/office/drawing/2014/main" id="{70386051-8A3E-4374-BD36-97AC750B347F}"/>
              </a:ext>
            </a:extLst>
          </p:cNvPr>
          <p:cNvSpPr txBox="1"/>
          <p:nvPr/>
        </p:nvSpPr>
        <p:spPr>
          <a:xfrm>
            <a:off x="161144" y="2782669"/>
            <a:ext cx="3912433" cy="646331"/>
          </a:xfrm>
          <a:prstGeom prst="rect">
            <a:avLst/>
          </a:prstGeom>
          <a:noFill/>
        </p:spPr>
        <p:txBody>
          <a:bodyPr wrap="square" rtlCol="0">
            <a:spAutoFit/>
          </a:bodyPr>
          <a:lstStyle/>
          <a:p>
            <a:r>
              <a:rPr lang="en-US" sz="3600" dirty="0">
                <a:solidFill>
                  <a:srgbClr val="0070C0"/>
                </a:solidFill>
                <a:latin typeface="Arial Narrow" panose="020B0606020202030204" pitchFamily="34" charset="0"/>
                <a:ea typeface="+mj-ea"/>
                <a:cs typeface="+mj-cs"/>
              </a:rPr>
              <a:t>Our objective</a:t>
            </a:r>
            <a:endParaRPr lang="en-IN" sz="3600" dirty="0">
              <a:solidFill>
                <a:srgbClr val="0070C0"/>
              </a:solidFill>
              <a:latin typeface="Arial Narrow" panose="020B0606020202030204" pitchFamily="34" charset="0"/>
              <a:ea typeface="+mj-ea"/>
              <a:cs typeface="+mj-cs"/>
            </a:endParaRPr>
          </a:p>
        </p:txBody>
      </p:sp>
    </p:spTree>
    <p:extLst>
      <p:ext uri="{BB962C8B-B14F-4D97-AF65-F5344CB8AC3E}">
        <p14:creationId xmlns:p14="http://schemas.microsoft.com/office/powerpoint/2010/main" val="9748967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AB4B3538-990B-4871-BFE8-148B053589D0}"/>
              </a:ext>
            </a:extLst>
          </p:cNvPr>
          <p:cNvSpPr txBox="1"/>
          <p:nvPr/>
        </p:nvSpPr>
        <p:spPr>
          <a:xfrm>
            <a:off x="564885" y="843677"/>
            <a:ext cx="10229316" cy="2585323"/>
          </a:xfrm>
          <a:prstGeom prst="rect">
            <a:avLst/>
          </a:prstGeom>
          <a:noFill/>
        </p:spPr>
        <p:txBody>
          <a:bodyPr wrap="square">
            <a:spAutoFit/>
          </a:bodyPr>
          <a:lstStyle/>
          <a:p>
            <a:r>
              <a:rPr lang="en-US" dirty="0"/>
              <a:t>The main responsibilities included managing important systems, automating tasks, ensuring security, and overseeing the development and deployment process. This involved tasks like:</a:t>
            </a:r>
          </a:p>
          <a:p>
            <a:endParaRPr lang="en-US" dirty="0"/>
          </a:p>
          <a:p>
            <a:pPr marL="285750" indent="-285750">
              <a:buFont typeface="Arial" panose="020B0604020202020204" pitchFamily="34" charset="0"/>
              <a:buChar char="•"/>
            </a:pPr>
            <a:r>
              <a:rPr lang="en-US" dirty="0"/>
              <a:t>Upgrading and maintaining the EKS cluster (a system for running apps in the cloud) using Terraform.</a:t>
            </a:r>
          </a:p>
          <a:p>
            <a:pPr marL="285750" indent="-285750">
              <a:buFont typeface="Arial" panose="020B0604020202020204" pitchFamily="34" charset="0"/>
              <a:buChar char="•"/>
            </a:pPr>
            <a:r>
              <a:rPr lang="en-US" dirty="0"/>
              <a:t>Customizing Docker images for use in automated build and deployment processes.</a:t>
            </a:r>
          </a:p>
          <a:p>
            <a:pPr marL="285750" indent="-285750">
              <a:buFont typeface="Arial" panose="020B0604020202020204" pitchFamily="34" charset="0"/>
              <a:buChar char="•"/>
            </a:pPr>
            <a:r>
              <a:rPr lang="en-US" dirty="0"/>
              <a:t>Setting up IP whitelisting on WAF (to control which IP addresses can access the system) and handling SSL certificate updates (for secure connections).</a:t>
            </a:r>
          </a:p>
          <a:p>
            <a:pPr marL="285750" indent="-285750">
              <a:buFont typeface="Arial" panose="020B0604020202020204" pitchFamily="34" charset="0"/>
              <a:buChar char="•"/>
            </a:pPr>
            <a:r>
              <a:rPr lang="en-US" dirty="0"/>
              <a:t>Updating Jenkins automation tools and maintaining monitoring systems to keep everything running smoothly.</a:t>
            </a:r>
            <a:endParaRPr lang="en-IN" dirty="0"/>
          </a:p>
        </p:txBody>
      </p:sp>
      <p:sp>
        <p:nvSpPr>
          <p:cNvPr id="39" name="TextBox 38">
            <a:extLst>
              <a:ext uri="{FF2B5EF4-FFF2-40B4-BE49-F238E27FC236}">
                <a16:creationId xmlns:a16="http://schemas.microsoft.com/office/drawing/2014/main" id="{F64FC29B-E014-43B0-9685-E34C9943CCB3}"/>
              </a:ext>
            </a:extLst>
          </p:cNvPr>
          <p:cNvSpPr txBox="1"/>
          <p:nvPr/>
        </p:nvSpPr>
        <p:spPr>
          <a:xfrm>
            <a:off x="0" y="0"/>
            <a:ext cx="7768206" cy="646331"/>
          </a:xfrm>
          <a:prstGeom prst="rect">
            <a:avLst/>
          </a:prstGeom>
          <a:noFill/>
        </p:spPr>
        <p:txBody>
          <a:bodyPr wrap="square">
            <a:spAutoFit/>
          </a:bodyPr>
          <a:lstStyle/>
          <a:p>
            <a:r>
              <a:rPr kumimoji="0" lang="en-IN" sz="3600" b="0" i="0" u="none" strike="noStrike" kern="1200" cap="none" spc="0" normalizeH="0" baseline="0" noProof="0" dirty="0">
                <a:ln>
                  <a:noFill/>
                </a:ln>
                <a:solidFill>
                  <a:srgbClr val="0070C0"/>
                </a:solidFill>
                <a:effectLst/>
                <a:uLnTx/>
                <a:uFillTx/>
                <a:latin typeface="Arial Narrow" panose="020B0606020202030204" pitchFamily="34" charset="0"/>
                <a:ea typeface="+mn-ea"/>
                <a:cs typeface="+mn-cs"/>
              </a:rPr>
              <a:t>Key Contributions</a:t>
            </a:r>
          </a:p>
        </p:txBody>
      </p:sp>
    </p:spTree>
    <p:extLst>
      <p:ext uri="{BB962C8B-B14F-4D97-AF65-F5344CB8AC3E}">
        <p14:creationId xmlns:p14="http://schemas.microsoft.com/office/powerpoint/2010/main" val="300258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E3D23-E133-3156-9FB7-636F4B54051C}"/>
              </a:ext>
            </a:extLst>
          </p:cNvPr>
          <p:cNvSpPr txBox="1"/>
          <p:nvPr/>
        </p:nvSpPr>
        <p:spPr>
          <a:xfrm>
            <a:off x="2982" y="141597"/>
            <a:ext cx="9493356" cy="707886"/>
          </a:xfrm>
          <a:prstGeom prst="rect">
            <a:avLst/>
          </a:prstGeom>
          <a:noFill/>
        </p:spPr>
        <p:txBody>
          <a:bodyPr wrap="square" rtlCol="0">
            <a:spAutoFit/>
          </a:bodyPr>
          <a:lstStyle/>
          <a:p>
            <a:pPr hangingPunct="1">
              <a:defRPr/>
            </a:pPr>
            <a:r>
              <a:rPr lang="en-US" sz="4000" dirty="0">
                <a:solidFill>
                  <a:srgbClr val="0070C0"/>
                </a:solidFill>
                <a:latin typeface="Arial Narrow" panose="020B0606020202030204" pitchFamily="34" charset="0"/>
                <a:ea typeface="+mj-ea"/>
                <a:cs typeface="+mj-cs"/>
              </a:rPr>
              <a:t>How we done EKS update with out reports? </a:t>
            </a:r>
          </a:p>
        </p:txBody>
      </p:sp>
      <p:sp>
        <p:nvSpPr>
          <p:cNvPr id="5" name="TextBox 4">
            <a:extLst>
              <a:ext uri="{FF2B5EF4-FFF2-40B4-BE49-F238E27FC236}">
                <a16:creationId xmlns:a16="http://schemas.microsoft.com/office/drawing/2014/main" id="{10EA7D43-81F4-4864-8883-A643AE74A5DD}"/>
              </a:ext>
            </a:extLst>
          </p:cNvPr>
          <p:cNvSpPr txBox="1"/>
          <p:nvPr/>
        </p:nvSpPr>
        <p:spPr>
          <a:xfrm>
            <a:off x="436228" y="1140903"/>
            <a:ext cx="8663730" cy="2923877"/>
          </a:xfrm>
          <a:prstGeom prst="rect">
            <a:avLst/>
          </a:prstGeom>
          <a:noFill/>
        </p:spPr>
        <p:txBody>
          <a:bodyPr wrap="square">
            <a:spAutoFit/>
          </a:bodyPr>
          <a:lstStyle/>
          <a:p>
            <a:r>
              <a:rPr lang="en-US" sz="2000" dirty="0">
                <a:solidFill>
                  <a:schemeClr val="tx2">
                    <a:lumMod val="75000"/>
                    <a:lumOff val="25000"/>
                  </a:schemeClr>
                </a:solidFill>
              </a:rPr>
              <a:t>Pre-Upgrade Checks:</a:t>
            </a:r>
          </a:p>
          <a:p>
            <a:pPr marL="285750" indent="-285750">
              <a:buFont typeface="Arial" panose="020B0604020202020204" pitchFamily="34" charset="0"/>
              <a:buChar char="•"/>
            </a:pPr>
            <a:r>
              <a:rPr lang="en-US" dirty="0"/>
              <a:t>Created an architecture diagram to map out the current setup.</a:t>
            </a:r>
          </a:p>
          <a:p>
            <a:pPr marL="285750" indent="-285750">
              <a:buFont typeface="Arial" panose="020B0604020202020204" pitchFamily="34" charset="0"/>
              <a:buChar char="•"/>
            </a:pPr>
            <a:r>
              <a:rPr lang="en-US" dirty="0"/>
              <a:t>Listed &amp; Checked that all drivers (e.g., EBS) were compatible with the new EKS version.</a:t>
            </a:r>
          </a:p>
          <a:p>
            <a:pPr marL="285750" indent="-285750">
              <a:buFont typeface="Arial" panose="020B0604020202020204" pitchFamily="34" charset="0"/>
              <a:buChar char="•"/>
            </a:pPr>
            <a:r>
              <a:rPr lang="en-US" dirty="0"/>
              <a:t>Reviewed AWS and Kubernetes documentation for upgrade requirements.</a:t>
            </a:r>
          </a:p>
          <a:p>
            <a:pPr marL="285750" indent="-285750">
              <a:buFont typeface="Arial" panose="020B0604020202020204" pitchFamily="34" charset="0"/>
              <a:buChar char="•"/>
            </a:pPr>
            <a:r>
              <a:rPr lang="en-US" dirty="0"/>
              <a:t>Verified compatibility of Kubernetes workloads, node groups, and storage (EBS/PVCs) with the new version.</a:t>
            </a:r>
          </a:p>
          <a:p>
            <a:endParaRPr lang="en-US" dirty="0"/>
          </a:p>
          <a:p>
            <a:r>
              <a:rPr lang="en-US" sz="2000" dirty="0">
                <a:solidFill>
                  <a:schemeClr val="tx2">
                    <a:lumMod val="75000"/>
                    <a:lumOff val="25000"/>
                  </a:schemeClr>
                </a:solidFill>
              </a:rPr>
              <a:t>Post-Upgrade Testing:</a:t>
            </a:r>
          </a:p>
          <a:p>
            <a:r>
              <a:rPr lang="en-US" dirty="0"/>
              <a:t>Tested auto-scaling, node scaling, and PVC functionality to ensure no disruptions or performance issues.</a:t>
            </a:r>
            <a:endParaRPr lang="en-IN" dirty="0"/>
          </a:p>
        </p:txBody>
      </p:sp>
    </p:spTree>
    <p:extLst>
      <p:ext uri="{BB962C8B-B14F-4D97-AF65-F5344CB8AC3E}">
        <p14:creationId xmlns:p14="http://schemas.microsoft.com/office/powerpoint/2010/main" val="30191450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D8940-1C8F-F5E9-5816-5D5BC8D95D52}"/>
              </a:ext>
            </a:extLst>
          </p:cNvPr>
          <p:cNvSpPr txBox="1"/>
          <p:nvPr/>
        </p:nvSpPr>
        <p:spPr>
          <a:xfrm>
            <a:off x="0" y="0"/>
            <a:ext cx="12381876" cy="707886"/>
          </a:xfrm>
          <a:prstGeom prst="rect">
            <a:avLst/>
          </a:prstGeom>
          <a:noFill/>
        </p:spPr>
        <p:txBody>
          <a:bodyPr wrap="square" rtlCol="0">
            <a:spAutoFit/>
          </a:bodyPr>
          <a:lstStyle/>
          <a:p>
            <a:r>
              <a:rPr kumimoji="0" lang="en-IN" sz="4000" b="0" i="0" u="none" strike="noStrike" kern="1200" cap="none" spc="0" normalizeH="0" baseline="0" noProof="0" dirty="0">
                <a:ln>
                  <a:noFill/>
                </a:ln>
                <a:solidFill>
                  <a:srgbClr val="0070C0"/>
                </a:solidFill>
                <a:effectLst/>
                <a:uLnTx/>
                <a:uFillTx/>
                <a:latin typeface="Arial Narrow" panose="020B0606020202030204" pitchFamily="34" charset="0"/>
                <a:ea typeface="+mn-ea"/>
                <a:cs typeface="+mn-cs"/>
              </a:rPr>
              <a:t>Challenges Encountered</a:t>
            </a:r>
            <a:endParaRPr lang="en-IN" sz="4000" dirty="0">
              <a:solidFill>
                <a:srgbClr val="0070C0"/>
              </a:solidFill>
              <a:latin typeface="Arial Narrow" panose="020B0606020202030204" pitchFamily="34" charset="0"/>
              <a:ea typeface="+mj-ea"/>
              <a:cs typeface="+mj-cs"/>
            </a:endParaRPr>
          </a:p>
        </p:txBody>
      </p:sp>
      <p:sp>
        <p:nvSpPr>
          <p:cNvPr id="5" name="TextBox 4">
            <a:extLst>
              <a:ext uri="{FF2B5EF4-FFF2-40B4-BE49-F238E27FC236}">
                <a16:creationId xmlns:a16="http://schemas.microsoft.com/office/drawing/2014/main" id="{6F668858-C8C9-45F4-9CD7-68064790D710}"/>
              </a:ext>
            </a:extLst>
          </p:cNvPr>
          <p:cNvSpPr txBox="1"/>
          <p:nvPr/>
        </p:nvSpPr>
        <p:spPr>
          <a:xfrm>
            <a:off x="343949" y="838899"/>
            <a:ext cx="8888135" cy="5078313"/>
          </a:xfrm>
          <a:prstGeom prst="rect">
            <a:avLst/>
          </a:prstGeom>
          <a:noFill/>
        </p:spPr>
        <p:txBody>
          <a:bodyPr wrap="square">
            <a:spAutoFit/>
          </a:bodyPr>
          <a:lstStyle/>
          <a:p>
            <a:pPr marL="342900" indent="-342900">
              <a:buFont typeface="+mj-lt"/>
              <a:buAutoNum type="arabicPeriod"/>
            </a:pPr>
            <a:r>
              <a:rPr lang="en-US" dirty="0"/>
              <a:t>Multiple Stages of Infrastructure: The infrastructure was divided into three stages:</a:t>
            </a:r>
          </a:p>
          <a:p>
            <a:pPr marL="742950" lvl="1" indent="-285750">
              <a:buFont typeface="Arial" panose="020B0604020202020204" pitchFamily="34" charset="0"/>
              <a:buChar char="•"/>
            </a:pPr>
            <a:r>
              <a:rPr lang="en-US" dirty="0"/>
              <a:t>Base: VPC and networking setup.</a:t>
            </a:r>
          </a:p>
          <a:p>
            <a:pPr marL="742950" lvl="1" indent="-285750">
              <a:buFont typeface="Arial" panose="020B0604020202020204" pitchFamily="34" charset="0"/>
              <a:buChar char="•"/>
            </a:pPr>
            <a:r>
              <a:rPr lang="en-US" dirty="0"/>
              <a:t>EKS Cluster: Cluster configuration and management.</a:t>
            </a:r>
          </a:p>
          <a:p>
            <a:pPr marL="742950" lvl="1" indent="-285750">
              <a:buFont typeface="Arial" panose="020B0604020202020204" pitchFamily="34" charset="0"/>
              <a:buChar char="•"/>
            </a:pPr>
            <a:r>
              <a:rPr lang="en-US" dirty="0"/>
              <a:t>EKS Services: Managing services like SonarQube and </a:t>
            </a:r>
            <a:r>
              <a:rPr lang="en-US" dirty="0" err="1"/>
              <a:t>jenkins</a:t>
            </a:r>
            <a:r>
              <a:rPr lang="en-US" dirty="0"/>
              <a:t> in the cluster.</a:t>
            </a:r>
          </a:p>
          <a:p>
            <a:pPr lvl="1"/>
            <a:r>
              <a:rPr lang="en-US" dirty="0"/>
              <a:t>Coordinating changes across these stages while maintaining dependencies was challenging.</a:t>
            </a:r>
          </a:p>
          <a:p>
            <a:pPr marL="342900" indent="-342900">
              <a:buFont typeface="+mj-lt"/>
              <a:buAutoNum type="arabicPeriod"/>
            </a:pPr>
            <a:r>
              <a:rPr lang="en-US" dirty="0" err="1"/>
              <a:t>Terragrunt</a:t>
            </a:r>
            <a:r>
              <a:rPr lang="en-US" dirty="0"/>
              <a:t> Complexity: Managing infrastructure with </a:t>
            </a:r>
            <a:r>
              <a:rPr lang="en-US" dirty="0" err="1"/>
              <a:t>Terragrunt</a:t>
            </a:r>
            <a:r>
              <a:rPr lang="en-US" dirty="0"/>
              <a:t> for modularity made it complex to handle updates across multiple environments, especially ensuring the correct dependencies were applied without causing conflicts.</a:t>
            </a:r>
          </a:p>
          <a:p>
            <a:pPr marL="342900" indent="-342900">
              <a:buFont typeface="+mj-lt"/>
              <a:buAutoNum type="arabicPeriod"/>
            </a:pPr>
            <a:r>
              <a:rPr lang="en-US" dirty="0"/>
              <a:t>Compatibility Issues: </a:t>
            </a:r>
          </a:p>
          <a:p>
            <a:pPr lvl="1"/>
            <a:r>
              <a:rPr lang="en-US" dirty="0"/>
              <a:t>Ensuring that VPC, networking, and storage (EBS/PVCs) were compatible with the new EKS version required significant updates.</a:t>
            </a:r>
          </a:p>
          <a:p>
            <a:pPr lvl="1"/>
            <a:r>
              <a:rPr lang="en-US" dirty="0"/>
              <a:t>Helm Package Compatibility: Drivers in ECR as Helm packages needed updates to be compatible with Kubernetes version.</a:t>
            </a:r>
          </a:p>
          <a:p>
            <a:pPr marL="342900" indent="-342900">
              <a:buFont typeface="+mj-lt"/>
              <a:buAutoNum type="arabicPeriod"/>
            </a:pPr>
            <a:r>
              <a:rPr lang="en-US" dirty="0"/>
              <a:t>Scaling Issues: Adjusting auto-scaling policies and resource limits to ensure proper scaling without issues took extra effort.</a:t>
            </a:r>
          </a:p>
          <a:p>
            <a:pPr marL="342900" indent="-342900">
              <a:buFont typeface="+mj-lt"/>
              <a:buAutoNum type="arabicPeriod"/>
            </a:pPr>
            <a:r>
              <a:rPr lang="en-US" dirty="0"/>
              <a:t>Resource Availability: PVCs and other resources became temporarily unavailable, requiring reconfiguration to maintain data integrity.</a:t>
            </a:r>
            <a:endParaRPr lang="en-IN" dirty="0"/>
          </a:p>
        </p:txBody>
      </p:sp>
    </p:spTree>
    <p:extLst>
      <p:ext uri="{BB962C8B-B14F-4D97-AF65-F5344CB8AC3E}">
        <p14:creationId xmlns:p14="http://schemas.microsoft.com/office/powerpoint/2010/main" val="83876710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75CB3F2-6DDF-CD55-58D3-3727DE181DFE}"/>
              </a:ext>
            </a:extLst>
          </p:cNvPr>
          <p:cNvSpPr txBox="1"/>
          <p:nvPr/>
        </p:nvSpPr>
        <p:spPr>
          <a:xfrm>
            <a:off x="110412" y="0"/>
            <a:ext cx="7850740" cy="707886"/>
          </a:xfrm>
          <a:prstGeom prst="rect">
            <a:avLst/>
          </a:prstGeom>
          <a:noFill/>
        </p:spPr>
        <p:txBody>
          <a:bodyPr wrap="square" rtlCol="0">
            <a:spAutoFit/>
          </a:bodyPr>
          <a:lstStyle/>
          <a:p>
            <a:pPr hangingPunct="1">
              <a:defRPr/>
            </a:pPr>
            <a:r>
              <a:rPr lang="en-US" sz="4000" dirty="0">
                <a:solidFill>
                  <a:srgbClr val="0070C0"/>
                </a:solidFill>
                <a:latin typeface="Arial Narrow" panose="020B0606020202030204" pitchFamily="34" charset="0"/>
                <a:ea typeface="+mj-ea"/>
                <a:cs typeface="+mj-cs"/>
              </a:rPr>
              <a:t>Future Initiatives &amp; Strategic Focus</a:t>
            </a:r>
          </a:p>
        </p:txBody>
      </p:sp>
      <p:sp>
        <p:nvSpPr>
          <p:cNvPr id="7" name="TextBox 6">
            <a:extLst>
              <a:ext uri="{FF2B5EF4-FFF2-40B4-BE49-F238E27FC236}">
                <a16:creationId xmlns:a16="http://schemas.microsoft.com/office/drawing/2014/main" id="{D312593A-B001-4D6B-9DF4-3C70860FACCA}"/>
              </a:ext>
            </a:extLst>
          </p:cNvPr>
          <p:cNvSpPr txBox="1"/>
          <p:nvPr/>
        </p:nvSpPr>
        <p:spPr>
          <a:xfrm>
            <a:off x="335560" y="956344"/>
            <a:ext cx="8565159" cy="3139321"/>
          </a:xfrm>
          <a:prstGeom prst="rect">
            <a:avLst/>
          </a:prstGeom>
          <a:noFill/>
        </p:spPr>
        <p:txBody>
          <a:bodyPr wrap="square">
            <a:spAutoFit/>
          </a:bodyPr>
          <a:lstStyle/>
          <a:p>
            <a:pPr marL="285750" indent="-285750">
              <a:buFont typeface="Arial" panose="020B0604020202020204" pitchFamily="34" charset="0"/>
              <a:buChar char="•"/>
            </a:pPr>
            <a:r>
              <a:rPr lang="en-US" dirty="0"/>
              <a:t>Set up a new testing environment to better simulate production for more thorough testing and validation. </a:t>
            </a:r>
          </a:p>
          <a:p>
            <a:pPr marL="285750" indent="-285750">
              <a:buFont typeface="Arial" panose="020B0604020202020204" pitchFamily="34" charset="0"/>
              <a:buChar char="•"/>
            </a:pPr>
            <a:r>
              <a:rPr lang="en-US" dirty="0"/>
              <a:t>Create CI/CD pipelines for building, testing, and deploying SDKs to improve development efficiency and speed up delivery.</a:t>
            </a:r>
          </a:p>
          <a:p>
            <a:pPr marL="285750" indent="-285750">
              <a:buFont typeface="Arial" panose="020B0604020202020204" pitchFamily="34" charset="0"/>
              <a:buChar char="•"/>
            </a:pPr>
            <a:r>
              <a:rPr lang="en-US" dirty="0"/>
              <a:t>Ongoing EKS Updates: Continue upgrading the EKS cluster to stay up-to-date with the latest Kubernetes versions, ensuring stability, security, and performance.</a:t>
            </a:r>
          </a:p>
          <a:p>
            <a:pPr marL="285750" indent="-285750">
              <a:buFont typeface="Arial" panose="020B0604020202020204" pitchFamily="34" charset="0"/>
              <a:buChar char="•"/>
            </a:pPr>
            <a:r>
              <a:rPr lang="en-US" dirty="0"/>
              <a:t>Jenkins Updates: Regularly update and maintain Jenkins to support evolving CI/CD workflows, ensuring automated builds and deployments run smoothly.</a:t>
            </a:r>
          </a:p>
          <a:p>
            <a:pPr marL="285750" indent="-285750">
              <a:buFont typeface="Arial" panose="020B0604020202020204" pitchFamily="34" charset="0"/>
              <a:buChar char="•"/>
            </a:pPr>
            <a:r>
              <a:rPr lang="en-US" dirty="0"/>
              <a:t>Infrastructure Management: Ongoing management and optimization of infrastructure (VPC, networking, EKS services, etc.) to maintain scalability, security, and cost-efficiency.</a:t>
            </a:r>
            <a:endParaRPr lang="en-IN" dirty="0"/>
          </a:p>
        </p:txBody>
      </p:sp>
    </p:spTree>
    <p:extLst>
      <p:ext uri="{BB962C8B-B14F-4D97-AF65-F5344CB8AC3E}">
        <p14:creationId xmlns:p14="http://schemas.microsoft.com/office/powerpoint/2010/main" val="225926331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D8940-1C8F-F5E9-5816-5D5BC8D95D52}"/>
              </a:ext>
            </a:extLst>
          </p:cNvPr>
          <p:cNvSpPr txBox="1"/>
          <p:nvPr/>
        </p:nvSpPr>
        <p:spPr>
          <a:xfrm>
            <a:off x="0" y="0"/>
            <a:ext cx="12381876" cy="707886"/>
          </a:xfrm>
          <a:prstGeom prst="rect">
            <a:avLst/>
          </a:prstGeom>
          <a:noFill/>
        </p:spPr>
        <p:txBody>
          <a:bodyPr wrap="square" rtlCol="0">
            <a:spAutoFit/>
          </a:bodyPr>
          <a:lstStyle/>
          <a:p>
            <a:r>
              <a:rPr lang="en-IN" sz="4000" dirty="0">
                <a:solidFill>
                  <a:srgbClr val="0070C0"/>
                </a:solidFill>
                <a:latin typeface="Arial Narrow" panose="020B0606020202030204" pitchFamily="34" charset="0"/>
                <a:ea typeface="+mj-ea"/>
                <a:cs typeface="+mj-cs"/>
              </a:rPr>
              <a:t>Key Insights &amp; Learnings</a:t>
            </a:r>
          </a:p>
        </p:txBody>
      </p:sp>
      <p:sp>
        <p:nvSpPr>
          <p:cNvPr id="5" name="TextBox 4">
            <a:extLst>
              <a:ext uri="{FF2B5EF4-FFF2-40B4-BE49-F238E27FC236}">
                <a16:creationId xmlns:a16="http://schemas.microsoft.com/office/drawing/2014/main" id="{DD66A37C-77E0-4DA7-BE05-76CC25C33AD3}"/>
              </a:ext>
            </a:extLst>
          </p:cNvPr>
          <p:cNvSpPr txBox="1"/>
          <p:nvPr/>
        </p:nvSpPr>
        <p:spPr>
          <a:xfrm>
            <a:off x="528506" y="1266738"/>
            <a:ext cx="8703578" cy="2862322"/>
          </a:xfrm>
          <a:prstGeom prst="rect">
            <a:avLst/>
          </a:prstGeom>
          <a:noFill/>
        </p:spPr>
        <p:txBody>
          <a:bodyPr wrap="square">
            <a:spAutoFit/>
          </a:bodyPr>
          <a:lstStyle/>
          <a:p>
            <a:pPr marL="285750" indent="-285750">
              <a:buFont typeface="Arial" panose="020B0604020202020204" pitchFamily="34" charset="0"/>
              <a:buChar char="•"/>
            </a:pPr>
            <a:r>
              <a:rPr lang="en-US" dirty="0"/>
              <a:t>Incremental &amp; Phased Deployments Reducing risk by applying changes gradually in non-prod first, then to production.</a:t>
            </a:r>
          </a:p>
          <a:p>
            <a:pPr marL="285750" indent="-285750">
              <a:buFont typeface="Arial" panose="020B0604020202020204" pitchFamily="34" charset="0"/>
              <a:buChar char="•"/>
            </a:pPr>
            <a:r>
              <a:rPr lang="en-US" dirty="0"/>
              <a:t>Automation improves efficiency, but continuous monitoring is essential to catch issues early.</a:t>
            </a:r>
          </a:p>
          <a:p>
            <a:pPr marL="285750" indent="-285750">
              <a:buFont typeface="Arial" panose="020B0604020202020204" pitchFamily="34" charset="0"/>
              <a:buChar char="•"/>
            </a:pPr>
            <a:r>
              <a:rPr lang="en-US" dirty="0"/>
              <a:t>Proactive Security should be embedded in every layer of infrastructure and CI/CD pipelines to prevent vulnerabilities.</a:t>
            </a:r>
          </a:p>
          <a:p>
            <a:pPr marL="285750" indent="-285750">
              <a:buFont typeface="Arial" panose="020B0604020202020204" pitchFamily="34" charset="0"/>
              <a:buChar char="•"/>
            </a:pPr>
            <a:r>
              <a:rPr lang="en-US" dirty="0"/>
              <a:t>Collaboration Drives Success Cross-functional teamwork ensures smoother deployments and faster issue resolution.</a:t>
            </a:r>
          </a:p>
          <a:p>
            <a:pPr marL="285750" indent="-285750">
              <a:buFont typeface="Arial" panose="020B0604020202020204" pitchFamily="34" charset="0"/>
              <a:buChar char="•"/>
            </a:pPr>
            <a:r>
              <a:rPr lang="en-US" dirty="0"/>
              <a:t>Testing, Validation, &amp; Documentation Thorough testing, validation, and clear documentation are key for stability and rapid troubleshooting.</a:t>
            </a:r>
            <a:endParaRPr lang="en-IN" dirty="0"/>
          </a:p>
        </p:txBody>
      </p:sp>
    </p:spTree>
    <p:extLst>
      <p:ext uri="{BB962C8B-B14F-4D97-AF65-F5344CB8AC3E}">
        <p14:creationId xmlns:p14="http://schemas.microsoft.com/office/powerpoint/2010/main" val="34603822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960" y="4400498"/>
            <a:ext cx="10978557" cy="796628"/>
          </a:xfrm>
          <a:prstGeom prst="rect">
            <a:avLst/>
          </a:prstGeom>
        </p:spPr>
        <p:txBody>
          <a:bodyPr wrap="square" lIns="0" tIns="0" rIns="0" bIns="0">
            <a:spAutoFit/>
          </a:bodyPr>
          <a:lstStyle/>
          <a:p>
            <a:pPr algn="just" defTabSz="1219140">
              <a:lnSpc>
                <a:spcPts val="1600"/>
              </a:lnSpc>
            </a:pPr>
            <a:r>
              <a:rPr lang="en-US" sz="933">
                <a:solidFill>
                  <a:schemeClr val="bg1">
                    <a:lumMod val="50000"/>
                  </a:schemeClr>
                </a:solidFill>
                <a:latin typeface="Arial" pitchFamily="34" charset="0"/>
                <a:cs typeface="Arial" pitchFamily="34" charset="0"/>
              </a:rPr>
              <a:t>© 2018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5" name="Rectangle 4"/>
          <p:cNvSpPr/>
          <p:nvPr/>
        </p:nvSpPr>
        <p:spPr>
          <a:xfrm>
            <a:off x="0" y="-1"/>
            <a:ext cx="12192000" cy="42483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90000"/>
                  <a:lumOff val="10000"/>
                </a:schemeClr>
              </a:solidFill>
              <a:highlight>
                <a:srgbClr val="FFFF00"/>
              </a:highlight>
            </a:endParaRPr>
          </a:p>
        </p:txBody>
      </p:sp>
      <p:sp>
        <p:nvSpPr>
          <p:cNvPr id="28" name="Text Placeholder 2"/>
          <p:cNvSpPr txBox="1">
            <a:spLocks/>
          </p:cNvSpPr>
          <p:nvPr/>
        </p:nvSpPr>
        <p:spPr>
          <a:xfrm>
            <a:off x="4303083" y="491218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800" b="0"/>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29" name="Picture 28"/>
          <p:cNvPicPr>
            <a:picLocks noChangeAspect="1"/>
          </p:cNvPicPr>
          <p:nvPr/>
        </p:nvPicPr>
        <p:blipFill>
          <a:blip r:embed="rId2"/>
          <a:stretch>
            <a:fillRect/>
          </a:stretch>
        </p:blipFill>
        <p:spPr>
          <a:xfrm>
            <a:off x="10928640" y="6071137"/>
            <a:ext cx="975360" cy="498865"/>
          </a:xfrm>
          <a:prstGeom prst="rect">
            <a:avLst/>
          </a:prstGeom>
        </p:spPr>
      </p:pic>
      <p:grpSp>
        <p:nvGrpSpPr>
          <p:cNvPr id="30" name="Group 29"/>
          <p:cNvGrpSpPr/>
          <p:nvPr/>
        </p:nvGrpSpPr>
        <p:grpSpPr>
          <a:xfrm>
            <a:off x="-11894" y="2832018"/>
            <a:ext cx="12215771" cy="1153909"/>
            <a:chOff x="-8920" y="2124012"/>
            <a:chExt cx="9161828" cy="865432"/>
          </a:xfrm>
        </p:grpSpPr>
        <p:sp>
          <p:nvSpPr>
            <p:cNvPr id="31" name="TextBox 30"/>
            <p:cNvSpPr txBox="1"/>
            <p:nvPr/>
          </p:nvSpPr>
          <p:spPr>
            <a:xfrm>
              <a:off x="1747343" y="2402839"/>
              <a:ext cx="1484688" cy="307825"/>
            </a:xfrm>
            <a:prstGeom prst="rect">
              <a:avLst/>
            </a:prstGeom>
            <a:noFill/>
          </p:spPr>
          <p:txBody>
            <a:bodyPr wrap="square" lIns="0" tIns="0" rIns="0" bIns="0" rtlCol="0">
              <a:spAutoFit/>
            </a:bodyPr>
            <a:lstStyle/>
            <a:p>
              <a:pPr algn="ctr"/>
              <a:r>
                <a:rPr lang="en-US" sz="2667" dirty="0">
                  <a:solidFill>
                    <a:srgbClr val="0070C0"/>
                  </a:solidFill>
                  <a:latin typeface="Arial" panose="020B0604020202020204" pitchFamily="34" charset="0"/>
                  <a:cs typeface="Arial" panose="020B0604020202020204" pitchFamily="34" charset="0"/>
                </a:rPr>
                <a:t>THANK YOU</a:t>
              </a:r>
            </a:p>
          </p:txBody>
        </p:sp>
        <p:sp>
          <p:nvSpPr>
            <p:cNvPr id="32"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sp>
          <p:nvSpPr>
            <p:cNvPr id="33"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sp>
          <p:nvSpPr>
            <p:cNvPr id="34"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sp>
          <p:nvSpPr>
            <p:cNvPr id="35"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sp>
          <p:nvSpPr>
            <p:cNvPr id="3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sp>
          <p:nvSpPr>
            <p:cNvPr id="3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sp>
          <p:nvSpPr>
            <p:cNvPr id="3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sp>
          <p:nvSpPr>
            <p:cNvPr id="3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sp>
          <p:nvSpPr>
            <p:cNvPr id="40"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sp>
          <p:nvSpPr>
            <p:cNvPr id="4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solidFill>
                  <a:schemeClr val="tx2">
                    <a:lumMod val="90000"/>
                    <a:lumOff val="10000"/>
                  </a:schemeClr>
                </a:solidFill>
              </a:endParaRPr>
            </a:p>
          </p:txBody>
        </p:sp>
      </p:grpSp>
    </p:spTree>
    <p:extLst>
      <p:ext uri="{BB962C8B-B14F-4D97-AF65-F5344CB8AC3E}">
        <p14:creationId xmlns:p14="http://schemas.microsoft.com/office/powerpoint/2010/main" val="3921894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6b9a32e-e381-4307-ab40-5e59805e5047" xsi:nil="true"/>
    <lcf76f155ced4ddcb4097134ff3c332f xmlns="de288db8-db90-4bc4-bf96-8feec7ad919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0E761B32F1DE4D969C3537AE4D7388" ma:contentTypeVersion="17" ma:contentTypeDescription="Create a new document." ma:contentTypeScope="" ma:versionID="dab481d5701e130cd7bc8da54524057a">
  <xsd:schema xmlns:xsd="http://www.w3.org/2001/XMLSchema" xmlns:xs="http://www.w3.org/2001/XMLSchema" xmlns:p="http://schemas.microsoft.com/office/2006/metadata/properties" xmlns:ns2="de288db8-db90-4bc4-bf96-8feec7ad919a" xmlns:ns3="b6b9a32e-e381-4307-ab40-5e59805e5047" targetNamespace="http://schemas.microsoft.com/office/2006/metadata/properties" ma:root="true" ma:fieldsID="cb3b81fde44fd60c4c15701e0967403a" ns2:_="" ns3:_="">
    <xsd:import namespace="de288db8-db90-4bc4-bf96-8feec7ad919a"/>
    <xsd:import namespace="b6b9a32e-e381-4307-ab40-5e59805e50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288db8-db90-4bc4-bf96-8feec7ad9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b9a32e-e381-4307-ab40-5e59805e504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8e9fb87-e970-4749-b53a-b61296bbf222}" ma:internalName="TaxCatchAll" ma:showField="CatchAllData" ma:web="b6b9a32e-e381-4307-ab40-5e59805e50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4F3E6-6473-4F0A-B3A6-7F6F542BB1FC}">
  <ds:schemaRefs>
    <ds:schemaRef ds:uri="http://schemas.microsoft.com/office/2006/metadata/properties"/>
    <ds:schemaRef ds:uri="http://schemas.microsoft.com/office/infopath/2007/PartnerControls"/>
    <ds:schemaRef ds:uri="b6b9a32e-e381-4307-ab40-5e59805e5047"/>
    <ds:schemaRef ds:uri="de288db8-db90-4bc4-bf96-8feec7ad919a"/>
  </ds:schemaRefs>
</ds:datastoreItem>
</file>

<file path=customXml/itemProps2.xml><?xml version="1.0" encoding="utf-8"?>
<ds:datastoreItem xmlns:ds="http://schemas.openxmlformats.org/officeDocument/2006/customXml" ds:itemID="{011924D2-1F0B-4E12-8080-7A56DFABDF09}">
  <ds:schemaRefs>
    <ds:schemaRef ds:uri="http://schemas.microsoft.com/sharepoint/v3/contenttype/forms"/>
  </ds:schemaRefs>
</ds:datastoreItem>
</file>

<file path=customXml/itemProps3.xml><?xml version="1.0" encoding="utf-8"?>
<ds:datastoreItem xmlns:ds="http://schemas.openxmlformats.org/officeDocument/2006/customXml" ds:itemID="{8FA2C07E-4A4A-4615-B306-A1BFDCC6CE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288db8-db90-4bc4-bf96-8feec7ad919a"/>
    <ds:schemaRef ds:uri="b6b9a32e-e381-4307-ab40-5e59805e50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6766</TotalTime>
  <Words>1013</Words>
  <Application>Microsoft Office PowerPoint</Application>
  <PresentationFormat>Widescreen</PresentationFormat>
  <Paragraphs>56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Arial Narrow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Jagadesh Durairaj -X (jagdurai - INFOSYS LIMITED at Cisco)</dc:creator>
  <cp:lastModifiedBy>HP-ProDesk</cp:lastModifiedBy>
  <cp:revision>39</cp:revision>
  <dcterms:created xsi:type="dcterms:W3CDTF">2024-06-27T11:49:35Z</dcterms:created>
  <dcterms:modified xsi:type="dcterms:W3CDTF">2024-11-15T07:13:11Z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2024-06-27T12:10:00Z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0b1fb946-cfdd-409d-a22d-9016293b5a66</vt:lpwstr>
  </property>
  <property fmtid="{D5CDD505-2E9C-101B-9397-08002B2CF9AE}" pid="8" name="MSIP_Label_c8f49a32-fde3-48a5-9266-b5b0972a22dc_ContentBits">
    <vt:lpwstr>2</vt:lpwstr>
  </property>
  <property fmtid="{D5CDD505-2E9C-101B-9397-08002B2CF9AE}" pid="9" name="MSIP_Label_a0819fa7-4367-4500-ba88-dd630d977609_Enabled">
    <vt:lpwstr>true</vt:lpwstr>
  </property>
  <property fmtid="{D5CDD505-2E9C-101B-9397-08002B2CF9AE}" pid="10" name="MSIP_Label_a0819fa7-4367-4500-ba88-dd630d977609_SetDate">
    <vt:lpwstr>2024-07-23T10:06:35Z</vt:lpwstr>
  </property>
  <property fmtid="{D5CDD505-2E9C-101B-9397-08002B2CF9AE}" pid="11" name="MSIP_Label_a0819fa7-4367-4500-ba88-dd630d977609_Method">
    <vt:lpwstr>Standard</vt:lpwstr>
  </property>
  <property fmtid="{D5CDD505-2E9C-101B-9397-08002B2CF9AE}" pid="12" name="MSIP_Label_a0819fa7-4367-4500-ba88-dd630d977609_Name">
    <vt:lpwstr>a0819fa7-4367-4500-ba88-dd630d977609</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ActionId">
    <vt:lpwstr>9d89ced3-b91d-4193-8236-3fbdab868961</vt:lpwstr>
  </property>
  <property fmtid="{D5CDD505-2E9C-101B-9397-08002B2CF9AE}" pid="15" name="MSIP_Label_a0819fa7-4367-4500-ba88-dd630d977609_ContentBits">
    <vt:lpwstr>0</vt:lpwstr>
  </property>
  <property fmtid="{D5CDD505-2E9C-101B-9397-08002B2CF9AE}" pid="16" name="ContentTypeId">
    <vt:lpwstr>0x0101008B0E761B32F1DE4D969C3537AE4D7388</vt:lpwstr>
  </property>
</Properties>
</file>