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7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82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1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44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567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16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375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67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53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39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6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60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83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00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89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39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76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C716E1A-01AF-4AB7-AD21-5BD3D93F73BD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5450392-418D-4188-B1A0-AB7B9633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9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6118-F302-4195-9227-C9EA2750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96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Jenkins Setup &amp; Update Process</a:t>
            </a:r>
            <a:endParaRPr lang="en-IN" sz="24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3B41-6DDB-4768-9334-6D35D0437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5532" y="2544901"/>
            <a:ext cx="6067202" cy="3375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Context</a:t>
            </a:r>
            <a:endParaRPr lang="en-US" sz="20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Jenkins is deployed on Amazon EKS (Elastic Kubernetes Service), with infrastructure provisioning managed through </a:t>
            </a:r>
            <a:r>
              <a:rPr lang="en-US" dirty="0" err="1">
                <a:latin typeface="Georgia" panose="02040502050405020303" pitchFamily="18" charset="0"/>
              </a:rPr>
              <a:t>Terragrunt</a:t>
            </a:r>
            <a:r>
              <a:rPr lang="en-US" dirty="0">
                <a:latin typeface="Georgia" panose="02040502050405020303" pitchFamily="18" charset="0"/>
              </a:rPr>
              <a:t> and Terraform. The Jenkins deployment utilizes a Docker image stored in AWS ECR (Elastic Container Registry) and is orchestrated via Helm packages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B48FDA4-0D26-4634-86D8-FC02250744AC}"/>
              </a:ext>
            </a:extLst>
          </p:cNvPr>
          <p:cNvCxnSpPr>
            <a:cxnSpLocks/>
            <a:stCxn id="43" idx="2"/>
            <a:endCxn id="20" idx="1"/>
          </p:cNvCxnSpPr>
          <p:nvPr/>
        </p:nvCxnSpPr>
        <p:spPr>
          <a:xfrm rot="16200000" flipH="1">
            <a:off x="1052132" y="3227180"/>
            <a:ext cx="644116" cy="681457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21BF5CE-A02A-445A-9B5D-CC467FA00A30}"/>
              </a:ext>
            </a:extLst>
          </p:cNvPr>
          <p:cNvCxnSpPr>
            <a:cxnSpLocks/>
            <a:stCxn id="50" idx="2"/>
            <a:endCxn id="18" idx="0"/>
          </p:cNvCxnSpPr>
          <p:nvPr/>
        </p:nvCxnSpPr>
        <p:spPr>
          <a:xfrm rot="5400000">
            <a:off x="1357931" y="4254591"/>
            <a:ext cx="411933" cy="110688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BE93356-B35F-4BEC-92BD-C413D0EE3F34}"/>
              </a:ext>
            </a:extLst>
          </p:cNvPr>
          <p:cNvCxnSpPr>
            <a:cxnSpLocks/>
            <a:stCxn id="18" idx="3"/>
            <a:endCxn id="22" idx="0"/>
          </p:cNvCxnSpPr>
          <p:nvPr/>
        </p:nvCxnSpPr>
        <p:spPr>
          <a:xfrm>
            <a:off x="1432558" y="5436102"/>
            <a:ext cx="726925" cy="289995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833E08D-E937-4062-9279-796FBF415996}"/>
              </a:ext>
            </a:extLst>
          </p:cNvPr>
          <p:cNvCxnSpPr>
            <a:cxnSpLocks/>
            <a:stCxn id="20" idx="0"/>
            <a:endCxn id="24" idx="0"/>
          </p:cNvCxnSpPr>
          <p:nvPr/>
        </p:nvCxnSpPr>
        <p:spPr>
          <a:xfrm rot="16200000" flipH="1">
            <a:off x="2889886" y="2714999"/>
            <a:ext cx="260843" cy="1766573"/>
          </a:xfrm>
          <a:prstGeom prst="curvedConnector3">
            <a:avLst>
              <a:gd name="adj1" fmla="val -8763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FD743B3-3E06-4E6C-89F4-8B283CC7E810}"/>
              </a:ext>
            </a:extLst>
          </p:cNvPr>
          <p:cNvGrpSpPr/>
          <p:nvPr/>
        </p:nvGrpSpPr>
        <p:grpSpPr>
          <a:xfrm>
            <a:off x="396948" y="5013999"/>
            <a:ext cx="1340432" cy="1214348"/>
            <a:chOff x="0" y="4350493"/>
            <a:chExt cx="1340432" cy="121434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B0E9C4-63C2-4ADC-8CF7-98C4A93BA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405" y="4350493"/>
              <a:ext cx="844205" cy="844205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8D7CC92-4DA4-41DB-903E-194A39F0E65E}"/>
                </a:ext>
              </a:extLst>
            </p:cNvPr>
            <p:cNvSpPr txBox="1"/>
            <p:nvPr/>
          </p:nvSpPr>
          <p:spPr>
            <a:xfrm>
              <a:off x="0" y="5195509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Helm chart</a:t>
              </a:r>
              <a:endParaRPr lang="en-IN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7CD8E30-9AD3-4716-9CF8-FB26465F84C6}"/>
              </a:ext>
            </a:extLst>
          </p:cNvPr>
          <p:cNvGrpSpPr/>
          <p:nvPr/>
        </p:nvGrpSpPr>
        <p:grpSpPr>
          <a:xfrm>
            <a:off x="1364233" y="5726097"/>
            <a:ext cx="1590500" cy="1028871"/>
            <a:chOff x="1608133" y="5900078"/>
            <a:chExt cx="1590500" cy="10288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8E9B2D1-6DFC-4D14-AB7F-E94976079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80" y="5900078"/>
              <a:ext cx="844205" cy="84420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2CB5F1-151F-407A-9E9D-DA2993D0BB10}"/>
                </a:ext>
              </a:extLst>
            </p:cNvPr>
            <p:cNvSpPr txBox="1"/>
            <p:nvPr/>
          </p:nvSpPr>
          <p:spPr>
            <a:xfrm>
              <a:off x="1608133" y="6559617"/>
              <a:ext cx="1590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Docker image</a:t>
              </a:r>
              <a:endParaRPr lang="en-IN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FEB3196-0AF5-4D43-9BD4-DF51A0FD9A0E}"/>
              </a:ext>
            </a:extLst>
          </p:cNvPr>
          <p:cNvGrpSpPr/>
          <p:nvPr/>
        </p:nvGrpSpPr>
        <p:grpSpPr>
          <a:xfrm>
            <a:off x="1495212" y="3467864"/>
            <a:ext cx="1244251" cy="1134202"/>
            <a:chOff x="2017208" y="3158592"/>
            <a:chExt cx="1244251" cy="113420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2C70787-E797-4D71-A196-B0FEB5836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5" y="3158592"/>
              <a:ext cx="844205" cy="84420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B0830BC-8E9E-4C0C-8562-3C9BE7155EC3}"/>
                </a:ext>
              </a:extLst>
            </p:cNvPr>
            <p:cNvSpPr txBox="1"/>
            <p:nvPr/>
          </p:nvSpPr>
          <p:spPr>
            <a:xfrm>
              <a:off x="2017208" y="3923462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Terraform</a:t>
              </a:r>
              <a:endParaRPr lang="en-IN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CAD39A8-D8A2-4613-A08B-C99E397F0AC1}"/>
              </a:ext>
            </a:extLst>
          </p:cNvPr>
          <p:cNvGrpSpPr/>
          <p:nvPr/>
        </p:nvGrpSpPr>
        <p:grpSpPr>
          <a:xfrm>
            <a:off x="3481492" y="3728707"/>
            <a:ext cx="1767120" cy="1285292"/>
            <a:chOff x="3044422" y="4037686"/>
            <a:chExt cx="1767120" cy="128529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3687D83-D0ED-4F6D-8407-871BC94ABFE1}"/>
                </a:ext>
              </a:extLst>
            </p:cNvPr>
            <p:cNvGrpSpPr/>
            <p:nvPr/>
          </p:nvGrpSpPr>
          <p:grpSpPr>
            <a:xfrm>
              <a:off x="3044422" y="4037686"/>
              <a:ext cx="1767120" cy="844205"/>
              <a:chOff x="3805524" y="4766003"/>
              <a:chExt cx="1767120" cy="844205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A9F79C30-3302-4A29-997E-8F57867E5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524" y="4766003"/>
                <a:ext cx="844205" cy="844205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7D4A1BA4-69A8-4B59-9066-E3248574BE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8439" y="4766003"/>
                <a:ext cx="844205" cy="844205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86F60B-6D98-4097-8620-3EF9BAAE7F3E}"/>
                </a:ext>
              </a:extLst>
            </p:cNvPr>
            <p:cNvSpPr txBox="1"/>
            <p:nvPr/>
          </p:nvSpPr>
          <p:spPr>
            <a:xfrm>
              <a:off x="3207616" y="4953646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AWS EKS</a:t>
              </a:r>
              <a:endParaRPr lang="en-IN" dirty="0">
                <a:latin typeface="Georgia" panose="02040502050405020303" pitchFamily="18" charset="0"/>
              </a:endParaRPr>
            </a:p>
          </p:txBody>
        </p:sp>
      </p:grp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AA428AA5-8408-4AD3-A26A-56AD29F48033}"/>
              </a:ext>
            </a:extLst>
          </p:cNvPr>
          <p:cNvCxnSpPr>
            <a:cxnSpLocks/>
            <a:stCxn id="24" idx="1"/>
            <a:endCxn id="101" idx="1"/>
          </p:cNvCxnSpPr>
          <p:nvPr/>
        </p:nvCxnSpPr>
        <p:spPr>
          <a:xfrm rot="10800000" flipH="1" flipV="1">
            <a:off x="3481492" y="4150809"/>
            <a:ext cx="197826" cy="1514137"/>
          </a:xfrm>
          <a:prstGeom prst="curvedConnector3">
            <a:avLst>
              <a:gd name="adj1" fmla="val -115556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A2D598C-2536-42F4-A42E-28A1FAC4374A}"/>
              </a:ext>
            </a:extLst>
          </p:cNvPr>
          <p:cNvGrpSpPr/>
          <p:nvPr/>
        </p:nvGrpSpPr>
        <p:grpSpPr>
          <a:xfrm>
            <a:off x="450610" y="2141225"/>
            <a:ext cx="1165704" cy="1104626"/>
            <a:chOff x="2157460" y="2277225"/>
            <a:chExt cx="1165704" cy="110462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2EEE75-0C54-4820-8880-28AA3F411F8F}"/>
                </a:ext>
              </a:extLst>
            </p:cNvPr>
            <p:cNvSpPr txBox="1"/>
            <p:nvPr/>
          </p:nvSpPr>
          <p:spPr>
            <a:xfrm>
              <a:off x="2157460" y="3012519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Bitbucket</a:t>
              </a:r>
              <a:endParaRPr lang="en-IN" dirty="0">
                <a:latin typeface="Georgia" panose="02040502050405020303" pitchFamily="18" charset="0"/>
              </a:endParaRP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C840CFD4-FB96-45D2-8F0E-D33DCEC35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21" y="2277225"/>
              <a:ext cx="844206" cy="84420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A636E40-FF8A-4757-90D9-85EA77F9D741}"/>
              </a:ext>
            </a:extLst>
          </p:cNvPr>
          <p:cNvGrpSpPr/>
          <p:nvPr/>
        </p:nvGrpSpPr>
        <p:grpSpPr>
          <a:xfrm>
            <a:off x="3659913" y="5242844"/>
            <a:ext cx="979755" cy="1230720"/>
            <a:chOff x="4031360" y="5418289"/>
            <a:chExt cx="979755" cy="1230720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76CCCF2B-B566-4DC6-96A2-B82221100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0765" y="5418289"/>
              <a:ext cx="844206" cy="844206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90729DE-9740-4D4F-8EAC-0A18A465E40E}"/>
                </a:ext>
              </a:extLst>
            </p:cNvPr>
            <p:cNvSpPr txBox="1"/>
            <p:nvPr/>
          </p:nvSpPr>
          <p:spPr>
            <a:xfrm>
              <a:off x="4031360" y="6279677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Jenkins</a:t>
              </a:r>
              <a:endParaRPr lang="en-IN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59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82F780-C91B-4AFA-BB7D-1A21E71F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Objective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4D759-D1A5-4D0C-8A3E-32E96899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11" y="2601156"/>
            <a:ext cx="7166392" cy="3196701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Primary Goal: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The main objective is to update Jenkins to the latest stable version while ensuring the stability and functionality of the existing CI/CD pipelines.</a:t>
            </a:r>
          </a:p>
          <a:p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Secondary Goals: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To improve security by addressing vulnerabilities in the current Jenkins version.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To leverage new features and enhancements in the updated Jenkins version.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To ensure compatibility with the latest plugins and integrations.</a:t>
            </a:r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4B02B3-261F-4E3A-A13F-BE2E0F80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8" y="2536701"/>
            <a:ext cx="3656833" cy="30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9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4DEF-50E5-4605-9F38-55683104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Approach</a:t>
            </a:r>
            <a:endParaRPr lang="en-IN" sz="1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A33A-0F11-4238-A7AB-1C556AE7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2" y="2573347"/>
            <a:ext cx="8391510" cy="410266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Assessment: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Evaluate the current Jenkins setup, including installed plugins, job configurations, and custom scripts, to ensure compatibility with the new version.</a:t>
            </a:r>
          </a:p>
          <a:p>
            <a:r>
              <a:rPr lang="en-US" dirty="0">
                <a:latin typeface="Georgia" panose="02040502050405020303" pitchFamily="18" charset="0"/>
              </a:rPr>
              <a:t>Planning: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Develop a comprehensive plan for updating Jenkins, including backup strategies, rollback plans, and testing.</a:t>
            </a:r>
          </a:p>
          <a:p>
            <a:r>
              <a:rPr lang="en-US" dirty="0">
                <a:latin typeface="Georgia" panose="02040502050405020303" pitchFamily="18" charset="0"/>
              </a:rPr>
              <a:t>Execution: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Implement the update in a controlled manner, expecting downtime or worst case scenarios.</a:t>
            </a:r>
          </a:p>
          <a:p>
            <a:r>
              <a:rPr lang="en-US" dirty="0">
                <a:latin typeface="Georgia" panose="02040502050405020303" pitchFamily="18" charset="0"/>
              </a:rPr>
              <a:t>Validation: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Post-update, perform rigorous testing to confirm that all Jenkins jobs and integrations work as expected.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E754A-D734-4BD1-9088-B3EA5FE6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36" y="3533678"/>
            <a:ext cx="958634" cy="958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4C8A6-DAF8-4485-B3A9-EE03AF693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35" y="4585038"/>
            <a:ext cx="958635" cy="958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D05D8D-7751-463D-AF8C-D6CDE6F2C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35" y="5717373"/>
            <a:ext cx="958635" cy="958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A84FA9-F302-432E-AD1A-DC9C1B54C1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36" y="2389591"/>
            <a:ext cx="958634" cy="95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0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132C-AFDB-47FA-8726-707CE422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/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48A84-C938-406D-973F-1B7FD1660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44" y="2521258"/>
            <a:ext cx="8924170" cy="38262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Build and Push Image: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Build the updated version Docker image using docker file.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Tag the new image appropriately and push it to AWS ECR.</a:t>
            </a:r>
          </a:p>
          <a:p>
            <a:r>
              <a:rPr lang="en-IN" dirty="0">
                <a:latin typeface="Georgia" panose="02040502050405020303" pitchFamily="18" charset="0"/>
              </a:rPr>
              <a:t>Helm Chart Update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Modify the “values.yaml” file in Helm chart configuration to use the new image which is stored on ecr.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Ensure that any configuration changes required for the new Jenkins version are included.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Push new package of helm chart to ecr.</a:t>
            </a:r>
          </a:p>
          <a:p>
            <a:r>
              <a:rPr lang="en-US" dirty="0">
                <a:latin typeface="Georgia" panose="02040502050405020303" pitchFamily="18" charset="0"/>
              </a:rPr>
              <a:t>Update Terraform in helm chart changes and apply. Pre-check using terraform plan if need. </a:t>
            </a:r>
          </a:p>
          <a:p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2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4F0D-A647-421C-BB73-5A849AAE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Post-Update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0C66-E418-4133-B404-AFF4EC330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all Jenkins jobs, pipelines, and integrations are functioning correctly after the update.</a:t>
            </a:r>
          </a:p>
          <a:p>
            <a:r>
              <a:rPr lang="en-US" dirty="0"/>
              <a:t>Verify that new jobs are running successfully.</a:t>
            </a:r>
          </a:p>
          <a:p>
            <a:r>
              <a:rPr lang="en-US" dirty="0"/>
              <a:t>Verify that PVC has successfully attached.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881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335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Georgia</vt:lpstr>
      <vt:lpstr>Wingdings 3</vt:lpstr>
      <vt:lpstr>Ion Boardroom</vt:lpstr>
      <vt:lpstr>Jenkins Setup &amp; Update Process</vt:lpstr>
      <vt:lpstr>Objective</vt:lpstr>
      <vt:lpstr>Approach</vt:lpstr>
      <vt:lpstr>Implementation Steps</vt:lpstr>
      <vt:lpstr>Post-Update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HP-ProDesk</dc:creator>
  <cp:lastModifiedBy>HP-ProDesk</cp:lastModifiedBy>
  <cp:revision>35</cp:revision>
  <dcterms:created xsi:type="dcterms:W3CDTF">2024-08-26T09:06:21Z</dcterms:created>
  <dcterms:modified xsi:type="dcterms:W3CDTF">2024-08-26T10:56:57Z</dcterms:modified>
</cp:coreProperties>
</file>