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71" r:id="rId2"/>
  </p:sldMasterIdLst>
  <p:sldIdLst>
    <p:sldId id="256" r:id="rId3"/>
    <p:sldId id="260" r:id="rId4"/>
    <p:sldId id="263" r:id="rId5"/>
    <p:sldId id="266" r:id="rId6"/>
    <p:sldId id="269" r:id="rId7"/>
    <p:sldId id="272" r:id="rId8"/>
    <p:sldId id="275" r:id="rId9"/>
    <p:sldId id="278" r:id="rId10"/>
    <p:sldId id="281" r:id="rId11"/>
    <p:sldId id="284" r:id="rId12"/>
    <p:sldId id="287" r:id="rId13"/>
    <p:sldId id="290" r:id="rId14"/>
    <p:sldId id="293" r:id="rId15"/>
    <p:sldId id="296" r:id="rId16"/>
    <p:sldId id="299" r:id="rId17"/>
    <p:sldId id="302" r:id="rId18"/>
    <p:sldId id="305" r:id="rId19"/>
    <p:sldId id="308" r:id="rId20"/>
    <p:sldId id="311" r:id="rId21"/>
    <p:sldId id="314" r:id="rId22"/>
    <p:sldId id="317" r:id="rId23"/>
    <p:sldId id="320" r:id="rId24"/>
    <p:sldId id="323" r:id="rId25"/>
    <p:sldId id="326" r:id="rId26"/>
    <p:sldId id="329" r:id="rId27"/>
    <p:sldId id="332" r:id="rId28"/>
    <p:sldId id="335" r:id="rId29"/>
    <p:sldId id="338" r:id="rId30"/>
    <p:sldId id="341" r:id="rId31"/>
    <p:sldId id="344" r:id="rId32"/>
    <p:sldId id="347" r:id="rId33"/>
    <p:sldId id="350" r:id="rId34"/>
    <p:sldId id="353" r:id="rId35"/>
    <p:sldId id="356" r:id="rId36"/>
    <p:sldId id="359" r:id="rId37"/>
    <p:sldId id="362" r:id="rId38"/>
    <p:sldId id="365" r:id="rId39"/>
    <p:sldId id="368" r:id="rId40"/>
    <p:sldId id="371" r:id="rId41"/>
    <p:sldId id="374" r:id="rId42"/>
    <p:sldId id="377" r:id="rId43"/>
    <p:sldId id="380" r:id="rId44"/>
  </p:sldIdLst>
  <p:sldSz cx="7772400" cy="10058400"/>
  <p:notesSz cx="7772400" cy="10058400"/>
  <p:custDataLst>
    <p:tags r:id="rId45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slide" Target="slides/slide37.xml" /><Relationship Id="rId4" Type="http://schemas.openxmlformats.org/officeDocument/2006/relationships/slide" Target="slides/slide2.xml" /><Relationship Id="rId40" Type="http://schemas.openxmlformats.org/officeDocument/2006/relationships/slide" Target="slides/slide38.xml" /><Relationship Id="rId41" Type="http://schemas.openxmlformats.org/officeDocument/2006/relationships/slide" Target="slides/slide39.xml" /><Relationship Id="rId42" Type="http://schemas.openxmlformats.org/officeDocument/2006/relationships/slide" Target="slides/slide40.xml" /><Relationship Id="rId43" Type="http://schemas.openxmlformats.org/officeDocument/2006/relationships/slide" Target="slides/slide41.xml" /><Relationship Id="rId44" Type="http://schemas.openxmlformats.org/officeDocument/2006/relationships/slide" Target="slides/slide42.xml" /><Relationship Id="rId45" Type="http://schemas.openxmlformats.org/officeDocument/2006/relationships/tags" Target="tags/tag1.xml" /><Relationship Id="rId46" Type="http://schemas.openxmlformats.org/officeDocument/2006/relationships/presProps" Target="presProps.xml" /><Relationship Id="rId47" Type="http://schemas.openxmlformats.org/officeDocument/2006/relationships/viewProps" Target="viewProps.xml" /><Relationship Id="rId48" Type="http://schemas.openxmlformats.org/officeDocument/2006/relationships/theme" Target="theme/theme1.xml" /><Relationship Id="rId49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39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1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1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7767006" cy="10045998"/>
          </a:xfrm>
          <a:custGeom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4C3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1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slideLayout" Target="../slideLayouts/slideLayout7.xml" /><Relationship Id="rId3" Type="http://schemas.openxmlformats.org/officeDocument/2006/relationships/slideLayout" Target="../slideLayouts/slideLayout8.xml" /><Relationship Id="rId4" Type="http://schemas.openxmlformats.org/officeDocument/2006/relationships/slideLayout" Target="../slideLayouts/slideLayout9.xml" /><Relationship Id="rId5" Type="http://schemas.openxmlformats.org/officeDocument/2006/relationships/slideLayout" Target="../slideLayouts/slideLayout10.xml" /><Relationship Id="rId6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3882" y="4250308"/>
            <a:ext cx="1204636" cy="6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41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9755" y="2791266"/>
            <a:ext cx="5192888" cy="4789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94175">
        <a:defRPr>
          <a:latin typeface="+mn-lt"/>
          <a:ea typeface="+mn-ea"/>
          <a:cs typeface="+mn-cs"/>
        </a:defRPr>
      </a:lvl2pPr>
      <a:lvl3pPr marL="388350">
        <a:defRPr>
          <a:latin typeface="+mn-lt"/>
          <a:ea typeface="+mn-ea"/>
          <a:cs typeface="+mn-cs"/>
        </a:defRPr>
      </a:lvl3pPr>
      <a:lvl4pPr marL="582525">
        <a:defRPr>
          <a:latin typeface="+mn-lt"/>
          <a:ea typeface="+mn-ea"/>
          <a:cs typeface="+mn-cs"/>
        </a:defRPr>
      </a:lvl4pPr>
      <a:lvl5pPr marL="776701">
        <a:defRPr>
          <a:latin typeface="+mn-lt"/>
          <a:ea typeface="+mn-ea"/>
          <a:cs typeface="+mn-cs"/>
        </a:defRPr>
      </a:lvl5pPr>
      <a:lvl6pPr marL="970876">
        <a:defRPr>
          <a:latin typeface="+mn-lt"/>
          <a:ea typeface="+mn-ea"/>
          <a:cs typeface="+mn-cs"/>
        </a:defRPr>
      </a:lvl6pPr>
      <a:lvl7pPr marL="1165051">
        <a:defRPr>
          <a:latin typeface="+mn-lt"/>
          <a:ea typeface="+mn-ea"/>
          <a:cs typeface="+mn-cs"/>
        </a:defRPr>
      </a:lvl7pPr>
      <a:lvl8pPr marL="1359226">
        <a:defRPr>
          <a:latin typeface="+mn-lt"/>
          <a:ea typeface="+mn-ea"/>
          <a:cs typeface="+mn-cs"/>
        </a:defRPr>
      </a:lvl8pPr>
      <a:lvl9pPr marL="155340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94175">
        <a:defRPr>
          <a:latin typeface="+mn-lt"/>
          <a:ea typeface="+mn-ea"/>
          <a:cs typeface="+mn-cs"/>
        </a:defRPr>
      </a:lvl2pPr>
      <a:lvl3pPr marL="388350">
        <a:defRPr>
          <a:latin typeface="+mn-lt"/>
          <a:ea typeface="+mn-ea"/>
          <a:cs typeface="+mn-cs"/>
        </a:defRPr>
      </a:lvl3pPr>
      <a:lvl4pPr marL="582525">
        <a:defRPr>
          <a:latin typeface="+mn-lt"/>
          <a:ea typeface="+mn-ea"/>
          <a:cs typeface="+mn-cs"/>
        </a:defRPr>
      </a:lvl4pPr>
      <a:lvl5pPr marL="776701">
        <a:defRPr>
          <a:latin typeface="+mn-lt"/>
          <a:ea typeface="+mn-ea"/>
          <a:cs typeface="+mn-cs"/>
        </a:defRPr>
      </a:lvl5pPr>
      <a:lvl6pPr marL="970876">
        <a:defRPr>
          <a:latin typeface="+mn-lt"/>
          <a:ea typeface="+mn-ea"/>
          <a:cs typeface="+mn-cs"/>
        </a:defRPr>
      </a:lvl6pPr>
      <a:lvl7pPr marL="1165051">
        <a:defRPr>
          <a:latin typeface="+mn-lt"/>
          <a:ea typeface="+mn-ea"/>
          <a:cs typeface="+mn-cs"/>
        </a:defRPr>
      </a:lvl7pPr>
      <a:lvl8pPr marL="1359226">
        <a:defRPr>
          <a:latin typeface="+mn-lt"/>
          <a:ea typeface="+mn-ea"/>
          <a:cs typeface="+mn-cs"/>
        </a:defRPr>
      </a:lvl8pPr>
      <a:lvl9pPr marL="1553401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6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7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7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8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9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0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1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0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2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3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6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4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5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6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7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8.jpe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9.jpe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0.jpe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1.jpe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2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.jpe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4.jpe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5.jpe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3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5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90700" y="1193799"/>
          <a:ext cx="4838700" cy="240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781300"/>
              </a:tblGrid>
              <a:tr h="304800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5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>
                          <a:latin typeface="Times New Roman"/>
                          <a:cs typeface="Times New Roman"/>
                        </a:rPr>
                        <a:t>M.Giritharan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spc="-5">
                          <a:latin typeface="Times New Roman"/>
                          <a:cs typeface="Times New Roman"/>
                        </a:rPr>
                        <a:t>REG.</a:t>
                      </a:r>
                      <a:r>
                        <a:rPr sz="1100" b="1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>
                          <a:latin typeface="Times New Roman"/>
                          <a:cs typeface="Times New Roman"/>
                        </a:rPr>
                        <a:t>NO.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>
                          <a:latin typeface="Times New Roman"/>
                          <a:cs typeface="Times New Roman"/>
                        </a:rPr>
                        <a:t>820621106005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b="1" spc="-20">
                          <a:latin typeface="Times New Roman"/>
                          <a:cs typeface="Times New Roman"/>
                        </a:rPr>
                        <a:t>DEPARTMENT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5">
                          <a:latin typeface="Times New Roman"/>
                          <a:cs typeface="Times New Roman"/>
                        </a:rPr>
                        <a:t>ECE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6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5">
                          <a:latin typeface="Times New Roman"/>
                          <a:cs typeface="Times New Roman"/>
                        </a:rPr>
                        <a:t>YEAR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>
                          <a:latin typeface="Times New Roman"/>
                          <a:cs typeface="Times New Roman"/>
                        </a:rPr>
                        <a:t>III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b="1" spc="-5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1100" b="1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>
                          <a:latin typeface="Times New Roman"/>
                          <a:cs typeface="Times New Roman"/>
                        </a:rPr>
                        <a:t>Arasu engineering</a:t>
                      </a:r>
                      <a:r>
                        <a:rPr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>
                          <a:latin typeface="Times New Roman"/>
                          <a:cs typeface="Times New Roman"/>
                        </a:rPr>
                        <a:t>college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spc="-5">
                          <a:latin typeface="Times New Roman"/>
                          <a:cs typeface="Times New Roman"/>
                        </a:rPr>
                        <a:t>GROUP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>
                          <a:latin typeface="Times New Roman"/>
                          <a:cs typeface="Times New Roman"/>
                        </a:rPr>
                        <a:t>GROUP-4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499"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spc="-5">
                          <a:latin typeface="Times New Roman"/>
                          <a:cs typeface="Times New Roman"/>
                        </a:rPr>
                        <a:t>NM</a:t>
                      </a:r>
                      <a:r>
                        <a:rPr sz="1100" b="1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>
                          <a:latin typeface="Times New Roman"/>
                          <a:cs typeface="Times New Roman"/>
                        </a:rPr>
                        <a:t>I’D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spc="-10">
                          <a:latin typeface="Times New Roman"/>
                          <a:cs typeface="Times New Roman"/>
                        </a:rPr>
                        <a:t>au820621106005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876699" y="3867935"/>
            <a:ext cx="20193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>
                <a:latin typeface="Arial"/>
                <a:cs typeface="Arial"/>
              </a:rPr>
              <a:t>Measure Energy</a:t>
            </a:r>
            <a:r>
              <a:rPr sz="1100" b="1" spc="-70">
                <a:latin typeface="Arial"/>
                <a:cs typeface="Arial"/>
              </a:rPr>
              <a:t> </a:t>
            </a:r>
            <a:r>
              <a:rPr sz="1100" b="1" spc="-5">
                <a:latin typeface="Arial"/>
                <a:cs typeface="Arial"/>
              </a:rPr>
              <a:t>consumption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692813"/>
            <a:ext cx="5953760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>
                <a:latin typeface="Arial"/>
                <a:cs typeface="Arial"/>
              </a:rPr>
              <a:t>Abstract</a:t>
            </a:r>
            <a:r>
              <a:rPr sz="1100" b="1" spc="-10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</a:pPr>
            <a:r>
              <a:rPr sz="1100" spc="-5">
                <a:latin typeface="Arial"/>
                <a:cs typeface="Arial"/>
              </a:rPr>
              <a:t>Energy consumption is </a:t>
            </a:r>
            <a:r>
              <a:rPr sz="1100">
                <a:latin typeface="Arial"/>
                <a:cs typeface="Arial"/>
              </a:rPr>
              <a:t>a </a:t>
            </a:r>
            <a:r>
              <a:rPr sz="1100" spc="-5">
                <a:latin typeface="Arial"/>
                <a:cs typeface="Arial"/>
              </a:rPr>
              <a:t>critical concern in today's world, as the demand for energy continues  to rise while the availability of finite resources becomes increasingly limited. This paper presents  </a:t>
            </a:r>
            <a:r>
              <a:rPr sz="1100">
                <a:latin typeface="Arial"/>
                <a:cs typeface="Arial"/>
              </a:rPr>
              <a:t>a </a:t>
            </a:r>
            <a:r>
              <a:rPr sz="1100" spc="-5">
                <a:latin typeface="Arial"/>
                <a:cs typeface="Arial"/>
              </a:rPr>
              <a:t>comprehensive analysis of energy consumption measurement methodologies and an  optimization approach for reducing energy usage. </a:t>
            </a:r>
            <a:r>
              <a:rPr sz="1100" spc="-15">
                <a:latin typeface="Arial"/>
                <a:cs typeface="Arial"/>
              </a:rPr>
              <a:t>We </a:t>
            </a:r>
            <a:r>
              <a:rPr sz="1100" spc="-5">
                <a:latin typeface="Arial"/>
                <a:cs typeface="Arial"/>
              </a:rPr>
              <a:t>review various techniques for measuring  energy consumption in </a:t>
            </a:r>
            <a:r>
              <a:rPr sz="1100" spc="-10">
                <a:latin typeface="Arial"/>
                <a:cs typeface="Arial"/>
              </a:rPr>
              <a:t>different </a:t>
            </a:r>
            <a:r>
              <a:rPr sz="1100" spc="-5">
                <a:latin typeface="Arial"/>
                <a:cs typeface="Arial"/>
              </a:rPr>
              <a:t>domains, including residential, commercial, and industrial  settings. Furthermore, we propose </a:t>
            </a:r>
            <a:r>
              <a:rPr sz="1100">
                <a:latin typeface="Arial"/>
                <a:cs typeface="Arial"/>
              </a:rPr>
              <a:t>a </a:t>
            </a:r>
            <a:r>
              <a:rPr sz="1100" spc="-5">
                <a:latin typeface="Arial"/>
                <a:cs typeface="Arial"/>
              </a:rPr>
              <a:t>novel framework that integrates data collection, analysis,  and optimization strategies to help individuals and organizations reduce their energy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footprint.</a:t>
            </a:r>
            <a:endParaRPr sz="1100">
              <a:latin typeface="Arial"/>
              <a:cs typeface="Arial"/>
            </a:endParaRPr>
          </a:p>
          <a:p>
            <a:pPr marL="12700" marR="92075">
              <a:lnSpc>
                <a:spcPct val="103400"/>
              </a:lnSpc>
            </a:pPr>
            <a:r>
              <a:rPr sz="1100" spc="-5">
                <a:latin typeface="Arial"/>
                <a:cs typeface="Arial"/>
              </a:rPr>
              <a:t>By implementing this framework, it is possible to make informed decisions and take practical  steps towards achieving sustainable and </a:t>
            </a:r>
            <a:r>
              <a:rPr sz="1100" spc="-10">
                <a:latin typeface="Arial"/>
                <a:cs typeface="Arial"/>
              </a:rPr>
              <a:t>efficient </a:t>
            </a:r>
            <a:r>
              <a:rPr sz="1100" spc="-5">
                <a:latin typeface="Arial"/>
                <a:cs typeface="Arial"/>
              </a:rPr>
              <a:t>energy use, which is essential for addressing  the global energy and environmental challenges we face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today.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1295688" y="3233293"/>
            <a:ext cx="2562573" cy="2031827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33981" algn="ctr">
              <a:lnSpc>
                <a:spcPct val="100000"/>
              </a:lnSpc>
              <a:spcBef>
                <a:spcPts val="53"/>
              </a:spcBef>
            </a:pPr>
            <a:r>
              <a:rPr sz="467" spc="4">
                <a:latin typeface="Arial Black"/>
                <a:cs typeface="Arial Black"/>
              </a:rPr>
              <a:t>Innovation </a:t>
            </a:r>
            <a:r>
              <a:rPr sz="467" spc="6">
                <a:latin typeface="Arial Black"/>
                <a:cs typeface="Arial Black"/>
              </a:rPr>
              <a:t>For Measure Energy</a:t>
            </a:r>
            <a:r>
              <a:rPr sz="467" spc="-79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Consumption</a:t>
            </a:r>
            <a:endParaRPr sz="467">
              <a:latin typeface="Arial Black"/>
              <a:cs typeface="Arial Black"/>
            </a:endParaRPr>
          </a:p>
          <a:p>
            <a:pPr marL="5394">
              <a:lnSpc>
                <a:spcPct val="100000"/>
              </a:lnSpc>
              <a:spcBef>
                <a:spcPts val="567"/>
              </a:spcBef>
            </a:pPr>
            <a:r>
              <a:rPr sz="467" spc="6">
                <a:latin typeface="Arial Black"/>
                <a:cs typeface="Arial Black"/>
              </a:rPr>
              <a:t>Abstract:</a:t>
            </a:r>
            <a:endParaRPr sz="467">
              <a:latin typeface="Arial Black"/>
              <a:cs typeface="Arial Black"/>
            </a:endParaRPr>
          </a:p>
          <a:p>
            <a:pPr marL="5394" marR="2158">
              <a:lnSpc>
                <a:spcPct val="138200"/>
              </a:lnSpc>
              <a:spcBef>
                <a:spcPts val="314"/>
              </a:spcBef>
            </a:pPr>
            <a:r>
              <a:rPr sz="467" spc="4">
                <a:latin typeface="Arial Black"/>
                <a:cs typeface="Arial Black"/>
              </a:rPr>
              <a:t>This </a:t>
            </a:r>
            <a:r>
              <a:rPr sz="467" spc="6">
                <a:latin typeface="Arial Black"/>
                <a:cs typeface="Arial Black"/>
              </a:rPr>
              <a:t>paper </a:t>
            </a:r>
            <a:r>
              <a:rPr sz="467" spc="4">
                <a:latin typeface="Arial Black"/>
                <a:cs typeface="Arial Black"/>
              </a:rPr>
              <a:t>proposes </a:t>
            </a:r>
            <a:r>
              <a:rPr sz="467" spc="6">
                <a:latin typeface="Arial Black"/>
                <a:cs typeface="Arial Black"/>
              </a:rPr>
              <a:t>a </a:t>
            </a:r>
            <a:r>
              <a:rPr sz="467" spc="4">
                <a:latin typeface="Arial Black"/>
                <a:cs typeface="Arial Black"/>
              </a:rPr>
              <a:t>comprehensive approach </a:t>
            </a:r>
            <a:r>
              <a:rPr sz="467" spc="6">
                <a:latin typeface="Arial Black"/>
                <a:cs typeface="Arial Black"/>
              </a:rPr>
              <a:t>to measure energy  </a:t>
            </a:r>
            <a:r>
              <a:rPr sz="467" spc="4">
                <a:latin typeface="Arial Black"/>
                <a:cs typeface="Arial Black"/>
              </a:rPr>
              <a:t>consumption through </a:t>
            </a:r>
            <a:r>
              <a:rPr sz="467" spc="6">
                <a:latin typeface="Arial Black"/>
                <a:cs typeface="Arial Black"/>
              </a:rPr>
              <a:t>modular </a:t>
            </a:r>
            <a:r>
              <a:rPr sz="467" spc="4">
                <a:latin typeface="Arial Black"/>
                <a:cs typeface="Arial Black"/>
              </a:rPr>
              <a:t>implementation. </a:t>
            </a:r>
            <a:r>
              <a:rPr sz="467" spc="6">
                <a:latin typeface="Arial Black"/>
                <a:cs typeface="Arial Black"/>
              </a:rPr>
              <a:t>The aim </a:t>
            </a:r>
            <a:r>
              <a:rPr sz="467" spc="4">
                <a:latin typeface="Arial Black"/>
                <a:cs typeface="Arial Black"/>
              </a:rPr>
              <a:t>is </a:t>
            </a:r>
            <a:r>
              <a:rPr sz="467" spc="6">
                <a:latin typeface="Arial Black"/>
                <a:cs typeface="Arial Black"/>
              </a:rPr>
              <a:t>to </a:t>
            </a:r>
            <a:r>
              <a:rPr sz="467" spc="4">
                <a:latin typeface="Arial Black"/>
                <a:cs typeface="Arial Black"/>
              </a:rPr>
              <a:t>accurately  </a:t>
            </a:r>
            <a:r>
              <a:rPr sz="467" spc="6">
                <a:latin typeface="Arial Black"/>
                <a:cs typeface="Arial Black"/>
              </a:rPr>
              <a:t>monitor and </a:t>
            </a:r>
            <a:r>
              <a:rPr sz="467" spc="4">
                <a:latin typeface="Arial Black"/>
                <a:cs typeface="Arial Black"/>
              </a:rPr>
              <a:t>analyze </a:t>
            </a:r>
            <a:r>
              <a:rPr sz="467" spc="6">
                <a:latin typeface="Arial Black"/>
                <a:cs typeface="Arial Black"/>
              </a:rPr>
              <a:t>energy usage </a:t>
            </a:r>
            <a:r>
              <a:rPr sz="467" spc="4">
                <a:latin typeface="Arial Black"/>
                <a:cs typeface="Arial Black"/>
              </a:rPr>
              <a:t>in diverse settings, enabling informed  decision-making for </a:t>
            </a:r>
            <a:r>
              <a:rPr sz="467" spc="6">
                <a:latin typeface="Arial Black"/>
                <a:cs typeface="Arial Black"/>
              </a:rPr>
              <a:t>improved </a:t>
            </a:r>
            <a:r>
              <a:rPr sz="467" spc="2">
                <a:latin typeface="Arial Black"/>
                <a:cs typeface="Arial Black"/>
              </a:rPr>
              <a:t>sustainability. </a:t>
            </a:r>
            <a:r>
              <a:rPr sz="467" spc="6">
                <a:latin typeface="Arial Black"/>
                <a:cs typeface="Arial Black"/>
              </a:rPr>
              <a:t>The </a:t>
            </a:r>
            <a:r>
              <a:rPr sz="467" spc="4">
                <a:latin typeface="Arial Black"/>
                <a:cs typeface="Arial Black"/>
              </a:rPr>
              <a:t>proposed system</a:t>
            </a:r>
            <a:r>
              <a:rPr sz="467" spc="-87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comprises  three key modules: </a:t>
            </a:r>
            <a:r>
              <a:rPr sz="467" spc="4">
                <a:latin typeface="Arial Black"/>
                <a:cs typeface="Arial Black"/>
              </a:rPr>
              <a:t>(1) </a:t>
            </a:r>
            <a:r>
              <a:rPr sz="467" spc="6">
                <a:latin typeface="Arial Black"/>
                <a:cs typeface="Arial Black"/>
              </a:rPr>
              <a:t>Data </a:t>
            </a:r>
            <a:r>
              <a:rPr sz="467" spc="4">
                <a:latin typeface="Arial Black"/>
                <a:cs typeface="Arial Black"/>
              </a:rPr>
              <a:t>Acquisition Module, </a:t>
            </a:r>
            <a:r>
              <a:rPr sz="467" spc="6">
                <a:latin typeface="Arial Black"/>
                <a:cs typeface="Arial Black"/>
              </a:rPr>
              <a:t>which </a:t>
            </a:r>
            <a:r>
              <a:rPr sz="467" spc="4">
                <a:latin typeface="Arial Black"/>
                <a:cs typeface="Arial Black"/>
              </a:rPr>
              <a:t>gathers </a:t>
            </a:r>
            <a:r>
              <a:rPr sz="467" spc="6">
                <a:latin typeface="Arial Black"/>
                <a:cs typeface="Arial Black"/>
              </a:rPr>
              <a:t>energy  </a:t>
            </a:r>
            <a:r>
              <a:rPr sz="467" spc="4">
                <a:latin typeface="Arial Black"/>
                <a:cs typeface="Arial Black"/>
              </a:rPr>
              <a:t>consumption </a:t>
            </a:r>
            <a:r>
              <a:rPr sz="467" spc="6">
                <a:latin typeface="Arial Black"/>
                <a:cs typeface="Arial Black"/>
              </a:rPr>
              <a:t>data from various </a:t>
            </a:r>
            <a:r>
              <a:rPr sz="467" spc="4">
                <a:latin typeface="Arial Black"/>
                <a:cs typeface="Arial Black"/>
              </a:rPr>
              <a:t>sources; (2) </a:t>
            </a:r>
            <a:r>
              <a:rPr sz="467" spc="6">
                <a:latin typeface="Arial Black"/>
                <a:cs typeface="Arial Black"/>
              </a:rPr>
              <a:t>Data </a:t>
            </a:r>
            <a:r>
              <a:rPr sz="467" spc="4">
                <a:latin typeface="Arial Black"/>
                <a:cs typeface="Arial Black"/>
              </a:rPr>
              <a:t>Processing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4">
                <a:latin typeface="Arial Black"/>
                <a:cs typeface="Arial Black"/>
              </a:rPr>
              <a:t>Analysis  Module, responsible for processing </a:t>
            </a:r>
            <a:r>
              <a:rPr sz="467" spc="6">
                <a:latin typeface="Arial Black"/>
                <a:cs typeface="Arial Black"/>
              </a:rPr>
              <a:t>the </a:t>
            </a:r>
            <a:r>
              <a:rPr sz="467" spc="4">
                <a:latin typeface="Arial Black"/>
                <a:cs typeface="Arial Black"/>
              </a:rPr>
              <a:t>acquired </a:t>
            </a:r>
            <a:r>
              <a:rPr sz="467" spc="6">
                <a:latin typeface="Arial Black"/>
                <a:cs typeface="Arial Black"/>
              </a:rPr>
              <a:t>data and </a:t>
            </a:r>
            <a:r>
              <a:rPr sz="467" spc="4">
                <a:latin typeface="Arial Black"/>
                <a:cs typeface="Arial Black"/>
              </a:rPr>
              <a:t>generating  meaningful insights;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4">
                <a:latin typeface="Arial Black"/>
                <a:cs typeface="Arial Black"/>
              </a:rPr>
              <a:t>(3) </a:t>
            </a:r>
            <a:r>
              <a:rPr sz="467" spc="2">
                <a:latin typeface="Arial Black"/>
                <a:cs typeface="Arial Black"/>
              </a:rPr>
              <a:t>Visualization </a:t>
            </a:r>
            <a:r>
              <a:rPr sz="467" spc="4">
                <a:latin typeface="Arial Black"/>
                <a:cs typeface="Arial Black"/>
              </a:rPr>
              <a:t>Module, designed </a:t>
            </a:r>
            <a:r>
              <a:rPr sz="467" spc="6">
                <a:latin typeface="Arial Black"/>
                <a:cs typeface="Arial Black"/>
              </a:rPr>
              <a:t>to </a:t>
            </a:r>
            <a:r>
              <a:rPr sz="467" spc="4">
                <a:latin typeface="Arial Black"/>
                <a:cs typeface="Arial Black"/>
              </a:rPr>
              <a:t>present </a:t>
            </a:r>
            <a:r>
              <a:rPr sz="467" spc="6">
                <a:latin typeface="Arial Black"/>
                <a:cs typeface="Arial Black"/>
              </a:rPr>
              <a:t>the  </a:t>
            </a:r>
            <a:r>
              <a:rPr sz="467" spc="4">
                <a:latin typeface="Arial Black"/>
                <a:cs typeface="Arial Black"/>
              </a:rPr>
              <a:t>analyzed </a:t>
            </a:r>
            <a:r>
              <a:rPr sz="467" spc="6">
                <a:latin typeface="Arial Black"/>
                <a:cs typeface="Arial Black"/>
              </a:rPr>
              <a:t>data </a:t>
            </a:r>
            <a:r>
              <a:rPr sz="467" spc="4">
                <a:latin typeface="Arial Black"/>
                <a:cs typeface="Arial Black"/>
              </a:rPr>
              <a:t>in an intuitive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4">
                <a:latin typeface="Arial Black"/>
                <a:cs typeface="Arial Black"/>
              </a:rPr>
              <a:t>informative manner. </a:t>
            </a:r>
            <a:r>
              <a:rPr sz="467" spc="6">
                <a:latin typeface="Arial Black"/>
                <a:cs typeface="Arial Black"/>
              </a:rPr>
              <a:t>The </a:t>
            </a:r>
            <a:r>
              <a:rPr sz="467" spc="4">
                <a:latin typeface="Arial Black"/>
                <a:cs typeface="Arial Black"/>
              </a:rPr>
              <a:t>integration of  </a:t>
            </a:r>
            <a:r>
              <a:rPr sz="467" spc="6">
                <a:latin typeface="Arial Black"/>
                <a:cs typeface="Arial Black"/>
              </a:rPr>
              <a:t>these </a:t>
            </a:r>
            <a:r>
              <a:rPr sz="467" spc="4">
                <a:latin typeface="Arial Black"/>
                <a:cs typeface="Arial Black"/>
              </a:rPr>
              <a:t>modules provides </a:t>
            </a:r>
            <a:r>
              <a:rPr sz="467" spc="6">
                <a:latin typeface="Arial Black"/>
                <a:cs typeface="Arial Black"/>
              </a:rPr>
              <a:t>a </a:t>
            </a:r>
            <a:r>
              <a:rPr sz="467" spc="4">
                <a:latin typeface="Arial Black"/>
                <a:cs typeface="Arial Black"/>
              </a:rPr>
              <a:t>robust framework for </a:t>
            </a:r>
            <a:r>
              <a:rPr sz="467" spc="6">
                <a:latin typeface="Arial Black"/>
                <a:cs typeface="Arial Black"/>
              </a:rPr>
              <a:t>monitoring and </a:t>
            </a:r>
            <a:r>
              <a:rPr sz="467" spc="4">
                <a:latin typeface="Arial Black"/>
                <a:cs typeface="Arial Black"/>
              </a:rPr>
              <a:t>managing  </a:t>
            </a:r>
            <a:r>
              <a:rPr sz="467" spc="6">
                <a:latin typeface="Arial Black"/>
                <a:cs typeface="Arial Black"/>
              </a:rPr>
              <a:t>energy </a:t>
            </a:r>
            <a:r>
              <a:rPr sz="467" spc="4">
                <a:latin typeface="Arial Black"/>
                <a:cs typeface="Arial Black"/>
              </a:rPr>
              <a:t>consumption, ultimately contributing </a:t>
            </a:r>
            <a:r>
              <a:rPr sz="467" spc="6">
                <a:latin typeface="Arial Black"/>
                <a:cs typeface="Arial Black"/>
              </a:rPr>
              <a:t>to a more </a:t>
            </a:r>
            <a:r>
              <a:rPr sz="467" spc="4">
                <a:latin typeface="Arial Black"/>
                <a:cs typeface="Arial Black"/>
              </a:rPr>
              <a:t>sustainable </a:t>
            </a:r>
            <a:r>
              <a:rPr sz="467" spc="6">
                <a:latin typeface="Arial Black"/>
                <a:cs typeface="Arial Black"/>
              </a:rPr>
              <a:t>and  </a:t>
            </a:r>
            <a:r>
              <a:rPr sz="467" spc="2">
                <a:latin typeface="Arial Black"/>
                <a:cs typeface="Arial Black"/>
              </a:rPr>
              <a:t>energy-efficient</a:t>
            </a:r>
            <a:r>
              <a:rPr sz="467" spc="-48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future.</a:t>
            </a:r>
            <a:endParaRPr sz="467">
              <a:latin typeface="Arial Black"/>
              <a:cs typeface="Arial Black"/>
            </a:endParaRPr>
          </a:p>
          <a:p>
            <a:pPr marL="5394">
              <a:lnSpc>
                <a:spcPct val="100000"/>
              </a:lnSpc>
              <a:spcBef>
                <a:spcPts val="60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1: </a:t>
            </a:r>
            <a:r>
              <a:rPr sz="467" spc="6">
                <a:latin typeface="Arial Black"/>
                <a:cs typeface="Arial Black"/>
              </a:rPr>
              <a:t>Data</a:t>
            </a:r>
            <a:r>
              <a:rPr sz="467" spc="-59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Acquisition</a:t>
            </a:r>
            <a:endParaRPr sz="467">
              <a:latin typeface="Arial Black"/>
              <a:cs typeface="Arial Black"/>
            </a:endParaRPr>
          </a:p>
          <a:p>
            <a:pPr marL="5394" marR="18069">
              <a:lnSpc>
                <a:spcPct val="139400"/>
              </a:lnSpc>
              <a:spcBef>
                <a:spcPts val="310"/>
              </a:spcBef>
            </a:pPr>
            <a:r>
              <a:rPr sz="467" spc="6">
                <a:latin typeface="Arial Black"/>
                <a:cs typeface="Arial Black"/>
              </a:rPr>
              <a:t>The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first </a:t>
            </a:r>
            <a:r>
              <a:rPr sz="467" spc="6">
                <a:latin typeface="Arial Black"/>
                <a:cs typeface="Arial Black"/>
              </a:rPr>
              <a:t>module</a:t>
            </a:r>
            <a:r>
              <a:rPr sz="467" spc="-2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focuses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on</a:t>
            </a:r>
            <a:r>
              <a:rPr sz="467" spc="-2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acquiring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energy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consumption</a:t>
            </a:r>
            <a:r>
              <a:rPr sz="467" spc="-17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data</a:t>
            </a:r>
            <a:r>
              <a:rPr sz="467" spc="-13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from</a:t>
            </a:r>
            <a:r>
              <a:rPr sz="467" spc="-79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various  </a:t>
            </a:r>
            <a:r>
              <a:rPr sz="467" spc="4">
                <a:latin typeface="Arial Black"/>
                <a:cs typeface="Arial Black"/>
              </a:rPr>
              <a:t>sources, including </a:t>
            </a:r>
            <a:r>
              <a:rPr sz="467" spc="6">
                <a:latin typeface="Arial Black"/>
                <a:cs typeface="Arial Black"/>
              </a:rPr>
              <a:t>smart meters, </a:t>
            </a:r>
            <a:r>
              <a:rPr sz="467" spc="4">
                <a:latin typeface="Arial Black"/>
                <a:cs typeface="Arial Black"/>
              </a:rPr>
              <a:t>sensors, </a:t>
            </a:r>
            <a:r>
              <a:rPr sz="467" spc="6">
                <a:latin typeface="Arial Black"/>
                <a:cs typeface="Arial Black"/>
              </a:rPr>
              <a:t>and IoT </a:t>
            </a:r>
            <a:r>
              <a:rPr sz="467" spc="4">
                <a:latin typeface="Arial Black"/>
                <a:cs typeface="Arial Black"/>
              </a:rPr>
              <a:t>devices. It collects real-  </a:t>
            </a:r>
            <a:r>
              <a:rPr sz="467" spc="6">
                <a:latin typeface="Arial Black"/>
                <a:cs typeface="Arial Black"/>
              </a:rPr>
              <a:t>time data and </a:t>
            </a:r>
            <a:r>
              <a:rPr sz="467" spc="4">
                <a:latin typeface="Arial Black"/>
                <a:cs typeface="Arial Black"/>
              </a:rPr>
              <a:t>historical </a:t>
            </a:r>
            <a:r>
              <a:rPr sz="467" spc="6">
                <a:latin typeface="Arial Black"/>
                <a:cs typeface="Arial Black"/>
              </a:rPr>
              <a:t>records to </a:t>
            </a:r>
            <a:r>
              <a:rPr sz="467" spc="4">
                <a:latin typeface="Arial Black"/>
                <a:cs typeface="Arial Black"/>
              </a:rPr>
              <a:t>provide </a:t>
            </a:r>
            <a:r>
              <a:rPr sz="467" spc="6">
                <a:latin typeface="Arial Black"/>
                <a:cs typeface="Arial Black"/>
              </a:rPr>
              <a:t>a </a:t>
            </a:r>
            <a:r>
              <a:rPr sz="467">
                <a:latin typeface="Arial Black"/>
                <a:cs typeface="Arial Black"/>
              </a:rPr>
              <a:t>holistic </a:t>
            </a:r>
            <a:r>
              <a:rPr sz="467" spc="4">
                <a:latin typeface="Arial Black"/>
                <a:cs typeface="Arial Black"/>
              </a:rPr>
              <a:t>view of </a:t>
            </a:r>
            <a:r>
              <a:rPr sz="467" spc="6">
                <a:latin typeface="Arial Black"/>
                <a:cs typeface="Arial Black"/>
              </a:rPr>
              <a:t>energy  </a:t>
            </a:r>
            <a:r>
              <a:rPr sz="467" spc="4">
                <a:latin typeface="Arial Black"/>
                <a:cs typeface="Arial Black"/>
              </a:rPr>
              <a:t>consumption.</a:t>
            </a:r>
            <a:endParaRPr sz="467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88" y="5537609"/>
            <a:ext cx="2561494" cy="421252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2: </a:t>
            </a:r>
            <a:r>
              <a:rPr sz="467" spc="6">
                <a:latin typeface="Arial Black"/>
                <a:cs typeface="Arial Black"/>
              </a:rPr>
              <a:t>Data</a:t>
            </a:r>
            <a:r>
              <a:rPr sz="467" spc="-59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Preprocessing</a:t>
            </a:r>
            <a:endParaRPr sz="467">
              <a:latin typeface="Arial Black"/>
              <a:cs typeface="Arial Black"/>
            </a:endParaRPr>
          </a:p>
          <a:p>
            <a:pPr marL="5394" marR="2158">
              <a:lnSpc>
                <a:spcPct val="139600"/>
              </a:lnSpc>
              <a:spcBef>
                <a:spcPts val="308"/>
              </a:spcBef>
            </a:pPr>
            <a:r>
              <a:rPr sz="467" spc="6">
                <a:latin typeface="Arial Black"/>
                <a:cs typeface="Arial Black"/>
              </a:rPr>
              <a:t>To ensure </a:t>
            </a:r>
            <a:r>
              <a:rPr sz="467" spc="4">
                <a:latin typeface="Arial Black"/>
                <a:cs typeface="Arial Black"/>
              </a:rPr>
              <a:t>accurate analysis, </a:t>
            </a:r>
            <a:r>
              <a:rPr sz="467" spc="6">
                <a:latin typeface="Arial Black"/>
                <a:cs typeface="Arial Black"/>
              </a:rPr>
              <a:t>the data </a:t>
            </a:r>
            <a:r>
              <a:rPr sz="467" spc="4">
                <a:latin typeface="Arial Black"/>
                <a:cs typeface="Arial Black"/>
              </a:rPr>
              <a:t>is preprocessed in </a:t>
            </a:r>
            <a:r>
              <a:rPr sz="467" spc="6">
                <a:latin typeface="Arial Black"/>
                <a:cs typeface="Arial Black"/>
              </a:rPr>
              <a:t>module 2. </a:t>
            </a:r>
            <a:r>
              <a:rPr sz="467" spc="4">
                <a:latin typeface="Arial Black"/>
                <a:cs typeface="Arial Black"/>
              </a:rPr>
              <a:t>This  involves cleaning, </a:t>
            </a:r>
            <a:r>
              <a:rPr sz="467" spc="2">
                <a:latin typeface="Arial Black"/>
                <a:cs typeface="Arial Black"/>
              </a:rPr>
              <a:t>filtering,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4">
                <a:latin typeface="Arial Black"/>
                <a:cs typeface="Arial Black"/>
              </a:rPr>
              <a:t>normalizing </a:t>
            </a:r>
            <a:r>
              <a:rPr sz="467" spc="6">
                <a:latin typeface="Arial Black"/>
                <a:cs typeface="Arial Black"/>
              </a:rPr>
              <a:t>data, as </a:t>
            </a:r>
            <a:r>
              <a:rPr sz="467" spc="4">
                <a:latin typeface="Arial Black"/>
                <a:cs typeface="Arial Black"/>
              </a:rPr>
              <a:t>well </a:t>
            </a:r>
            <a:r>
              <a:rPr sz="467" spc="6">
                <a:latin typeface="Arial Black"/>
                <a:cs typeface="Arial Black"/>
              </a:rPr>
              <a:t>as </a:t>
            </a:r>
            <a:r>
              <a:rPr sz="467" spc="4">
                <a:latin typeface="Arial Black"/>
                <a:cs typeface="Arial Black"/>
              </a:rPr>
              <a:t>handling</a:t>
            </a:r>
            <a:r>
              <a:rPr sz="467" spc="-115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missing  values.</a:t>
            </a:r>
            <a:r>
              <a:rPr sz="467" spc="-17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Data</a:t>
            </a:r>
            <a:r>
              <a:rPr sz="467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preprocessing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ensures</a:t>
            </a:r>
            <a:r>
              <a:rPr sz="467" spc="-13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the</a:t>
            </a:r>
            <a:r>
              <a:rPr sz="467">
                <a:latin typeface="Arial Black"/>
                <a:cs typeface="Arial Black"/>
              </a:rPr>
              <a:t> </a:t>
            </a:r>
            <a:r>
              <a:rPr sz="467" spc="2">
                <a:latin typeface="Arial Black"/>
                <a:cs typeface="Arial Black"/>
              </a:rPr>
              <a:t>reliability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of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subsequent</a:t>
            </a:r>
            <a:r>
              <a:rPr sz="467" spc="-38">
                <a:latin typeface="Arial Black"/>
                <a:cs typeface="Arial Black"/>
              </a:rPr>
              <a:t> </a:t>
            </a:r>
            <a:r>
              <a:rPr sz="467" spc="2">
                <a:latin typeface="Arial Black"/>
                <a:cs typeface="Arial Black"/>
              </a:rPr>
              <a:t>analysis.</a:t>
            </a:r>
            <a:endParaRPr sz="467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88" y="6194955"/>
            <a:ext cx="2512680" cy="520228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3: </a:t>
            </a:r>
            <a:r>
              <a:rPr sz="467" spc="6">
                <a:latin typeface="Arial Black"/>
                <a:cs typeface="Arial Black"/>
              </a:rPr>
              <a:t>Data </a:t>
            </a:r>
            <a:r>
              <a:rPr sz="467" spc="4">
                <a:latin typeface="Arial Black"/>
                <a:cs typeface="Arial Black"/>
              </a:rPr>
              <a:t>Analysis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117">
                <a:latin typeface="Arial Black"/>
                <a:cs typeface="Arial Black"/>
              </a:rPr>
              <a:t> </a:t>
            </a:r>
            <a:r>
              <a:rPr sz="467" spc="2">
                <a:latin typeface="Arial Black"/>
                <a:cs typeface="Arial Black"/>
              </a:rPr>
              <a:t>Visualization</a:t>
            </a:r>
            <a:endParaRPr sz="467">
              <a:latin typeface="Arial Black"/>
              <a:cs typeface="Arial Black"/>
            </a:endParaRPr>
          </a:p>
          <a:p>
            <a:pPr marL="5394" marR="2158">
              <a:lnSpc>
                <a:spcPct val="139400"/>
              </a:lnSpc>
              <a:spcBef>
                <a:spcPts val="310"/>
              </a:spcBef>
            </a:pPr>
            <a:r>
              <a:rPr sz="467" spc="6">
                <a:latin typeface="Arial Black"/>
                <a:cs typeface="Arial Black"/>
              </a:rPr>
              <a:t>Module 3 </a:t>
            </a:r>
            <a:r>
              <a:rPr sz="467" spc="4">
                <a:latin typeface="Arial Black"/>
                <a:cs typeface="Arial Black"/>
              </a:rPr>
              <a:t>is responsible for conducting in-depth analysis of </a:t>
            </a:r>
            <a:r>
              <a:rPr sz="467" spc="6">
                <a:latin typeface="Arial Black"/>
                <a:cs typeface="Arial Black"/>
              </a:rPr>
              <a:t>energy  </a:t>
            </a:r>
            <a:r>
              <a:rPr sz="467" spc="4">
                <a:latin typeface="Arial Black"/>
                <a:cs typeface="Arial Black"/>
              </a:rPr>
              <a:t>consumption patterns. It </a:t>
            </a:r>
            <a:r>
              <a:rPr sz="467" spc="6">
                <a:latin typeface="Arial Black"/>
                <a:cs typeface="Arial Black"/>
              </a:rPr>
              <a:t>employs </a:t>
            </a:r>
            <a:r>
              <a:rPr sz="467" spc="2">
                <a:latin typeface="Arial Black"/>
                <a:cs typeface="Arial Black"/>
              </a:rPr>
              <a:t>statistical </a:t>
            </a:r>
            <a:r>
              <a:rPr sz="467" spc="6">
                <a:latin typeface="Arial Black"/>
                <a:cs typeface="Arial Black"/>
              </a:rPr>
              <a:t>methods and machine</a:t>
            </a:r>
            <a:r>
              <a:rPr sz="467" spc="-102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learning  </a:t>
            </a:r>
            <a:r>
              <a:rPr sz="467" spc="6">
                <a:latin typeface="Arial Black"/>
                <a:cs typeface="Arial Black"/>
              </a:rPr>
              <a:t>algorithms to </a:t>
            </a:r>
            <a:r>
              <a:rPr sz="467" spc="4">
                <a:latin typeface="Arial Black"/>
                <a:cs typeface="Arial Black"/>
              </a:rPr>
              <a:t>identify trends, anomalies,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4">
                <a:latin typeface="Arial Black"/>
                <a:cs typeface="Arial Black"/>
              </a:rPr>
              <a:t>opportunities for</a:t>
            </a:r>
            <a:r>
              <a:rPr sz="467" spc="-100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optimization.  </a:t>
            </a:r>
            <a:r>
              <a:rPr sz="467" spc="2">
                <a:latin typeface="Arial Black"/>
                <a:cs typeface="Arial Black"/>
              </a:rPr>
              <a:t>Visualizations,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such</a:t>
            </a:r>
            <a:r>
              <a:rPr sz="467" spc="-8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as</a:t>
            </a:r>
            <a:r>
              <a:rPr sz="467" spc="2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graphs</a:t>
            </a:r>
            <a:r>
              <a:rPr sz="467" spc="-8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charts,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aid</a:t>
            </a:r>
            <a:r>
              <a:rPr sz="467" spc="-2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in</a:t>
            </a:r>
            <a:r>
              <a:rPr sz="467" spc="8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conveying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the</a:t>
            </a:r>
            <a:r>
              <a:rPr sz="467" spc="-68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insights.</a:t>
            </a:r>
            <a:endParaRPr sz="467">
              <a:latin typeface="Arial Black"/>
              <a:cs typeface="Arial Black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1295688" y="3387177"/>
            <a:ext cx="2564730" cy="520228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4: </a:t>
            </a:r>
            <a:r>
              <a:rPr sz="467" spc="6">
                <a:latin typeface="Arial Black"/>
                <a:cs typeface="Arial Black"/>
              </a:rPr>
              <a:t>Energy </a:t>
            </a:r>
            <a:r>
              <a:rPr sz="467" spc="4">
                <a:latin typeface="Arial Black"/>
                <a:cs typeface="Arial Black"/>
              </a:rPr>
              <a:t>Efficiency</a:t>
            </a:r>
            <a:r>
              <a:rPr sz="467" spc="-108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Recommendations</a:t>
            </a:r>
            <a:endParaRPr sz="467">
              <a:latin typeface="Arial Black"/>
              <a:cs typeface="Arial Black"/>
            </a:endParaRPr>
          </a:p>
          <a:p>
            <a:pPr marL="5394" marR="2158">
              <a:lnSpc>
                <a:spcPct val="139500"/>
              </a:lnSpc>
              <a:spcBef>
                <a:spcPts val="310"/>
              </a:spcBef>
            </a:pPr>
            <a:r>
              <a:rPr sz="467" spc="4">
                <a:latin typeface="Arial Black"/>
                <a:cs typeface="Arial Black"/>
              </a:rPr>
              <a:t>This </a:t>
            </a: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provides actionable </a:t>
            </a:r>
            <a:r>
              <a:rPr sz="467" spc="6">
                <a:latin typeface="Arial Black"/>
                <a:cs typeface="Arial Black"/>
              </a:rPr>
              <a:t>recommendations based on the </a:t>
            </a:r>
            <a:r>
              <a:rPr sz="467" spc="4">
                <a:latin typeface="Arial Black"/>
                <a:cs typeface="Arial Black"/>
              </a:rPr>
              <a:t>analysis  </a:t>
            </a:r>
            <a:r>
              <a:rPr sz="467" spc="6">
                <a:latin typeface="Arial Black"/>
                <a:cs typeface="Arial Black"/>
              </a:rPr>
              <a:t>from module </a:t>
            </a:r>
            <a:r>
              <a:rPr sz="467" spc="4">
                <a:latin typeface="Arial Black"/>
                <a:cs typeface="Arial Black"/>
              </a:rPr>
              <a:t>3. It suggests strategies </a:t>
            </a:r>
            <a:r>
              <a:rPr sz="467" spc="6">
                <a:latin typeface="Arial Black"/>
                <a:cs typeface="Arial Black"/>
              </a:rPr>
              <a:t>to reduce energy </a:t>
            </a:r>
            <a:r>
              <a:rPr sz="467" spc="4">
                <a:latin typeface="Arial Black"/>
                <a:cs typeface="Arial Black"/>
              </a:rPr>
              <a:t>consumption,  </a:t>
            </a:r>
            <a:r>
              <a:rPr sz="467" spc="6">
                <a:latin typeface="Arial Black"/>
                <a:cs typeface="Arial Black"/>
              </a:rPr>
              <a:t>improve</a:t>
            </a:r>
            <a:r>
              <a:rPr sz="467">
                <a:latin typeface="Arial Black"/>
                <a:cs typeface="Arial Black"/>
              </a:rPr>
              <a:t> </a:t>
            </a:r>
            <a:r>
              <a:rPr sz="467" spc="2">
                <a:latin typeface="Arial Black"/>
                <a:cs typeface="Arial Black"/>
              </a:rPr>
              <a:t>efficiency,</a:t>
            </a:r>
            <a:r>
              <a:rPr sz="467" spc="-19">
                <a:latin typeface="Arial Black"/>
                <a:cs typeface="Arial Black"/>
              </a:rPr>
              <a:t> </a:t>
            </a:r>
            <a:r>
              <a:rPr sz="467" spc="8">
                <a:latin typeface="Arial Black"/>
                <a:cs typeface="Arial Black"/>
              </a:rPr>
              <a:t>and</a:t>
            </a:r>
            <a:r>
              <a:rPr sz="467" spc="-2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lower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costs.</a:t>
            </a:r>
            <a:r>
              <a:rPr sz="467" spc="2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These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recommendations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8">
                <a:latin typeface="Arial Black"/>
                <a:cs typeface="Arial Black"/>
              </a:rPr>
              <a:t>can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range</a:t>
            </a:r>
            <a:r>
              <a:rPr sz="467" spc="-47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from  </a:t>
            </a:r>
            <a:r>
              <a:rPr sz="467" spc="4">
                <a:latin typeface="Arial Black"/>
                <a:cs typeface="Arial Black"/>
              </a:rPr>
              <a:t>equipment upgrades </a:t>
            </a:r>
            <a:r>
              <a:rPr sz="467" spc="6">
                <a:latin typeface="Arial Black"/>
                <a:cs typeface="Arial Black"/>
              </a:rPr>
              <a:t>to </a:t>
            </a:r>
            <a:r>
              <a:rPr sz="467" spc="4">
                <a:latin typeface="Arial Black"/>
                <a:cs typeface="Arial Black"/>
              </a:rPr>
              <a:t>behavioral</a:t>
            </a:r>
            <a:r>
              <a:rPr sz="467" spc="-102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changes.</a:t>
            </a:r>
            <a:endParaRPr sz="467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87" y="4144460"/>
            <a:ext cx="2550706" cy="520228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5: </a:t>
            </a:r>
            <a:r>
              <a:rPr sz="467" spc="6">
                <a:latin typeface="Arial Black"/>
                <a:cs typeface="Arial Black"/>
              </a:rPr>
              <a:t>User </a:t>
            </a:r>
            <a:r>
              <a:rPr sz="467" spc="4">
                <a:latin typeface="Arial Black"/>
                <a:cs typeface="Arial Black"/>
              </a:rPr>
              <a:t>Interface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113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Reporting</a:t>
            </a:r>
            <a:endParaRPr sz="467">
              <a:latin typeface="Arial Black"/>
              <a:cs typeface="Arial Black"/>
            </a:endParaRPr>
          </a:p>
          <a:p>
            <a:pPr marL="5394" marR="2158">
              <a:lnSpc>
                <a:spcPct val="139400"/>
              </a:lnSpc>
              <a:spcBef>
                <a:spcPts val="310"/>
              </a:spcBef>
            </a:pPr>
            <a:r>
              <a:rPr sz="467" spc="8">
                <a:latin typeface="Arial Black"/>
                <a:cs typeface="Arial Black"/>
              </a:rPr>
              <a:t>A </a:t>
            </a:r>
            <a:r>
              <a:rPr sz="467" spc="2">
                <a:latin typeface="Arial Black"/>
                <a:cs typeface="Arial Black"/>
              </a:rPr>
              <a:t>user-friendly </a:t>
            </a:r>
            <a:r>
              <a:rPr sz="467" spc="6">
                <a:latin typeface="Arial Black"/>
                <a:cs typeface="Arial Black"/>
              </a:rPr>
              <a:t>interface </a:t>
            </a:r>
            <a:r>
              <a:rPr sz="467" spc="4">
                <a:latin typeface="Arial Black"/>
                <a:cs typeface="Arial Black"/>
              </a:rPr>
              <a:t>is crucial for stakeholders </a:t>
            </a:r>
            <a:r>
              <a:rPr sz="467" spc="6">
                <a:latin typeface="Arial Black"/>
                <a:cs typeface="Arial Black"/>
              </a:rPr>
              <a:t>to </a:t>
            </a:r>
            <a:r>
              <a:rPr sz="467" spc="4">
                <a:latin typeface="Arial Black"/>
                <a:cs typeface="Arial Black"/>
              </a:rPr>
              <a:t>interact </a:t>
            </a:r>
            <a:r>
              <a:rPr sz="467" spc="2">
                <a:latin typeface="Arial Black"/>
                <a:cs typeface="Arial Black"/>
              </a:rPr>
              <a:t>with </a:t>
            </a:r>
            <a:r>
              <a:rPr sz="467" spc="6">
                <a:latin typeface="Arial Black"/>
                <a:cs typeface="Arial Black"/>
              </a:rPr>
              <a:t>the  </a:t>
            </a:r>
            <a:r>
              <a:rPr sz="467" spc="4">
                <a:latin typeface="Arial Black"/>
                <a:cs typeface="Arial Black"/>
              </a:rPr>
              <a:t>system. </a:t>
            </a:r>
            <a:r>
              <a:rPr sz="467" spc="6">
                <a:latin typeface="Arial Black"/>
                <a:cs typeface="Arial Black"/>
              </a:rPr>
              <a:t>Module 5 </a:t>
            </a:r>
            <a:r>
              <a:rPr sz="467" spc="4">
                <a:latin typeface="Arial Black"/>
                <a:cs typeface="Arial Black"/>
              </a:rPr>
              <a:t>offers </a:t>
            </a:r>
            <a:r>
              <a:rPr sz="467" spc="6">
                <a:latin typeface="Arial Black"/>
                <a:cs typeface="Arial Black"/>
              </a:rPr>
              <a:t>a </a:t>
            </a:r>
            <a:r>
              <a:rPr sz="467" spc="4">
                <a:latin typeface="Arial Black"/>
                <a:cs typeface="Arial Black"/>
              </a:rPr>
              <a:t>dashboard </a:t>
            </a:r>
            <a:r>
              <a:rPr sz="467" spc="2">
                <a:latin typeface="Arial Black"/>
                <a:cs typeface="Arial Black"/>
              </a:rPr>
              <a:t>that </a:t>
            </a:r>
            <a:r>
              <a:rPr sz="467" spc="4">
                <a:latin typeface="Arial Black"/>
                <a:cs typeface="Arial Black"/>
              </a:rPr>
              <a:t>displays real-time </a:t>
            </a:r>
            <a:r>
              <a:rPr sz="467" spc="6">
                <a:latin typeface="Arial Black"/>
                <a:cs typeface="Arial Black"/>
              </a:rPr>
              <a:t>energy  </a:t>
            </a:r>
            <a:r>
              <a:rPr sz="467" spc="4">
                <a:latin typeface="Arial Black"/>
                <a:cs typeface="Arial Black"/>
              </a:rPr>
              <a:t>consumption</a:t>
            </a:r>
            <a:r>
              <a:rPr sz="467" spc="-17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data</a:t>
            </a:r>
            <a:r>
              <a:rPr sz="467" spc="-13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6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reports</a:t>
            </a:r>
            <a:r>
              <a:rPr sz="467" spc="-6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generated</a:t>
            </a:r>
            <a:r>
              <a:rPr sz="467" spc="-13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by</a:t>
            </a:r>
            <a:r>
              <a:rPr sz="467" spc="2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module</a:t>
            </a:r>
            <a:r>
              <a:rPr sz="467" spc="-6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3</a:t>
            </a:r>
            <a:r>
              <a:rPr sz="467" spc="8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4.</a:t>
            </a:r>
            <a:r>
              <a:rPr sz="467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It</a:t>
            </a:r>
            <a:r>
              <a:rPr sz="467" spc="-2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enables</a:t>
            </a:r>
            <a:r>
              <a:rPr sz="467" spc="-19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users  </a:t>
            </a:r>
            <a:r>
              <a:rPr sz="467" spc="6">
                <a:latin typeface="Arial Black"/>
                <a:cs typeface="Arial Black"/>
              </a:rPr>
              <a:t>to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monitor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progress</a:t>
            </a:r>
            <a:r>
              <a:rPr sz="467" spc="-19">
                <a:latin typeface="Arial Black"/>
                <a:cs typeface="Arial Black"/>
              </a:rPr>
              <a:t> </a:t>
            </a:r>
            <a:r>
              <a:rPr sz="467" spc="8">
                <a:latin typeface="Arial Black"/>
                <a:cs typeface="Arial Black"/>
              </a:rPr>
              <a:t>and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8">
                <a:latin typeface="Arial Black"/>
                <a:cs typeface="Arial Black"/>
              </a:rPr>
              <a:t>make</a:t>
            </a:r>
            <a:r>
              <a:rPr sz="467" spc="-2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informed</a:t>
            </a:r>
            <a:r>
              <a:rPr sz="467" spc="-74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decisions.</a:t>
            </a:r>
            <a:endParaRPr sz="467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88" y="4902396"/>
            <a:ext cx="2438247" cy="421252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 algn="just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6: Integration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89">
                <a:latin typeface="Arial Black"/>
                <a:cs typeface="Arial Black"/>
              </a:rPr>
              <a:t> </a:t>
            </a:r>
            <a:r>
              <a:rPr sz="467" spc="2">
                <a:latin typeface="Arial Black"/>
                <a:cs typeface="Arial Black"/>
              </a:rPr>
              <a:t>Scalability</a:t>
            </a:r>
            <a:endParaRPr sz="467">
              <a:latin typeface="Arial Black"/>
              <a:cs typeface="Arial Black"/>
            </a:endParaRPr>
          </a:p>
          <a:p>
            <a:pPr marL="5394" marR="2158" algn="just">
              <a:lnSpc>
                <a:spcPct val="139500"/>
              </a:lnSpc>
              <a:spcBef>
                <a:spcPts val="310"/>
              </a:spcBef>
            </a:pPr>
            <a:r>
              <a:rPr sz="467" spc="6">
                <a:latin typeface="Arial Black"/>
                <a:cs typeface="Arial Black"/>
              </a:rPr>
              <a:t>The </a:t>
            </a:r>
            <a:r>
              <a:rPr sz="467" spc="4">
                <a:latin typeface="Arial Black"/>
                <a:cs typeface="Arial Black"/>
              </a:rPr>
              <a:t>system is </a:t>
            </a:r>
            <a:r>
              <a:rPr sz="467" spc="2">
                <a:latin typeface="Arial Black"/>
                <a:cs typeface="Arial Black"/>
              </a:rPr>
              <a:t>designed </a:t>
            </a:r>
            <a:r>
              <a:rPr sz="467" spc="4">
                <a:latin typeface="Arial Black"/>
                <a:cs typeface="Arial Black"/>
              </a:rPr>
              <a:t>to be </a:t>
            </a:r>
            <a:r>
              <a:rPr sz="467" spc="2">
                <a:latin typeface="Arial Black"/>
                <a:cs typeface="Arial Black"/>
              </a:rPr>
              <a:t>modular </a:t>
            </a:r>
            <a:r>
              <a:rPr sz="467" spc="4">
                <a:latin typeface="Arial Black"/>
                <a:cs typeface="Arial Black"/>
              </a:rPr>
              <a:t>and easily </a:t>
            </a:r>
            <a:r>
              <a:rPr sz="467" spc="2">
                <a:latin typeface="Arial Black"/>
                <a:cs typeface="Arial Black"/>
              </a:rPr>
              <a:t>integrated </a:t>
            </a:r>
            <a:r>
              <a:rPr sz="467">
                <a:latin typeface="Arial Black"/>
                <a:cs typeface="Arial Black"/>
              </a:rPr>
              <a:t>into </a:t>
            </a:r>
            <a:r>
              <a:rPr sz="467" spc="2">
                <a:latin typeface="Arial Black"/>
                <a:cs typeface="Arial Black"/>
              </a:rPr>
              <a:t>existing  infrastructure. It </a:t>
            </a:r>
            <a:r>
              <a:rPr sz="467" spc="4">
                <a:latin typeface="Arial Black"/>
                <a:cs typeface="Arial Black"/>
              </a:rPr>
              <a:t>can </a:t>
            </a:r>
            <a:r>
              <a:rPr sz="467" spc="2">
                <a:latin typeface="Arial Black"/>
                <a:cs typeface="Arial Black"/>
              </a:rPr>
              <a:t>scale </a:t>
            </a:r>
            <a:r>
              <a:rPr sz="467" spc="6">
                <a:latin typeface="Arial Black"/>
                <a:cs typeface="Arial Black"/>
              </a:rPr>
              <a:t>to </a:t>
            </a:r>
            <a:r>
              <a:rPr sz="467" spc="4">
                <a:latin typeface="Arial Black"/>
                <a:cs typeface="Arial Black"/>
              </a:rPr>
              <a:t>accommodate diverse energy sources </a:t>
            </a:r>
            <a:r>
              <a:rPr sz="467" spc="2">
                <a:latin typeface="Arial Black"/>
                <a:cs typeface="Arial Black"/>
              </a:rPr>
              <a:t>and  </a:t>
            </a:r>
            <a:r>
              <a:rPr sz="467" spc="4">
                <a:latin typeface="Arial Black"/>
                <a:cs typeface="Arial Black"/>
              </a:rPr>
              <a:t>accommodate </a:t>
            </a:r>
            <a:r>
              <a:rPr sz="467" spc="2">
                <a:latin typeface="Arial Black"/>
                <a:cs typeface="Arial Black"/>
              </a:rPr>
              <a:t>the </a:t>
            </a:r>
            <a:r>
              <a:rPr sz="467" spc="4">
                <a:latin typeface="Arial Black"/>
                <a:cs typeface="Arial Black"/>
              </a:rPr>
              <a:t>evolving </a:t>
            </a:r>
            <a:r>
              <a:rPr sz="467" spc="6">
                <a:latin typeface="Arial Black"/>
                <a:cs typeface="Arial Black"/>
              </a:rPr>
              <a:t>needs </a:t>
            </a:r>
            <a:r>
              <a:rPr sz="467" spc="4">
                <a:latin typeface="Arial Black"/>
                <a:cs typeface="Arial Black"/>
              </a:rPr>
              <a:t>of different</a:t>
            </a:r>
            <a:r>
              <a:rPr sz="467" spc="-119">
                <a:latin typeface="Arial Black"/>
                <a:cs typeface="Arial Black"/>
              </a:rPr>
              <a:t> </a:t>
            </a:r>
            <a:r>
              <a:rPr sz="467" spc="2">
                <a:latin typeface="Arial Black"/>
                <a:cs typeface="Arial Black"/>
              </a:rPr>
              <a:t>industries.</a:t>
            </a:r>
            <a:endParaRPr sz="467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689" y="5561561"/>
            <a:ext cx="2445258" cy="421252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 Black"/>
                <a:cs typeface="Arial Black"/>
              </a:rPr>
              <a:t>Module </a:t>
            </a:r>
            <a:r>
              <a:rPr sz="467" spc="4">
                <a:latin typeface="Arial Black"/>
                <a:cs typeface="Arial Black"/>
              </a:rPr>
              <a:t>7: Security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70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Compliance</a:t>
            </a:r>
            <a:endParaRPr sz="467">
              <a:latin typeface="Arial Black"/>
              <a:cs typeface="Arial Black"/>
            </a:endParaRPr>
          </a:p>
          <a:p>
            <a:pPr marL="5394" marR="2158">
              <a:lnSpc>
                <a:spcPct val="139500"/>
              </a:lnSpc>
              <a:spcBef>
                <a:spcPts val="310"/>
              </a:spcBef>
            </a:pPr>
            <a:r>
              <a:rPr sz="467" spc="4">
                <a:latin typeface="Arial Black"/>
                <a:cs typeface="Arial Black"/>
              </a:rPr>
              <a:t>Ensuring</a:t>
            </a:r>
            <a:r>
              <a:rPr sz="467" spc="-15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the</a:t>
            </a:r>
            <a:r>
              <a:rPr sz="467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security of</a:t>
            </a:r>
            <a:r>
              <a:rPr sz="467" spc="-4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energy</a:t>
            </a:r>
            <a:r>
              <a:rPr sz="467" spc="-6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consumption</a:t>
            </a:r>
            <a:r>
              <a:rPr sz="467" spc="-13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data</a:t>
            </a:r>
            <a:r>
              <a:rPr sz="467" spc="-11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is</a:t>
            </a:r>
            <a:r>
              <a:rPr sz="467" spc="8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paramount.</a:t>
            </a:r>
            <a:r>
              <a:rPr sz="467" spc="-17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Module</a:t>
            </a:r>
            <a:r>
              <a:rPr sz="467" spc="-48">
                <a:latin typeface="Arial Black"/>
                <a:cs typeface="Arial Black"/>
              </a:rPr>
              <a:t> </a:t>
            </a:r>
            <a:r>
              <a:rPr sz="467" spc="6">
                <a:latin typeface="Arial Black"/>
                <a:cs typeface="Arial Black"/>
              </a:rPr>
              <a:t>7  </a:t>
            </a:r>
            <a:r>
              <a:rPr sz="467" spc="4">
                <a:latin typeface="Arial Black"/>
                <a:cs typeface="Arial Black"/>
              </a:rPr>
              <a:t>addresses </a:t>
            </a:r>
            <a:r>
              <a:rPr sz="467" spc="6">
                <a:latin typeface="Arial Black"/>
                <a:cs typeface="Arial Black"/>
              </a:rPr>
              <a:t>data </a:t>
            </a:r>
            <a:r>
              <a:rPr sz="467" spc="4">
                <a:latin typeface="Arial Black"/>
                <a:cs typeface="Arial Black"/>
              </a:rPr>
              <a:t>protection, access control,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4">
                <a:latin typeface="Arial Black"/>
                <a:cs typeface="Arial Black"/>
              </a:rPr>
              <a:t>compliance </a:t>
            </a:r>
            <a:r>
              <a:rPr sz="467" spc="2">
                <a:latin typeface="Arial Black"/>
                <a:cs typeface="Arial Black"/>
              </a:rPr>
              <a:t>with </a:t>
            </a:r>
            <a:r>
              <a:rPr sz="467" spc="4">
                <a:latin typeface="Arial Black"/>
                <a:cs typeface="Arial Black"/>
              </a:rPr>
              <a:t>relevant  </a:t>
            </a:r>
            <a:r>
              <a:rPr sz="467" spc="6">
                <a:latin typeface="Arial Black"/>
                <a:cs typeface="Arial Black"/>
              </a:rPr>
              <a:t>regulations to </a:t>
            </a:r>
            <a:r>
              <a:rPr sz="467" spc="4">
                <a:latin typeface="Arial Black"/>
                <a:cs typeface="Arial Black"/>
              </a:rPr>
              <a:t>safeguard sensitive</a:t>
            </a:r>
            <a:r>
              <a:rPr sz="467" spc="-113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information.</a:t>
            </a:r>
            <a:endParaRPr sz="467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686" y="6174105"/>
            <a:ext cx="2477082" cy="505934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394" marR="2158">
              <a:lnSpc>
                <a:spcPct val="139100"/>
              </a:lnSpc>
              <a:spcBef>
                <a:spcPts val="40"/>
              </a:spcBef>
            </a:pPr>
            <a:r>
              <a:rPr sz="467" spc="4">
                <a:latin typeface="Arial Black"/>
                <a:cs typeface="Arial Black"/>
              </a:rPr>
              <a:t>In conclusion, </a:t>
            </a:r>
            <a:r>
              <a:rPr sz="467" spc="6">
                <a:latin typeface="Arial Black"/>
                <a:cs typeface="Arial Black"/>
              </a:rPr>
              <a:t>the </a:t>
            </a:r>
            <a:r>
              <a:rPr sz="467" spc="4">
                <a:latin typeface="Arial Black"/>
                <a:cs typeface="Arial Black"/>
              </a:rPr>
              <a:t>proposed </a:t>
            </a:r>
            <a:r>
              <a:rPr sz="467" spc="6">
                <a:latin typeface="Arial Black"/>
                <a:cs typeface="Arial Black"/>
              </a:rPr>
              <a:t>modular </a:t>
            </a:r>
            <a:r>
              <a:rPr sz="467" spc="4">
                <a:latin typeface="Arial Black"/>
                <a:cs typeface="Arial Black"/>
              </a:rPr>
              <a:t>system provides </a:t>
            </a:r>
            <a:r>
              <a:rPr sz="467" spc="6">
                <a:latin typeface="Arial Black"/>
                <a:cs typeface="Arial Black"/>
              </a:rPr>
              <a:t>a </a:t>
            </a:r>
            <a:r>
              <a:rPr sz="467" spc="4">
                <a:latin typeface="Arial Black"/>
                <a:cs typeface="Arial Black"/>
              </a:rPr>
              <a:t>comprehensive  solution for </a:t>
            </a:r>
            <a:r>
              <a:rPr sz="467" spc="6">
                <a:latin typeface="Arial Black"/>
                <a:cs typeface="Arial Black"/>
              </a:rPr>
              <a:t>measuring and </a:t>
            </a:r>
            <a:r>
              <a:rPr sz="467" spc="4">
                <a:latin typeface="Arial Black"/>
                <a:cs typeface="Arial Black"/>
              </a:rPr>
              <a:t>managing </a:t>
            </a:r>
            <a:r>
              <a:rPr sz="467" spc="6">
                <a:latin typeface="Arial Black"/>
                <a:cs typeface="Arial Black"/>
              </a:rPr>
              <a:t>energy </a:t>
            </a:r>
            <a:r>
              <a:rPr sz="467" spc="4">
                <a:latin typeface="Arial Black"/>
                <a:cs typeface="Arial Black"/>
              </a:rPr>
              <a:t>consumption. Its adaptable  design allows </a:t>
            </a:r>
            <a:r>
              <a:rPr sz="467" spc="2">
                <a:latin typeface="Arial Black"/>
                <a:cs typeface="Arial Black"/>
              </a:rPr>
              <a:t>it </a:t>
            </a:r>
            <a:r>
              <a:rPr sz="467" spc="6">
                <a:latin typeface="Arial Black"/>
                <a:cs typeface="Arial Black"/>
              </a:rPr>
              <a:t>to be </a:t>
            </a:r>
            <a:r>
              <a:rPr sz="467" spc="4">
                <a:latin typeface="Arial Black"/>
                <a:cs typeface="Arial Black"/>
              </a:rPr>
              <a:t>deployed in </a:t>
            </a:r>
            <a:r>
              <a:rPr sz="467" spc="6">
                <a:latin typeface="Arial Black"/>
                <a:cs typeface="Arial Black"/>
              </a:rPr>
              <a:t>various domains, </a:t>
            </a:r>
            <a:r>
              <a:rPr sz="467" spc="4">
                <a:latin typeface="Arial Black"/>
                <a:cs typeface="Arial Black"/>
              </a:rPr>
              <a:t>including </a:t>
            </a:r>
            <a:r>
              <a:rPr sz="467" spc="2">
                <a:latin typeface="Arial Black"/>
                <a:cs typeface="Arial Black"/>
              </a:rPr>
              <a:t>residential,  </a:t>
            </a:r>
            <a:r>
              <a:rPr sz="467" spc="4">
                <a:latin typeface="Arial Black"/>
                <a:cs typeface="Arial Black"/>
              </a:rPr>
              <a:t>commercial, </a:t>
            </a:r>
            <a:r>
              <a:rPr sz="467" spc="6">
                <a:latin typeface="Arial Black"/>
                <a:cs typeface="Arial Black"/>
              </a:rPr>
              <a:t>and </a:t>
            </a:r>
            <a:r>
              <a:rPr sz="467" spc="2">
                <a:latin typeface="Arial Black"/>
                <a:cs typeface="Arial Black"/>
              </a:rPr>
              <a:t>industrial </a:t>
            </a:r>
            <a:r>
              <a:rPr sz="467" spc="4">
                <a:latin typeface="Arial Black"/>
                <a:cs typeface="Arial Black"/>
              </a:rPr>
              <a:t>settings, contributing </a:t>
            </a:r>
            <a:r>
              <a:rPr sz="467" spc="6">
                <a:latin typeface="Arial Black"/>
                <a:cs typeface="Arial Black"/>
              </a:rPr>
              <a:t>to </a:t>
            </a:r>
            <a:r>
              <a:rPr sz="467" spc="2">
                <a:latin typeface="Arial Black"/>
                <a:cs typeface="Arial Black"/>
              </a:rPr>
              <a:t>sustainability </a:t>
            </a:r>
            <a:r>
              <a:rPr sz="467" spc="6">
                <a:latin typeface="Arial Black"/>
                <a:cs typeface="Arial Black"/>
              </a:rPr>
              <a:t>and</a:t>
            </a:r>
            <a:r>
              <a:rPr sz="467" spc="-100">
                <a:latin typeface="Arial Black"/>
                <a:cs typeface="Arial Black"/>
              </a:rPr>
              <a:t> </a:t>
            </a:r>
            <a:r>
              <a:rPr sz="467" spc="4">
                <a:latin typeface="Arial Black"/>
                <a:cs typeface="Arial Black"/>
              </a:rPr>
              <a:t>cost  savings.</a:t>
            </a:r>
            <a:endParaRPr sz="467">
              <a:latin typeface="Arial Black"/>
              <a:cs typeface="Arial Black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604494"/>
            <a:ext cx="2272498" cy="18226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4" y="3219387"/>
            <a:ext cx="2151029" cy="1389161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5663">
              <a:lnSpc>
                <a:spcPct val="133800"/>
              </a:lnSpc>
              <a:spcBef>
                <a:spcPts val="38"/>
              </a:spcBef>
              <a:tabLst>
                <a:tab pos="1488136"/>
              </a:tabLst>
            </a:pP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17">
                <a:solidFill>
                  <a:srgbClr val="FFFFFF"/>
                </a:solidFill>
                <a:latin typeface="Arial"/>
                <a:cs typeface="Arial"/>
              </a:rPr>
              <a:t>wo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increasingly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focused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conserving 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energy,</a:t>
            </a:r>
            <a:r>
              <a:rPr sz="680" spc="2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sz="680" spc="2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2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680" spc="-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vital.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680" spc="1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4"/>
              </a:spcBef>
              <a:tabLst>
                <a:tab pos="1693369"/>
              </a:tabLst>
            </a:pP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ient  strategies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ure</a:t>
            </a:r>
            <a:r>
              <a:rPr sz="68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87"/>
              </a:spcBef>
            </a:pP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unc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ov er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393"/>
              </a:spcBef>
            </a:pP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13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68"/>
              </a:spcBef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680" spc="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understanding,</a:t>
            </a:r>
            <a:endParaRPr sz="680">
              <a:latin typeface="Arial"/>
              <a:cs typeface="Arial"/>
            </a:endParaRPr>
          </a:p>
          <a:p>
            <a:pPr marL="5394" marR="108414">
              <a:lnSpc>
                <a:spcPct val="135000"/>
              </a:lnSpc>
              <a:tabLst>
                <a:tab pos="679074"/>
                <a:tab pos="885654"/>
              </a:tabLst>
            </a:pP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sz="680" spc="62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optimiz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usage, 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reduc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sz="68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decisions 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680" spc="1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16640" y="3192403"/>
            <a:ext cx="385653" cy="2750815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64" baseline="3144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688" spc="-64" baseline="2096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sz="1688" spc="-64" baseline="1048">
                <a:solidFill>
                  <a:srgbClr val="FFFFFF"/>
                </a:solidFill>
                <a:latin typeface="Arial"/>
                <a:cs typeface="Arial"/>
              </a:rPr>
              <a:t>ction: </a:t>
            </a:r>
            <a:r>
              <a:rPr sz="1688" spc="-60" baseline="1048">
                <a:solidFill>
                  <a:srgbClr val="FFFFFF"/>
                </a:solidFill>
                <a:latin typeface="Arial"/>
                <a:cs typeface="Arial"/>
              </a:rPr>
              <a:t>Importance </a:t>
            </a:r>
            <a:r>
              <a:rPr sz="1688" spc="-44" baseline="1048">
                <a:solidFill>
                  <a:srgbClr val="FFFFFF"/>
                </a:solidFill>
                <a:latin typeface="Arial"/>
                <a:cs typeface="Arial"/>
              </a:rPr>
              <a:t>ofme</a:t>
            </a:r>
            <a:r>
              <a:rPr sz="1125" spc="-30">
                <a:solidFill>
                  <a:srgbClr val="FFFFFF"/>
                </a:solidFill>
                <a:latin typeface="Arial"/>
                <a:cs typeface="Arial"/>
              </a:rPr>
              <a:t>asuring</a:t>
            </a:r>
            <a:r>
              <a:rPr sz="1125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38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1688" spc="-60" baseline="2096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88" spc="-229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67" baseline="1048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sz="1125" spc="-45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763069"/>
            <a:ext cx="2272498" cy="150485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5" y="3219387"/>
            <a:ext cx="2139433" cy="1389161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71737">
              <a:lnSpc>
                <a:spcPct val="133800"/>
              </a:lnSpc>
              <a:spcBef>
                <a:spcPts val="38"/>
              </a:spcBef>
              <a:tabLst>
                <a:tab pos="1824707"/>
              </a:tabLst>
            </a:pPr>
            <a:r>
              <a:rPr sz="680" spc="-47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80" spc="-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sz="680" spc="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ure</a:t>
            </a:r>
            <a:r>
              <a:rPr sz="680" spc="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rgy</a:t>
            </a:r>
            <a:r>
              <a:rPr sz="680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9">
                <a:solidFill>
                  <a:srgbClr val="FFFFFF"/>
                </a:solidFill>
                <a:latin typeface="Arial"/>
                <a:cs typeface="Arial"/>
              </a:rPr>
              <a:t>umption,  </a:t>
            </a:r>
            <a:r>
              <a:rPr sz="6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t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nders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tan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-1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680" spc="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sz="680" spc="64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  <a:tabLst>
                <a:tab pos="1453886"/>
              </a:tabLst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signi cance.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sz="680" spc="1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680" spc="5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6"/>
              </a:spcBef>
              <a:tabLst>
                <a:tab pos="718448"/>
              </a:tabLst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80" spc="-1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lowatt-</a:t>
            </a:r>
            <a:r>
              <a:rPr sz="68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r>
              <a:rPr sz="680" spc="5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(k</a:t>
            </a:r>
            <a:r>
              <a:rPr sz="680" spc="-1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Wh),</a:t>
            </a:r>
            <a:r>
              <a:rPr sz="680" spc="2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peak</a:t>
            </a:r>
            <a:r>
              <a:rPr sz="680" spc="1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0"/>
              </a:spcBef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factor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680">
              <a:latin typeface="Arial"/>
              <a:cs typeface="Arial"/>
            </a:endParaRPr>
          </a:p>
          <a:p>
            <a:pPr marL="5394" marR="2158" algn="just">
              <a:lnSpc>
                <a:spcPct val="135000"/>
              </a:lnSpc>
              <a:spcBef>
                <a:spcPts val="4"/>
              </a:spcBef>
            </a:pP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patterns,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levels,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potential 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 v e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n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. 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metrics,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opportunities 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n 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optimization,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reduction,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680" spc="1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99423" y="3301207"/>
            <a:ext cx="380529" cy="2641861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25" baseline="3144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688" spc="-261" baseline="3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70" baseline="2096">
                <a:solidFill>
                  <a:srgbClr val="FFFFFF"/>
                </a:solidFill>
                <a:latin typeface="Arial"/>
                <a:cs typeface="Arial"/>
              </a:rPr>
              <a:t>Understandinge</a:t>
            </a:r>
            <a:r>
              <a:rPr sz="1688" spc="-70" baseline="1048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sz="1688" spc="-242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64" baseline="1048">
                <a:solidFill>
                  <a:srgbClr val="FFFFFF"/>
                </a:solidFill>
                <a:latin typeface="Arial"/>
                <a:cs typeface="Arial"/>
              </a:rPr>
              <a:t>consump</a:t>
            </a:r>
            <a:r>
              <a:rPr sz="1125" spc="-42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125" spc="-14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21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29"/>
              </a:spcBef>
            </a:pPr>
            <a:r>
              <a:rPr sz="1688" spc="-44" baseline="2096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88" spc="-152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32" baseline="2096">
                <a:solidFill>
                  <a:srgbClr val="FFFFFF"/>
                </a:solidFill>
                <a:latin typeface="Arial"/>
                <a:cs typeface="Arial"/>
              </a:rPr>
              <a:t>theirs</a:t>
            </a:r>
            <a:r>
              <a:rPr sz="1688" spc="-32" baseline="1048">
                <a:solidFill>
                  <a:srgbClr val="FFFFFF"/>
                </a:solidFill>
                <a:latin typeface="Arial"/>
                <a:cs typeface="Arial"/>
              </a:rPr>
              <a:t>ignifica</a:t>
            </a:r>
            <a:r>
              <a:rPr sz="1125" spc="-21">
                <a:solidFill>
                  <a:srgbClr val="FFFFFF"/>
                </a:solidFill>
                <a:latin typeface="Arial"/>
                <a:cs typeface="Arial"/>
              </a:rPr>
              <a:t>nce.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763069"/>
            <a:ext cx="2272498" cy="150485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5" y="3219388"/>
            <a:ext cx="2162895" cy="1683660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43150">
              <a:lnSpc>
                <a:spcPct val="133800"/>
              </a:lnSpc>
              <a:spcBef>
                <a:spcPts val="38"/>
              </a:spcBef>
            </a:pP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sz="680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ump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80" spc="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there 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challenges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80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68"/>
              </a:spcBef>
            </a:pP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addressed.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nclude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80" spc="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accuracy,</a:t>
            </a:r>
            <a:endParaRPr sz="680">
              <a:latin typeface="Arial"/>
              <a:cs typeface="Arial"/>
            </a:endParaRPr>
          </a:p>
          <a:p>
            <a:pPr marL="5394" marR="224920">
              <a:lnSpc>
                <a:spcPts val="1100"/>
              </a:lnSpc>
              <a:spcBef>
                <a:spcPts val="85"/>
              </a:spcBef>
            </a:pP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ime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680" spc="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sources.</a:t>
            </a:r>
            <a:endParaRPr sz="680">
              <a:latin typeface="Arial"/>
              <a:cs typeface="Arial"/>
            </a:endParaRPr>
          </a:p>
          <a:p>
            <a:pPr marL="5394" marR="217638">
              <a:lnSpc>
                <a:spcPct val="135600"/>
              </a:lnSpc>
              <a:tabLst>
                <a:tab pos="1771039"/>
              </a:tabLst>
            </a:pP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Additionally,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uring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privacy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essential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rust</a:t>
            </a:r>
            <a:r>
              <a:rPr sz="680" spc="48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1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680">
              <a:latin typeface="Arial"/>
              <a:cs typeface="Arial"/>
            </a:endParaRPr>
          </a:p>
          <a:p>
            <a:pPr marL="5394" marR="2158">
              <a:lnSpc>
                <a:spcPct val="133500"/>
              </a:lnSpc>
              <a:spcBef>
                <a:spcPts val="34"/>
              </a:spcBef>
            </a:pP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compliance.</a:t>
            </a:r>
            <a:r>
              <a:rPr sz="680" spc="15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680" spc="1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680" spc="1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challenges, 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oc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precision 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80" spc="1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decisions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n 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nd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306"/>
              </a:spcBef>
            </a:pP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10539" y="3710352"/>
            <a:ext cx="373517" cy="2232745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25" baseline="3144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sz="1688" spc="-268" baseline="3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4" baseline="2096">
                <a:solidFill>
                  <a:srgbClr val="FFFFFF"/>
                </a:solidFill>
                <a:latin typeface="Arial"/>
                <a:cs typeface="Arial"/>
              </a:rPr>
              <a:t>Keychallenges</a:t>
            </a:r>
            <a:r>
              <a:rPr sz="1688" spc="-178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9" baseline="2096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88" spc="-124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60" baseline="2096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sz="1688" spc="-60" baseline="1048">
                <a:solidFill>
                  <a:srgbClr val="FFFFFF"/>
                </a:solidFill>
                <a:latin typeface="Arial"/>
                <a:cs typeface="Arial"/>
              </a:rPr>
              <a:t>uring</a:t>
            </a:r>
            <a:r>
              <a:rPr sz="1688" spc="-268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7" baseline="1048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125" spc="-38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4"/>
              </a:spcBef>
            </a:pPr>
            <a:r>
              <a:rPr sz="1688" spc="-64" baseline="2096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88" spc="-226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89" baseline="1048">
                <a:solidFill>
                  <a:srgbClr val="FFFFFF"/>
                </a:solidFill>
                <a:latin typeface="Arial"/>
                <a:cs typeface="Arial"/>
              </a:rPr>
              <a:t>e‰cie</a:t>
            </a:r>
            <a:r>
              <a:rPr sz="1125" spc="-59">
                <a:solidFill>
                  <a:srgbClr val="FFFFFF"/>
                </a:solidFill>
                <a:latin typeface="Arial"/>
                <a:cs typeface="Arial"/>
              </a:rPr>
              <a:t>ntly.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763069"/>
            <a:ext cx="2272498" cy="150485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7" y="3219388"/>
            <a:ext cx="2114891" cy="1543692"/>
          </a:xfrm>
          <a:prstGeom prst="rect">
            <a:avLst/>
          </a:prstGeom>
        </p:spPr>
        <p:txBody>
          <a:bodyPr vert="horz" wrap="square" lIns="0" tIns="39914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314"/>
              </a:spcBef>
              <a:tabLst>
                <a:tab pos="1609227"/>
              </a:tabLst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Adv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anc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680" spc="2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sz="680" spc="66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6"/>
              </a:spcBef>
              <a:tabLst>
                <a:tab pos="666129"/>
                <a:tab pos="1133497"/>
              </a:tabLst>
            </a:pP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680" spc="2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680" spc="-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sz="680" spc="38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68"/>
              </a:spcBef>
            </a:pP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680" spc="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umpti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on,</a:t>
            </a:r>
            <a:r>
              <a:rPr sz="680" spc="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enab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68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68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85"/>
              </a:spcBef>
              <a:tabLst>
                <a:tab pos="1240294"/>
              </a:tabLst>
            </a:pP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identify 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sz="680" spc="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ciencies</a:t>
            </a:r>
            <a:r>
              <a:rPr sz="680" spc="2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optimiz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e</a:t>
            </a:r>
            <a:r>
              <a:rPr sz="680" spc="-14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endParaRPr sz="680">
              <a:latin typeface="Arial"/>
              <a:cs typeface="Arial"/>
            </a:endParaRPr>
          </a:p>
          <a:p>
            <a:pPr marL="5394" marR="105178">
              <a:lnSpc>
                <a:spcPct val="135000"/>
              </a:lnSpc>
              <a:spcBef>
                <a:spcPts val="2"/>
              </a:spcBef>
              <a:tabLst>
                <a:tab pos="1683121"/>
              </a:tabLst>
            </a:pP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usage.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nclude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meters,</a:t>
            </a:r>
            <a:r>
              <a:rPr sz="680" spc="2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systems,</a:t>
            </a:r>
            <a:r>
              <a:rPr sz="680" spc="2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680" spc="-13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680">
              <a:latin typeface="Arial"/>
              <a:cs typeface="Arial"/>
            </a:endParaRPr>
          </a:p>
          <a:p>
            <a:pPr marL="5394" marR="33441">
              <a:lnSpc>
                <a:spcPct val="135000"/>
              </a:lnSpc>
              <a:spcBef>
                <a:spcPts val="4"/>
              </a:spcBef>
              <a:tabLst>
                <a:tab pos="713324"/>
              </a:tabLst>
            </a:pP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2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software. 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leveraging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tools,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valuable</a:t>
            </a:r>
            <a:r>
              <a:rPr sz="680" spc="1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87"/>
              </a:spcBef>
            </a:pP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680" spc="15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r>
              <a:rPr sz="68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1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sz="680" spc="1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-10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680">
              <a:latin typeface="Times New Roman"/>
              <a:cs typeface="Times New Roman"/>
            </a:endParaRPr>
          </a:p>
          <a:p>
            <a:pPr marL="5394" marR="14293">
              <a:lnSpc>
                <a:spcPct val="135600"/>
              </a:lnSpc>
              <a:spcBef>
                <a:spcPts val="81"/>
              </a:spcBef>
              <a:tabLst>
                <a:tab pos="998114"/>
              </a:tabLst>
            </a:pP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680" spc="68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sz="680" spc="1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80" spc="1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  e n 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19512" y="3536369"/>
            <a:ext cx="367314" cy="2406693"/>
          </a:xfrm>
          <a:prstGeom prst="rect">
            <a:avLst/>
          </a:prstGeom>
        </p:spPr>
        <p:txBody>
          <a:bodyPr vert="vert270" wrap="square" lIns="0" tIns="1348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11"/>
              </a:spcBef>
            </a:pPr>
            <a:r>
              <a:rPr sz="1656" spc="-22" baseline="3205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sz="1656" spc="-239" baseline="32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70" baseline="3205">
                <a:solidFill>
                  <a:srgbClr val="FFFFFF"/>
                </a:solidFill>
                <a:latin typeface="Arial"/>
                <a:cs typeface="Arial"/>
              </a:rPr>
              <a:t>Sec</a:t>
            </a:r>
            <a:r>
              <a:rPr sz="1656" spc="-70" baseline="2136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656" spc="-283" baseline="2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76" baseline="2136">
                <a:solidFill>
                  <a:srgbClr val="FFFFFF"/>
                </a:solidFill>
                <a:latin typeface="Arial"/>
                <a:cs typeface="Arial"/>
              </a:rPr>
              <a:t>1:Leveragin</a:t>
            </a:r>
            <a:r>
              <a:rPr sz="1656" spc="-76" baseline="1068">
                <a:solidFill>
                  <a:srgbClr val="FFFFFF"/>
                </a:solidFill>
                <a:latin typeface="Arial"/>
                <a:cs typeface="Arial"/>
              </a:rPr>
              <a:t>gadvanced</a:t>
            </a:r>
            <a:r>
              <a:rPr sz="1656" spc="-319" baseline="10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51" baseline="1068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04" spc="-34">
                <a:solidFill>
                  <a:srgbClr val="FFFFFF"/>
                </a:solidFill>
                <a:latin typeface="Arial"/>
                <a:cs typeface="Arial"/>
              </a:rPr>
              <a:t>tering</a:t>
            </a:r>
            <a:endParaRPr sz="1104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2"/>
              </a:spcBef>
            </a:pPr>
            <a:r>
              <a:rPr sz="1656" spc="-54" baseline="3205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r>
              <a:rPr sz="1656" spc="-54" baseline="2136">
                <a:solidFill>
                  <a:srgbClr val="FFFFFF"/>
                </a:solidFill>
                <a:latin typeface="Arial"/>
                <a:cs typeface="Arial"/>
              </a:rPr>
              <a:t>nologies </a:t>
            </a:r>
            <a:r>
              <a:rPr sz="1656" spc="-13" baseline="2136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56" spc="-143" baseline="2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57" baseline="2136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sz="1656" spc="-57" baseline="1068">
                <a:solidFill>
                  <a:srgbClr val="FFFFFF"/>
                </a:solidFill>
                <a:latin typeface="Arial"/>
                <a:cs typeface="Arial"/>
              </a:rPr>
              <a:t>cisemeasurem</a:t>
            </a:r>
            <a:r>
              <a:rPr sz="1104" spc="-38">
                <a:solidFill>
                  <a:srgbClr val="FFFFFF"/>
                </a:solidFill>
                <a:latin typeface="Arial"/>
                <a:cs typeface="Arial"/>
              </a:rPr>
              <a:t>ents.</a:t>
            </a:r>
            <a:endParaRPr sz="1104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2843327"/>
            <a:ext cx="2272498" cy="33508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114468" y="3252273"/>
            <a:ext cx="172869" cy="116505"/>
          </a:xfrm>
          <a:prstGeom prst="rect">
            <a:avLst/>
          </a:prstGeom>
        </p:spPr>
        <p:txBody>
          <a:bodyPr vert="horz" wrap="square" lIns="0" tIns="701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5"/>
              </a:spcBef>
            </a:pP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146727" y="3219388"/>
            <a:ext cx="1908850" cy="564456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2158">
              <a:lnSpc>
                <a:spcPct val="133800"/>
              </a:lnSpc>
              <a:spcBef>
                <a:spcPts val="38"/>
              </a:spcBef>
            </a:pP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(IoT)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plays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crucial 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80" spc="1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sz="680" spc="-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monitoring. 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t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IoT-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enabled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devices,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6"/>
              </a:spcBef>
            </a:pP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a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 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80" spc="14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68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146725" y="3757420"/>
            <a:ext cx="2164244" cy="1128104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394" marR="117854">
              <a:lnSpc>
                <a:spcPct val="135600"/>
              </a:lnSpc>
              <a:spcBef>
                <a:spcPts val="40"/>
              </a:spcBef>
              <a:tabLst>
                <a:tab pos="1165860"/>
              </a:tabLst>
            </a:pP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680" spc="1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68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680" spc="-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ime.</a:t>
            </a:r>
            <a:r>
              <a:rPr sz="68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680" spc="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then 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analyzed</a:t>
            </a:r>
            <a:r>
              <a:rPr sz="680" spc="1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80" spc="23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endParaRPr sz="680">
              <a:latin typeface="Arial"/>
              <a:cs typeface="Arial"/>
            </a:endParaRPr>
          </a:p>
          <a:p>
            <a:pPr marL="5394" marR="2158">
              <a:lnSpc>
                <a:spcPct val="135000"/>
              </a:lnSpc>
              <a:tabLst>
                <a:tab pos="1323897"/>
              </a:tabLst>
            </a:pP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energy- saving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opportunities,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benchmarks, 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rack</a:t>
            </a:r>
            <a:r>
              <a:rPr sz="68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sz="680" spc="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sz="680" spc="5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endParaRPr sz="680">
              <a:latin typeface="Arial"/>
              <a:cs typeface="Arial"/>
            </a:endParaRPr>
          </a:p>
          <a:p>
            <a:pPr marL="5394" marR="133495">
              <a:lnSpc>
                <a:spcPct val="127200"/>
              </a:lnSpc>
              <a:spcBef>
                <a:spcPts val="170"/>
              </a:spcBef>
              <a:tabLst>
                <a:tab pos="226538"/>
                <a:tab pos="1166399"/>
              </a:tabLst>
            </a:pP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goals.</a:t>
            </a:r>
            <a:r>
              <a:rPr sz="680" spc="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68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80" spc="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control, en </a:t>
            </a: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abling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k e 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imely</a:t>
            </a:r>
            <a:r>
              <a:rPr sz="680" spc="1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adjus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tmen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imiz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1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rgy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87"/>
              </a:spcBef>
              <a:tabLst>
                <a:tab pos="469257"/>
              </a:tabLst>
            </a:pP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680" spc="23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680" spc="2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ciently.</a:t>
            </a:r>
            <a:endParaRPr sz="68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11828" y="3828696"/>
            <a:ext cx="373517" cy="2114352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25" baseline="3144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688" spc="-25" baseline="2096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88" spc="-328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44" baseline="2096">
                <a:solidFill>
                  <a:srgbClr val="FFFFFF"/>
                </a:solidFill>
                <a:latin typeface="Arial"/>
                <a:cs typeface="Arial"/>
              </a:rPr>
              <a:t>Therole</a:t>
            </a:r>
            <a:r>
              <a:rPr sz="1688" spc="-175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16" baseline="2096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88" spc="-147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73" baseline="2096">
                <a:solidFill>
                  <a:srgbClr val="FFFFFF"/>
                </a:solidFill>
                <a:latin typeface="Arial"/>
                <a:cs typeface="Arial"/>
              </a:rPr>
              <a:t>IoTin</a:t>
            </a:r>
            <a:r>
              <a:rPr sz="1688" spc="-175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4" baseline="2096">
                <a:solidFill>
                  <a:srgbClr val="FFFFFF"/>
                </a:solidFill>
                <a:latin typeface="Arial"/>
                <a:cs typeface="Arial"/>
              </a:rPr>
              <a:t>optim</a:t>
            </a:r>
            <a:r>
              <a:rPr sz="1688" spc="-54" baseline="1048">
                <a:solidFill>
                  <a:srgbClr val="FFFFFF"/>
                </a:solidFill>
                <a:latin typeface="Arial"/>
                <a:cs typeface="Arial"/>
              </a:rPr>
              <a:t>izing</a:t>
            </a:r>
            <a:r>
              <a:rPr sz="1688" spc="-210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7" baseline="1048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125" spc="-38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4"/>
              </a:spcBef>
            </a:pPr>
            <a:r>
              <a:rPr sz="1688" spc="-60" baseline="2096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88" spc="-223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7" baseline="1048">
                <a:solidFill>
                  <a:srgbClr val="FFFFFF"/>
                </a:solidFill>
                <a:latin typeface="Arial"/>
                <a:cs typeface="Arial"/>
              </a:rPr>
              <a:t>monito</a:t>
            </a:r>
            <a:r>
              <a:rPr sz="1125" spc="-38">
                <a:solidFill>
                  <a:srgbClr val="FFFFFF"/>
                </a:solidFill>
                <a:latin typeface="Arial"/>
                <a:cs typeface="Arial"/>
              </a:rPr>
              <a:t>ring.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768254"/>
            <a:ext cx="2272498" cy="149578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7" y="3219388"/>
            <a:ext cx="2135118" cy="1816347"/>
          </a:xfrm>
          <a:prstGeom prst="rect">
            <a:avLst/>
          </a:prstGeom>
        </p:spPr>
        <p:txBody>
          <a:bodyPr vert="horz" wrap="square" lIns="0" tIns="5394" rIns="0" bIns="0" rtlCol="0">
            <a:spAutoFit/>
          </a:bodyPr>
          <a:lstStyle/>
          <a:p>
            <a:pPr marL="5394" marR="202266">
              <a:lnSpc>
                <a:spcPct val="133400"/>
              </a:lnSpc>
              <a:spcBef>
                <a:spcPts val="42"/>
              </a:spcBef>
            </a:pPr>
            <a:r>
              <a:rPr sz="680" spc="-47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leverage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rg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 c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ons </a:t>
            </a: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umptio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n,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analytics 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essential. 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collecting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26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endParaRPr sz="680">
              <a:latin typeface="Arial"/>
              <a:cs typeface="Arial"/>
            </a:endParaRPr>
          </a:p>
          <a:p>
            <a:pPr marL="5394" marR="194984">
              <a:lnSpc>
                <a:spcPct val="128200"/>
              </a:lnSpc>
              <a:spcBef>
                <a:spcPts val="45"/>
              </a:spcBef>
              <a:tabLst>
                <a:tab pos="260249"/>
              </a:tabLst>
            </a:pP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IoT-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enabled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devices, 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680" spc="48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r>
              <a:rPr sz="680" spc="1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patterns.</a:t>
            </a:r>
            <a:r>
              <a:rPr sz="68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386"/>
              </a:spcBef>
            </a:pP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80" spc="79">
                <a:solidFill>
                  <a:srgbClr val="FFFFFF"/>
                </a:solidFill>
                <a:latin typeface="Arial"/>
                <a:cs typeface="Arial"/>
              </a:rPr>
              <a:t>formation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sz="680" spc="-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6"/>
              </a:spcBef>
            </a:pP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imiz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1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1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sz="68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680">
              <a:latin typeface="Arial"/>
              <a:cs typeface="Arial"/>
            </a:endParaRPr>
          </a:p>
          <a:p>
            <a:pPr marL="5394" marR="2158" algn="just">
              <a:lnSpc>
                <a:spcPct val="129800"/>
              </a:lnSpc>
              <a:spcBef>
                <a:spcPts val="32"/>
              </a:spcBef>
            </a:pP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 n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 t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progress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towards sustainability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goals 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effectively.</a:t>
            </a:r>
            <a:r>
              <a:rPr sz="680" spc="1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sz="680" spc="-5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decision-</a:t>
            </a:r>
            <a:r>
              <a:rPr sz="680" spc="-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making, 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savings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 rgy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n a g e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n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393"/>
              </a:spcBef>
            </a:pP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strategies.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04061" y="3380266"/>
            <a:ext cx="385653" cy="2562842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25" baseline="3144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688" spc="-25" baseline="2096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88" spc="-261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73" baseline="2096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sz="1688" spc="-264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22" baseline="2096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688" spc="-220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64" baseline="2096">
                <a:solidFill>
                  <a:srgbClr val="FFFFFF"/>
                </a:solidFill>
                <a:latin typeface="Arial"/>
                <a:cs typeface="Arial"/>
              </a:rPr>
              <a:t>Imp</a:t>
            </a:r>
            <a:r>
              <a:rPr sz="1688" spc="-64" baseline="1048">
                <a:solidFill>
                  <a:srgbClr val="FFFFFF"/>
                </a:solidFill>
                <a:latin typeface="Arial"/>
                <a:cs typeface="Arial"/>
              </a:rPr>
              <a:t>lementing</a:t>
            </a:r>
            <a:r>
              <a:rPr sz="1688" spc="-216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44" baseline="1048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88" spc="-226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23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1125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1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1688" spc="-48" baseline="3144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88" spc="-48" baseline="2096">
                <a:solidFill>
                  <a:srgbClr val="FFFFFF"/>
                </a:solidFill>
                <a:latin typeface="Arial"/>
                <a:cs typeface="Arial"/>
              </a:rPr>
              <a:t>tailed</a:t>
            </a:r>
            <a:r>
              <a:rPr sz="1688" spc="-200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7" baseline="2096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88" spc="-236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64" baseline="2096">
                <a:solidFill>
                  <a:srgbClr val="FFFFFF"/>
                </a:solidFill>
                <a:latin typeface="Arial"/>
                <a:cs typeface="Arial"/>
              </a:rPr>
              <a:t>consumpt</a:t>
            </a:r>
            <a:r>
              <a:rPr sz="1688" spc="-64" baseline="1048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688" spc="-258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41" baseline="1048">
                <a:solidFill>
                  <a:srgbClr val="FFFFFF"/>
                </a:solidFill>
                <a:latin typeface="Arial"/>
                <a:cs typeface="Arial"/>
              </a:rPr>
              <a:t>insig</a:t>
            </a:r>
            <a:r>
              <a:rPr sz="1125" spc="-28">
                <a:solidFill>
                  <a:srgbClr val="FFFFFF"/>
                </a:solidFill>
                <a:latin typeface="Arial"/>
                <a:cs typeface="Arial"/>
              </a:rPr>
              <a:t>hts.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596082"/>
            <a:ext cx="2272498" cy="15158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7" y="3232980"/>
            <a:ext cx="2149951" cy="1671524"/>
          </a:xfrm>
          <a:prstGeom prst="rect">
            <a:avLst/>
          </a:prstGeom>
        </p:spPr>
        <p:txBody>
          <a:bodyPr vert="horz" wrap="square" lIns="0" tIns="26429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208"/>
              </a:spcBef>
              <a:tabLst>
                <a:tab pos="881609"/>
                <a:tab pos="1874599"/>
              </a:tabLst>
            </a:pPr>
            <a:r>
              <a:rPr sz="680" spc="-47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und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ers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tand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680" spc="24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680" spc="64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68"/>
              </a:spcBef>
            </a:pP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1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strategies,</a:t>
            </a:r>
            <a:r>
              <a:rPr sz="680" spc="1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sz="680" spc="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explore</a:t>
            </a:r>
            <a:endParaRPr sz="680">
              <a:latin typeface="Arial"/>
              <a:cs typeface="Arial"/>
            </a:endParaRPr>
          </a:p>
          <a:p>
            <a:pPr marL="5394" marR="77131">
              <a:lnSpc>
                <a:spcPct val="135000"/>
              </a:lnSpc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studies.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real-life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680" spc="2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sz="680" spc="1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 marR="2158">
              <a:lnSpc>
                <a:spcPct val="135000"/>
              </a:lnSpc>
              <a:spcBef>
                <a:spcPts val="6"/>
              </a:spcBef>
              <a:tabLst>
                <a:tab pos="515373"/>
                <a:tab pos="1877296"/>
              </a:tabLst>
            </a:pP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sz="680" spc="1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sz="68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techniques.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delve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into the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challenges 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faced,</a:t>
            </a:r>
            <a:r>
              <a:rPr sz="680" spc="1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680" spc="2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80">
              <a:latin typeface="Arial"/>
              <a:cs typeface="Arial"/>
            </a:endParaRPr>
          </a:p>
          <a:p>
            <a:pPr marL="5394" marR="206041">
              <a:lnSpc>
                <a:spcPct val="132500"/>
              </a:lnSpc>
              <a:spcBef>
                <a:spcPts val="127"/>
              </a:spcBef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positive ou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tc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omes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achieved.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case 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studies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inspire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adopt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680">
              <a:latin typeface="Arial"/>
              <a:cs typeface="Arial"/>
            </a:endParaRPr>
          </a:p>
          <a:p>
            <a:pPr marL="5394" marR="616776">
              <a:lnSpc>
                <a:spcPts val="1125"/>
              </a:lnSpc>
              <a:spcBef>
                <a:spcPts val="64"/>
              </a:spcBef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sz="68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80" spc="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1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1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umption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00611" y="3255269"/>
            <a:ext cx="380799" cy="2687708"/>
          </a:xfrm>
          <a:prstGeom prst="rect">
            <a:avLst/>
          </a:prstGeom>
        </p:spPr>
        <p:txBody>
          <a:bodyPr vert="vert270" wrap="square" lIns="0" tIns="107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8"/>
              </a:spcBef>
            </a:pPr>
            <a:r>
              <a:rPr sz="1688" spc="-28" baseline="3144">
                <a:solidFill>
                  <a:srgbClr val="FFFFFF"/>
                </a:solidFill>
                <a:latin typeface="Arial"/>
                <a:cs typeface="Arial"/>
              </a:rPr>
              <a:t>7.</a:t>
            </a:r>
            <a:r>
              <a:rPr sz="1688" spc="-264" baseline="3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70" baseline="2096">
                <a:solidFill>
                  <a:srgbClr val="FFFFFF"/>
                </a:solidFill>
                <a:latin typeface="Arial"/>
                <a:cs typeface="Arial"/>
              </a:rPr>
              <a:t>Casestudies</a:t>
            </a:r>
            <a:r>
              <a:rPr sz="1688" spc="-152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4" baseline="2096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688" spc="-54" baseline="1048">
                <a:solidFill>
                  <a:srgbClr val="FFFFFF"/>
                </a:solidFill>
                <a:latin typeface="Arial"/>
                <a:cs typeface="Arial"/>
              </a:rPr>
              <a:t>owcasing</a:t>
            </a:r>
            <a:r>
              <a:rPr sz="1688" spc="-223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41" baseline="1048">
                <a:solidFill>
                  <a:srgbClr val="FFFFFF"/>
                </a:solidFill>
                <a:latin typeface="Arial"/>
                <a:cs typeface="Arial"/>
              </a:rPr>
              <a:t>succe</a:t>
            </a:r>
            <a:r>
              <a:rPr sz="1125" spc="-28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125" spc="-1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38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29"/>
              </a:spcBef>
            </a:pPr>
            <a:r>
              <a:rPr sz="1688" spc="-70" baseline="2096">
                <a:solidFill>
                  <a:srgbClr val="FFFFFF"/>
                </a:solidFill>
                <a:latin typeface="Arial"/>
                <a:cs typeface="Arial"/>
              </a:rPr>
              <a:t>measuremen</a:t>
            </a:r>
            <a:r>
              <a:rPr sz="1688" spc="-70" baseline="1048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88" spc="-299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48" baseline="1048">
                <a:solidFill>
                  <a:srgbClr val="FFFFFF"/>
                </a:solidFill>
                <a:latin typeface="Arial"/>
                <a:cs typeface="Arial"/>
              </a:rPr>
              <a:t>strateg</a:t>
            </a:r>
            <a:r>
              <a:rPr sz="1125" spc="-32">
                <a:solidFill>
                  <a:srgbClr val="FFFFFF"/>
                </a:solidFill>
                <a:latin typeface="Arial"/>
                <a:cs typeface="Arial"/>
              </a:rPr>
              <a:t>ies.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768254"/>
            <a:ext cx="2272498" cy="149578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4" y="3203002"/>
            <a:ext cx="2015916" cy="1837652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17530" algn="just">
              <a:lnSpc>
                <a:spcPct val="135200"/>
              </a:lnSpc>
              <a:spcBef>
                <a:spcPts val="38"/>
              </a:spcBef>
            </a:pP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Integrating</a:t>
            </a:r>
            <a:r>
              <a:rPr sz="680" spc="2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1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5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5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68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  s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1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680" spc="2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68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revolutionize 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n 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y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practices.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leveraging 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ime data,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optimiz</a:t>
            </a:r>
            <a:r>
              <a:rPr sz="680" spc="-1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80">
              <a:latin typeface="Arial"/>
              <a:cs typeface="Arial"/>
            </a:endParaRPr>
          </a:p>
          <a:p>
            <a:pPr marL="5394" algn="just">
              <a:lnSpc>
                <a:spcPct val="100000"/>
              </a:lnSpc>
              <a:spcBef>
                <a:spcPts val="390"/>
              </a:spcBef>
            </a:pP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680" spc="79">
                <a:solidFill>
                  <a:srgbClr val="FFFFFF"/>
                </a:solidFill>
                <a:latin typeface="Arial"/>
                <a:cs typeface="Arial"/>
              </a:rPr>
              <a:t>umption,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sz="68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 marR="2158" algn="just">
              <a:lnSpc>
                <a:spcPct val="128200"/>
              </a:lnSpc>
              <a:spcBef>
                <a:spcPts val="40"/>
              </a:spcBef>
            </a:pP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80" spc="13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1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sz="680" spc="2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9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80" spc="1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680" spc="-5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5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80" spc="-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savings.</a:t>
            </a:r>
            <a:r>
              <a:rPr sz="680" spc="1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68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80">
              <a:latin typeface="Arial"/>
              <a:cs typeface="Arial"/>
            </a:endParaRPr>
          </a:p>
          <a:p>
            <a:pPr marL="5394" algn="just">
              <a:lnSpc>
                <a:spcPct val="100000"/>
              </a:lnSpc>
              <a:spcBef>
                <a:spcPts val="393"/>
              </a:spcBef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ompre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hens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ive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sz="680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680">
              <a:latin typeface="Arial"/>
              <a:cs typeface="Arial"/>
            </a:endParaRPr>
          </a:p>
          <a:p>
            <a:pPr marL="5394" marR="18608">
              <a:lnSpc>
                <a:spcPts val="1100"/>
              </a:lnSpc>
              <a:spcBef>
                <a:spcPts val="55"/>
              </a:spcBef>
            </a:pP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80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680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reduc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1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sz="68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env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ronmen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680">
              <a:latin typeface="Arial"/>
              <a:cs typeface="Arial"/>
            </a:endParaRPr>
          </a:p>
          <a:p>
            <a:pPr marL="5394" marR="68501">
              <a:lnSpc>
                <a:spcPts val="1104"/>
              </a:lnSpc>
              <a:spcBef>
                <a:spcPts val="2"/>
              </a:spcBef>
              <a:tabLst>
                <a:tab pos="613540"/>
              </a:tabLst>
            </a:pP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impact,</a:t>
            </a:r>
            <a:r>
              <a:rPr sz="680" spc="2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n h a n c e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sz="680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operational 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680" spc="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10054" y="3181514"/>
            <a:ext cx="385653" cy="2761333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25" baseline="3144">
                <a:solidFill>
                  <a:srgbClr val="FFFFFF"/>
                </a:solidFill>
                <a:latin typeface="Arial"/>
                <a:cs typeface="Arial"/>
              </a:rPr>
              <a:t>8.</a:t>
            </a:r>
            <a:r>
              <a:rPr sz="1688" spc="-255" baseline="3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73" baseline="3144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sz="1688" spc="-264" baseline="3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22" baseline="2096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sz="1688" spc="-213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7" baseline="2096">
                <a:solidFill>
                  <a:srgbClr val="FFFFFF"/>
                </a:solidFill>
                <a:latin typeface="Arial"/>
                <a:cs typeface="Arial"/>
              </a:rPr>
              <a:t>Integr</a:t>
            </a:r>
            <a:r>
              <a:rPr sz="1688" spc="-57" baseline="1048">
                <a:solidFill>
                  <a:srgbClr val="FFFFFF"/>
                </a:solidFill>
                <a:latin typeface="Arial"/>
                <a:cs typeface="Arial"/>
              </a:rPr>
              <a:t>ating</a:t>
            </a:r>
            <a:r>
              <a:rPr sz="1688" spc="-127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7" baseline="1048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88" spc="-226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54" baseline="1048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sz="1688" spc="-175" baseline="104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17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1688" spc="-9" baseline="2096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88" spc="-28" baseline="2096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688" spc="-99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44" baseline="2096">
                <a:solidFill>
                  <a:srgbClr val="FFFFFF"/>
                </a:solidFill>
                <a:latin typeface="Arial"/>
                <a:cs typeface="Arial"/>
              </a:rPr>
              <a:t>buildi</a:t>
            </a:r>
            <a:r>
              <a:rPr sz="1688" spc="-44" baseline="1048">
                <a:solidFill>
                  <a:srgbClr val="FFFFFF"/>
                </a:solidFill>
                <a:latin typeface="Arial"/>
                <a:cs typeface="Arial"/>
              </a:rPr>
              <a:t>ngsyste</a:t>
            </a:r>
            <a:r>
              <a:rPr sz="1125" spc="-30">
                <a:solidFill>
                  <a:srgbClr val="FFFFFF"/>
                </a:solidFill>
                <a:latin typeface="Arial"/>
                <a:cs typeface="Arial"/>
              </a:rPr>
              <a:t>ms.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49"/>
            <a:ext cx="7165489" cy="4039047"/>
            <a:chOff x="0" y="2842049"/>
            <a:chExt cx="7165489" cy="4039047"/>
          </a:xfrm>
        </p:grpSpPr>
        <p:sp>
          <p:nvSpPr>
            <p:cNvPr id="3" name="object 3"/>
            <p:cNvSpPr/>
            <p:nvPr/>
          </p:nvSpPr>
          <p:spPr>
            <a:xfrm>
              <a:off x="0" y="2842049"/>
              <a:ext cx="1655613" cy="1584415"/>
            </a:xfrm>
            <a:custGeom>
              <a:rect l="l" t="t" r="r" b="b"/>
              <a:pathLst>
                <a:path w="3898265" h="3730625">
                  <a:moveTo>
                    <a:pt x="3897871" y="32092"/>
                  </a:moveTo>
                  <a:lnTo>
                    <a:pt x="3897477" y="0"/>
                  </a:lnTo>
                  <a:lnTo>
                    <a:pt x="3361944" y="0"/>
                  </a:lnTo>
                  <a:lnTo>
                    <a:pt x="3362452" y="32092"/>
                  </a:lnTo>
                  <a:lnTo>
                    <a:pt x="3362312" y="85953"/>
                  </a:lnTo>
                  <a:lnTo>
                    <a:pt x="3361563" y="130670"/>
                  </a:lnTo>
                  <a:lnTo>
                    <a:pt x="3360026" y="179946"/>
                  </a:lnTo>
                  <a:lnTo>
                    <a:pt x="3357626" y="228968"/>
                  </a:lnTo>
                  <a:lnTo>
                    <a:pt x="3354552" y="277977"/>
                  </a:lnTo>
                  <a:lnTo>
                    <a:pt x="3350768" y="326898"/>
                  </a:lnTo>
                  <a:lnTo>
                    <a:pt x="3346056" y="375450"/>
                  </a:lnTo>
                  <a:lnTo>
                    <a:pt x="3340735" y="424091"/>
                  </a:lnTo>
                  <a:lnTo>
                    <a:pt x="3334626" y="472655"/>
                  </a:lnTo>
                  <a:lnTo>
                    <a:pt x="3327768" y="521017"/>
                  </a:lnTo>
                  <a:lnTo>
                    <a:pt x="3320161" y="569214"/>
                  </a:lnTo>
                  <a:lnTo>
                    <a:pt x="3311766" y="617220"/>
                  </a:lnTo>
                  <a:lnTo>
                    <a:pt x="3302622" y="665035"/>
                  </a:lnTo>
                  <a:lnTo>
                    <a:pt x="3292830" y="712685"/>
                  </a:lnTo>
                  <a:lnTo>
                    <a:pt x="3282302" y="760133"/>
                  </a:lnTo>
                  <a:lnTo>
                    <a:pt x="3271012" y="807504"/>
                  </a:lnTo>
                  <a:lnTo>
                    <a:pt x="3259074" y="854506"/>
                  </a:lnTo>
                  <a:lnTo>
                    <a:pt x="3246361" y="901407"/>
                  </a:lnTo>
                  <a:lnTo>
                    <a:pt x="3232899" y="948143"/>
                  </a:lnTo>
                  <a:lnTo>
                    <a:pt x="3218688" y="994498"/>
                  </a:lnTo>
                  <a:lnTo>
                    <a:pt x="3203829" y="1040676"/>
                  </a:lnTo>
                  <a:lnTo>
                    <a:pt x="3188322" y="1086764"/>
                  </a:lnTo>
                  <a:lnTo>
                    <a:pt x="3172066" y="1132484"/>
                  </a:lnTo>
                  <a:lnTo>
                    <a:pt x="3155061" y="1177772"/>
                  </a:lnTo>
                  <a:lnTo>
                    <a:pt x="3137382" y="1222984"/>
                  </a:lnTo>
                  <a:lnTo>
                    <a:pt x="3118993" y="1267815"/>
                  </a:lnTo>
                  <a:lnTo>
                    <a:pt x="3099955" y="1312392"/>
                  </a:lnTo>
                  <a:lnTo>
                    <a:pt x="3080232" y="1356715"/>
                  </a:lnTo>
                  <a:lnTo>
                    <a:pt x="3059811" y="1400759"/>
                  </a:lnTo>
                  <a:lnTo>
                    <a:pt x="3038729" y="1444485"/>
                  </a:lnTo>
                  <a:lnTo>
                    <a:pt x="3016872" y="1487766"/>
                  </a:lnTo>
                  <a:lnTo>
                    <a:pt x="2994507" y="1530819"/>
                  </a:lnTo>
                  <a:lnTo>
                    <a:pt x="2971406" y="1573644"/>
                  </a:lnTo>
                  <a:lnTo>
                    <a:pt x="2947543" y="1615935"/>
                  </a:lnTo>
                  <a:lnTo>
                    <a:pt x="2923146" y="1657934"/>
                  </a:lnTo>
                  <a:lnTo>
                    <a:pt x="2898000" y="1699615"/>
                  </a:lnTo>
                  <a:lnTo>
                    <a:pt x="2872206" y="1740877"/>
                  </a:lnTo>
                  <a:lnTo>
                    <a:pt x="2845816" y="1781771"/>
                  </a:lnTo>
                  <a:lnTo>
                    <a:pt x="2818638" y="1822284"/>
                  </a:lnTo>
                  <a:lnTo>
                    <a:pt x="2790952" y="1862429"/>
                  </a:lnTo>
                  <a:lnTo>
                    <a:pt x="2762631" y="1902180"/>
                  </a:lnTo>
                  <a:lnTo>
                    <a:pt x="2733548" y="1941537"/>
                  </a:lnTo>
                  <a:lnTo>
                    <a:pt x="2703944" y="1980399"/>
                  </a:lnTo>
                  <a:lnTo>
                    <a:pt x="2673616" y="2018880"/>
                  </a:lnTo>
                  <a:lnTo>
                    <a:pt x="2642755" y="2056841"/>
                  </a:lnTo>
                  <a:lnTo>
                    <a:pt x="2611247" y="2094458"/>
                  </a:lnTo>
                  <a:lnTo>
                    <a:pt x="2578989" y="2131669"/>
                  </a:lnTo>
                  <a:lnTo>
                    <a:pt x="2546210" y="2168360"/>
                  </a:lnTo>
                  <a:lnTo>
                    <a:pt x="2512809" y="2204580"/>
                  </a:lnTo>
                  <a:lnTo>
                    <a:pt x="2478773" y="2240254"/>
                  </a:lnTo>
                  <a:lnTo>
                    <a:pt x="2444115" y="2275548"/>
                  </a:lnTo>
                  <a:lnTo>
                    <a:pt x="2408936" y="2310346"/>
                  </a:lnTo>
                  <a:lnTo>
                    <a:pt x="2373109" y="2344636"/>
                  </a:lnTo>
                  <a:lnTo>
                    <a:pt x="2336673" y="2378316"/>
                  </a:lnTo>
                  <a:lnTo>
                    <a:pt x="2299563" y="2411565"/>
                  </a:lnTo>
                  <a:lnTo>
                    <a:pt x="2261997" y="2444216"/>
                  </a:lnTo>
                  <a:lnTo>
                    <a:pt x="2224024" y="2476220"/>
                  </a:lnTo>
                  <a:lnTo>
                    <a:pt x="2185555" y="2507577"/>
                  </a:lnTo>
                  <a:lnTo>
                    <a:pt x="2146693" y="2538184"/>
                  </a:lnTo>
                  <a:lnTo>
                    <a:pt x="2107438" y="2568295"/>
                  </a:lnTo>
                  <a:lnTo>
                    <a:pt x="2067826" y="2597620"/>
                  </a:lnTo>
                  <a:lnTo>
                    <a:pt x="2027682" y="2626347"/>
                  </a:lnTo>
                  <a:lnTo>
                    <a:pt x="1987283" y="2654274"/>
                  </a:lnTo>
                  <a:lnTo>
                    <a:pt x="1946376" y="2681567"/>
                  </a:lnTo>
                  <a:lnTo>
                    <a:pt x="1905228" y="2708249"/>
                  </a:lnTo>
                  <a:lnTo>
                    <a:pt x="1863585" y="2734284"/>
                  </a:lnTo>
                  <a:lnTo>
                    <a:pt x="1821688" y="2759545"/>
                  </a:lnTo>
                  <a:lnTo>
                    <a:pt x="1779397" y="2784183"/>
                  </a:lnTo>
                  <a:lnTo>
                    <a:pt x="1736852" y="2808084"/>
                  </a:lnTo>
                  <a:lnTo>
                    <a:pt x="1693926" y="2831300"/>
                  </a:lnTo>
                  <a:lnTo>
                    <a:pt x="1650631" y="2853906"/>
                  </a:lnTo>
                  <a:lnTo>
                    <a:pt x="1607058" y="2875762"/>
                  </a:lnTo>
                  <a:lnTo>
                    <a:pt x="1563230" y="2896844"/>
                  </a:lnTo>
                  <a:lnTo>
                    <a:pt x="1519047" y="2917418"/>
                  </a:lnTo>
                  <a:lnTo>
                    <a:pt x="1474711" y="2937091"/>
                  </a:lnTo>
                  <a:lnTo>
                    <a:pt x="1430032" y="2956280"/>
                  </a:lnTo>
                  <a:lnTo>
                    <a:pt x="1384922" y="2974568"/>
                  </a:lnTo>
                  <a:lnTo>
                    <a:pt x="1339735" y="2992209"/>
                  </a:lnTo>
                  <a:lnTo>
                    <a:pt x="1294257" y="3009252"/>
                  </a:lnTo>
                  <a:lnTo>
                    <a:pt x="1248537" y="3025495"/>
                  </a:lnTo>
                  <a:lnTo>
                    <a:pt x="1202575" y="3040964"/>
                  </a:lnTo>
                  <a:lnTo>
                    <a:pt x="1156385" y="3055823"/>
                  </a:lnTo>
                  <a:lnTo>
                    <a:pt x="1109992" y="3069933"/>
                  </a:lnTo>
                  <a:lnTo>
                    <a:pt x="1063371" y="3083255"/>
                  </a:lnTo>
                  <a:lnTo>
                    <a:pt x="1016584" y="3095968"/>
                  </a:lnTo>
                  <a:lnTo>
                    <a:pt x="969619" y="3107906"/>
                  </a:lnTo>
                  <a:lnTo>
                    <a:pt x="922426" y="3119082"/>
                  </a:lnTo>
                  <a:lnTo>
                    <a:pt x="875068" y="3129623"/>
                  </a:lnTo>
                  <a:lnTo>
                    <a:pt x="827557" y="3139402"/>
                  </a:lnTo>
                  <a:lnTo>
                    <a:pt x="779907" y="3148406"/>
                  </a:lnTo>
                  <a:lnTo>
                    <a:pt x="732091" y="3156699"/>
                  </a:lnTo>
                  <a:lnTo>
                    <a:pt x="684149" y="3164306"/>
                  </a:lnTo>
                  <a:lnTo>
                    <a:pt x="636079" y="3171164"/>
                  </a:lnTo>
                  <a:lnTo>
                    <a:pt x="587857" y="3177273"/>
                  </a:lnTo>
                  <a:lnTo>
                    <a:pt x="539521" y="3182594"/>
                  </a:lnTo>
                  <a:lnTo>
                    <a:pt x="491121" y="3187166"/>
                  </a:lnTo>
                  <a:lnTo>
                    <a:pt x="442620" y="3190989"/>
                  </a:lnTo>
                  <a:lnTo>
                    <a:pt x="394004" y="3194024"/>
                  </a:lnTo>
                  <a:lnTo>
                    <a:pt x="345363" y="3196412"/>
                  </a:lnTo>
                  <a:lnTo>
                    <a:pt x="296608" y="3197949"/>
                  </a:lnTo>
                  <a:lnTo>
                    <a:pt x="247815" y="3198838"/>
                  </a:lnTo>
                  <a:lnTo>
                    <a:pt x="198907" y="3198838"/>
                  </a:lnTo>
                  <a:lnTo>
                    <a:pt x="150050" y="3198203"/>
                  </a:lnTo>
                  <a:lnTo>
                    <a:pt x="101079" y="3196806"/>
                  </a:lnTo>
                  <a:lnTo>
                    <a:pt x="52146" y="3194520"/>
                  </a:lnTo>
                  <a:lnTo>
                    <a:pt x="0" y="3191345"/>
                  </a:lnTo>
                  <a:lnTo>
                    <a:pt x="0" y="3728047"/>
                  </a:lnTo>
                  <a:lnTo>
                    <a:pt x="37922" y="3730091"/>
                  </a:lnTo>
                  <a:lnTo>
                    <a:pt x="398437" y="3730091"/>
                  </a:lnTo>
                  <a:lnTo>
                    <a:pt x="480771" y="3725265"/>
                  </a:lnTo>
                  <a:lnTo>
                    <a:pt x="529412" y="3721443"/>
                  </a:lnTo>
                  <a:lnTo>
                    <a:pt x="577989" y="3717010"/>
                  </a:lnTo>
                  <a:lnTo>
                    <a:pt x="626503" y="3711905"/>
                  </a:lnTo>
                  <a:lnTo>
                    <a:pt x="674941" y="3706190"/>
                  </a:lnTo>
                  <a:lnTo>
                    <a:pt x="723226" y="3699865"/>
                  </a:lnTo>
                  <a:lnTo>
                    <a:pt x="771448" y="3692868"/>
                  </a:lnTo>
                  <a:lnTo>
                    <a:pt x="819531" y="3685260"/>
                  </a:lnTo>
                  <a:lnTo>
                    <a:pt x="867498" y="3676866"/>
                  </a:lnTo>
                  <a:lnTo>
                    <a:pt x="915352" y="3667976"/>
                  </a:lnTo>
                  <a:lnTo>
                    <a:pt x="963079" y="3658476"/>
                  </a:lnTo>
                  <a:lnTo>
                    <a:pt x="1010653" y="3648291"/>
                  </a:lnTo>
                  <a:lnTo>
                    <a:pt x="1058087" y="3637508"/>
                  </a:lnTo>
                  <a:lnTo>
                    <a:pt x="1105382" y="3626078"/>
                  </a:lnTo>
                  <a:lnTo>
                    <a:pt x="1152499" y="3614140"/>
                  </a:lnTo>
                  <a:lnTo>
                    <a:pt x="1199464" y="3601428"/>
                  </a:lnTo>
                  <a:lnTo>
                    <a:pt x="1246251" y="3588105"/>
                  </a:lnTo>
                  <a:lnTo>
                    <a:pt x="1292872" y="3574250"/>
                  </a:lnTo>
                  <a:lnTo>
                    <a:pt x="1339342" y="3559784"/>
                  </a:lnTo>
                  <a:lnTo>
                    <a:pt x="1385557" y="3544671"/>
                  </a:lnTo>
                  <a:lnTo>
                    <a:pt x="1431671" y="3528923"/>
                  </a:lnTo>
                  <a:lnTo>
                    <a:pt x="1477505" y="3512528"/>
                  </a:lnTo>
                  <a:lnTo>
                    <a:pt x="1523111" y="3495522"/>
                  </a:lnTo>
                  <a:lnTo>
                    <a:pt x="1568577" y="3477984"/>
                  </a:lnTo>
                  <a:lnTo>
                    <a:pt x="1613763" y="3459835"/>
                  </a:lnTo>
                  <a:lnTo>
                    <a:pt x="1658734" y="3441014"/>
                  </a:lnTo>
                  <a:lnTo>
                    <a:pt x="1703565" y="3421583"/>
                  </a:lnTo>
                  <a:lnTo>
                    <a:pt x="1748028" y="3401657"/>
                  </a:lnTo>
                  <a:lnTo>
                    <a:pt x="1792363" y="3381083"/>
                  </a:lnTo>
                  <a:lnTo>
                    <a:pt x="1836293" y="3359861"/>
                  </a:lnTo>
                  <a:lnTo>
                    <a:pt x="1880082" y="3338144"/>
                  </a:lnTo>
                  <a:lnTo>
                    <a:pt x="1923516" y="3315678"/>
                  </a:lnTo>
                  <a:lnTo>
                    <a:pt x="1966849" y="3292818"/>
                  </a:lnTo>
                  <a:lnTo>
                    <a:pt x="2009775" y="3269208"/>
                  </a:lnTo>
                  <a:lnTo>
                    <a:pt x="2052434" y="3245066"/>
                  </a:lnTo>
                  <a:lnTo>
                    <a:pt x="2094725" y="3220313"/>
                  </a:lnTo>
                  <a:lnTo>
                    <a:pt x="2130399" y="3198838"/>
                  </a:lnTo>
                  <a:lnTo>
                    <a:pt x="2136902" y="3195028"/>
                  </a:lnTo>
                  <a:lnTo>
                    <a:pt x="2178697" y="3169120"/>
                  </a:lnTo>
                  <a:lnTo>
                    <a:pt x="2220087" y="3142589"/>
                  </a:lnTo>
                  <a:lnTo>
                    <a:pt x="2261235" y="3115551"/>
                  </a:lnTo>
                  <a:lnTo>
                    <a:pt x="2302141" y="3087827"/>
                  </a:lnTo>
                  <a:lnTo>
                    <a:pt x="2342642" y="3059646"/>
                  </a:lnTo>
                  <a:lnTo>
                    <a:pt x="2382761" y="3030817"/>
                  </a:lnTo>
                  <a:lnTo>
                    <a:pt x="2422512" y="3001353"/>
                  </a:lnTo>
                  <a:lnTo>
                    <a:pt x="2462022" y="2971533"/>
                  </a:lnTo>
                  <a:lnTo>
                    <a:pt x="2501125" y="2940913"/>
                  </a:lnTo>
                  <a:lnTo>
                    <a:pt x="2539987" y="2909811"/>
                  </a:lnTo>
                  <a:lnTo>
                    <a:pt x="2578354" y="2878163"/>
                  </a:lnTo>
                  <a:lnTo>
                    <a:pt x="2616466" y="2845905"/>
                  </a:lnTo>
                  <a:lnTo>
                    <a:pt x="2654046" y="2813151"/>
                  </a:lnTo>
                  <a:lnTo>
                    <a:pt x="2691257" y="2779750"/>
                  </a:lnTo>
                  <a:lnTo>
                    <a:pt x="2727947" y="2746070"/>
                  </a:lnTo>
                  <a:lnTo>
                    <a:pt x="2764155" y="2711780"/>
                  </a:lnTo>
                  <a:lnTo>
                    <a:pt x="2799842" y="2677249"/>
                  </a:lnTo>
                  <a:lnTo>
                    <a:pt x="2834881" y="2642197"/>
                  </a:lnTo>
                  <a:lnTo>
                    <a:pt x="2869565" y="2606624"/>
                  </a:lnTo>
                  <a:lnTo>
                    <a:pt x="2903601" y="2570835"/>
                  </a:lnTo>
                  <a:lnTo>
                    <a:pt x="2937116" y="2534513"/>
                  </a:lnTo>
                  <a:lnTo>
                    <a:pt x="2970149" y="2497798"/>
                  </a:lnTo>
                  <a:lnTo>
                    <a:pt x="3002661" y="2460714"/>
                  </a:lnTo>
                  <a:lnTo>
                    <a:pt x="3034665" y="2423249"/>
                  </a:lnTo>
                  <a:lnTo>
                    <a:pt x="3066021" y="2385276"/>
                  </a:lnTo>
                  <a:lnTo>
                    <a:pt x="3096882" y="2347061"/>
                  </a:lnTo>
                  <a:lnTo>
                    <a:pt x="3127248" y="2308441"/>
                  </a:lnTo>
                  <a:lnTo>
                    <a:pt x="3157105" y="2269439"/>
                  </a:lnTo>
                  <a:lnTo>
                    <a:pt x="3186290" y="2230082"/>
                  </a:lnTo>
                  <a:lnTo>
                    <a:pt x="3215005" y="2190331"/>
                  </a:lnTo>
                  <a:lnTo>
                    <a:pt x="3243186" y="2150326"/>
                  </a:lnTo>
                  <a:lnTo>
                    <a:pt x="3270758" y="2109952"/>
                  </a:lnTo>
                  <a:lnTo>
                    <a:pt x="3297796" y="2069172"/>
                  </a:lnTo>
                  <a:lnTo>
                    <a:pt x="3324225" y="2028164"/>
                  </a:lnTo>
                  <a:lnTo>
                    <a:pt x="3350133" y="1986762"/>
                  </a:lnTo>
                  <a:lnTo>
                    <a:pt x="3375520" y="1945119"/>
                  </a:lnTo>
                  <a:lnTo>
                    <a:pt x="3400272" y="1903069"/>
                  </a:lnTo>
                  <a:lnTo>
                    <a:pt x="3424428" y="1860638"/>
                  </a:lnTo>
                  <a:lnTo>
                    <a:pt x="3448037" y="1818093"/>
                  </a:lnTo>
                  <a:lnTo>
                    <a:pt x="3471138" y="1775167"/>
                  </a:lnTo>
                  <a:lnTo>
                    <a:pt x="3493643" y="1731987"/>
                  </a:lnTo>
                  <a:lnTo>
                    <a:pt x="3515474" y="1688439"/>
                  </a:lnTo>
                  <a:lnTo>
                    <a:pt x="3536823" y="1644751"/>
                  </a:lnTo>
                  <a:lnTo>
                    <a:pt x="3557511" y="1600682"/>
                  </a:lnTo>
                  <a:lnTo>
                    <a:pt x="3577729" y="1556346"/>
                  </a:lnTo>
                  <a:lnTo>
                    <a:pt x="3597262" y="1511769"/>
                  </a:lnTo>
                  <a:lnTo>
                    <a:pt x="3616198" y="1467053"/>
                  </a:lnTo>
                  <a:lnTo>
                    <a:pt x="3634587" y="1421980"/>
                  </a:lnTo>
                  <a:lnTo>
                    <a:pt x="3652380" y="1376654"/>
                  </a:lnTo>
                  <a:lnTo>
                    <a:pt x="3669525" y="1331175"/>
                  </a:lnTo>
                  <a:lnTo>
                    <a:pt x="3686175" y="1285455"/>
                  </a:lnTo>
                  <a:lnTo>
                    <a:pt x="3702024" y="1239494"/>
                  </a:lnTo>
                  <a:lnTo>
                    <a:pt x="3717417" y="1193266"/>
                  </a:lnTo>
                  <a:lnTo>
                    <a:pt x="3732276" y="1146924"/>
                  </a:lnTo>
                  <a:lnTo>
                    <a:pt x="3746360" y="1100289"/>
                  </a:lnTo>
                  <a:lnTo>
                    <a:pt x="3759822" y="1053566"/>
                  </a:lnTo>
                  <a:lnTo>
                    <a:pt x="3772789" y="1006563"/>
                  </a:lnTo>
                  <a:lnTo>
                    <a:pt x="3785108" y="959472"/>
                  </a:lnTo>
                  <a:lnTo>
                    <a:pt x="3796792" y="912114"/>
                  </a:lnTo>
                  <a:lnTo>
                    <a:pt x="3807828" y="864565"/>
                  </a:lnTo>
                  <a:lnTo>
                    <a:pt x="3818255" y="816825"/>
                  </a:lnTo>
                  <a:lnTo>
                    <a:pt x="3828046" y="769099"/>
                  </a:lnTo>
                  <a:lnTo>
                    <a:pt x="3837190" y="721093"/>
                  </a:lnTo>
                  <a:lnTo>
                    <a:pt x="3845801" y="672998"/>
                  </a:lnTo>
                  <a:lnTo>
                    <a:pt x="3853688" y="624624"/>
                  </a:lnTo>
                  <a:lnTo>
                    <a:pt x="3860901" y="576160"/>
                  </a:lnTo>
                  <a:lnTo>
                    <a:pt x="3867518" y="527608"/>
                  </a:lnTo>
                  <a:lnTo>
                    <a:pt x="3873474" y="478955"/>
                  </a:lnTo>
                  <a:lnTo>
                    <a:pt x="3878834" y="430225"/>
                  </a:lnTo>
                  <a:lnTo>
                    <a:pt x="3883520" y="381304"/>
                  </a:lnTo>
                  <a:lnTo>
                    <a:pt x="3887584" y="332384"/>
                  </a:lnTo>
                  <a:lnTo>
                    <a:pt x="3890911" y="283184"/>
                  </a:lnTo>
                  <a:lnTo>
                    <a:pt x="3893693" y="234086"/>
                  </a:lnTo>
                  <a:lnTo>
                    <a:pt x="3895725" y="184708"/>
                  </a:lnTo>
                  <a:lnTo>
                    <a:pt x="3897122" y="135331"/>
                  </a:lnTo>
                  <a:lnTo>
                    <a:pt x="3897871" y="85953"/>
                  </a:lnTo>
                  <a:lnTo>
                    <a:pt x="3897871" y="32092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1290" y="3181852"/>
              <a:ext cx="6564199" cy="3689328"/>
            </a:xfrm>
            <a:custGeom>
              <a:rect l="l" t="t" r="r" b="b"/>
              <a:pathLst>
                <a:path w="15455900" h="8686800">
                  <a:moveTo>
                    <a:pt x="15455811" y="0"/>
                  </a:moveTo>
                  <a:lnTo>
                    <a:pt x="0" y="0"/>
                  </a:lnTo>
                  <a:lnTo>
                    <a:pt x="0" y="7238847"/>
                  </a:lnTo>
                  <a:lnTo>
                    <a:pt x="896" y="7288893"/>
                  </a:lnTo>
                  <a:lnTo>
                    <a:pt x="3429" y="7338645"/>
                  </a:lnTo>
                  <a:lnTo>
                    <a:pt x="7754" y="7388187"/>
                  </a:lnTo>
                  <a:lnTo>
                    <a:pt x="13716" y="7437336"/>
                  </a:lnTo>
                  <a:lnTo>
                    <a:pt x="21360" y="7486238"/>
                  </a:lnTo>
                  <a:lnTo>
                    <a:pt x="30614" y="7534747"/>
                  </a:lnTo>
                  <a:lnTo>
                    <a:pt x="41394" y="7582753"/>
                  </a:lnTo>
                  <a:lnTo>
                    <a:pt x="53967" y="7630403"/>
                  </a:lnTo>
                  <a:lnTo>
                    <a:pt x="68077" y="7677513"/>
                  </a:lnTo>
                  <a:lnTo>
                    <a:pt x="83832" y="7724129"/>
                  </a:lnTo>
                  <a:lnTo>
                    <a:pt x="100977" y="7770205"/>
                  </a:lnTo>
                  <a:lnTo>
                    <a:pt x="119768" y="7815569"/>
                  </a:lnTo>
                  <a:lnTo>
                    <a:pt x="140232" y="7860246"/>
                  </a:lnTo>
                  <a:lnTo>
                    <a:pt x="162059" y="7904329"/>
                  </a:lnTo>
                  <a:lnTo>
                    <a:pt x="185312" y="7947617"/>
                  </a:lnTo>
                  <a:lnTo>
                    <a:pt x="210202" y="7990155"/>
                  </a:lnTo>
                  <a:lnTo>
                    <a:pt x="236491" y="8031843"/>
                  </a:lnTo>
                  <a:lnTo>
                    <a:pt x="264279" y="8072744"/>
                  </a:lnTo>
                  <a:lnTo>
                    <a:pt x="293394" y="8112602"/>
                  </a:lnTo>
                  <a:lnTo>
                    <a:pt x="324008" y="8151611"/>
                  </a:lnTo>
                  <a:lnTo>
                    <a:pt x="356012" y="8189686"/>
                  </a:lnTo>
                  <a:lnTo>
                    <a:pt x="389406" y="8226655"/>
                  </a:lnTo>
                  <a:lnTo>
                    <a:pt x="424053" y="8262619"/>
                  </a:lnTo>
                  <a:lnTo>
                    <a:pt x="460126" y="8297375"/>
                  </a:lnTo>
                  <a:lnTo>
                    <a:pt x="497095" y="8330732"/>
                  </a:lnTo>
                  <a:lnTo>
                    <a:pt x="535170" y="8362736"/>
                  </a:lnTo>
                  <a:lnTo>
                    <a:pt x="574179" y="8393314"/>
                  </a:lnTo>
                  <a:lnTo>
                    <a:pt x="614037" y="8422502"/>
                  </a:lnTo>
                  <a:lnTo>
                    <a:pt x="654939" y="8450254"/>
                  </a:lnTo>
                  <a:lnTo>
                    <a:pt x="696626" y="8476543"/>
                  </a:lnTo>
                  <a:lnTo>
                    <a:pt x="739164" y="8501369"/>
                  </a:lnTo>
                  <a:lnTo>
                    <a:pt x="782452" y="8524686"/>
                  </a:lnTo>
                  <a:lnTo>
                    <a:pt x="826535" y="8546549"/>
                  </a:lnTo>
                  <a:lnTo>
                    <a:pt x="871212" y="8566876"/>
                  </a:lnTo>
                  <a:lnTo>
                    <a:pt x="916686" y="8585697"/>
                  </a:lnTo>
                  <a:lnTo>
                    <a:pt x="962652" y="8602949"/>
                  </a:lnTo>
                  <a:lnTo>
                    <a:pt x="1009269" y="8618629"/>
                  </a:lnTo>
                  <a:lnTo>
                    <a:pt x="1056378" y="8632739"/>
                  </a:lnTo>
                  <a:lnTo>
                    <a:pt x="1104028" y="8645240"/>
                  </a:lnTo>
                  <a:lnTo>
                    <a:pt x="1152144" y="8656135"/>
                  </a:lnTo>
                  <a:lnTo>
                    <a:pt x="1200689" y="8665421"/>
                  </a:lnTo>
                  <a:lnTo>
                    <a:pt x="1249545" y="8673030"/>
                  </a:lnTo>
                  <a:lnTo>
                    <a:pt x="1298694" y="8678959"/>
                  </a:lnTo>
                  <a:lnTo>
                    <a:pt x="1348237" y="8683245"/>
                  </a:lnTo>
                  <a:lnTo>
                    <a:pt x="1398035" y="8685817"/>
                  </a:lnTo>
                  <a:lnTo>
                    <a:pt x="1448071" y="8686710"/>
                  </a:lnTo>
                  <a:lnTo>
                    <a:pt x="15455811" y="8686710"/>
                  </a:lnTo>
                  <a:lnTo>
                    <a:pt x="154558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22342" y="6160491"/>
              <a:ext cx="1447953" cy="720606"/>
            </a:xfrm>
            <a:custGeom>
              <a:rect l="l" t="t" r="r" b="b"/>
              <a:pathLst>
                <a:path w="3409315" h="1696720">
                  <a:moveTo>
                    <a:pt x="3409150" y="1649209"/>
                  </a:moveTo>
                  <a:lnTo>
                    <a:pt x="3405860" y="1583423"/>
                  </a:lnTo>
                  <a:lnTo>
                    <a:pt x="3401834" y="1535988"/>
                  </a:lnTo>
                  <a:lnTo>
                    <a:pt x="3396627" y="1488909"/>
                  </a:lnTo>
                  <a:lnTo>
                    <a:pt x="3389947" y="1442262"/>
                  </a:lnTo>
                  <a:lnTo>
                    <a:pt x="3382175" y="1395996"/>
                  </a:lnTo>
                  <a:lnTo>
                    <a:pt x="3373120" y="1350213"/>
                  </a:lnTo>
                  <a:lnTo>
                    <a:pt x="3362883" y="1304848"/>
                  </a:lnTo>
                  <a:lnTo>
                    <a:pt x="3351453" y="1260411"/>
                  </a:lnTo>
                  <a:lnTo>
                    <a:pt x="3338741" y="1215517"/>
                  </a:lnTo>
                  <a:lnTo>
                    <a:pt x="3324847" y="1171689"/>
                  </a:lnTo>
                  <a:lnTo>
                    <a:pt x="3309937" y="1128255"/>
                  </a:lnTo>
                  <a:lnTo>
                    <a:pt x="3293846" y="1085456"/>
                  </a:lnTo>
                  <a:lnTo>
                    <a:pt x="3276752" y="1043165"/>
                  </a:lnTo>
                  <a:lnTo>
                    <a:pt x="3258553" y="1001522"/>
                  </a:lnTo>
                  <a:lnTo>
                    <a:pt x="3239071" y="960374"/>
                  </a:lnTo>
                  <a:lnTo>
                    <a:pt x="3218865" y="919975"/>
                  </a:lnTo>
                  <a:lnTo>
                    <a:pt x="3182569" y="854075"/>
                  </a:lnTo>
                  <a:lnTo>
                    <a:pt x="3151657" y="802246"/>
                  </a:lnTo>
                  <a:lnTo>
                    <a:pt x="3127248" y="764425"/>
                  </a:lnTo>
                  <a:lnTo>
                    <a:pt x="3101822" y="727202"/>
                  </a:lnTo>
                  <a:lnTo>
                    <a:pt x="3075584" y="690740"/>
                  </a:lnTo>
                  <a:lnTo>
                    <a:pt x="3048419" y="655053"/>
                  </a:lnTo>
                  <a:lnTo>
                    <a:pt x="3020161" y="620014"/>
                  </a:lnTo>
                  <a:lnTo>
                    <a:pt x="2991269" y="585825"/>
                  </a:lnTo>
                  <a:lnTo>
                    <a:pt x="2961284" y="552437"/>
                  </a:lnTo>
                  <a:lnTo>
                    <a:pt x="2930461" y="519823"/>
                  </a:lnTo>
                  <a:lnTo>
                    <a:pt x="2898914" y="487921"/>
                  </a:lnTo>
                  <a:lnTo>
                    <a:pt x="2866453" y="456958"/>
                  </a:lnTo>
                  <a:lnTo>
                    <a:pt x="2833357" y="426847"/>
                  </a:lnTo>
                  <a:lnTo>
                    <a:pt x="2799334" y="397624"/>
                  </a:lnTo>
                  <a:lnTo>
                    <a:pt x="2764498" y="369189"/>
                  </a:lnTo>
                  <a:lnTo>
                    <a:pt x="2729115" y="341757"/>
                  </a:lnTo>
                  <a:lnTo>
                    <a:pt x="2692908" y="315226"/>
                  </a:lnTo>
                  <a:lnTo>
                    <a:pt x="2655963" y="289687"/>
                  </a:lnTo>
                  <a:lnTo>
                    <a:pt x="2618194" y="265036"/>
                  </a:lnTo>
                  <a:lnTo>
                    <a:pt x="2579878" y="241427"/>
                  </a:lnTo>
                  <a:lnTo>
                    <a:pt x="2540927" y="218681"/>
                  </a:lnTo>
                  <a:lnTo>
                    <a:pt x="2501239" y="197104"/>
                  </a:lnTo>
                  <a:lnTo>
                    <a:pt x="2461006" y="176390"/>
                  </a:lnTo>
                  <a:lnTo>
                    <a:pt x="2420226" y="156845"/>
                  </a:lnTo>
                  <a:lnTo>
                    <a:pt x="2378710" y="138303"/>
                  </a:lnTo>
                  <a:lnTo>
                    <a:pt x="2336647" y="120916"/>
                  </a:lnTo>
                  <a:lnTo>
                    <a:pt x="2294128" y="104521"/>
                  </a:lnTo>
                  <a:lnTo>
                    <a:pt x="2251062" y="89268"/>
                  </a:lnTo>
                  <a:lnTo>
                    <a:pt x="2207361" y="75196"/>
                  </a:lnTo>
                  <a:lnTo>
                    <a:pt x="2163280" y="62331"/>
                  </a:lnTo>
                  <a:lnTo>
                    <a:pt x="2118753" y="50546"/>
                  </a:lnTo>
                  <a:lnTo>
                    <a:pt x="2073668" y="40005"/>
                  </a:lnTo>
                  <a:lnTo>
                    <a:pt x="2028037" y="30619"/>
                  </a:lnTo>
                  <a:lnTo>
                    <a:pt x="1982228" y="22326"/>
                  </a:lnTo>
                  <a:lnTo>
                    <a:pt x="1935873" y="15468"/>
                  </a:lnTo>
                  <a:lnTo>
                    <a:pt x="1888959" y="9753"/>
                  </a:lnTo>
                  <a:lnTo>
                    <a:pt x="1841868" y="5321"/>
                  </a:lnTo>
                  <a:lnTo>
                    <a:pt x="1794319" y="2286"/>
                  </a:lnTo>
                  <a:lnTo>
                    <a:pt x="1746681" y="508"/>
                  </a:lnTo>
                  <a:lnTo>
                    <a:pt x="1698498" y="0"/>
                  </a:lnTo>
                  <a:lnTo>
                    <a:pt x="1650301" y="901"/>
                  </a:lnTo>
                  <a:lnTo>
                    <a:pt x="1602486" y="3035"/>
                  </a:lnTo>
                  <a:lnTo>
                    <a:pt x="1555115" y="6464"/>
                  </a:lnTo>
                  <a:lnTo>
                    <a:pt x="1508023" y="11290"/>
                  </a:lnTo>
                  <a:lnTo>
                    <a:pt x="1461211" y="17259"/>
                  </a:lnTo>
                  <a:lnTo>
                    <a:pt x="1414843" y="24612"/>
                  </a:lnTo>
                  <a:lnTo>
                    <a:pt x="1369034" y="33147"/>
                  </a:lnTo>
                  <a:lnTo>
                    <a:pt x="1323594" y="42900"/>
                  </a:lnTo>
                  <a:lnTo>
                    <a:pt x="1278597" y="53835"/>
                  </a:lnTo>
                  <a:lnTo>
                    <a:pt x="1234160" y="65900"/>
                  </a:lnTo>
                  <a:lnTo>
                    <a:pt x="1190091" y="79235"/>
                  </a:lnTo>
                  <a:lnTo>
                    <a:pt x="1146556" y="93586"/>
                  </a:lnTo>
                  <a:lnTo>
                    <a:pt x="1103680" y="109194"/>
                  </a:lnTo>
                  <a:lnTo>
                    <a:pt x="1061161" y="125844"/>
                  </a:lnTo>
                  <a:lnTo>
                    <a:pt x="1019276" y="143624"/>
                  </a:lnTo>
                  <a:lnTo>
                    <a:pt x="978039" y="162420"/>
                  </a:lnTo>
                  <a:lnTo>
                    <a:pt x="937260" y="182346"/>
                  </a:lnTo>
                  <a:lnTo>
                    <a:pt x="897115" y="203314"/>
                  </a:lnTo>
                  <a:lnTo>
                    <a:pt x="857707" y="225285"/>
                  </a:lnTo>
                  <a:lnTo>
                    <a:pt x="818845" y="248285"/>
                  </a:lnTo>
                  <a:lnTo>
                    <a:pt x="780796" y="272148"/>
                  </a:lnTo>
                  <a:lnTo>
                    <a:pt x="743305" y="297180"/>
                  </a:lnTo>
                  <a:lnTo>
                    <a:pt x="706640" y="322935"/>
                  </a:lnTo>
                  <a:lnTo>
                    <a:pt x="670521" y="349758"/>
                  </a:lnTo>
                  <a:lnTo>
                    <a:pt x="635228" y="377558"/>
                  </a:lnTo>
                  <a:lnTo>
                    <a:pt x="600760" y="406133"/>
                  </a:lnTo>
                  <a:lnTo>
                    <a:pt x="566928" y="435737"/>
                  </a:lnTo>
                  <a:lnTo>
                    <a:pt x="534009" y="466102"/>
                  </a:lnTo>
                  <a:lnTo>
                    <a:pt x="501815" y="497319"/>
                  </a:lnTo>
                  <a:lnTo>
                    <a:pt x="470547" y="529323"/>
                  </a:lnTo>
                  <a:lnTo>
                    <a:pt x="439915" y="562216"/>
                  </a:lnTo>
                  <a:lnTo>
                    <a:pt x="410375" y="595871"/>
                  </a:lnTo>
                  <a:lnTo>
                    <a:pt x="381571" y="630301"/>
                  </a:lnTo>
                  <a:lnTo>
                    <a:pt x="353682" y="665594"/>
                  </a:lnTo>
                  <a:lnTo>
                    <a:pt x="326707" y="701560"/>
                  </a:lnTo>
                  <a:lnTo>
                    <a:pt x="300736" y="738136"/>
                  </a:lnTo>
                  <a:lnTo>
                    <a:pt x="275691" y="775563"/>
                  </a:lnTo>
                  <a:lnTo>
                    <a:pt x="251637" y="813574"/>
                  </a:lnTo>
                  <a:lnTo>
                    <a:pt x="228409" y="852284"/>
                  </a:lnTo>
                  <a:lnTo>
                    <a:pt x="206375" y="891794"/>
                  </a:lnTo>
                  <a:lnTo>
                    <a:pt x="185343" y="931799"/>
                  </a:lnTo>
                  <a:lnTo>
                    <a:pt x="165227" y="972451"/>
                  </a:lnTo>
                  <a:lnTo>
                    <a:pt x="146304" y="1013701"/>
                  </a:lnTo>
                  <a:lnTo>
                    <a:pt x="128371" y="1055497"/>
                  </a:lnTo>
                  <a:lnTo>
                    <a:pt x="111556" y="1097889"/>
                  </a:lnTo>
                  <a:lnTo>
                    <a:pt x="95732" y="1140828"/>
                  </a:lnTo>
                  <a:lnTo>
                    <a:pt x="81191" y="1184402"/>
                  </a:lnTo>
                  <a:lnTo>
                    <a:pt x="67843" y="1228331"/>
                  </a:lnTo>
                  <a:lnTo>
                    <a:pt x="55499" y="1272844"/>
                  </a:lnTo>
                  <a:lnTo>
                    <a:pt x="44335" y="1317815"/>
                  </a:lnTo>
                  <a:lnTo>
                    <a:pt x="34467" y="1363205"/>
                  </a:lnTo>
                  <a:lnTo>
                    <a:pt x="25781" y="1409115"/>
                  </a:lnTo>
                  <a:lnTo>
                    <a:pt x="18288" y="1455407"/>
                  </a:lnTo>
                  <a:lnTo>
                    <a:pt x="12065" y="1502117"/>
                  </a:lnTo>
                  <a:lnTo>
                    <a:pt x="7124" y="1549196"/>
                  </a:lnTo>
                  <a:lnTo>
                    <a:pt x="3467" y="1596707"/>
                  </a:lnTo>
                  <a:lnTo>
                    <a:pt x="1003" y="1644535"/>
                  </a:lnTo>
                  <a:lnTo>
                    <a:pt x="0" y="1692681"/>
                  </a:lnTo>
                  <a:lnTo>
                    <a:pt x="440740" y="1696186"/>
                  </a:lnTo>
                  <a:lnTo>
                    <a:pt x="853592" y="1696186"/>
                  </a:lnTo>
                  <a:lnTo>
                    <a:pt x="855230" y="1651495"/>
                  </a:lnTo>
                  <a:lnTo>
                    <a:pt x="859536" y="1604276"/>
                  </a:lnTo>
                  <a:lnTo>
                    <a:pt x="866394" y="1557845"/>
                  </a:lnTo>
                  <a:lnTo>
                    <a:pt x="875715" y="1512227"/>
                  </a:lnTo>
                  <a:lnTo>
                    <a:pt x="887323" y="1467548"/>
                  </a:lnTo>
                  <a:lnTo>
                    <a:pt x="901319" y="1423860"/>
                  </a:lnTo>
                  <a:lnTo>
                    <a:pt x="917600" y="1381213"/>
                  </a:lnTo>
                  <a:lnTo>
                    <a:pt x="936155" y="1339748"/>
                  </a:lnTo>
                  <a:lnTo>
                    <a:pt x="956551" y="1299413"/>
                  </a:lnTo>
                  <a:lnTo>
                    <a:pt x="979131" y="1260411"/>
                  </a:lnTo>
                  <a:lnTo>
                    <a:pt x="1003731" y="1222730"/>
                  </a:lnTo>
                  <a:lnTo>
                    <a:pt x="1030249" y="1186434"/>
                  </a:lnTo>
                  <a:lnTo>
                    <a:pt x="1058418" y="1151610"/>
                  </a:lnTo>
                  <a:lnTo>
                    <a:pt x="1088491" y="1118463"/>
                  </a:lnTo>
                  <a:lnTo>
                    <a:pt x="1120140" y="1086853"/>
                  </a:lnTo>
                  <a:lnTo>
                    <a:pt x="1153515" y="1056881"/>
                  </a:lnTo>
                  <a:lnTo>
                    <a:pt x="1188440" y="1028814"/>
                  </a:lnTo>
                  <a:lnTo>
                    <a:pt x="1224838" y="1002411"/>
                  </a:lnTo>
                  <a:lnTo>
                    <a:pt x="1262507" y="978014"/>
                  </a:lnTo>
                  <a:lnTo>
                    <a:pt x="1301648" y="955662"/>
                  </a:lnTo>
                  <a:lnTo>
                    <a:pt x="1342059" y="935228"/>
                  </a:lnTo>
                  <a:lnTo>
                    <a:pt x="1383487" y="916940"/>
                  </a:lnTo>
                  <a:lnTo>
                    <a:pt x="1426184" y="900798"/>
                  </a:lnTo>
                  <a:lnTo>
                    <a:pt x="1469898" y="886968"/>
                  </a:lnTo>
                  <a:lnTo>
                    <a:pt x="1514602" y="875538"/>
                  </a:lnTo>
                  <a:lnTo>
                    <a:pt x="1560233" y="866394"/>
                  </a:lnTo>
                  <a:lnTo>
                    <a:pt x="1606689" y="859650"/>
                  </a:lnTo>
                  <a:lnTo>
                    <a:pt x="1653959" y="855573"/>
                  </a:lnTo>
                  <a:lnTo>
                    <a:pt x="1701787" y="854075"/>
                  </a:lnTo>
                  <a:lnTo>
                    <a:pt x="1749704" y="855218"/>
                  </a:lnTo>
                  <a:lnTo>
                    <a:pt x="1796973" y="858901"/>
                  </a:lnTo>
                  <a:lnTo>
                    <a:pt x="1843519" y="865251"/>
                  </a:lnTo>
                  <a:lnTo>
                    <a:pt x="1889150" y="874001"/>
                  </a:lnTo>
                  <a:lnTo>
                    <a:pt x="1933956" y="885190"/>
                  </a:lnTo>
                  <a:lnTo>
                    <a:pt x="1977745" y="898652"/>
                  </a:lnTo>
                  <a:lnTo>
                    <a:pt x="2020544" y="914400"/>
                  </a:lnTo>
                  <a:lnTo>
                    <a:pt x="2062238" y="932446"/>
                  </a:lnTo>
                  <a:lnTo>
                    <a:pt x="2102751" y="952487"/>
                  </a:lnTo>
                  <a:lnTo>
                    <a:pt x="2141982" y="974585"/>
                  </a:lnTo>
                  <a:lnTo>
                    <a:pt x="2179929" y="998740"/>
                  </a:lnTo>
                  <a:lnTo>
                    <a:pt x="2216505" y="1024737"/>
                  </a:lnTo>
                  <a:lnTo>
                    <a:pt x="2251519" y="1052703"/>
                  </a:lnTo>
                  <a:lnTo>
                    <a:pt x="2285263" y="1082281"/>
                  </a:lnTo>
                  <a:lnTo>
                    <a:pt x="2317089" y="1113650"/>
                  </a:lnTo>
                  <a:lnTo>
                    <a:pt x="2347442" y="1146683"/>
                  </a:lnTo>
                  <a:lnTo>
                    <a:pt x="2376068" y="1181227"/>
                  </a:lnTo>
                  <a:lnTo>
                    <a:pt x="2402763" y="1217269"/>
                  </a:lnTo>
                  <a:lnTo>
                    <a:pt x="2427541" y="1254772"/>
                  </a:lnTo>
                  <a:lnTo>
                    <a:pt x="2450401" y="1293596"/>
                  </a:lnTo>
                  <a:lnTo>
                    <a:pt x="2471343" y="1333741"/>
                  </a:lnTo>
                  <a:lnTo>
                    <a:pt x="2490089" y="1375067"/>
                  </a:lnTo>
                  <a:lnTo>
                    <a:pt x="2506637" y="1417574"/>
                  </a:lnTo>
                  <a:lnTo>
                    <a:pt x="2521000" y="1461147"/>
                  </a:lnTo>
                  <a:lnTo>
                    <a:pt x="2533065" y="1505762"/>
                  </a:lnTo>
                  <a:lnTo>
                    <a:pt x="2542667" y="1551266"/>
                  </a:lnTo>
                  <a:lnTo>
                    <a:pt x="2549893" y="1597710"/>
                  </a:lnTo>
                  <a:lnTo>
                    <a:pt x="2554643" y="1644891"/>
                  </a:lnTo>
                  <a:lnTo>
                    <a:pt x="2556662" y="1692821"/>
                  </a:lnTo>
                  <a:lnTo>
                    <a:pt x="3409150" y="1679397"/>
                  </a:lnTo>
                  <a:lnTo>
                    <a:pt x="3409150" y="1649209"/>
                  </a:lnTo>
                  <a:close/>
                </a:path>
              </a:pathLst>
            </a:custGeom>
            <a:solidFill>
              <a:srgbClr val="8080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58414" y="4229515"/>
            <a:ext cx="3489759" cy="447270"/>
          </a:xfrm>
          <a:prstGeom prst="rect">
            <a:avLst/>
          </a:prstGeom>
        </p:spPr>
        <p:txBody>
          <a:bodyPr vert="horz" wrap="square" lIns="0" tIns="23733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310680" marR="1415051" indent="-305556">
              <a:lnSpc>
                <a:spcPts val="4120"/>
              </a:lnSpc>
              <a:spcBef>
                <a:spcPts val="187"/>
              </a:spcBef>
            </a:pPr>
            <a:r>
              <a:rPr sz="3440" b="0" spc="-170">
                <a:solidFill>
                  <a:srgbClr val="293579"/>
                </a:solidFill>
                <a:latin typeface="Times New Roman"/>
                <a:cs typeface="Times New Roman"/>
              </a:rPr>
              <a:t>M</a:t>
            </a:r>
            <a:r>
              <a:rPr sz="3440" b="0" spc="8">
                <a:solidFill>
                  <a:srgbClr val="25306E"/>
                </a:solidFill>
                <a:latin typeface="Times New Roman"/>
                <a:cs typeface="Times New Roman"/>
              </a:rPr>
              <a:t>E</a:t>
            </a:r>
            <a:r>
              <a:rPr sz="3440" b="0" spc="-136">
                <a:solidFill>
                  <a:srgbClr val="293579"/>
                </a:solidFill>
                <a:latin typeface="Times New Roman"/>
                <a:cs typeface="Times New Roman"/>
              </a:rPr>
              <a:t>A</a:t>
            </a:r>
            <a:r>
              <a:rPr sz="3440" b="0" spc="93">
                <a:solidFill>
                  <a:srgbClr val="293579"/>
                </a:solidFill>
                <a:latin typeface="Times New Roman"/>
                <a:cs typeface="Times New Roman"/>
              </a:rPr>
              <a:t>S</a:t>
            </a:r>
            <a:r>
              <a:rPr sz="3440" b="0" spc="-140">
                <a:solidFill>
                  <a:srgbClr val="25306E"/>
                </a:solidFill>
                <a:latin typeface="Times New Roman"/>
                <a:cs typeface="Times New Roman"/>
              </a:rPr>
              <a:t>U</a:t>
            </a:r>
            <a:r>
              <a:rPr sz="3440" b="0" spc="166">
                <a:solidFill>
                  <a:srgbClr val="25306E"/>
                </a:solidFill>
                <a:latin typeface="Times New Roman"/>
                <a:cs typeface="Times New Roman"/>
              </a:rPr>
              <a:t>R</a:t>
            </a:r>
            <a:r>
              <a:rPr sz="3440" b="0">
                <a:solidFill>
                  <a:srgbClr val="293579"/>
                </a:solidFill>
                <a:latin typeface="Times New Roman"/>
                <a:cs typeface="Times New Roman"/>
              </a:rPr>
              <a:t>E  </a:t>
            </a:r>
            <a:r>
              <a:rPr sz="3440" b="0" spc="-36">
                <a:solidFill>
                  <a:srgbClr val="293579"/>
                </a:solidFill>
                <a:latin typeface="Times New Roman"/>
                <a:cs typeface="Times New Roman"/>
              </a:rPr>
              <a:t>E</a:t>
            </a:r>
            <a:r>
              <a:rPr sz="3440" b="0" spc="-36">
                <a:solidFill>
                  <a:srgbClr val="25306E"/>
                </a:solidFill>
                <a:latin typeface="Times New Roman"/>
                <a:cs typeface="Times New Roman"/>
              </a:rPr>
              <a:t>N</a:t>
            </a:r>
            <a:r>
              <a:rPr sz="3440" b="0" spc="-36">
                <a:solidFill>
                  <a:srgbClr val="293579"/>
                </a:solidFill>
                <a:latin typeface="Times New Roman"/>
                <a:cs typeface="Times New Roman"/>
              </a:rPr>
              <a:t>ERG</a:t>
            </a:r>
            <a:r>
              <a:rPr sz="3440" b="0" spc="-36">
                <a:solidFill>
                  <a:srgbClr val="25306E"/>
                </a:solidFill>
                <a:latin typeface="Times New Roman"/>
                <a:cs typeface="Times New Roman"/>
              </a:rPr>
              <a:t>Y</a:t>
            </a:r>
            <a:endParaRPr sz="3440">
              <a:latin typeface="Times New Roman"/>
              <a:cs typeface="Times New Roman"/>
            </a:endParaRPr>
          </a:p>
          <a:p>
            <a:pPr marL="310680">
              <a:lnSpc>
                <a:spcPts val="3986"/>
              </a:lnSpc>
            </a:pPr>
            <a:r>
              <a:rPr sz="3440" b="0" spc="11">
                <a:solidFill>
                  <a:srgbClr val="293579"/>
                </a:solidFill>
                <a:latin typeface="Times New Roman"/>
                <a:cs typeface="Times New Roman"/>
              </a:rPr>
              <a:t>C</a:t>
            </a:r>
            <a:r>
              <a:rPr sz="3440" b="0" spc="11">
                <a:solidFill>
                  <a:srgbClr val="25306E"/>
                </a:solidFill>
                <a:latin typeface="Times New Roman"/>
                <a:cs typeface="Times New Roman"/>
              </a:rPr>
              <a:t>ONSUM</a:t>
            </a:r>
            <a:r>
              <a:rPr sz="3440" b="0" spc="11">
                <a:solidFill>
                  <a:srgbClr val="293579"/>
                </a:solidFill>
                <a:latin typeface="Times New Roman"/>
                <a:cs typeface="Times New Roman"/>
              </a:rPr>
              <a:t>PTIO</a:t>
            </a:r>
            <a:r>
              <a:rPr sz="3440" b="0" spc="11">
                <a:solidFill>
                  <a:srgbClr val="25306E"/>
                </a:solidFill>
                <a:latin typeface="Times New Roman"/>
                <a:cs typeface="Times New Roman"/>
              </a:rPr>
              <a:t>N</a:t>
            </a:r>
            <a:endParaRPr sz="344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757892"/>
            <a:ext cx="2272498" cy="15152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3" y="3218746"/>
            <a:ext cx="2186898" cy="2374870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394" marR="2158" algn="just">
              <a:lnSpc>
                <a:spcPct val="133800"/>
              </a:lnSpc>
              <a:spcBef>
                <a:spcPts val="40"/>
              </a:spcBef>
            </a:pPr>
            <a:r>
              <a:rPr sz="552" spc="-36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552" spc="47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sz="552" spc="36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552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552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552" spc="13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sz="552" spc="17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 a s u </a:t>
            </a:r>
            <a:r>
              <a:rPr sz="552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 g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consumpt</a:t>
            </a:r>
            <a:r>
              <a:rPr sz="552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9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552" spc="-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552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552" spc="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552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552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2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552" spc="-5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2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5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552" spc="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strategies:</a:t>
            </a:r>
            <a:endParaRPr sz="552">
              <a:latin typeface="Arial"/>
              <a:cs typeface="Arial"/>
            </a:endParaRPr>
          </a:p>
          <a:p>
            <a:pPr marL="5394" marR="326592">
              <a:lnSpc>
                <a:spcPct val="133800"/>
              </a:lnSpc>
              <a:spcBef>
                <a:spcPts val="4"/>
              </a:spcBef>
              <a:buAutoNum type="arabicPeriod"/>
              <a:tabLst>
                <a:tab pos="80637"/>
              </a:tabLst>
            </a:pPr>
            <a:r>
              <a:rPr sz="552" spc="57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sz="552" spc="47">
                <a:solidFill>
                  <a:srgbClr val="FFFFFF"/>
                </a:solidFill>
                <a:latin typeface="Arial"/>
                <a:cs typeface="Arial"/>
              </a:rPr>
              <a:t>regular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552" spc="45">
                <a:solidFill>
                  <a:srgbClr val="FFFFFF"/>
                </a:solidFill>
                <a:latin typeface="Arial"/>
                <a:cs typeface="Arial"/>
              </a:rPr>
              <a:t>audits </a:t>
            </a:r>
            <a:r>
              <a:rPr sz="552" spc="2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552" spc="30">
                <a:solidFill>
                  <a:srgbClr val="FFFFFF"/>
                </a:solidFill>
                <a:latin typeface="Arial"/>
                <a:cs typeface="Arial"/>
              </a:rPr>
              <a:t>areas  </a:t>
            </a:r>
            <a:r>
              <a:rPr sz="552" spc="1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552" spc="34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sz="552" spc="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9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552">
              <a:latin typeface="Arial"/>
              <a:cs typeface="Arial"/>
            </a:endParaRPr>
          </a:p>
          <a:p>
            <a:pPr marL="5394" marR="264833">
              <a:lnSpc>
                <a:spcPct val="134600"/>
              </a:lnSpc>
              <a:spcBef>
                <a:spcPts val="42"/>
              </a:spcBef>
              <a:buAutoNum type="arabicPeriod"/>
              <a:tabLst>
                <a:tab pos="76591"/>
              </a:tabLst>
            </a:pPr>
            <a:r>
              <a:rPr sz="552" spc="45">
                <a:solidFill>
                  <a:srgbClr val="FFFFFF"/>
                </a:solidFill>
                <a:latin typeface="Arial"/>
                <a:cs typeface="Arial"/>
              </a:rPr>
              <a:t>Utilize</a:t>
            </a:r>
            <a:r>
              <a:rPr sz="552" spc="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552" spc="1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meters</a:t>
            </a:r>
            <a:r>
              <a:rPr sz="552" spc="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52" spc="1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2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52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2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52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552" spc="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552" spc="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4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552" spc="1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collection.</a:t>
            </a:r>
            <a:endParaRPr sz="552">
              <a:latin typeface="Arial"/>
              <a:cs typeface="Arial"/>
            </a:endParaRPr>
          </a:p>
          <a:p>
            <a:pPr marL="5394" marR="105178">
              <a:lnSpc>
                <a:spcPct val="134600"/>
              </a:lnSpc>
              <a:buAutoNum type="arabicPeriod"/>
              <a:tabLst>
                <a:tab pos="72276"/>
              </a:tabLst>
            </a:pPr>
            <a:r>
              <a:rPr sz="552" spc="2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552" spc="55">
                <a:solidFill>
                  <a:srgbClr val="FFFFFF"/>
                </a:solidFill>
                <a:latin typeface="Arial"/>
                <a:cs typeface="Arial"/>
              </a:rPr>
              <a:t> measurable</a:t>
            </a:r>
            <a:r>
              <a:rPr sz="552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552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mpt</a:t>
            </a:r>
            <a:r>
              <a:rPr sz="552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552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4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552" spc="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52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rack  </a:t>
            </a:r>
            <a:r>
              <a:rPr sz="552" spc="32">
                <a:solidFill>
                  <a:srgbClr val="FFFFFF"/>
                </a:solidFill>
                <a:latin typeface="Arial"/>
                <a:cs typeface="Arial"/>
              </a:rPr>
              <a:t>progress.</a:t>
            </a:r>
            <a:endParaRPr sz="552">
              <a:latin typeface="Arial"/>
              <a:cs typeface="Arial"/>
            </a:endParaRPr>
          </a:p>
          <a:p>
            <a:pPr marL="5394" marR="187433">
              <a:lnSpc>
                <a:spcPct val="134600"/>
              </a:lnSpc>
              <a:spcBef>
                <a:spcPts val="11"/>
              </a:spcBef>
              <a:buAutoNum type="arabicPeriod"/>
              <a:tabLst>
                <a:tab pos="87109"/>
              </a:tabLst>
            </a:pP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52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2" spc="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2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2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52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2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2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2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52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552" spc="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5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sz="552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3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52" spc="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5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552" spc="1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7">
                <a:solidFill>
                  <a:srgbClr val="FFFFFF"/>
                </a:solidFill>
                <a:latin typeface="Arial"/>
                <a:cs typeface="Arial"/>
              </a:rPr>
              <a:t>cient</a:t>
            </a:r>
            <a:r>
              <a:rPr sz="552" spc="1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552">
              <a:latin typeface="Arial"/>
              <a:cs typeface="Arial"/>
            </a:endParaRPr>
          </a:p>
          <a:p>
            <a:pPr marL="83064" indent="-7794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83334"/>
              </a:tabLst>
            </a:pPr>
            <a:r>
              <a:rPr sz="552" spc="53">
                <a:solidFill>
                  <a:srgbClr val="FFFFFF"/>
                </a:solidFill>
                <a:latin typeface="Arial"/>
                <a:cs typeface="Arial"/>
              </a:rPr>
              <a:t>Educate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employees </a:t>
            </a:r>
            <a:r>
              <a:rPr sz="552" spc="2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energy- </a:t>
            </a:r>
            <a:r>
              <a:rPr sz="552" spc="45">
                <a:solidFill>
                  <a:srgbClr val="FFFFFF"/>
                </a:solidFill>
                <a:latin typeface="Arial"/>
                <a:cs typeface="Arial"/>
              </a:rPr>
              <a:t>saving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552">
              <a:latin typeface="Arial"/>
              <a:cs typeface="Arial"/>
            </a:endParaRPr>
          </a:p>
          <a:p>
            <a:pPr marL="84143" indent="-79018">
              <a:lnSpc>
                <a:spcPct val="100000"/>
              </a:lnSpc>
              <a:spcBef>
                <a:spcPts val="144"/>
              </a:spcBef>
              <a:buAutoNum type="arabicPeriod"/>
              <a:tabLst>
                <a:tab pos="84412"/>
              </a:tabLst>
            </a:pPr>
            <a:r>
              <a:rPr sz="552" spc="57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552" spc="62">
                <a:solidFill>
                  <a:srgbClr val="FFFFFF"/>
                </a:solidFill>
                <a:latin typeface="Arial"/>
                <a:cs typeface="Arial"/>
              </a:rPr>
              <a:t>ighting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552" spc="8">
                <a:solidFill>
                  <a:srgbClr val="FFFFFF"/>
                </a:solidFill>
                <a:latin typeface="Arial"/>
                <a:cs typeface="Arial"/>
              </a:rPr>
              <a:t>HVAC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552" spc="23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a x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52" spc="-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52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29"/>
              </a:spcBef>
            </a:pPr>
            <a:r>
              <a:rPr sz="552" spc="15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552" spc="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9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552">
              <a:latin typeface="Arial"/>
              <a:cs typeface="Arial"/>
            </a:endParaRPr>
          </a:p>
          <a:p>
            <a:pPr marL="5394" marR="303938">
              <a:lnSpc>
                <a:spcPts val="892"/>
              </a:lnSpc>
              <a:spcBef>
                <a:spcPts val="17"/>
              </a:spcBef>
              <a:buAutoNum type="arabicPeriod" startAt="7"/>
              <a:tabLst>
                <a:tab pos="76591"/>
              </a:tabLst>
            </a:pPr>
            <a:r>
              <a:rPr sz="552" spc="45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sz="552" spc="47">
                <a:solidFill>
                  <a:srgbClr val="FFFFFF"/>
                </a:solidFill>
                <a:latin typeface="Arial"/>
                <a:cs typeface="Arial"/>
              </a:rPr>
              <a:t>renewa </a:t>
            </a:r>
            <a:r>
              <a:rPr sz="552" spc="21">
                <a:solidFill>
                  <a:srgbClr val="FFFFFF"/>
                </a:solidFill>
                <a:latin typeface="Arial"/>
                <a:cs typeface="Arial"/>
              </a:rPr>
              <a:t>bl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552" spc="36">
                <a:solidFill>
                  <a:srgbClr val="FFFFFF"/>
                </a:solidFill>
                <a:latin typeface="Arial"/>
                <a:cs typeface="Arial"/>
              </a:rPr>
              <a:t>sources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552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552">
              <a:latin typeface="Arial"/>
              <a:cs typeface="Arial"/>
            </a:endParaRPr>
          </a:p>
          <a:p>
            <a:pPr marL="5394" marR="193636">
              <a:lnSpc>
                <a:spcPts val="892"/>
              </a:lnSpc>
              <a:buAutoNum type="arabicPeriod" startAt="7"/>
              <a:tabLst>
                <a:tab pos="79288"/>
              </a:tabLst>
            </a:pPr>
            <a:r>
              <a:rPr sz="552" spc="55">
                <a:solidFill>
                  <a:srgbClr val="FFFFFF"/>
                </a:solidFill>
                <a:latin typeface="Arial"/>
                <a:cs typeface="Arial"/>
              </a:rPr>
              <a:t>Continuously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analyze and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interpr </a:t>
            </a:r>
            <a:r>
              <a:rPr sz="552" spc="19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552" spc="4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552" spc="32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552" spc="51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sz="552" spc="57">
                <a:solidFill>
                  <a:srgbClr val="FFFFFF"/>
                </a:solidFill>
                <a:latin typeface="Arial"/>
                <a:cs typeface="Arial"/>
              </a:rPr>
              <a:t>optimizat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552" spc="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55">
                <a:solidFill>
                  <a:srgbClr val="FFFFFF"/>
                </a:solidFill>
                <a:latin typeface="Arial"/>
                <a:cs typeface="Arial"/>
              </a:rPr>
              <a:t>opportunities.</a:t>
            </a:r>
            <a:endParaRPr sz="552">
              <a:latin typeface="Arial"/>
              <a:cs typeface="Arial"/>
            </a:endParaRPr>
          </a:p>
          <a:p>
            <a:pPr marL="5394" marR="93312">
              <a:lnSpc>
                <a:spcPct val="120000"/>
              </a:lnSpc>
              <a:spcBef>
                <a:spcPts val="34"/>
              </a:spcBef>
              <a:buAutoNum type="arabicPeriod" startAt="7"/>
              <a:tabLst>
                <a:tab pos="79828"/>
              </a:tabLst>
            </a:pPr>
            <a:r>
              <a:rPr sz="552" spc="47">
                <a:solidFill>
                  <a:srgbClr val="FFFFFF"/>
                </a:solidFill>
                <a:latin typeface="Arial"/>
                <a:cs typeface="Arial"/>
              </a:rPr>
              <a:t>Periodically</a:t>
            </a:r>
            <a:r>
              <a:rPr sz="552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2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sz="552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38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52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57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552" spc="14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48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552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2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2" spc="-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2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552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52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2" spc="-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52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52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2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552" spc="47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sz="552" spc="2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552" spc="53">
                <a:solidFill>
                  <a:srgbClr val="FFFFFF"/>
                </a:solidFill>
                <a:latin typeface="Arial"/>
                <a:cs typeface="Arial"/>
              </a:rPr>
              <a:t>adapt </a:t>
            </a:r>
            <a:r>
              <a:rPr sz="552" spc="2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n e </a:t>
            </a:r>
            <a:r>
              <a:rPr sz="552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552" spc="55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a n</a:t>
            </a:r>
            <a:r>
              <a:rPr sz="552" spc="5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2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552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29"/>
              </a:spcBef>
            </a:pPr>
            <a:r>
              <a:rPr sz="552" spc="55">
                <a:solidFill>
                  <a:srgbClr val="FFFFFF"/>
                </a:solidFill>
                <a:latin typeface="Arial"/>
                <a:cs typeface="Arial"/>
              </a:rPr>
              <a:t>advancements.</a:t>
            </a:r>
            <a:endParaRPr sz="552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23855" y="3466249"/>
            <a:ext cx="364348" cy="247654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473">
              <a:lnSpc>
                <a:spcPts val="1293"/>
              </a:lnSpc>
            </a:pPr>
            <a:r>
              <a:rPr sz="1624" spc="-25" baseline="2178">
                <a:solidFill>
                  <a:srgbClr val="FFFFFF"/>
                </a:solidFill>
                <a:latin typeface="Arial"/>
                <a:cs typeface="Arial"/>
              </a:rPr>
              <a:t>9.</a:t>
            </a:r>
            <a:r>
              <a:rPr sz="1624" spc="-242" baseline="2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24" spc="-64" baseline="2178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624" spc="-293" baseline="2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24" spc="-35" baseline="2178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624" spc="-35" baseline="1089">
                <a:solidFill>
                  <a:srgbClr val="FFFFFF"/>
                </a:solidFill>
                <a:latin typeface="Arial"/>
                <a:cs typeface="Arial"/>
              </a:rPr>
              <a:t>actices</a:t>
            </a:r>
            <a:r>
              <a:rPr sz="1624" spc="-64" baseline="10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24" spc="-19" baseline="1089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24" spc="-64" baseline="10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24" spc="-54" baseline="1089">
                <a:solidFill>
                  <a:srgbClr val="FFFFFF"/>
                </a:solidFill>
                <a:latin typeface="Arial"/>
                <a:cs typeface="Arial"/>
              </a:rPr>
              <a:t>optimizing</a:t>
            </a:r>
            <a:r>
              <a:rPr sz="1624" spc="-137" baseline="10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24" spc="-60" baseline="1089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083" spc="-4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1083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19"/>
              </a:spcBef>
            </a:pPr>
            <a:r>
              <a:rPr sz="1624" spc="-60" baseline="2178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sz="1624" spc="-41" baseline="2178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624" spc="-41" baseline="1089">
                <a:solidFill>
                  <a:srgbClr val="FFFFFF"/>
                </a:solidFill>
                <a:latin typeface="Arial"/>
                <a:cs typeface="Arial"/>
              </a:rPr>
              <a:t>rough</a:t>
            </a:r>
            <a:r>
              <a:rPr sz="1624" spc="-137" baseline="10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24" spc="-57" baseline="1089">
                <a:solidFill>
                  <a:srgbClr val="FFFFFF"/>
                </a:solidFill>
                <a:latin typeface="Arial"/>
                <a:cs typeface="Arial"/>
              </a:rPr>
              <a:t>precisemeasurem</a:t>
            </a:r>
            <a:r>
              <a:rPr sz="1083" spc="-38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1083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2558" y="3581193"/>
            <a:ext cx="2272498" cy="154628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146727" y="3219388"/>
            <a:ext cx="2143478" cy="1666130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28587">
              <a:lnSpc>
                <a:spcPct val="133800"/>
              </a:lnSpc>
              <a:spcBef>
                <a:spcPts val="38"/>
              </a:spcBef>
            </a:pPr>
            <a:r>
              <a:rPr sz="680" spc="17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680" spc="1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ciently</a:t>
            </a:r>
            <a:r>
              <a:rPr sz="68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1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 is 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seeking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optimiz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d u c e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costs.</a:t>
            </a:r>
            <a:r>
              <a:rPr sz="680" spc="1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6"/>
              </a:spcBef>
            </a:pP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sz="68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680" spc="23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680" spc="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0"/>
              </a:spcBef>
            </a:pP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 rgy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audits,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utilizing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meters,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endParaRPr sz="680">
              <a:latin typeface="Arial"/>
              <a:cs typeface="Arial"/>
            </a:endParaRPr>
          </a:p>
          <a:p>
            <a:pPr marL="5394" marR="8360" algn="just">
              <a:lnSpc>
                <a:spcPct val="135000"/>
              </a:lnSpc>
              <a:spcBef>
                <a:spcPts val="4"/>
              </a:spcBef>
            </a:pP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goals,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d u c a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i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680" spc="59">
                <a:solidFill>
                  <a:srgbClr val="FFFFFF"/>
                </a:solidFill>
                <a:latin typeface="Arial"/>
                <a:cs typeface="Arial"/>
              </a:rPr>
              <a:t>employees,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nloc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6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r>
              <a:rPr sz="680" spc="24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r>
              <a:rPr sz="680" spc="25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680">
              <a:latin typeface="Arial"/>
              <a:cs typeface="Arial"/>
            </a:endParaRPr>
          </a:p>
          <a:p>
            <a:pPr marL="5394" marR="2158" algn="just">
              <a:lnSpc>
                <a:spcPct val="129800"/>
              </a:lnSpc>
              <a:spcBef>
                <a:spcPts val="151"/>
              </a:spcBef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68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" spc="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7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1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sz="68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680" spc="42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optimization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harness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 e  </a:t>
            </a:r>
            <a:r>
              <a:rPr sz="680" spc="34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680" spc="1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680" spc="2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80" spc="17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sz="680" spc="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rgy</a:t>
            </a:r>
            <a:r>
              <a:rPr sz="68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68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04361" y="3112657"/>
            <a:ext cx="365427" cy="2830103"/>
          </a:xfrm>
          <a:prstGeom prst="rect">
            <a:avLst/>
          </a:prstGeom>
        </p:spPr>
        <p:txBody>
          <a:bodyPr vert="vert270" wrap="square" lIns="0" tIns="3236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25"/>
              </a:spcBef>
            </a:pPr>
            <a:r>
              <a:rPr sz="1656" spc="-86" baseline="4273">
                <a:solidFill>
                  <a:srgbClr val="FFFFFF"/>
                </a:solidFill>
                <a:latin typeface="Arial"/>
                <a:cs typeface="Arial"/>
              </a:rPr>
              <a:t>10.Co</a:t>
            </a:r>
            <a:r>
              <a:rPr sz="1656" spc="-86" baseline="2136">
                <a:solidFill>
                  <a:srgbClr val="FFFFFF"/>
                </a:solidFill>
                <a:latin typeface="Arial"/>
                <a:cs typeface="Arial"/>
              </a:rPr>
              <a:t>nclusion:</a:t>
            </a:r>
            <a:r>
              <a:rPr sz="1656" spc="-248" baseline="2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57" baseline="2136">
                <a:solidFill>
                  <a:srgbClr val="FFFFFF"/>
                </a:solidFill>
                <a:latin typeface="Arial"/>
                <a:cs typeface="Arial"/>
              </a:rPr>
              <a:t>Harnes</a:t>
            </a:r>
            <a:r>
              <a:rPr sz="1656" spc="-57" baseline="1068">
                <a:solidFill>
                  <a:srgbClr val="FFFFFF"/>
                </a:solidFill>
                <a:latin typeface="Arial"/>
                <a:cs typeface="Arial"/>
              </a:rPr>
              <a:t>singthe</a:t>
            </a:r>
            <a:r>
              <a:rPr sz="1656" spc="-156" baseline="10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38" baseline="1068">
                <a:solidFill>
                  <a:srgbClr val="FFFFFF"/>
                </a:solidFill>
                <a:latin typeface="Arial"/>
                <a:cs typeface="Arial"/>
              </a:rPr>
              <a:t>potent</a:t>
            </a:r>
            <a:r>
              <a:rPr sz="1104" spc="-25">
                <a:solidFill>
                  <a:srgbClr val="FFFFFF"/>
                </a:solidFill>
                <a:latin typeface="Arial"/>
                <a:cs typeface="Arial"/>
              </a:rPr>
              <a:t>ial</a:t>
            </a:r>
            <a:r>
              <a:rPr sz="1104" spc="-1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4" spc="-6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4" spc="-6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4" spc="-3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endParaRPr sz="1104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42"/>
              </a:spcBef>
            </a:pPr>
            <a:r>
              <a:rPr sz="1656" spc="-64" baseline="2136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656" spc="-156" baseline="2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6" spc="-64" baseline="2136">
                <a:solidFill>
                  <a:srgbClr val="FFFFFF"/>
                </a:solidFill>
                <a:latin typeface="Arial"/>
                <a:cs typeface="Arial"/>
              </a:rPr>
              <a:t>consum</a:t>
            </a:r>
            <a:r>
              <a:rPr sz="1656" spc="-64" baseline="1068">
                <a:solidFill>
                  <a:srgbClr val="FFFFFF"/>
                </a:solidFill>
                <a:latin typeface="Arial"/>
                <a:cs typeface="Arial"/>
              </a:rPr>
              <a:t>ptionmeasurem</a:t>
            </a:r>
            <a:r>
              <a:rPr sz="1104" spc="-42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1104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38"/>
            <a:ext cx="7585188" cy="3352219"/>
            <a:chOff x="0" y="2842038"/>
            <a:chExt cx="7585188" cy="3352219"/>
          </a:xfrm>
        </p:grpSpPr>
        <p:sp>
          <p:nvSpPr>
            <p:cNvPr id="3" name="object 3"/>
            <p:cNvSpPr/>
            <p:nvPr/>
          </p:nvSpPr>
          <p:spPr>
            <a:xfrm>
              <a:off x="0" y="2842038"/>
              <a:ext cx="3868670" cy="3352218"/>
            </a:xfrm>
            <a:custGeom>
              <a:rect l="l" t="t" r="r" b="b"/>
              <a:pathLst>
                <a:path w="9109075" h="7893050">
                  <a:moveTo>
                    <a:pt x="9108814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9108814" y="7892771"/>
                  </a:lnTo>
                  <a:lnTo>
                    <a:pt x="9108814" y="0"/>
                  </a:lnTo>
                  <a:close/>
                </a:path>
              </a:pathLst>
            </a:custGeom>
            <a:solidFill>
              <a:srgbClr val="48C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68622" y="2842038"/>
              <a:ext cx="3716566" cy="3352218"/>
            </a:xfrm>
            <a:custGeom>
              <a:rect l="l" t="t" r="r" b="b"/>
              <a:pathLst>
                <a:path w="8750935" h="7893050">
                  <a:moveTo>
                    <a:pt x="875080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8750808" y="7892771"/>
                  </a:lnTo>
                  <a:lnTo>
                    <a:pt x="875080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85140" y="2842038"/>
            <a:ext cx="186838" cy="3352219"/>
            <a:chOff x="7585142" y="2842038"/>
            <a:chExt cx="186838" cy="3352219"/>
          </a:xfrm>
        </p:grpSpPr>
        <p:sp>
          <p:nvSpPr>
            <p:cNvPr id="6" name="object 6"/>
            <p:cNvSpPr/>
            <p:nvPr/>
          </p:nvSpPr>
          <p:spPr>
            <a:xfrm>
              <a:off x="7641451" y="2842038"/>
              <a:ext cx="130529" cy="3352218"/>
            </a:xfrm>
            <a:custGeom>
              <a:rect l="l" t="t" r="r" b="b"/>
              <a:pathLst>
                <a:path w="307340" h="7893050">
                  <a:moveTo>
                    <a:pt x="307288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307288" y="7892771"/>
                  </a:lnTo>
                  <a:lnTo>
                    <a:pt x="307288" y="0"/>
                  </a:lnTo>
                  <a:close/>
                </a:path>
              </a:pathLst>
            </a:custGeom>
            <a:solidFill>
              <a:srgbClr val="040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5142" y="2842038"/>
              <a:ext cx="56365" cy="3352218"/>
            </a:xfrm>
            <a:custGeom>
              <a:rect l="l" t="t" r="r" b="b"/>
              <a:pathLst>
                <a:path w="132715" h="7893050">
                  <a:moveTo>
                    <a:pt x="132445" y="0"/>
                  </a:moveTo>
                  <a:lnTo>
                    <a:pt x="0" y="0"/>
                  </a:lnTo>
                  <a:lnTo>
                    <a:pt x="0" y="7892771"/>
                  </a:lnTo>
                  <a:lnTo>
                    <a:pt x="132445" y="7892771"/>
                  </a:lnTo>
                  <a:lnTo>
                    <a:pt x="132445" y="0"/>
                  </a:lnTo>
                  <a:close/>
                </a:path>
              </a:pathLst>
            </a:custGeom>
            <a:solidFill>
              <a:srgbClr val="F5A5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003892" y="5974735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3892" y="6032988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3892" y="6091241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3892" y="6149493"/>
            <a:ext cx="13484" cy="9709"/>
          </a:xfrm>
          <a:custGeom>
            <a:rect l="l" t="t" r="r" b="b"/>
            <a:pathLst>
              <a:path w="31750" h="22859">
                <a:moveTo>
                  <a:pt x="31361" y="0"/>
                </a:moveTo>
                <a:lnTo>
                  <a:pt x="0" y="0"/>
                </a:lnTo>
                <a:lnTo>
                  <a:pt x="0" y="22467"/>
                </a:lnTo>
                <a:lnTo>
                  <a:pt x="31361" y="22467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9620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620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9620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9620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34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34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34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34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1077" y="5974735"/>
            <a:ext cx="14293" cy="9169"/>
          </a:xfrm>
          <a:custGeom>
            <a:rect l="l" t="t" r="r" b="b"/>
            <a:pathLst>
              <a:path w="33654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1077" y="6032988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31077" y="6091241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1077" y="6149493"/>
            <a:ext cx="14293" cy="9709"/>
          </a:xfrm>
          <a:custGeom>
            <a:rect l="l" t="t" r="r" b="b"/>
            <a:pathLst>
              <a:path w="33654" h="22859">
                <a:moveTo>
                  <a:pt x="33182" y="0"/>
                </a:moveTo>
                <a:lnTo>
                  <a:pt x="0" y="0"/>
                </a:lnTo>
                <a:lnTo>
                  <a:pt x="0" y="22467"/>
                </a:lnTo>
                <a:lnTo>
                  <a:pt x="33182" y="22467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680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80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680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680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82533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533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2533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82533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58922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58922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58922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58922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3990" y="5974735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3990" y="6032988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3990" y="6091241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3990" y="6149493"/>
            <a:ext cx="14833" cy="9709"/>
          </a:xfrm>
          <a:custGeom>
            <a:rect l="l" t="t" r="r" b="b"/>
            <a:pathLst>
              <a:path w="34925" h="22859">
                <a:moveTo>
                  <a:pt x="34682" y="0"/>
                </a:moveTo>
                <a:lnTo>
                  <a:pt x="0" y="0"/>
                </a:lnTo>
                <a:lnTo>
                  <a:pt x="0" y="22467"/>
                </a:lnTo>
                <a:lnTo>
                  <a:pt x="34682" y="22467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9718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9718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9718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9718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6107" y="5974735"/>
            <a:ext cx="13484" cy="9169"/>
          </a:xfrm>
          <a:custGeom>
            <a:rect l="l" t="t" r="r" b="b"/>
            <a:pathLst>
              <a:path w="31750" h="21590">
                <a:moveTo>
                  <a:pt x="31325" y="0"/>
                </a:moveTo>
                <a:lnTo>
                  <a:pt x="0" y="0"/>
                </a:lnTo>
                <a:lnTo>
                  <a:pt x="0" y="21324"/>
                </a:lnTo>
                <a:lnTo>
                  <a:pt x="31325" y="21324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6107" y="6032988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6107" y="6091241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107" y="6149493"/>
            <a:ext cx="13484" cy="9709"/>
          </a:xfrm>
          <a:custGeom>
            <a:rect l="l" t="t" r="r" b="b"/>
            <a:pathLst>
              <a:path w="31750" h="22859">
                <a:moveTo>
                  <a:pt x="31325" y="0"/>
                </a:moveTo>
                <a:lnTo>
                  <a:pt x="0" y="0"/>
                </a:lnTo>
                <a:lnTo>
                  <a:pt x="0" y="22467"/>
                </a:lnTo>
                <a:lnTo>
                  <a:pt x="31325" y="22467"/>
                </a:lnTo>
                <a:lnTo>
                  <a:pt x="31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835" y="5974735"/>
            <a:ext cx="14024" cy="9169"/>
          </a:xfrm>
          <a:custGeom>
            <a:rect l="l" t="t" r="r" b="b"/>
            <a:pathLst>
              <a:path w="33020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835" y="6032988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1835" y="6091241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61835" y="6149493"/>
            <a:ext cx="14024" cy="9709"/>
          </a:xfrm>
          <a:custGeom>
            <a:rect l="l" t="t" r="r" b="b"/>
            <a:pathLst>
              <a:path w="33020" h="22859">
                <a:moveTo>
                  <a:pt x="32825" y="0"/>
                </a:moveTo>
                <a:lnTo>
                  <a:pt x="0" y="0"/>
                </a:lnTo>
                <a:lnTo>
                  <a:pt x="0" y="22467"/>
                </a:lnTo>
                <a:lnTo>
                  <a:pt x="32825" y="22467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43393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3393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3393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393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19121" y="2884752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19121" y="2943669"/>
            <a:ext cx="14293" cy="9169"/>
          </a:xfrm>
          <a:custGeom>
            <a:rect l="l" t="t" r="r" b="b"/>
            <a:pathLst>
              <a:path w="33655" h="21589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19121" y="3001257"/>
            <a:ext cx="14293" cy="9709"/>
          </a:xfrm>
          <a:custGeom>
            <a:rect l="l" t="t" r="r" b="b"/>
            <a:pathLst>
              <a:path w="33655" h="22860">
                <a:moveTo>
                  <a:pt x="33182" y="0"/>
                </a:moveTo>
                <a:lnTo>
                  <a:pt x="0" y="0"/>
                </a:lnTo>
                <a:lnTo>
                  <a:pt x="0" y="22431"/>
                </a:lnTo>
                <a:lnTo>
                  <a:pt x="33182" y="22431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19121" y="3060174"/>
            <a:ext cx="14293" cy="9169"/>
          </a:xfrm>
          <a:custGeom>
            <a:rect l="l" t="t" r="r" b="b"/>
            <a:pathLst>
              <a:path w="33655" h="21590">
                <a:moveTo>
                  <a:pt x="33182" y="0"/>
                </a:moveTo>
                <a:lnTo>
                  <a:pt x="0" y="0"/>
                </a:lnTo>
                <a:lnTo>
                  <a:pt x="0" y="21324"/>
                </a:lnTo>
                <a:lnTo>
                  <a:pt x="33182" y="21324"/>
                </a:lnTo>
                <a:lnTo>
                  <a:pt x="33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94849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4849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94849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4849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70578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70578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0578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0578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46927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6927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6927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927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2034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2034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2034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2034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97762" y="2884752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7762" y="2943669"/>
            <a:ext cx="14024" cy="9169"/>
          </a:xfrm>
          <a:custGeom>
            <a:rect l="l" t="t" r="r" b="b"/>
            <a:pathLst>
              <a:path w="33019" h="21589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7762" y="3001257"/>
            <a:ext cx="14024" cy="9709"/>
          </a:xfrm>
          <a:custGeom>
            <a:rect l="l" t="t" r="r" b="b"/>
            <a:pathLst>
              <a:path w="33019" h="22860">
                <a:moveTo>
                  <a:pt x="32825" y="0"/>
                </a:moveTo>
                <a:lnTo>
                  <a:pt x="0" y="0"/>
                </a:lnTo>
                <a:lnTo>
                  <a:pt x="0" y="22431"/>
                </a:lnTo>
                <a:lnTo>
                  <a:pt x="32825" y="22431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7762" y="3060174"/>
            <a:ext cx="14024" cy="9169"/>
          </a:xfrm>
          <a:custGeom>
            <a:rect l="l" t="t" r="r" b="b"/>
            <a:pathLst>
              <a:path w="33019" h="21590">
                <a:moveTo>
                  <a:pt x="32825" y="0"/>
                </a:moveTo>
                <a:lnTo>
                  <a:pt x="0" y="0"/>
                </a:lnTo>
                <a:lnTo>
                  <a:pt x="0" y="21324"/>
                </a:lnTo>
                <a:lnTo>
                  <a:pt x="32825" y="21324"/>
                </a:lnTo>
                <a:lnTo>
                  <a:pt x="3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74111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4111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4111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4111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49840" y="2884752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49840" y="2943669"/>
            <a:ext cx="14024" cy="9169"/>
          </a:xfrm>
          <a:custGeom>
            <a:rect l="l" t="t" r="r" b="b"/>
            <a:pathLst>
              <a:path w="33019" h="21589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49840" y="3001257"/>
            <a:ext cx="14024" cy="9709"/>
          </a:xfrm>
          <a:custGeom>
            <a:rect l="l" t="t" r="r" b="b"/>
            <a:pathLst>
              <a:path w="33019" h="22860">
                <a:moveTo>
                  <a:pt x="32861" y="0"/>
                </a:moveTo>
                <a:lnTo>
                  <a:pt x="0" y="0"/>
                </a:lnTo>
                <a:lnTo>
                  <a:pt x="0" y="22431"/>
                </a:lnTo>
                <a:lnTo>
                  <a:pt x="32861" y="22431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49840" y="3060174"/>
            <a:ext cx="14024" cy="9169"/>
          </a:xfrm>
          <a:custGeom>
            <a:rect l="l" t="t" r="r" b="b"/>
            <a:pathLst>
              <a:path w="33019" h="21590">
                <a:moveTo>
                  <a:pt x="32861" y="0"/>
                </a:moveTo>
                <a:lnTo>
                  <a:pt x="0" y="0"/>
                </a:lnTo>
                <a:lnTo>
                  <a:pt x="0" y="21324"/>
                </a:lnTo>
                <a:lnTo>
                  <a:pt x="32861" y="21324"/>
                </a:lnTo>
                <a:lnTo>
                  <a:pt x="32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24947" y="2884752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24947" y="2943669"/>
            <a:ext cx="14833" cy="9169"/>
          </a:xfrm>
          <a:custGeom>
            <a:rect l="l" t="t" r="r" b="b"/>
            <a:pathLst>
              <a:path w="34925" h="21589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24947" y="3001257"/>
            <a:ext cx="14833" cy="9709"/>
          </a:xfrm>
          <a:custGeom>
            <a:rect l="l" t="t" r="r" b="b"/>
            <a:pathLst>
              <a:path w="34925" h="22860">
                <a:moveTo>
                  <a:pt x="34682" y="0"/>
                </a:moveTo>
                <a:lnTo>
                  <a:pt x="0" y="0"/>
                </a:lnTo>
                <a:lnTo>
                  <a:pt x="0" y="22431"/>
                </a:lnTo>
                <a:lnTo>
                  <a:pt x="34682" y="22431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24947" y="3060174"/>
            <a:ext cx="14833" cy="9169"/>
          </a:xfrm>
          <a:custGeom>
            <a:rect l="l" t="t" r="r" b="b"/>
            <a:pathLst>
              <a:path w="34925" h="21590">
                <a:moveTo>
                  <a:pt x="34682" y="0"/>
                </a:moveTo>
                <a:lnTo>
                  <a:pt x="0" y="0"/>
                </a:lnTo>
                <a:lnTo>
                  <a:pt x="0" y="21324"/>
                </a:lnTo>
                <a:lnTo>
                  <a:pt x="34682" y="21324"/>
                </a:lnTo>
                <a:lnTo>
                  <a:pt x="34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01296" y="2884752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01296" y="2943669"/>
            <a:ext cx="13484" cy="9169"/>
          </a:xfrm>
          <a:custGeom>
            <a:rect l="l" t="t" r="r" b="b"/>
            <a:pathLst>
              <a:path w="31750" h="21589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01296" y="3001257"/>
            <a:ext cx="13484" cy="9709"/>
          </a:xfrm>
          <a:custGeom>
            <a:rect l="l" t="t" r="r" b="b"/>
            <a:pathLst>
              <a:path w="31750" h="22860">
                <a:moveTo>
                  <a:pt x="31361" y="0"/>
                </a:moveTo>
                <a:lnTo>
                  <a:pt x="0" y="0"/>
                </a:lnTo>
                <a:lnTo>
                  <a:pt x="0" y="22431"/>
                </a:lnTo>
                <a:lnTo>
                  <a:pt x="31361" y="22431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01296" y="3060174"/>
            <a:ext cx="13484" cy="9169"/>
          </a:xfrm>
          <a:custGeom>
            <a:rect l="l" t="t" r="r" b="b"/>
            <a:pathLst>
              <a:path w="31750" h="21590">
                <a:moveTo>
                  <a:pt x="31361" y="0"/>
                </a:moveTo>
                <a:lnTo>
                  <a:pt x="0" y="0"/>
                </a:lnTo>
                <a:lnTo>
                  <a:pt x="0" y="21324"/>
                </a:lnTo>
                <a:lnTo>
                  <a:pt x="31361" y="21324"/>
                </a:lnTo>
                <a:lnTo>
                  <a:pt x="3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6" name="object 96"/>
          <p:cNvGrpSpPr/>
          <p:nvPr/>
        </p:nvGrpSpPr>
        <p:grpSpPr>
          <a:xfrm>
            <a:off x="1530100" y="3675049"/>
            <a:ext cx="2323624" cy="1840776"/>
            <a:chOff x="1530100" y="3675049"/>
            <a:chExt cx="2323624" cy="1840776"/>
          </a:xfrm>
        </p:grpSpPr>
        <p:sp>
          <p:nvSpPr>
            <p:cNvPr id="97" name="object 97"/>
            <p:cNvSpPr/>
            <p:nvPr/>
          </p:nvSpPr>
          <p:spPr>
            <a:xfrm>
              <a:off x="1581238" y="3693170"/>
              <a:ext cx="2272486" cy="182265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530100" y="3675049"/>
              <a:ext cx="2272498" cy="1822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4146724" y="3219387"/>
            <a:ext cx="2151029" cy="1389161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5663">
              <a:lnSpc>
                <a:spcPct val="133800"/>
              </a:lnSpc>
              <a:spcBef>
                <a:spcPts val="38"/>
              </a:spcBef>
              <a:tabLst>
                <a:tab pos="1488136"/>
              </a:tabLst>
            </a:pP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17">
                <a:solidFill>
                  <a:srgbClr val="FFFFFF"/>
                </a:solidFill>
                <a:latin typeface="Arial"/>
                <a:cs typeface="Arial"/>
              </a:rPr>
              <a:t>wo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increasingly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focused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conserving 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energy,</a:t>
            </a:r>
            <a:r>
              <a:rPr sz="680" spc="2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sz="680" spc="2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8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7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2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80" spc="64">
                <a:solidFill>
                  <a:srgbClr val="FFFFFF"/>
                </a:solidFill>
                <a:latin typeface="Arial"/>
                <a:cs typeface="Arial"/>
              </a:rPr>
              <a:t>energ</a:t>
            </a:r>
            <a:r>
              <a:rPr sz="680" spc="-1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8">
                <a:solidFill>
                  <a:srgbClr val="FFFFFF"/>
                </a:solidFill>
                <a:latin typeface="Arial"/>
                <a:cs typeface="Arial"/>
              </a:rPr>
              <a:t>vital.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680" spc="1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74"/>
              </a:spcBef>
              <a:tabLst>
                <a:tab pos="1693369"/>
              </a:tabLst>
            </a:pPr>
            <a:r>
              <a:rPr sz="680" spc="21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ient  strategies </a:t>
            </a:r>
            <a:r>
              <a:rPr sz="680" spc="23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680" spc="70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ure</a:t>
            </a:r>
            <a:r>
              <a:rPr sz="68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87"/>
              </a:spcBef>
            </a:pPr>
            <a:r>
              <a:rPr sz="680" spc="74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usage,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unc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ov er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393"/>
              </a:spcBef>
            </a:pP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unleash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p o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13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6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680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68"/>
              </a:spcBef>
            </a:pP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sz="68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3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80" spc="10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38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680" spc="1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8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8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1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understanding,</a:t>
            </a:r>
            <a:endParaRPr sz="680">
              <a:latin typeface="Arial"/>
              <a:cs typeface="Arial"/>
            </a:endParaRPr>
          </a:p>
          <a:p>
            <a:pPr marL="5394" marR="108414">
              <a:lnSpc>
                <a:spcPct val="135000"/>
              </a:lnSpc>
              <a:tabLst>
                <a:tab pos="679074"/>
                <a:tab pos="885654"/>
              </a:tabLst>
            </a:pPr>
            <a:r>
              <a:rPr sz="680" spc="62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sz="680" spc="62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4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680" spc="76">
                <a:solidFill>
                  <a:srgbClr val="FFFFFF"/>
                </a:solidFill>
                <a:latin typeface="Arial"/>
                <a:cs typeface="Arial"/>
              </a:rPr>
              <a:t>optimiz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48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680" spc="68">
                <a:solidFill>
                  <a:srgbClr val="FFFFFF"/>
                </a:solidFill>
                <a:latin typeface="Arial"/>
                <a:cs typeface="Arial"/>
              </a:rPr>
              <a:t>ergy </a:t>
            </a:r>
            <a:r>
              <a:rPr sz="680" spc="45">
                <a:solidFill>
                  <a:srgbClr val="FFFFFF"/>
                </a:solidFill>
                <a:latin typeface="Arial"/>
                <a:cs typeface="Arial"/>
              </a:rPr>
              <a:t>usage,  </a:t>
            </a:r>
            <a:r>
              <a:rPr sz="680" spc="72">
                <a:solidFill>
                  <a:srgbClr val="FFFFFF"/>
                </a:solidFill>
                <a:latin typeface="Arial"/>
                <a:cs typeface="Arial"/>
              </a:rPr>
              <a:t>reduc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30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sz="68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7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80" spc="4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" spc="-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8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8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" spc="-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2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80" spc="-1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80" spc="-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1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80" spc="-10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80" spc="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5">
                <a:solidFill>
                  <a:srgbClr val="FFFFFF"/>
                </a:solidFill>
                <a:latin typeface="Arial"/>
                <a:cs typeface="Arial"/>
              </a:rPr>
              <a:t>decisions  </a:t>
            </a:r>
            <a:r>
              <a:rPr sz="680" spc="32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80" spc="6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80" spc="57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680" spc="1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" spc="53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68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16640" y="3192403"/>
            <a:ext cx="385653" cy="2750815"/>
          </a:xfrm>
          <a:prstGeom prst="rect">
            <a:avLst/>
          </a:prstGeom>
        </p:spPr>
        <p:txBody>
          <a:bodyPr vert="vert270" wrap="square" lIns="0" tIns="809" rIns="0" bIns="0" rtlCol="0">
            <a:spAutoFit/>
          </a:bodyPr>
          <a:lstStyle/>
          <a:p>
            <a:pPr marL="6473">
              <a:lnSpc>
                <a:spcPct val="100000"/>
              </a:lnSpc>
              <a:spcBef>
                <a:spcPts val="6"/>
              </a:spcBef>
            </a:pPr>
            <a:r>
              <a:rPr sz="1688" spc="-64" baseline="3144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688" spc="-64" baseline="2096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sz="1688" spc="-64" baseline="1048">
                <a:solidFill>
                  <a:srgbClr val="FFFFFF"/>
                </a:solidFill>
                <a:latin typeface="Arial"/>
                <a:cs typeface="Arial"/>
              </a:rPr>
              <a:t>ction: </a:t>
            </a:r>
            <a:r>
              <a:rPr sz="1688" spc="-60" baseline="1048">
                <a:solidFill>
                  <a:srgbClr val="FFFFFF"/>
                </a:solidFill>
                <a:latin typeface="Arial"/>
                <a:cs typeface="Arial"/>
              </a:rPr>
              <a:t>Importance </a:t>
            </a:r>
            <a:r>
              <a:rPr sz="1688" spc="-44" baseline="1048">
                <a:solidFill>
                  <a:srgbClr val="FFFFFF"/>
                </a:solidFill>
                <a:latin typeface="Arial"/>
                <a:cs typeface="Arial"/>
              </a:rPr>
              <a:t>ofme</a:t>
            </a:r>
            <a:r>
              <a:rPr sz="1125" spc="-30">
                <a:solidFill>
                  <a:srgbClr val="FFFFFF"/>
                </a:solidFill>
                <a:latin typeface="Arial"/>
                <a:cs typeface="Arial"/>
              </a:rPr>
              <a:t>asuring</a:t>
            </a:r>
            <a:r>
              <a:rPr sz="1125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25" spc="-38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1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70"/>
              </a:spcBef>
            </a:pPr>
            <a:r>
              <a:rPr sz="1688" spc="-60" baseline="2096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sz="1688" spc="-229" baseline="209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88" spc="-67" baseline="1048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sz="1125" spc="-45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1295689" y="3223314"/>
            <a:ext cx="296926" cy="83873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4">
                <a:latin typeface="Arial"/>
                <a:cs typeface="Arial"/>
              </a:rPr>
              <a:t>importtime</a:t>
            </a:r>
            <a:endParaRPr sz="46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7548" y="3843344"/>
            <a:ext cx="14293" cy="4585"/>
          </a:xfrm>
          <a:custGeom>
            <a:rect l="l" t="t" r="r" b="b"/>
            <a:pathLst>
              <a:path w="33654" h="10794">
                <a:moveTo>
                  <a:pt x="33111" y="0"/>
                </a:moveTo>
                <a:lnTo>
                  <a:pt x="0" y="0"/>
                </a:lnTo>
                <a:lnTo>
                  <a:pt x="0" y="10251"/>
                </a:lnTo>
                <a:lnTo>
                  <a:pt x="33111" y="10251"/>
                </a:lnTo>
                <a:lnTo>
                  <a:pt x="3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2042" y="3843344"/>
            <a:ext cx="20766" cy="4585"/>
          </a:xfrm>
          <a:custGeom>
            <a:rect l="l" t="t" r="r" b="b"/>
            <a:pathLst>
              <a:path w="48895" h="10794">
                <a:moveTo>
                  <a:pt x="48363" y="0"/>
                </a:moveTo>
                <a:lnTo>
                  <a:pt x="0" y="0"/>
                </a:lnTo>
                <a:lnTo>
                  <a:pt x="0" y="10251"/>
                </a:lnTo>
                <a:lnTo>
                  <a:pt x="48363" y="10251"/>
                </a:lnTo>
                <a:lnTo>
                  <a:pt x="48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5689" y="3504356"/>
            <a:ext cx="1898062" cy="606528"/>
          </a:xfrm>
          <a:prstGeom prst="rect">
            <a:avLst/>
          </a:prstGeom>
        </p:spPr>
        <p:txBody>
          <a:bodyPr vert="horz" wrap="square" lIns="0" tIns="701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5"/>
              </a:spcBef>
            </a:pPr>
            <a:r>
              <a:rPr sz="467" spc="-21">
                <a:latin typeface="Arial"/>
                <a:cs typeface="Arial"/>
              </a:rPr>
              <a:t># </a:t>
            </a:r>
            <a:r>
              <a:rPr sz="467" spc="-19">
                <a:latin typeface="Arial"/>
                <a:cs typeface="Arial"/>
              </a:rPr>
              <a:t>Simulated </a:t>
            </a:r>
            <a:r>
              <a:rPr sz="467" spc="-17">
                <a:latin typeface="Arial"/>
                <a:cs typeface="Arial"/>
              </a:rPr>
              <a:t>energy</a:t>
            </a:r>
            <a:r>
              <a:rPr sz="467" spc="-47">
                <a:latin typeface="Arial"/>
                <a:cs typeface="Arial"/>
              </a:rPr>
              <a:t> </a:t>
            </a:r>
            <a:r>
              <a:rPr sz="467" spc="-8">
                <a:latin typeface="Arial"/>
                <a:cs typeface="Arial"/>
              </a:rPr>
              <a:t>monitoringdevice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393"/>
              </a:spcBef>
            </a:pPr>
            <a:r>
              <a:rPr sz="467" spc="-30">
                <a:latin typeface="Arial"/>
                <a:cs typeface="Arial"/>
              </a:rPr>
              <a:t>class</a:t>
            </a:r>
            <a:r>
              <a:rPr sz="467" spc="-64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EnergyMonitor: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46">
              <a:latin typeface="Arial"/>
              <a:cs typeface="Arial"/>
            </a:endParaRPr>
          </a:p>
          <a:p>
            <a:pPr marL="60949">
              <a:lnSpc>
                <a:spcPct val="100000"/>
              </a:lnSpc>
              <a:spcBef>
                <a:spcPts val="2"/>
              </a:spcBef>
            </a:pPr>
            <a:r>
              <a:rPr sz="467" spc="-6">
                <a:latin typeface="Arial"/>
                <a:cs typeface="Arial"/>
              </a:rPr>
              <a:t>def </a:t>
            </a:r>
            <a:r>
              <a:rPr sz="467" spc="6">
                <a:latin typeface="Arial"/>
                <a:cs typeface="Arial"/>
              </a:rPr>
              <a:t>init</a:t>
            </a:r>
            <a:r>
              <a:rPr sz="467">
                <a:latin typeface="Arial"/>
                <a:cs typeface="Arial"/>
              </a:rPr>
              <a:t> </a:t>
            </a:r>
            <a:r>
              <a:rPr sz="467" spc="-13">
                <a:latin typeface="Arial"/>
                <a:cs typeface="Arial"/>
              </a:rPr>
              <a:t>(self):</a:t>
            </a:r>
            <a:endParaRPr sz="467">
              <a:latin typeface="Arial"/>
              <a:cs typeface="Arial"/>
            </a:endParaRPr>
          </a:p>
          <a:p>
            <a:pPr marL="115966">
              <a:lnSpc>
                <a:spcPct val="100000"/>
              </a:lnSpc>
              <a:spcBef>
                <a:spcPts val="397"/>
              </a:spcBef>
            </a:pPr>
            <a:r>
              <a:rPr sz="467" spc="-17">
                <a:latin typeface="Arial"/>
                <a:cs typeface="Arial"/>
              </a:rPr>
              <a:t>self.total_energy_consumed </a:t>
            </a:r>
            <a:r>
              <a:rPr sz="467" spc="-36">
                <a:latin typeface="Arial"/>
                <a:cs typeface="Arial"/>
              </a:rPr>
              <a:t>= </a:t>
            </a:r>
            <a:r>
              <a:rPr sz="467" spc="-19">
                <a:latin typeface="Arial"/>
                <a:cs typeface="Arial"/>
              </a:rPr>
              <a:t>0 </a:t>
            </a:r>
            <a:r>
              <a:rPr sz="467" spc="-21">
                <a:latin typeface="Arial"/>
                <a:cs typeface="Arial"/>
              </a:rPr>
              <a:t># </a:t>
            </a:r>
            <a:r>
              <a:rPr sz="467" spc="-13">
                <a:latin typeface="Arial"/>
                <a:cs typeface="Arial"/>
              </a:rPr>
              <a:t>Total </a:t>
            </a:r>
            <a:r>
              <a:rPr sz="467" spc="-17">
                <a:latin typeface="Arial"/>
                <a:cs typeface="Arial"/>
              </a:rPr>
              <a:t>energy </a:t>
            </a:r>
            <a:r>
              <a:rPr sz="467" spc="-15">
                <a:latin typeface="Arial"/>
                <a:cs typeface="Arial"/>
              </a:rPr>
              <a:t>consumed(in</a:t>
            </a:r>
            <a:r>
              <a:rPr sz="467" spc="-93">
                <a:latin typeface="Arial"/>
                <a:cs typeface="Arial"/>
              </a:rPr>
              <a:t> </a:t>
            </a:r>
            <a:r>
              <a:rPr sz="467" spc="-6">
                <a:latin typeface="Arial"/>
                <a:cs typeface="Arial"/>
              </a:rPr>
              <a:t>watt-hours)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467">
              <a:latin typeface="Arial"/>
              <a:cs typeface="Arial"/>
            </a:endParaRPr>
          </a:p>
          <a:p>
            <a:pPr marL="115966">
              <a:lnSpc>
                <a:spcPct val="100000"/>
              </a:lnSpc>
              <a:spcBef>
                <a:spcPts val="2"/>
              </a:spcBef>
            </a:pPr>
            <a:r>
              <a:rPr sz="467" spc="-11">
                <a:latin typeface="Arial"/>
                <a:cs typeface="Arial"/>
              </a:rPr>
              <a:t>self.start_time</a:t>
            </a:r>
            <a:r>
              <a:rPr sz="467" spc="-30">
                <a:latin typeface="Arial"/>
                <a:cs typeface="Arial"/>
              </a:rPr>
              <a:t> </a:t>
            </a:r>
            <a:r>
              <a:rPr sz="467" spc="-36">
                <a:latin typeface="Arial"/>
                <a:cs typeface="Arial"/>
              </a:rPr>
              <a:t>=</a:t>
            </a:r>
            <a:r>
              <a:rPr sz="467" spc="-28">
                <a:latin typeface="Arial"/>
                <a:cs typeface="Arial"/>
              </a:rPr>
              <a:t> </a:t>
            </a:r>
            <a:r>
              <a:rPr sz="467" spc="-4">
                <a:latin typeface="Arial"/>
                <a:cs typeface="Arial"/>
              </a:rPr>
              <a:t>time.time()</a:t>
            </a:r>
            <a:r>
              <a:rPr sz="467" spc="-45">
                <a:latin typeface="Arial"/>
                <a:cs typeface="Arial"/>
              </a:rPr>
              <a:t> </a:t>
            </a:r>
            <a:r>
              <a:rPr sz="467" spc="-21">
                <a:latin typeface="Arial"/>
                <a:cs typeface="Arial"/>
              </a:rPr>
              <a:t>#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-13">
                <a:latin typeface="Arial"/>
                <a:cs typeface="Arial"/>
              </a:rPr>
              <a:t>Start</a:t>
            </a:r>
            <a:r>
              <a:rPr sz="467" spc="-40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timefor</a:t>
            </a:r>
            <a:r>
              <a:rPr sz="467" spc="-38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measurement</a:t>
            </a:r>
            <a:endParaRPr sz="4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1223" y="4347967"/>
            <a:ext cx="1156960" cy="355718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R="361382" algn="ctr">
              <a:lnSpc>
                <a:spcPct val="100000"/>
              </a:lnSpc>
              <a:spcBef>
                <a:spcPts val="53"/>
              </a:spcBef>
            </a:pPr>
            <a:r>
              <a:rPr sz="467" spc="-6">
                <a:latin typeface="Arial"/>
                <a:cs typeface="Arial"/>
              </a:rPr>
              <a:t>def</a:t>
            </a:r>
            <a:r>
              <a:rPr sz="467" spc="-40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record_energy(self,</a:t>
            </a:r>
            <a:r>
              <a:rPr sz="467" spc="-91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energy):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R="382687" algn="ctr">
              <a:lnSpc>
                <a:spcPct val="100000"/>
              </a:lnSpc>
            </a:pPr>
            <a:r>
              <a:rPr sz="467" spc="-4">
                <a:latin typeface="Arial"/>
                <a:cs typeface="Arial"/>
              </a:rPr>
              <a:t>current_time </a:t>
            </a:r>
            <a:r>
              <a:rPr sz="467" spc="-36">
                <a:latin typeface="Arial"/>
                <a:cs typeface="Arial"/>
              </a:rPr>
              <a:t>=</a:t>
            </a:r>
            <a:r>
              <a:rPr sz="467" spc="-106">
                <a:latin typeface="Arial"/>
                <a:cs typeface="Arial"/>
              </a:rPr>
              <a:t> </a:t>
            </a:r>
            <a:r>
              <a:rPr sz="467" spc="-4">
                <a:latin typeface="Arial"/>
                <a:cs typeface="Arial"/>
              </a:rPr>
              <a:t>time.time()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49892">
              <a:lnSpc>
                <a:spcPct val="100000"/>
              </a:lnSpc>
            </a:pPr>
            <a:r>
              <a:rPr sz="467" spc="-15">
                <a:latin typeface="Arial"/>
                <a:cs typeface="Arial"/>
              </a:rPr>
              <a:t>elapsed_time</a:t>
            </a:r>
            <a:r>
              <a:rPr sz="467" spc="-45">
                <a:latin typeface="Arial"/>
                <a:cs typeface="Arial"/>
              </a:rPr>
              <a:t> </a:t>
            </a:r>
            <a:r>
              <a:rPr sz="467" spc="-36">
                <a:latin typeface="Arial"/>
                <a:cs typeface="Arial"/>
              </a:rPr>
              <a:t>=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-6">
                <a:latin typeface="Arial"/>
                <a:cs typeface="Arial"/>
              </a:rPr>
              <a:t>current_time</a:t>
            </a:r>
            <a:r>
              <a:rPr sz="467" spc="-40">
                <a:latin typeface="Arial"/>
                <a:cs typeface="Arial"/>
              </a:rPr>
              <a:t> </a:t>
            </a:r>
            <a:r>
              <a:rPr sz="467" spc="-11">
                <a:latin typeface="Arial"/>
                <a:cs typeface="Arial"/>
              </a:rPr>
              <a:t>-</a:t>
            </a:r>
            <a:r>
              <a:rPr sz="467" spc="-68">
                <a:latin typeface="Arial"/>
                <a:cs typeface="Arial"/>
              </a:rPr>
              <a:t> </a:t>
            </a:r>
            <a:r>
              <a:rPr sz="467" spc="-11">
                <a:latin typeface="Arial"/>
                <a:cs typeface="Arial"/>
              </a:rPr>
              <a:t>self.start_time</a:t>
            </a:r>
            <a:endParaRPr sz="4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714" y="4910568"/>
            <a:ext cx="1971417" cy="220065"/>
          </a:xfrm>
          <a:prstGeom prst="rect">
            <a:avLst/>
          </a:prstGeom>
        </p:spPr>
        <p:txBody>
          <a:bodyPr vert="horz" wrap="square" lIns="0" tIns="701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5"/>
              </a:spcBef>
            </a:pPr>
            <a:r>
              <a:rPr sz="467" spc="-21">
                <a:latin typeface="Arial"/>
                <a:cs typeface="Arial"/>
              </a:rPr>
              <a:t># </a:t>
            </a:r>
            <a:r>
              <a:rPr sz="467" spc="-23">
                <a:latin typeface="Arial"/>
                <a:cs typeface="Arial"/>
              </a:rPr>
              <a:t>Calculate </a:t>
            </a:r>
            <a:r>
              <a:rPr sz="467" spc="-17">
                <a:latin typeface="Arial"/>
                <a:cs typeface="Arial"/>
              </a:rPr>
              <a:t>energy </a:t>
            </a:r>
            <a:r>
              <a:rPr sz="467" spc="-15">
                <a:latin typeface="Arial"/>
                <a:cs typeface="Arial"/>
              </a:rPr>
              <a:t>consumption</a:t>
            </a:r>
            <a:r>
              <a:rPr sz="467" spc="-64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inwatt-hours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-19">
                <a:latin typeface="Arial"/>
                <a:cs typeface="Arial"/>
              </a:rPr>
              <a:t>energy_consumed</a:t>
            </a:r>
            <a:r>
              <a:rPr sz="467" spc="-66">
                <a:latin typeface="Arial"/>
                <a:cs typeface="Arial"/>
              </a:rPr>
              <a:t> </a:t>
            </a:r>
            <a:r>
              <a:rPr sz="467" spc="-36">
                <a:latin typeface="Arial"/>
                <a:cs typeface="Arial"/>
              </a:rPr>
              <a:t>=</a:t>
            </a:r>
            <a:r>
              <a:rPr sz="467" spc="-30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energy</a:t>
            </a:r>
            <a:r>
              <a:rPr sz="467" spc="-47">
                <a:latin typeface="Arial"/>
                <a:cs typeface="Arial"/>
              </a:rPr>
              <a:t> </a:t>
            </a:r>
            <a:r>
              <a:rPr sz="467" spc="55">
                <a:latin typeface="Arial"/>
                <a:cs typeface="Arial"/>
              </a:rPr>
              <a:t>*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elapsed_time</a:t>
            </a:r>
            <a:r>
              <a:rPr sz="467" spc="-62">
                <a:latin typeface="Arial"/>
                <a:cs typeface="Arial"/>
              </a:rPr>
              <a:t> </a:t>
            </a:r>
            <a:r>
              <a:rPr sz="467" spc="55">
                <a:latin typeface="Arial"/>
                <a:cs typeface="Arial"/>
              </a:rPr>
              <a:t>/</a:t>
            </a:r>
            <a:r>
              <a:rPr sz="467" spc="-30">
                <a:latin typeface="Arial"/>
                <a:cs typeface="Arial"/>
              </a:rPr>
              <a:t> </a:t>
            </a:r>
            <a:r>
              <a:rPr sz="467" spc="-19">
                <a:latin typeface="Arial"/>
                <a:cs typeface="Arial"/>
              </a:rPr>
              <a:t>3600</a:t>
            </a:r>
            <a:r>
              <a:rPr sz="467" spc="-36">
                <a:latin typeface="Arial"/>
                <a:cs typeface="Arial"/>
              </a:rPr>
              <a:t> </a:t>
            </a:r>
            <a:r>
              <a:rPr sz="467" spc="-21">
                <a:latin typeface="Arial"/>
                <a:cs typeface="Arial"/>
              </a:rPr>
              <a:t># </a:t>
            </a:r>
            <a:r>
              <a:rPr sz="467" spc="-25">
                <a:latin typeface="Arial"/>
                <a:cs typeface="Arial"/>
              </a:rPr>
              <a:t>Assuming</a:t>
            </a:r>
            <a:r>
              <a:rPr sz="467" spc="-68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energy</a:t>
            </a:r>
            <a:r>
              <a:rPr sz="467" spc="-30">
                <a:latin typeface="Arial"/>
                <a:cs typeface="Arial"/>
              </a:rPr>
              <a:t> </a:t>
            </a:r>
            <a:r>
              <a:rPr sz="467" spc="-19">
                <a:latin typeface="Arial"/>
                <a:cs typeface="Arial"/>
              </a:rPr>
              <a:t>is</a:t>
            </a:r>
            <a:r>
              <a:rPr sz="467" spc="-38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in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-4">
                <a:latin typeface="Arial"/>
                <a:cs typeface="Arial"/>
              </a:rPr>
              <a:t>watts</a:t>
            </a:r>
            <a:endParaRPr sz="4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5714" y="5332433"/>
            <a:ext cx="1237058" cy="219795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-21">
                <a:latin typeface="Arial"/>
                <a:cs typeface="Arial"/>
              </a:rPr>
              <a:t># </a:t>
            </a:r>
            <a:r>
              <a:rPr sz="467" spc="-15">
                <a:latin typeface="Arial"/>
                <a:cs typeface="Arial"/>
              </a:rPr>
              <a:t>Update </a:t>
            </a:r>
            <a:r>
              <a:rPr sz="467" spc="4">
                <a:latin typeface="Arial"/>
                <a:cs typeface="Arial"/>
              </a:rPr>
              <a:t>total</a:t>
            </a:r>
            <a:r>
              <a:rPr sz="467" spc="-34">
                <a:latin typeface="Arial"/>
                <a:cs typeface="Arial"/>
              </a:rPr>
              <a:t> </a:t>
            </a:r>
            <a:r>
              <a:rPr sz="467" spc="-13">
                <a:latin typeface="Arial"/>
                <a:cs typeface="Arial"/>
              </a:rPr>
              <a:t>energyconsumption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6473">
              <a:lnSpc>
                <a:spcPct val="100000"/>
              </a:lnSpc>
            </a:pPr>
            <a:r>
              <a:rPr sz="467" spc="-17">
                <a:latin typeface="Arial"/>
                <a:cs typeface="Arial"/>
              </a:rPr>
              <a:t>self.total_energy_consumed </a:t>
            </a:r>
            <a:r>
              <a:rPr sz="467" spc="-36">
                <a:latin typeface="Arial"/>
                <a:cs typeface="Arial"/>
              </a:rPr>
              <a:t>+=</a:t>
            </a:r>
            <a:r>
              <a:rPr sz="467" spc="-47">
                <a:latin typeface="Arial"/>
                <a:cs typeface="Arial"/>
              </a:rPr>
              <a:t> </a:t>
            </a:r>
            <a:r>
              <a:rPr sz="467" spc="-23">
                <a:latin typeface="Arial"/>
                <a:cs typeface="Arial"/>
              </a:rPr>
              <a:t>energy_consumed</a:t>
            </a:r>
            <a:endParaRPr sz="4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714" y="5754067"/>
            <a:ext cx="1134307" cy="219795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-21">
                <a:latin typeface="Arial"/>
                <a:cs typeface="Arial"/>
              </a:rPr>
              <a:t>#</a:t>
            </a:r>
            <a:r>
              <a:rPr sz="467" spc="-28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Update</a:t>
            </a:r>
            <a:r>
              <a:rPr sz="467" spc="-38">
                <a:latin typeface="Arial"/>
                <a:cs typeface="Arial"/>
              </a:rPr>
              <a:t> </a:t>
            </a:r>
            <a:r>
              <a:rPr sz="467" spc="-4">
                <a:latin typeface="Arial"/>
                <a:cs typeface="Arial"/>
              </a:rPr>
              <a:t>start</a:t>
            </a:r>
            <a:r>
              <a:rPr sz="467" spc="-62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time</a:t>
            </a:r>
            <a:r>
              <a:rPr sz="467" spc="-51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for</a:t>
            </a:r>
            <a:r>
              <a:rPr sz="467" spc="-42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the</a:t>
            </a:r>
            <a:r>
              <a:rPr sz="467" spc="-32">
                <a:latin typeface="Arial"/>
                <a:cs typeface="Arial"/>
              </a:rPr>
              <a:t> </a:t>
            </a:r>
            <a:r>
              <a:rPr sz="467" spc="-8">
                <a:latin typeface="Arial"/>
                <a:cs typeface="Arial"/>
              </a:rPr>
              <a:t>nextmeasurement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6473">
              <a:lnSpc>
                <a:spcPct val="100000"/>
              </a:lnSpc>
            </a:pPr>
            <a:r>
              <a:rPr sz="467" spc="-11">
                <a:latin typeface="Arial"/>
                <a:cs typeface="Arial"/>
              </a:rPr>
              <a:t>self.start_time </a:t>
            </a:r>
            <a:r>
              <a:rPr sz="467" spc="-36">
                <a:latin typeface="Arial"/>
                <a:cs typeface="Arial"/>
              </a:rPr>
              <a:t>=</a:t>
            </a:r>
            <a:r>
              <a:rPr sz="467" spc="-66">
                <a:latin typeface="Arial"/>
                <a:cs typeface="Arial"/>
              </a:rPr>
              <a:t> </a:t>
            </a:r>
            <a:r>
              <a:rPr sz="467" spc="-6">
                <a:latin typeface="Arial"/>
                <a:cs typeface="Arial"/>
              </a:rPr>
              <a:t>current_time</a:t>
            </a:r>
            <a:endParaRPr sz="4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6861" y="6175260"/>
            <a:ext cx="938513" cy="220065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R="2158" algn="r">
              <a:lnSpc>
                <a:spcPct val="100000"/>
              </a:lnSpc>
              <a:spcBef>
                <a:spcPts val="53"/>
              </a:spcBef>
            </a:pPr>
            <a:r>
              <a:rPr sz="467" spc="-6">
                <a:latin typeface="Arial"/>
                <a:cs typeface="Arial"/>
              </a:rPr>
              <a:t>def</a:t>
            </a:r>
            <a:r>
              <a:rPr sz="467" spc="-53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get_total_energy_consumed(self):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425">
              <a:latin typeface="Arial"/>
              <a:cs typeface="Arial"/>
            </a:endParaRPr>
          </a:p>
          <a:p>
            <a:pPr marR="17260" algn="r">
              <a:lnSpc>
                <a:spcPct val="100000"/>
              </a:lnSpc>
            </a:pPr>
            <a:r>
              <a:rPr sz="467">
                <a:latin typeface="Arial"/>
                <a:cs typeface="Arial"/>
              </a:rPr>
              <a:t>return</a:t>
            </a:r>
            <a:r>
              <a:rPr sz="467" spc="-85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self.total_energy_consumed</a:t>
            </a:r>
            <a:endParaRPr sz="4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686" y="6596893"/>
            <a:ext cx="410195" cy="83873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-21">
                <a:latin typeface="Arial"/>
                <a:cs typeface="Arial"/>
              </a:rPr>
              <a:t>#</a:t>
            </a:r>
            <a:r>
              <a:rPr sz="467" spc="-36">
                <a:latin typeface="Arial"/>
                <a:cs typeface="Arial"/>
              </a:rPr>
              <a:t> </a:t>
            </a:r>
            <a:r>
              <a:rPr sz="467" spc="-28">
                <a:latin typeface="Arial"/>
                <a:cs typeface="Arial"/>
              </a:rPr>
              <a:t>Exampleusage</a:t>
            </a:r>
            <a:endParaRPr sz="467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1719102" y="3300257"/>
            <a:ext cx="12405" cy="3776"/>
          </a:xfrm>
          <a:custGeom>
            <a:rect l="l" t="t" r="r" b="b"/>
            <a:pathLst>
              <a:path w="29209" h="8890">
                <a:moveTo>
                  <a:pt x="28682" y="0"/>
                </a:moveTo>
                <a:lnTo>
                  <a:pt x="0" y="0"/>
                </a:lnTo>
                <a:lnTo>
                  <a:pt x="0" y="8786"/>
                </a:lnTo>
                <a:lnTo>
                  <a:pt x="28682" y="8786"/>
                </a:lnTo>
                <a:lnTo>
                  <a:pt x="28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5025" y="3300257"/>
            <a:ext cx="12136" cy="3776"/>
          </a:xfrm>
          <a:custGeom>
            <a:rect l="l" t="t" r="r" b="b"/>
            <a:pathLst>
              <a:path w="28575" h="8890">
                <a:moveTo>
                  <a:pt x="28432" y="0"/>
                </a:moveTo>
                <a:lnTo>
                  <a:pt x="0" y="0"/>
                </a:lnTo>
                <a:lnTo>
                  <a:pt x="0" y="8786"/>
                </a:lnTo>
                <a:lnTo>
                  <a:pt x="28432" y="8786"/>
                </a:lnTo>
                <a:lnTo>
                  <a:pt x="28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5688" y="3223314"/>
            <a:ext cx="917478" cy="219795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  <a:tabLst>
                <a:tab pos="325513"/>
              </a:tabLst>
            </a:pPr>
            <a:r>
              <a:rPr sz="467" spc="11">
                <a:latin typeface="Arial"/>
                <a:cs typeface="Arial"/>
              </a:rPr>
              <a:t>if</a:t>
            </a:r>
            <a:r>
              <a:rPr sz="467" u="sng" spc="1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467" u="sng" spc="3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67" spc="-19">
                <a:latin typeface="Arial"/>
                <a:cs typeface="Arial"/>
              </a:rPr>
              <a:t>name</a:t>
            </a:r>
            <a:r>
              <a:rPr sz="467" u="sng" spc="-19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67" u="sng" spc="-1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67" spc="-36">
                <a:latin typeface="Arial"/>
                <a:cs typeface="Arial"/>
              </a:rPr>
              <a:t>== </a:t>
            </a:r>
            <a:r>
              <a:rPr sz="467" spc="25">
                <a:latin typeface="Arial"/>
                <a:cs typeface="Arial"/>
              </a:rPr>
              <a:t>"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main":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60949">
              <a:lnSpc>
                <a:spcPct val="100000"/>
              </a:lnSpc>
            </a:pPr>
            <a:r>
              <a:rPr sz="467" spc="-11">
                <a:latin typeface="Arial"/>
                <a:cs typeface="Arial"/>
              </a:rPr>
              <a:t>energy_monitor </a:t>
            </a:r>
            <a:r>
              <a:rPr sz="467" spc="-36">
                <a:latin typeface="Arial"/>
                <a:cs typeface="Arial"/>
              </a:rPr>
              <a:t>=</a:t>
            </a:r>
            <a:r>
              <a:rPr sz="467" spc="-85">
                <a:latin typeface="Arial"/>
                <a:cs typeface="Arial"/>
              </a:rPr>
              <a:t> </a:t>
            </a:r>
            <a:r>
              <a:rPr sz="467" spc="-15">
                <a:latin typeface="Arial"/>
                <a:cs typeface="Arial"/>
              </a:rPr>
              <a:t>EnergyMonitor()</a:t>
            </a:r>
            <a:endParaRPr sz="4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1346" y="3645053"/>
            <a:ext cx="1343854" cy="219795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-21">
                <a:latin typeface="Arial"/>
                <a:cs typeface="Arial"/>
              </a:rPr>
              <a:t>#</a:t>
            </a:r>
            <a:r>
              <a:rPr sz="467" spc="-28">
                <a:latin typeface="Arial"/>
                <a:cs typeface="Arial"/>
              </a:rPr>
              <a:t> </a:t>
            </a:r>
            <a:r>
              <a:rPr sz="467" spc="-19">
                <a:latin typeface="Arial"/>
                <a:cs typeface="Arial"/>
              </a:rPr>
              <a:t>Simulated</a:t>
            </a:r>
            <a:r>
              <a:rPr sz="467" spc="-36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energy</a:t>
            </a:r>
            <a:r>
              <a:rPr sz="467" spc="-28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measurements</a:t>
            </a:r>
            <a:r>
              <a:rPr sz="467" spc="-48">
                <a:latin typeface="Arial"/>
                <a:cs typeface="Arial"/>
              </a:rPr>
              <a:t> </a:t>
            </a:r>
            <a:r>
              <a:rPr sz="467" spc="-4">
                <a:latin typeface="Arial"/>
                <a:cs typeface="Arial"/>
              </a:rPr>
              <a:t>(in</a:t>
            </a:r>
            <a:r>
              <a:rPr sz="467" spc="-42">
                <a:latin typeface="Arial"/>
                <a:cs typeface="Arial"/>
              </a:rPr>
              <a:t> </a:t>
            </a:r>
            <a:r>
              <a:rPr sz="467" spc="-6">
                <a:latin typeface="Arial"/>
                <a:cs typeface="Arial"/>
              </a:rPr>
              <a:t>watts)</a:t>
            </a:r>
            <a:r>
              <a:rPr sz="467" spc="-40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overtime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-21">
                <a:latin typeface="Arial"/>
                <a:cs typeface="Arial"/>
              </a:rPr>
              <a:t>energy_measurements </a:t>
            </a:r>
            <a:r>
              <a:rPr sz="467" spc="-36">
                <a:latin typeface="Arial"/>
                <a:cs typeface="Arial"/>
              </a:rPr>
              <a:t>= </a:t>
            </a:r>
            <a:r>
              <a:rPr sz="467" spc="-11">
                <a:latin typeface="Arial"/>
                <a:cs typeface="Arial"/>
              </a:rPr>
              <a:t>[100, </a:t>
            </a:r>
            <a:r>
              <a:rPr sz="467" spc="-17">
                <a:latin typeface="Arial"/>
                <a:cs typeface="Arial"/>
              </a:rPr>
              <a:t>150, 120,</a:t>
            </a:r>
            <a:r>
              <a:rPr sz="467" spc="-55">
                <a:latin typeface="Arial"/>
                <a:cs typeface="Arial"/>
              </a:rPr>
              <a:t> </a:t>
            </a:r>
            <a:r>
              <a:rPr sz="467" spc="-8">
                <a:latin typeface="Arial"/>
                <a:cs typeface="Arial"/>
              </a:rPr>
              <a:t>200,180]</a:t>
            </a:r>
            <a:endParaRPr sz="4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688" y="4066687"/>
            <a:ext cx="2477621" cy="432039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60949">
              <a:lnSpc>
                <a:spcPct val="100000"/>
              </a:lnSpc>
              <a:spcBef>
                <a:spcPts val="53"/>
              </a:spcBef>
            </a:pPr>
            <a:r>
              <a:rPr sz="467" spc="6">
                <a:latin typeface="Arial"/>
                <a:cs typeface="Arial"/>
              </a:rPr>
              <a:t>for</a:t>
            </a:r>
            <a:r>
              <a:rPr sz="467" spc="-40">
                <a:latin typeface="Arial"/>
                <a:cs typeface="Arial"/>
              </a:rPr>
              <a:t> </a:t>
            </a:r>
            <a:r>
              <a:rPr sz="467" spc="-17">
                <a:latin typeface="Arial"/>
                <a:cs typeface="Arial"/>
              </a:rPr>
              <a:t>energy_measurement</a:t>
            </a:r>
            <a:r>
              <a:rPr sz="467" spc="-47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in</a:t>
            </a:r>
            <a:r>
              <a:rPr sz="467" spc="-57">
                <a:latin typeface="Arial"/>
                <a:cs typeface="Arial"/>
              </a:rPr>
              <a:t> </a:t>
            </a:r>
            <a:r>
              <a:rPr sz="467" spc="-21">
                <a:latin typeface="Arial"/>
                <a:cs typeface="Arial"/>
              </a:rPr>
              <a:t>energy_measurements: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25">
              <a:latin typeface="Arial"/>
              <a:cs typeface="Arial"/>
            </a:endParaRPr>
          </a:p>
          <a:p>
            <a:pPr marL="115157">
              <a:lnSpc>
                <a:spcPct val="100000"/>
              </a:lnSpc>
            </a:pPr>
            <a:r>
              <a:rPr sz="467" spc="-17">
                <a:latin typeface="Arial"/>
                <a:cs typeface="Arial"/>
              </a:rPr>
              <a:t>energy_monitor.record_energy(energy_measurement)</a:t>
            </a:r>
            <a:endParaRPr sz="467">
              <a:latin typeface="Arial"/>
              <a:cs typeface="Arial"/>
            </a:endParaRPr>
          </a:p>
          <a:p>
            <a:pPr marL="5394" marR="2158" indent="110572">
              <a:lnSpc>
                <a:spcPct val="119100"/>
              </a:lnSpc>
              <a:spcBef>
                <a:spcPts val="338"/>
              </a:spcBef>
            </a:pPr>
            <a:r>
              <a:rPr sz="467" spc="-4">
                <a:latin typeface="Arial"/>
                <a:cs typeface="Arial"/>
              </a:rPr>
              <a:t>print(f"Current </a:t>
            </a:r>
            <a:r>
              <a:rPr sz="467" spc="4">
                <a:latin typeface="Arial"/>
                <a:cs typeface="Arial"/>
              </a:rPr>
              <a:t>total </a:t>
            </a:r>
            <a:r>
              <a:rPr sz="467" spc="-17">
                <a:latin typeface="Arial"/>
                <a:cs typeface="Arial"/>
              </a:rPr>
              <a:t>energy </a:t>
            </a:r>
            <a:r>
              <a:rPr sz="467" spc="-15">
                <a:latin typeface="Arial"/>
                <a:cs typeface="Arial"/>
              </a:rPr>
              <a:t>consumption: </a:t>
            </a:r>
            <a:r>
              <a:rPr sz="467" spc="-17">
                <a:latin typeface="Arial"/>
                <a:cs typeface="Arial"/>
              </a:rPr>
              <a:t>{energy_monitor.get_total_energy_consumed()} </a:t>
            </a:r>
            <a:r>
              <a:rPr sz="467" spc="2">
                <a:latin typeface="Arial"/>
                <a:cs typeface="Arial"/>
              </a:rPr>
              <a:t>watt-  </a:t>
            </a:r>
            <a:r>
              <a:rPr sz="467" spc="-8">
                <a:latin typeface="Arial"/>
                <a:cs typeface="Arial"/>
              </a:rPr>
              <a:t>hours")</a:t>
            </a:r>
            <a:endParaRPr sz="4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347" y="4715066"/>
            <a:ext cx="2478969" cy="83873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spc="-6">
                <a:latin typeface="Arial"/>
                <a:cs typeface="Arial"/>
              </a:rPr>
              <a:t>print(f"Final </a:t>
            </a:r>
            <a:r>
              <a:rPr sz="467" spc="4">
                <a:latin typeface="Arial"/>
                <a:cs typeface="Arial"/>
              </a:rPr>
              <a:t>total </a:t>
            </a:r>
            <a:r>
              <a:rPr sz="467" spc="-17">
                <a:latin typeface="Arial"/>
                <a:cs typeface="Arial"/>
              </a:rPr>
              <a:t>energy </a:t>
            </a:r>
            <a:r>
              <a:rPr sz="467" spc="-15">
                <a:latin typeface="Arial"/>
                <a:cs typeface="Arial"/>
              </a:rPr>
              <a:t>consumption: </a:t>
            </a:r>
            <a:r>
              <a:rPr sz="467" spc="-17">
                <a:latin typeface="Arial"/>
                <a:cs typeface="Arial"/>
              </a:rPr>
              <a:t>{energy_monitor.get_total_energy_consumed()}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-8">
                <a:latin typeface="Arial"/>
                <a:cs typeface="Arial"/>
              </a:rPr>
              <a:t>watt-hours")</a:t>
            </a:r>
            <a:endParaRPr sz="467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706958" y="3209188"/>
            <a:ext cx="2323360" cy="3584689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446" spc="-11">
                <a:latin typeface="Times New Roman"/>
                <a:cs typeface="Times New Roman"/>
              </a:rPr>
              <a:t>Development </a:t>
            </a:r>
            <a:r>
              <a:rPr sz="446" spc="-15">
                <a:latin typeface="Times New Roman"/>
                <a:cs typeface="Times New Roman"/>
              </a:rPr>
              <a:t>For Measure </a:t>
            </a:r>
            <a:r>
              <a:rPr sz="446" spc="-17">
                <a:latin typeface="Times New Roman"/>
                <a:cs typeface="Times New Roman"/>
              </a:rPr>
              <a:t>Energy</a:t>
            </a:r>
            <a:r>
              <a:rPr sz="446" spc="-70">
                <a:latin typeface="Times New Roman"/>
                <a:cs typeface="Times New Roman"/>
              </a:rPr>
              <a:t> </a:t>
            </a:r>
            <a:r>
              <a:rPr sz="446" spc="-2">
                <a:latin typeface="Times New Roman"/>
                <a:cs typeface="Times New Roman"/>
              </a:rPr>
              <a:t>Consumption</a:t>
            </a:r>
            <a:endParaRPr sz="44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595">
              <a:latin typeface="Times New Roman"/>
              <a:cs typeface="Times New Roman"/>
            </a:endParaRPr>
          </a:p>
          <a:p>
            <a:pPr marL="5394" marR="103560">
              <a:lnSpc>
                <a:spcPct val="111100"/>
              </a:lnSpc>
              <a:spcBef>
                <a:spcPts val="2"/>
              </a:spcBef>
            </a:pPr>
            <a:r>
              <a:rPr sz="446">
                <a:latin typeface="Arial"/>
                <a:cs typeface="Arial"/>
              </a:rPr>
              <a:t>Data </a:t>
            </a:r>
            <a:r>
              <a:rPr sz="446" spc="-2">
                <a:latin typeface="Arial"/>
                <a:cs typeface="Arial"/>
              </a:rPr>
              <a:t>Collection: </a:t>
            </a:r>
            <a:r>
              <a:rPr sz="446">
                <a:latin typeface="Arial"/>
                <a:cs typeface="Arial"/>
              </a:rPr>
              <a:t>First, </a:t>
            </a:r>
            <a:r>
              <a:rPr sz="446" spc="-2">
                <a:latin typeface="Arial"/>
                <a:cs typeface="Arial"/>
              </a:rPr>
              <a:t>you need to </a:t>
            </a:r>
            <a:r>
              <a:rPr sz="446">
                <a:latin typeface="Arial"/>
                <a:cs typeface="Arial"/>
              </a:rPr>
              <a:t>obtain a </a:t>
            </a:r>
            <a:r>
              <a:rPr sz="446" spc="-2">
                <a:latin typeface="Arial"/>
                <a:cs typeface="Arial"/>
              </a:rPr>
              <a:t>dataset related to energy </a:t>
            </a:r>
            <a:r>
              <a:rPr sz="446">
                <a:latin typeface="Arial"/>
                <a:cs typeface="Arial"/>
              </a:rPr>
              <a:t>consumption. This  </a:t>
            </a:r>
            <a:r>
              <a:rPr sz="446" spc="-2">
                <a:latin typeface="Arial"/>
                <a:cs typeface="Arial"/>
              </a:rPr>
              <a:t>dataset</a:t>
            </a:r>
            <a:r>
              <a:rPr sz="446" spc="-11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could</a:t>
            </a:r>
            <a:r>
              <a:rPr sz="446" spc="-11">
                <a:latin typeface="Arial"/>
                <a:cs typeface="Arial"/>
              </a:rPr>
              <a:t> </a:t>
            </a:r>
            <a:r>
              <a:rPr sz="446" spc="2">
                <a:latin typeface="Arial"/>
                <a:cs typeface="Arial"/>
              </a:rPr>
              <a:t>come</a:t>
            </a:r>
            <a:r>
              <a:rPr sz="446" spc="-6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from</a:t>
            </a:r>
            <a:r>
              <a:rPr sz="446" spc="-6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various</a:t>
            </a:r>
            <a:r>
              <a:rPr sz="446" spc="-13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sources,</a:t>
            </a:r>
            <a:r>
              <a:rPr sz="446" spc="-13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such</a:t>
            </a:r>
            <a:r>
              <a:rPr sz="446" spc="-8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as</a:t>
            </a:r>
            <a:r>
              <a:rPr sz="446" spc="-6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smart</a:t>
            </a:r>
            <a:r>
              <a:rPr sz="446" spc="-8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meters,</a:t>
            </a:r>
            <a:r>
              <a:rPr sz="446" spc="-4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IoT </a:t>
            </a:r>
            <a:r>
              <a:rPr sz="446">
                <a:latin typeface="Arial"/>
                <a:cs typeface="Arial"/>
              </a:rPr>
              <a:t>devices,</a:t>
            </a:r>
            <a:r>
              <a:rPr sz="446" spc="-15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or</a:t>
            </a:r>
            <a:r>
              <a:rPr sz="446" spc="-2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publicly  </a:t>
            </a:r>
            <a:r>
              <a:rPr sz="446" spc="-2">
                <a:latin typeface="Arial"/>
                <a:cs typeface="Arial"/>
              </a:rPr>
              <a:t>available datasets. Ensure you have the necessary permissions to use the</a:t>
            </a:r>
            <a:r>
              <a:rPr sz="446" spc="-42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data.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31">
              <a:latin typeface="Arial"/>
              <a:cs typeface="Arial"/>
            </a:endParaRPr>
          </a:p>
          <a:p>
            <a:pPr marL="5394" marR="76322">
              <a:lnSpc>
                <a:spcPct val="110900"/>
              </a:lnSpc>
            </a:pPr>
            <a:r>
              <a:rPr sz="446">
                <a:latin typeface="Arial"/>
                <a:cs typeface="Arial"/>
              </a:rPr>
              <a:t>Data </a:t>
            </a:r>
            <a:r>
              <a:rPr sz="446" spc="-2">
                <a:latin typeface="Arial"/>
                <a:cs typeface="Arial"/>
              </a:rPr>
              <a:t>Loading: Import the dataset into your project. </a:t>
            </a:r>
            <a:r>
              <a:rPr sz="446">
                <a:latin typeface="Arial"/>
                <a:cs typeface="Arial"/>
              </a:rPr>
              <a:t>The </a:t>
            </a:r>
            <a:r>
              <a:rPr sz="446" spc="-2">
                <a:latin typeface="Arial"/>
                <a:cs typeface="Arial"/>
              </a:rPr>
              <a:t>data </a:t>
            </a:r>
            <a:r>
              <a:rPr sz="446">
                <a:latin typeface="Arial"/>
                <a:cs typeface="Arial"/>
              </a:rPr>
              <a:t>might be in </a:t>
            </a:r>
            <a:r>
              <a:rPr sz="446" spc="-2">
                <a:latin typeface="Arial"/>
                <a:cs typeface="Arial"/>
              </a:rPr>
              <a:t>various </a:t>
            </a:r>
            <a:r>
              <a:rPr sz="446">
                <a:latin typeface="Arial"/>
                <a:cs typeface="Arial"/>
              </a:rPr>
              <a:t>formats,  such as </a:t>
            </a:r>
            <a:r>
              <a:rPr sz="446" spc="-6">
                <a:latin typeface="Arial"/>
                <a:cs typeface="Arial"/>
              </a:rPr>
              <a:t>CSV, </a:t>
            </a:r>
            <a:r>
              <a:rPr sz="446">
                <a:latin typeface="Arial"/>
                <a:cs typeface="Arial"/>
              </a:rPr>
              <a:t>Excel, or a </a:t>
            </a:r>
            <a:r>
              <a:rPr sz="446" spc="-2">
                <a:latin typeface="Arial"/>
                <a:cs typeface="Arial"/>
              </a:rPr>
              <a:t>database. </a:t>
            </a:r>
            <a:r>
              <a:rPr sz="446">
                <a:latin typeface="Arial"/>
                <a:cs typeface="Arial"/>
              </a:rPr>
              <a:t>Use </a:t>
            </a:r>
            <a:r>
              <a:rPr sz="446" spc="-2">
                <a:latin typeface="Arial"/>
                <a:cs typeface="Arial"/>
              </a:rPr>
              <a:t>appropriate libraries </a:t>
            </a:r>
            <a:r>
              <a:rPr sz="446">
                <a:latin typeface="Arial"/>
                <a:cs typeface="Arial"/>
              </a:rPr>
              <a:t>or </a:t>
            </a:r>
            <a:r>
              <a:rPr sz="446" spc="-2">
                <a:latin typeface="Arial"/>
                <a:cs typeface="Arial"/>
              </a:rPr>
              <a:t>tools to </a:t>
            </a:r>
            <a:r>
              <a:rPr sz="446">
                <a:latin typeface="Arial"/>
                <a:cs typeface="Arial"/>
              </a:rPr>
              <a:t>load </a:t>
            </a:r>
            <a:r>
              <a:rPr sz="446" spc="-2">
                <a:latin typeface="Arial"/>
                <a:cs typeface="Arial"/>
              </a:rPr>
              <a:t>the data into  your project environment. </a:t>
            </a:r>
            <a:r>
              <a:rPr sz="446">
                <a:latin typeface="Arial"/>
                <a:cs typeface="Arial"/>
              </a:rPr>
              <a:t>For </a:t>
            </a:r>
            <a:r>
              <a:rPr sz="446" spc="-2">
                <a:latin typeface="Arial"/>
                <a:cs typeface="Arial"/>
              </a:rPr>
              <a:t>example, </a:t>
            </a:r>
            <a:r>
              <a:rPr sz="446">
                <a:latin typeface="Arial"/>
                <a:cs typeface="Arial"/>
              </a:rPr>
              <a:t>in </a:t>
            </a:r>
            <a:r>
              <a:rPr sz="446" spc="-2">
                <a:latin typeface="Arial"/>
                <a:cs typeface="Arial"/>
              </a:rPr>
              <a:t>Python, you </a:t>
            </a:r>
            <a:r>
              <a:rPr sz="446">
                <a:latin typeface="Arial"/>
                <a:cs typeface="Arial"/>
              </a:rPr>
              <a:t>can </a:t>
            </a:r>
            <a:r>
              <a:rPr sz="446" spc="-2">
                <a:latin typeface="Arial"/>
                <a:cs typeface="Arial"/>
              </a:rPr>
              <a:t>use </a:t>
            </a:r>
            <a:r>
              <a:rPr sz="446">
                <a:latin typeface="Arial"/>
                <a:cs typeface="Arial"/>
              </a:rPr>
              <a:t>Pandas </a:t>
            </a:r>
            <a:r>
              <a:rPr sz="446" spc="-2">
                <a:latin typeface="Arial"/>
                <a:cs typeface="Arial"/>
              </a:rPr>
              <a:t>to read </a:t>
            </a:r>
            <a:r>
              <a:rPr sz="446">
                <a:latin typeface="Arial"/>
                <a:cs typeface="Arial"/>
              </a:rPr>
              <a:t>CSV</a:t>
            </a:r>
            <a:r>
              <a:rPr sz="446" spc="-30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files.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531">
              <a:latin typeface="Arial"/>
              <a:cs typeface="Arial"/>
            </a:endParaRPr>
          </a:p>
          <a:p>
            <a:pPr marL="5394" marR="90615">
              <a:lnSpc>
                <a:spcPct val="111000"/>
              </a:lnSpc>
            </a:pPr>
            <a:r>
              <a:rPr sz="446">
                <a:latin typeface="Arial"/>
                <a:cs typeface="Arial"/>
              </a:rPr>
              <a:t>Data </a:t>
            </a:r>
            <a:r>
              <a:rPr sz="446" spc="-2">
                <a:latin typeface="Arial"/>
                <a:cs typeface="Arial"/>
              </a:rPr>
              <a:t>Exploration: Start </a:t>
            </a:r>
            <a:r>
              <a:rPr sz="446">
                <a:latin typeface="Arial"/>
                <a:cs typeface="Arial"/>
              </a:rPr>
              <a:t>by </a:t>
            </a:r>
            <a:r>
              <a:rPr sz="446" spc="-2">
                <a:latin typeface="Arial"/>
                <a:cs typeface="Arial"/>
              </a:rPr>
              <a:t>exploring the dataset to understand its structure. </a:t>
            </a:r>
            <a:r>
              <a:rPr sz="446">
                <a:latin typeface="Arial"/>
                <a:cs typeface="Arial"/>
              </a:rPr>
              <a:t>Check for  columns, </a:t>
            </a:r>
            <a:r>
              <a:rPr sz="446" spc="-2">
                <a:latin typeface="Arial"/>
                <a:cs typeface="Arial"/>
              </a:rPr>
              <a:t>data types, </a:t>
            </a:r>
            <a:r>
              <a:rPr sz="446">
                <a:latin typeface="Arial"/>
                <a:cs typeface="Arial"/>
              </a:rPr>
              <a:t>and </a:t>
            </a:r>
            <a:r>
              <a:rPr sz="446" spc="-2">
                <a:latin typeface="Arial"/>
                <a:cs typeface="Arial"/>
              </a:rPr>
              <a:t>any initial </a:t>
            </a:r>
            <a:r>
              <a:rPr sz="446">
                <a:latin typeface="Arial"/>
                <a:cs typeface="Arial"/>
              </a:rPr>
              <a:t>insights about </a:t>
            </a:r>
            <a:r>
              <a:rPr sz="446" spc="-2">
                <a:latin typeface="Arial"/>
                <a:cs typeface="Arial"/>
              </a:rPr>
              <a:t>energy </a:t>
            </a:r>
            <a:r>
              <a:rPr sz="446">
                <a:latin typeface="Arial"/>
                <a:cs typeface="Arial"/>
              </a:rPr>
              <a:t>consumption </a:t>
            </a:r>
            <a:r>
              <a:rPr sz="446" spc="-2">
                <a:latin typeface="Arial"/>
                <a:cs typeface="Arial"/>
              </a:rPr>
              <a:t>patterns. </a:t>
            </a:r>
            <a:r>
              <a:rPr sz="446" spc="-11">
                <a:latin typeface="Arial"/>
                <a:cs typeface="Arial"/>
              </a:rPr>
              <a:t>You </a:t>
            </a:r>
            <a:r>
              <a:rPr sz="446">
                <a:latin typeface="Arial"/>
                <a:cs typeface="Arial"/>
              </a:rPr>
              <a:t>can  use Pandas for basic </a:t>
            </a:r>
            <a:r>
              <a:rPr sz="446" spc="-2">
                <a:latin typeface="Arial"/>
                <a:cs typeface="Arial"/>
              </a:rPr>
              <a:t>data</a:t>
            </a:r>
            <a:r>
              <a:rPr sz="446" spc="-45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exploration.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31">
              <a:latin typeface="Arial"/>
              <a:cs typeface="Arial"/>
            </a:endParaRPr>
          </a:p>
          <a:p>
            <a:pPr marL="5394" marR="63646">
              <a:lnSpc>
                <a:spcPct val="111400"/>
              </a:lnSpc>
              <a:spcBef>
                <a:spcPts val="2"/>
              </a:spcBef>
            </a:pPr>
            <a:r>
              <a:rPr sz="446">
                <a:latin typeface="Arial"/>
                <a:cs typeface="Arial"/>
              </a:rPr>
              <a:t>Data </a:t>
            </a:r>
            <a:r>
              <a:rPr sz="446" spc="-2">
                <a:latin typeface="Arial"/>
                <a:cs typeface="Arial"/>
              </a:rPr>
              <a:t>Preprocessing: Preprocess the dataset to </a:t>
            </a:r>
            <a:r>
              <a:rPr sz="446">
                <a:latin typeface="Arial"/>
                <a:cs typeface="Arial"/>
              </a:rPr>
              <a:t>clean and </a:t>
            </a:r>
            <a:r>
              <a:rPr sz="446" spc="-2">
                <a:latin typeface="Arial"/>
                <a:cs typeface="Arial"/>
              </a:rPr>
              <a:t>prepare </a:t>
            </a:r>
            <a:r>
              <a:rPr sz="446">
                <a:latin typeface="Arial"/>
                <a:cs typeface="Arial"/>
              </a:rPr>
              <a:t>it for </a:t>
            </a:r>
            <a:r>
              <a:rPr sz="446" spc="-2">
                <a:latin typeface="Arial"/>
                <a:cs typeface="Arial"/>
              </a:rPr>
              <a:t>analysis. </a:t>
            </a:r>
            <a:r>
              <a:rPr sz="446">
                <a:latin typeface="Arial"/>
                <a:cs typeface="Arial"/>
              </a:rPr>
              <a:t>This may  </a:t>
            </a:r>
            <a:r>
              <a:rPr sz="446" spc="-2">
                <a:latin typeface="Arial"/>
                <a:cs typeface="Arial"/>
              </a:rPr>
              <a:t>involve </a:t>
            </a:r>
            <a:r>
              <a:rPr sz="446">
                <a:latin typeface="Arial"/>
                <a:cs typeface="Arial"/>
              </a:rPr>
              <a:t>handling </a:t>
            </a:r>
            <a:r>
              <a:rPr sz="446" spc="-2">
                <a:latin typeface="Arial"/>
                <a:cs typeface="Arial"/>
              </a:rPr>
              <a:t>missing values, removing duplicates, </a:t>
            </a:r>
            <a:r>
              <a:rPr sz="446">
                <a:latin typeface="Arial"/>
                <a:cs typeface="Arial"/>
              </a:rPr>
              <a:t>and </a:t>
            </a:r>
            <a:r>
              <a:rPr sz="446" spc="-2">
                <a:latin typeface="Arial"/>
                <a:cs typeface="Arial"/>
              </a:rPr>
              <a:t>converting data</a:t>
            </a:r>
            <a:r>
              <a:rPr sz="446" spc="-70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types.</a:t>
            </a:r>
            <a:endParaRPr sz="44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91"/>
              </a:spcBef>
            </a:pPr>
            <a:r>
              <a:rPr sz="446" spc="-4">
                <a:latin typeface="Arial"/>
                <a:cs typeface="Arial"/>
              </a:rPr>
              <a:t>Additionally, </a:t>
            </a:r>
            <a:r>
              <a:rPr sz="446" spc="-2">
                <a:latin typeface="Arial"/>
                <a:cs typeface="Arial"/>
              </a:rPr>
              <a:t>you </a:t>
            </a:r>
            <a:r>
              <a:rPr sz="446">
                <a:latin typeface="Arial"/>
                <a:cs typeface="Arial"/>
              </a:rPr>
              <a:t>might </a:t>
            </a:r>
            <a:r>
              <a:rPr sz="446" spc="-2">
                <a:latin typeface="Arial"/>
                <a:cs typeface="Arial"/>
              </a:rPr>
              <a:t>want to create </a:t>
            </a:r>
            <a:r>
              <a:rPr sz="446">
                <a:latin typeface="Arial"/>
                <a:cs typeface="Arial"/>
              </a:rPr>
              <a:t>new </a:t>
            </a:r>
            <a:r>
              <a:rPr sz="446" spc="-2">
                <a:latin typeface="Arial"/>
                <a:cs typeface="Arial"/>
              </a:rPr>
              <a:t>features </a:t>
            </a:r>
            <a:r>
              <a:rPr sz="446">
                <a:latin typeface="Arial"/>
                <a:cs typeface="Arial"/>
              </a:rPr>
              <a:t>or </a:t>
            </a:r>
            <a:r>
              <a:rPr sz="446" spc="-2">
                <a:latin typeface="Arial"/>
                <a:cs typeface="Arial"/>
              </a:rPr>
              <a:t>aggregate data </a:t>
            </a:r>
            <a:r>
              <a:rPr sz="446">
                <a:latin typeface="Arial"/>
                <a:cs typeface="Arial"/>
              </a:rPr>
              <a:t>if</a:t>
            </a:r>
            <a:r>
              <a:rPr sz="446" spc="-21">
                <a:latin typeface="Arial"/>
                <a:cs typeface="Arial"/>
              </a:rPr>
              <a:t> </a:t>
            </a:r>
            <a:r>
              <a:rPr sz="446" spc="-6">
                <a:latin typeface="Arial"/>
                <a:cs typeface="Arial"/>
              </a:rPr>
              <a:t>necessary.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488">
              <a:latin typeface="Arial"/>
              <a:cs typeface="Arial"/>
            </a:endParaRPr>
          </a:p>
          <a:p>
            <a:pPr marL="5394" marR="204423">
              <a:lnSpc>
                <a:spcPct val="110900"/>
              </a:lnSpc>
            </a:pPr>
            <a:r>
              <a:rPr sz="446" spc="-2">
                <a:latin typeface="Arial"/>
                <a:cs typeface="Arial"/>
              </a:rPr>
              <a:t>Time </a:t>
            </a:r>
            <a:r>
              <a:rPr sz="446">
                <a:latin typeface="Arial"/>
                <a:cs typeface="Arial"/>
              </a:rPr>
              <a:t>Series </a:t>
            </a:r>
            <a:r>
              <a:rPr sz="446" spc="-2">
                <a:latin typeface="Arial"/>
                <a:cs typeface="Arial"/>
              </a:rPr>
              <a:t>Data: If your dataset involves </a:t>
            </a:r>
            <a:r>
              <a:rPr sz="446">
                <a:latin typeface="Arial"/>
                <a:cs typeface="Arial"/>
              </a:rPr>
              <a:t>time series </a:t>
            </a:r>
            <a:r>
              <a:rPr sz="446" spc="-2">
                <a:latin typeface="Arial"/>
                <a:cs typeface="Arial"/>
              </a:rPr>
              <a:t>data (e.g., hourly energy  consumption), </a:t>
            </a:r>
            <a:r>
              <a:rPr sz="446">
                <a:latin typeface="Arial"/>
                <a:cs typeface="Arial"/>
              </a:rPr>
              <a:t>consider </a:t>
            </a:r>
            <a:r>
              <a:rPr sz="446" spc="-2">
                <a:latin typeface="Arial"/>
                <a:cs typeface="Arial"/>
              </a:rPr>
              <a:t>resampling, </a:t>
            </a:r>
            <a:r>
              <a:rPr sz="446">
                <a:latin typeface="Arial"/>
                <a:cs typeface="Arial"/>
              </a:rPr>
              <a:t>smoothing, or </a:t>
            </a:r>
            <a:r>
              <a:rPr sz="446" spc="-2">
                <a:latin typeface="Arial"/>
                <a:cs typeface="Arial"/>
              </a:rPr>
              <a:t>aggregating the data to </a:t>
            </a:r>
            <a:r>
              <a:rPr sz="446">
                <a:latin typeface="Arial"/>
                <a:cs typeface="Arial"/>
              </a:rPr>
              <a:t>a suitable  </a:t>
            </a:r>
            <a:r>
              <a:rPr sz="446" spc="-2">
                <a:latin typeface="Arial"/>
                <a:cs typeface="Arial"/>
              </a:rPr>
              <a:t>granularity </a:t>
            </a:r>
            <a:r>
              <a:rPr sz="446">
                <a:latin typeface="Arial"/>
                <a:cs typeface="Arial"/>
              </a:rPr>
              <a:t>for </a:t>
            </a:r>
            <a:r>
              <a:rPr sz="446" spc="-2">
                <a:latin typeface="Arial"/>
                <a:cs typeface="Arial"/>
              </a:rPr>
              <a:t>your</a:t>
            </a:r>
            <a:r>
              <a:rPr sz="446" spc="-28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analysis.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31">
              <a:latin typeface="Arial"/>
              <a:cs typeface="Arial"/>
            </a:endParaRPr>
          </a:p>
          <a:p>
            <a:pPr marL="5394" marR="2158">
              <a:lnSpc>
                <a:spcPct val="111400"/>
              </a:lnSpc>
            </a:pPr>
            <a:r>
              <a:rPr sz="446">
                <a:latin typeface="Arial"/>
                <a:cs typeface="Arial"/>
              </a:rPr>
              <a:t>Data </a:t>
            </a:r>
            <a:r>
              <a:rPr sz="446" spc="-6">
                <a:latin typeface="Arial"/>
                <a:cs typeface="Arial"/>
              </a:rPr>
              <a:t>Visualization: </a:t>
            </a:r>
            <a:r>
              <a:rPr sz="446" spc="-2">
                <a:latin typeface="Arial"/>
                <a:cs typeface="Arial"/>
              </a:rPr>
              <a:t>Create visualizations to </a:t>
            </a:r>
            <a:r>
              <a:rPr sz="446">
                <a:latin typeface="Arial"/>
                <a:cs typeface="Arial"/>
              </a:rPr>
              <a:t>gain insights </a:t>
            </a:r>
            <a:r>
              <a:rPr sz="446" spc="-2">
                <a:latin typeface="Arial"/>
                <a:cs typeface="Arial"/>
              </a:rPr>
              <a:t>into energy </a:t>
            </a:r>
            <a:r>
              <a:rPr sz="446">
                <a:latin typeface="Arial"/>
                <a:cs typeface="Arial"/>
              </a:rPr>
              <a:t>consumption </a:t>
            </a:r>
            <a:r>
              <a:rPr sz="446" spc="-2">
                <a:latin typeface="Arial"/>
                <a:cs typeface="Arial"/>
              </a:rPr>
              <a:t>trends and  patterns. </a:t>
            </a:r>
            <a:r>
              <a:rPr sz="446">
                <a:latin typeface="Arial"/>
                <a:cs typeface="Arial"/>
              </a:rPr>
              <a:t>Matplotlib or Seaborn can help </a:t>
            </a:r>
            <a:r>
              <a:rPr sz="446" spc="-2">
                <a:latin typeface="Arial"/>
                <a:cs typeface="Arial"/>
              </a:rPr>
              <a:t>with data visualization </a:t>
            </a:r>
            <a:r>
              <a:rPr sz="446">
                <a:latin typeface="Arial"/>
                <a:cs typeface="Arial"/>
              </a:rPr>
              <a:t>in</a:t>
            </a:r>
            <a:r>
              <a:rPr sz="446" spc="-68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Python.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531">
              <a:latin typeface="Arial"/>
              <a:cs typeface="Arial"/>
            </a:endParaRPr>
          </a:p>
          <a:p>
            <a:pPr marL="5394" marR="31014">
              <a:lnSpc>
                <a:spcPct val="110900"/>
              </a:lnSpc>
            </a:pPr>
            <a:r>
              <a:rPr sz="446">
                <a:latin typeface="Arial"/>
                <a:cs typeface="Arial"/>
              </a:rPr>
              <a:t>Feature </a:t>
            </a:r>
            <a:r>
              <a:rPr sz="446" spc="-2">
                <a:latin typeface="Arial"/>
                <a:cs typeface="Arial"/>
              </a:rPr>
              <a:t>Engineering: Depending </a:t>
            </a:r>
            <a:r>
              <a:rPr sz="446">
                <a:latin typeface="Arial"/>
                <a:cs typeface="Arial"/>
              </a:rPr>
              <a:t>on </a:t>
            </a:r>
            <a:r>
              <a:rPr sz="446" spc="-2">
                <a:latin typeface="Arial"/>
                <a:cs typeface="Arial"/>
              </a:rPr>
              <a:t>your project </a:t>
            </a:r>
            <a:r>
              <a:rPr sz="446">
                <a:latin typeface="Arial"/>
                <a:cs typeface="Arial"/>
              </a:rPr>
              <a:t>goals, </a:t>
            </a:r>
            <a:r>
              <a:rPr sz="446" spc="-2">
                <a:latin typeface="Arial"/>
                <a:cs typeface="Arial"/>
              </a:rPr>
              <a:t>engineer features that </a:t>
            </a:r>
            <a:r>
              <a:rPr sz="446">
                <a:latin typeface="Arial"/>
                <a:cs typeface="Arial"/>
              </a:rPr>
              <a:t>may help in  modeling </a:t>
            </a:r>
            <a:r>
              <a:rPr sz="446" spc="-2">
                <a:latin typeface="Arial"/>
                <a:cs typeface="Arial"/>
              </a:rPr>
              <a:t>energy </a:t>
            </a:r>
            <a:r>
              <a:rPr sz="446">
                <a:latin typeface="Arial"/>
                <a:cs typeface="Arial"/>
              </a:rPr>
              <a:t>consumption more </a:t>
            </a:r>
            <a:r>
              <a:rPr sz="446" spc="-6">
                <a:latin typeface="Arial"/>
                <a:cs typeface="Arial"/>
              </a:rPr>
              <a:t>effectively. </a:t>
            </a:r>
            <a:r>
              <a:rPr sz="446">
                <a:latin typeface="Arial"/>
                <a:cs typeface="Arial"/>
              </a:rPr>
              <a:t>For </a:t>
            </a:r>
            <a:r>
              <a:rPr sz="446" spc="-2">
                <a:latin typeface="Arial"/>
                <a:cs typeface="Arial"/>
              </a:rPr>
              <a:t>example, you </a:t>
            </a:r>
            <a:r>
              <a:rPr sz="446">
                <a:latin typeface="Arial"/>
                <a:cs typeface="Arial"/>
              </a:rPr>
              <a:t>could </a:t>
            </a:r>
            <a:r>
              <a:rPr sz="446" spc="-2">
                <a:latin typeface="Arial"/>
                <a:cs typeface="Arial"/>
              </a:rPr>
              <a:t>create features that  </a:t>
            </a:r>
            <a:r>
              <a:rPr sz="446">
                <a:latin typeface="Arial"/>
                <a:cs typeface="Arial"/>
              </a:rPr>
              <a:t>capture time-of-day </a:t>
            </a:r>
            <a:r>
              <a:rPr sz="446" spc="-2">
                <a:latin typeface="Arial"/>
                <a:cs typeface="Arial"/>
              </a:rPr>
              <a:t>patterns, day </a:t>
            </a:r>
            <a:r>
              <a:rPr sz="446">
                <a:latin typeface="Arial"/>
                <a:cs typeface="Arial"/>
              </a:rPr>
              <a:t>of </a:t>
            </a:r>
            <a:r>
              <a:rPr sz="446" spc="-2">
                <a:latin typeface="Arial"/>
                <a:cs typeface="Arial"/>
              </a:rPr>
              <a:t>the </a:t>
            </a:r>
            <a:r>
              <a:rPr sz="446">
                <a:latin typeface="Arial"/>
                <a:cs typeface="Arial"/>
              </a:rPr>
              <a:t>week, or</a:t>
            </a:r>
            <a:r>
              <a:rPr sz="446" spc="-55">
                <a:latin typeface="Arial"/>
                <a:cs typeface="Arial"/>
              </a:rPr>
              <a:t> </a:t>
            </a:r>
            <a:r>
              <a:rPr sz="446" spc="-6">
                <a:latin typeface="Arial"/>
                <a:cs typeface="Arial"/>
              </a:rPr>
              <a:t>seasonality.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31">
              <a:latin typeface="Arial"/>
              <a:cs typeface="Arial"/>
            </a:endParaRPr>
          </a:p>
          <a:p>
            <a:pPr marL="5394" marR="30475">
              <a:lnSpc>
                <a:spcPct val="111400"/>
              </a:lnSpc>
            </a:pPr>
            <a:r>
              <a:rPr sz="446">
                <a:latin typeface="Arial"/>
                <a:cs typeface="Arial"/>
              </a:rPr>
              <a:t>Data </a:t>
            </a:r>
            <a:r>
              <a:rPr sz="446" spc="-2">
                <a:latin typeface="Arial"/>
                <a:cs typeface="Arial"/>
              </a:rPr>
              <a:t>Splitting: If you're building </a:t>
            </a:r>
            <a:r>
              <a:rPr sz="446">
                <a:latin typeface="Arial"/>
                <a:cs typeface="Arial"/>
              </a:rPr>
              <a:t>a </a:t>
            </a:r>
            <a:r>
              <a:rPr sz="446" spc="-2">
                <a:latin typeface="Arial"/>
                <a:cs typeface="Arial"/>
              </a:rPr>
              <a:t>predictive </a:t>
            </a:r>
            <a:r>
              <a:rPr sz="446">
                <a:latin typeface="Arial"/>
                <a:cs typeface="Arial"/>
              </a:rPr>
              <a:t>model, split </a:t>
            </a:r>
            <a:r>
              <a:rPr sz="446" spc="-2">
                <a:latin typeface="Arial"/>
                <a:cs typeface="Arial"/>
              </a:rPr>
              <a:t>the dataset into </a:t>
            </a:r>
            <a:r>
              <a:rPr sz="446">
                <a:latin typeface="Arial"/>
                <a:cs typeface="Arial"/>
              </a:rPr>
              <a:t>training and </a:t>
            </a:r>
            <a:r>
              <a:rPr sz="446" spc="-2">
                <a:latin typeface="Arial"/>
                <a:cs typeface="Arial"/>
              </a:rPr>
              <a:t>testing  </a:t>
            </a:r>
            <a:r>
              <a:rPr sz="446">
                <a:latin typeface="Arial"/>
                <a:cs typeface="Arial"/>
              </a:rPr>
              <a:t>sets. This is </a:t>
            </a:r>
            <a:r>
              <a:rPr sz="446" spc="-2">
                <a:latin typeface="Arial"/>
                <a:cs typeface="Arial"/>
              </a:rPr>
              <a:t>important </a:t>
            </a:r>
            <a:r>
              <a:rPr sz="446">
                <a:latin typeface="Arial"/>
                <a:cs typeface="Arial"/>
              </a:rPr>
              <a:t>for model</a:t>
            </a:r>
            <a:r>
              <a:rPr sz="446" spc="-47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evaluation.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31">
              <a:latin typeface="Arial"/>
              <a:cs typeface="Arial"/>
            </a:endParaRPr>
          </a:p>
          <a:p>
            <a:pPr marL="5394" marR="45038">
              <a:lnSpc>
                <a:spcPct val="111000"/>
              </a:lnSpc>
              <a:spcBef>
                <a:spcPts val="2"/>
              </a:spcBef>
            </a:pPr>
            <a:r>
              <a:rPr sz="446" spc="-2">
                <a:latin typeface="Arial"/>
                <a:cs typeface="Arial"/>
              </a:rPr>
              <a:t>Save Preprocessed Data: Save the preprocessed data, </a:t>
            </a:r>
            <a:r>
              <a:rPr sz="446">
                <a:latin typeface="Arial"/>
                <a:cs typeface="Arial"/>
              </a:rPr>
              <a:t>so </a:t>
            </a:r>
            <a:r>
              <a:rPr sz="446" spc="-2">
                <a:latin typeface="Arial"/>
                <a:cs typeface="Arial"/>
              </a:rPr>
              <a:t>you don't need to repeat these  steps every </a:t>
            </a:r>
            <a:r>
              <a:rPr sz="446">
                <a:latin typeface="Arial"/>
                <a:cs typeface="Arial"/>
              </a:rPr>
              <a:t>time </a:t>
            </a:r>
            <a:r>
              <a:rPr sz="446" spc="-2">
                <a:latin typeface="Arial"/>
                <a:cs typeface="Arial"/>
              </a:rPr>
              <a:t>you run your project. </a:t>
            </a:r>
            <a:r>
              <a:rPr sz="446" spc="-11">
                <a:latin typeface="Arial"/>
                <a:cs typeface="Arial"/>
              </a:rPr>
              <a:t>You </a:t>
            </a:r>
            <a:r>
              <a:rPr sz="446">
                <a:latin typeface="Arial"/>
                <a:cs typeface="Arial"/>
              </a:rPr>
              <a:t>can </a:t>
            </a:r>
            <a:r>
              <a:rPr sz="446" spc="-2">
                <a:latin typeface="Arial"/>
                <a:cs typeface="Arial"/>
              </a:rPr>
              <a:t>use </a:t>
            </a:r>
            <a:r>
              <a:rPr sz="446">
                <a:latin typeface="Arial"/>
                <a:cs typeface="Arial"/>
              </a:rPr>
              <a:t>Pandas </a:t>
            </a:r>
            <a:r>
              <a:rPr sz="446" spc="-2">
                <a:latin typeface="Arial"/>
                <a:cs typeface="Arial"/>
              </a:rPr>
              <a:t>to save data to </a:t>
            </a:r>
            <a:r>
              <a:rPr sz="446">
                <a:latin typeface="Arial"/>
                <a:cs typeface="Arial"/>
              </a:rPr>
              <a:t>CSV or </a:t>
            </a:r>
            <a:r>
              <a:rPr sz="446" spc="-2">
                <a:latin typeface="Arial"/>
                <a:cs typeface="Arial"/>
              </a:rPr>
              <a:t>another  </a:t>
            </a:r>
            <a:r>
              <a:rPr sz="446">
                <a:latin typeface="Arial"/>
                <a:cs typeface="Arial"/>
              </a:rPr>
              <a:t>format.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31">
              <a:latin typeface="Arial"/>
              <a:cs typeface="Arial"/>
            </a:endParaRPr>
          </a:p>
          <a:p>
            <a:pPr marL="5394" marR="39914">
              <a:lnSpc>
                <a:spcPct val="111100"/>
              </a:lnSpc>
            </a:pPr>
            <a:r>
              <a:rPr sz="446" spc="-2">
                <a:latin typeface="Arial"/>
                <a:cs typeface="Arial"/>
              </a:rPr>
              <a:t>Once you've </a:t>
            </a:r>
            <a:r>
              <a:rPr sz="446">
                <a:latin typeface="Arial"/>
                <a:cs typeface="Arial"/>
              </a:rPr>
              <a:t>completed </a:t>
            </a:r>
            <a:r>
              <a:rPr sz="446" spc="-2">
                <a:latin typeface="Arial"/>
                <a:cs typeface="Arial"/>
              </a:rPr>
              <a:t>these steps, you'll </a:t>
            </a:r>
            <a:r>
              <a:rPr sz="446">
                <a:latin typeface="Arial"/>
                <a:cs typeface="Arial"/>
              </a:rPr>
              <a:t>be </a:t>
            </a:r>
            <a:r>
              <a:rPr sz="446" spc="-2">
                <a:latin typeface="Arial"/>
                <a:cs typeface="Arial"/>
              </a:rPr>
              <a:t>ready to proceed with your project, whether </a:t>
            </a:r>
            <a:r>
              <a:rPr sz="446">
                <a:latin typeface="Arial"/>
                <a:cs typeface="Arial"/>
              </a:rPr>
              <a:t>it  </a:t>
            </a:r>
            <a:r>
              <a:rPr sz="446" spc="-2">
                <a:latin typeface="Arial"/>
                <a:cs typeface="Arial"/>
              </a:rPr>
              <a:t>involves </a:t>
            </a:r>
            <a:r>
              <a:rPr sz="446">
                <a:latin typeface="Arial"/>
                <a:cs typeface="Arial"/>
              </a:rPr>
              <a:t>building </a:t>
            </a:r>
            <a:r>
              <a:rPr sz="446" spc="-2">
                <a:latin typeface="Arial"/>
                <a:cs typeface="Arial"/>
              </a:rPr>
              <a:t>predictive </a:t>
            </a:r>
            <a:r>
              <a:rPr sz="446">
                <a:latin typeface="Arial"/>
                <a:cs typeface="Arial"/>
              </a:rPr>
              <a:t>models, </a:t>
            </a:r>
            <a:r>
              <a:rPr sz="446" spc="-2">
                <a:latin typeface="Arial"/>
                <a:cs typeface="Arial"/>
              </a:rPr>
              <a:t>analyzing energy </a:t>
            </a:r>
            <a:r>
              <a:rPr sz="446">
                <a:latin typeface="Arial"/>
                <a:cs typeface="Arial"/>
              </a:rPr>
              <a:t>consumption </a:t>
            </a:r>
            <a:r>
              <a:rPr sz="446" spc="-2">
                <a:latin typeface="Arial"/>
                <a:cs typeface="Arial"/>
              </a:rPr>
              <a:t>patterns, </a:t>
            </a:r>
            <a:r>
              <a:rPr sz="446">
                <a:latin typeface="Arial"/>
                <a:cs typeface="Arial"/>
              </a:rPr>
              <a:t>or </a:t>
            </a:r>
            <a:r>
              <a:rPr sz="446" spc="-2">
                <a:latin typeface="Arial"/>
                <a:cs typeface="Arial"/>
              </a:rPr>
              <a:t>any other  </a:t>
            </a:r>
            <a:r>
              <a:rPr sz="446">
                <a:latin typeface="Arial"/>
                <a:cs typeface="Arial"/>
              </a:rPr>
              <a:t>specific </a:t>
            </a:r>
            <a:r>
              <a:rPr sz="446" spc="-2">
                <a:latin typeface="Arial"/>
                <a:cs typeface="Arial"/>
              </a:rPr>
              <a:t>goals you have </a:t>
            </a:r>
            <a:r>
              <a:rPr sz="446">
                <a:latin typeface="Arial"/>
                <a:cs typeface="Arial"/>
              </a:rPr>
              <a:t>in mind. </a:t>
            </a:r>
            <a:r>
              <a:rPr sz="446" spc="-2">
                <a:latin typeface="Arial"/>
                <a:cs typeface="Arial"/>
              </a:rPr>
              <a:t>If you have </a:t>
            </a:r>
            <a:r>
              <a:rPr sz="446">
                <a:latin typeface="Arial"/>
                <a:cs typeface="Arial"/>
              </a:rPr>
              <a:t>a more specific </a:t>
            </a:r>
            <a:r>
              <a:rPr sz="446" spc="-2">
                <a:latin typeface="Arial"/>
                <a:cs typeface="Arial"/>
              </a:rPr>
              <a:t>dataset </a:t>
            </a:r>
            <a:r>
              <a:rPr sz="446">
                <a:latin typeface="Arial"/>
                <a:cs typeface="Arial"/>
              </a:rPr>
              <a:t>or </a:t>
            </a:r>
            <a:r>
              <a:rPr sz="446" spc="-2">
                <a:latin typeface="Arial"/>
                <a:cs typeface="Arial"/>
              </a:rPr>
              <a:t>project </a:t>
            </a:r>
            <a:r>
              <a:rPr sz="446">
                <a:latin typeface="Arial"/>
                <a:cs typeface="Arial"/>
              </a:rPr>
              <a:t>in mind, </a:t>
            </a:r>
            <a:r>
              <a:rPr sz="446" spc="-2">
                <a:latin typeface="Arial"/>
                <a:cs typeface="Arial"/>
              </a:rPr>
              <a:t>feel  </a:t>
            </a:r>
            <a:r>
              <a:rPr sz="446">
                <a:latin typeface="Arial"/>
                <a:cs typeface="Arial"/>
              </a:rPr>
              <a:t>free </a:t>
            </a:r>
            <a:r>
              <a:rPr sz="446" spc="-2">
                <a:latin typeface="Arial"/>
                <a:cs typeface="Arial"/>
              </a:rPr>
              <a:t>to provide </a:t>
            </a:r>
            <a:r>
              <a:rPr sz="446">
                <a:latin typeface="Arial"/>
                <a:cs typeface="Arial"/>
              </a:rPr>
              <a:t>more details, and I can </a:t>
            </a:r>
            <a:r>
              <a:rPr sz="446" spc="-4">
                <a:latin typeface="Arial"/>
                <a:cs typeface="Arial"/>
              </a:rPr>
              <a:t>offer </a:t>
            </a:r>
            <a:r>
              <a:rPr sz="446">
                <a:latin typeface="Arial"/>
                <a:cs typeface="Arial"/>
              </a:rPr>
              <a:t>more </a:t>
            </a:r>
            <a:r>
              <a:rPr sz="446" spc="-2">
                <a:latin typeface="Arial"/>
                <a:cs typeface="Arial"/>
              </a:rPr>
              <a:t>tailored</a:t>
            </a:r>
            <a:r>
              <a:rPr sz="446" spc="-59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advice.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1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46" spc="-2">
                <a:latin typeface="Arial"/>
                <a:cs typeface="Arial"/>
              </a:rPr>
              <a:t>Program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1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510">
              <a:latin typeface="Arial"/>
              <a:cs typeface="Arial"/>
            </a:endParaRPr>
          </a:p>
          <a:p>
            <a:pPr marL="5394" marR="1133228">
              <a:lnSpc>
                <a:spcPct val="111400"/>
              </a:lnSpc>
            </a:pPr>
            <a:r>
              <a:rPr sz="446">
                <a:latin typeface="Arial"/>
                <a:cs typeface="Arial"/>
              </a:rPr>
              <a:t># </a:t>
            </a:r>
            <a:r>
              <a:rPr sz="446" spc="-2">
                <a:latin typeface="Arial"/>
                <a:cs typeface="Arial"/>
              </a:rPr>
              <a:t>Input: </a:t>
            </a:r>
            <a:r>
              <a:rPr sz="446">
                <a:latin typeface="Arial"/>
                <a:cs typeface="Arial"/>
              </a:rPr>
              <a:t>Sample daily </a:t>
            </a:r>
            <a:r>
              <a:rPr sz="446" spc="-2">
                <a:latin typeface="Arial"/>
                <a:cs typeface="Arial"/>
              </a:rPr>
              <a:t>energy </a:t>
            </a:r>
            <a:r>
              <a:rPr sz="446">
                <a:latin typeface="Arial"/>
                <a:cs typeface="Arial"/>
              </a:rPr>
              <a:t>consumption </a:t>
            </a:r>
            <a:r>
              <a:rPr sz="446" spc="-2">
                <a:latin typeface="Arial"/>
                <a:cs typeface="Arial"/>
              </a:rPr>
              <a:t>data  energy_data </a:t>
            </a:r>
            <a:r>
              <a:rPr sz="446">
                <a:latin typeface="Arial"/>
                <a:cs typeface="Arial"/>
              </a:rPr>
              <a:t>=</a:t>
            </a:r>
            <a:r>
              <a:rPr sz="446" spc="-15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[</a:t>
            </a:r>
            <a:endParaRPr sz="446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706958" y="3200504"/>
            <a:ext cx="2006207" cy="1517263"/>
          </a:xfrm>
          <a:prstGeom prst="rect">
            <a:avLst/>
          </a:prstGeom>
        </p:spPr>
        <p:txBody>
          <a:bodyPr vert="horz" wrap="square" lIns="0" tIns="11057" rIns="0" bIns="0" rtlCol="0">
            <a:spAutoFit/>
          </a:bodyPr>
          <a:lstStyle/>
          <a:p>
            <a:pPr marL="68770">
              <a:lnSpc>
                <a:spcPct val="100000"/>
              </a:lnSpc>
              <a:spcBef>
                <a:spcPts val="87"/>
              </a:spcBef>
            </a:pPr>
            <a:r>
              <a:rPr sz="446" spc="-2">
                <a:latin typeface="Arial"/>
                <a:cs typeface="Arial"/>
              </a:rPr>
              <a:t>{'date': '2023-10-01', 'consumption_kWh':</a:t>
            </a:r>
            <a:r>
              <a:rPr sz="446" spc="-53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100},</a:t>
            </a:r>
            <a:endParaRPr sz="446">
              <a:latin typeface="Arial"/>
              <a:cs typeface="Arial"/>
            </a:endParaRPr>
          </a:p>
          <a:p>
            <a:pPr marL="68770">
              <a:lnSpc>
                <a:spcPct val="100000"/>
              </a:lnSpc>
              <a:spcBef>
                <a:spcPts val="47"/>
              </a:spcBef>
            </a:pPr>
            <a:r>
              <a:rPr sz="446" spc="-2">
                <a:latin typeface="Arial"/>
                <a:cs typeface="Arial"/>
              </a:rPr>
              <a:t>{'date': '2023-10-02', 'consumption_kWh':</a:t>
            </a:r>
            <a:r>
              <a:rPr sz="446" spc="-53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120},</a:t>
            </a:r>
            <a:endParaRPr sz="446">
              <a:latin typeface="Arial"/>
              <a:cs typeface="Arial"/>
            </a:endParaRPr>
          </a:p>
          <a:p>
            <a:pPr marL="68770">
              <a:lnSpc>
                <a:spcPct val="100000"/>
              </a:lnSpc>
              <a:spcBef>
                <a:spcPts val="15"/>
              </a:spcBef>
            </a:pPr>
            <a:r>
              <a:rPr sz="446" spc="-2">
                <a:latin typeface="Arial"/>
                <a:cs typeface="Arial"/>
              </a:rPr>
              <a:t>{'date': '2023-10-03', 'consumption_kWh':</a:t>
            </a:r>
            <a:r>
              <a:rPr sz="446" spc="-32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90},</a:t>
            </a:r>
            <a:endParaRPr sz="446">
              <a:latin typeface="Arial"/>
              <a:cs typeface="Arial"/>
            </a:endParaRPr>
          </a:p>
          <a:p>
            <a:pPr marL="68770">
              <a:lnSpc>
                <a:spcPct val="100000"/>
              </a:lnSpc>
              <a:spcBef>
                <a:spcPts val="55"/>
              </a:spcBef>
            </a:pPr>
            <a:r>
              <a:rPr sz="446">
                <a:latin typeface="Arial"/>
                <a:cs typeface="Arial"/>
              </a:rPr>
              <a:t># Add more </a:t>
            </a:r>
            <a:r>
              <a:rPr sz="446" spc="-2">
                <a:latin typeface="Arial"/>
                <a:cs typeface="Arial"/>
              </a:rPr>
              <a:t>data </a:t>
            </a:r>
            <a:r>
              <a:rPr sz="446">
                <a:latin typeface="Arial"/>
                <a:cs typeface="Arial"/>
              </a:rPr>
              <a:t>points</a:t>
            </a:r>
            <a:r>
              <a:rPr sz="446" spc="-30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here</a:t>
            </a:r>
            <a:endParaRPr sz="44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97"/>
              </a:spcBef>
            </a:pPr>
            <a:r>
              <a:rPr sz="446">
                <a:latin typeface="Arial"/>
                <a:cs typeface="Arial"/>
              </a:rPr>
              <a:t>]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488">
              <a:latin typeface="Arial"/>
              <a:cs typeface="Arial"/>
            </a:endParaRPr>
          </a:p>
          <a:p>
            <a:pPr marL="5394" marR="633766">
              <a:lnSpc>
                <a:spcPct val="110500"/>
              </a:lnSpc>
            </a:pPr>
            <a:r>
              <a:rPr sz="446">
                <a:latin typeface="Arial"/>
                <a:cs typeface="Arial"/>
              </a:rPr>
              <a:t># </a:t>
            </a:r>
            <a:r>
              <a:rPr sz="446" spc="-2">
                <a:latin typeface="Arial"/>
                <a:cs typeface="Arial"/>
              </a:rPr>
              <a:t>Output: </a:t>
            </a:r>
            <a:r>
              <a:rPr sz="446">
                <a:latin typeface="Arial"/>
                <a:cs typeface="Arial"/>
              </a:rPr>
              <a:t>Calculate </a:t>
            </a:r>
            <a:r>
              <a:rPr sz="446" spc="-2">
                <a:latin typeface="Arial"/>
                <a:cs typeface="Arial"/>
              </a:rPr>
              <a:t>average </a:t>
            </a:r>
            <a:r>
              <a:rPr sz="446">
                <a:latin typeface="Arial"/>
                <a:cs typeface="Arial"/>
              </a:rPr>
              <a:t>daily </a:t>
            </a:r>
            <a:r>
              <a:rPr sz="446" spc="-2">
                <a:latin typeface="Arial"/>
                <a:cs typeface="Arial"/>
              </a:rPr>
              <a:t>energy </a:t>
            </a:r>
            <a:r>
              <a:rPr sz="446">
                <a:latin typeface="Arial"/>
                <a:cs typeface="Arial"/>
              </a:rPr>
              <a:t>consumption  def</a:t>
            </a:r>
            <a:r>
              <a:rPr sz="446" spc="-6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calculate_average_consumption(data):</a:t>
            </a:r>
            <a:endParaRPr sz="446">
              <a:latin typeface="Arial"/>
              <a:cs typeface="Arial"/>
            </a:endParaRPr>
          </a:p>
          <a:p>
            <a:pPr marL="68770" marR="1381880">
              <a:lnSpc>
                <a:spcPct val="110700"/>
              </a:lnSpc>
              <a:spcBef>
                <a:spcPts val="4"/>
              </a:spcBef>
            </a:pPr>
            <a:r>
              <a:rPr sz="446" spc="-2">
                <a:latin typeface="Arial"/>
                <a:cs typeface="Arial"/>
              </a:rPr>
              <a:t>total_consumption </a:t>
            </a:r>
            <a:r>
              <a:rPr sz="446">
                <a:latin typeface="Arial"/>
                <a:cs typeface="Arial"/>
              </a:rPr>
              <a:t>=</a:t>
            </a:r>
            <a:r>
              <a:rPr sz="446" spc="-57"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0  for </a:t>
            </a:r>
            <a:r>
              <a:rPr sz="446" spc="-2">
                <a:latin typeface="Arial"/>
                <a:cs typeface="Arial"/>
              </a:rPr>
              <a:t>entry </a:t>
            </a:r>
            <a:r>
              <a:rPr sz="446">
                <a:latin typeface="Arial"/>
                <a:cs typeface="Arial"/>
              </a:rPr>
              <a:t>in</a:t>
            </a:r>
            <a:r>
              <a:rPr sz="446" spc="-28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data:</a:t>
            </a:r>
            <a:endParaRPr sz="446">
              <a:latin typeface="Arial"/>
              <a:cs typeface="Arial"/>
            </a:endParaRPr>
          </a:p>
          <a:p>
            <a:pPr marL="68770" marR="667477" indent="63377">
              <a:lnSpc>
                <a:spcPct val="111400"/>
              </a:lnSpc>
            </a:pPr>
            <a:r>
              <a:rPr sz="446" spc="-2">
                <a:latin typeface="Arial"/>
                <a:cs typeface="Arial"/>
              </a:rPr>
              <a:t>total_consumption </a:t>
            </a:r>
            <a:r>
              <a:rPr sz="446">
                <a:latin typeface="Arial"/>
                <a:cs typeface="Arial"/>
              </a:rPr>
              <a:t>+= </a:t>
            </a:r>
            <a:r>
              <a:rPr sz="446" spc="-2">
                <a:latin typeface="Arial"/>
                <a:cs typeface="Arial"/>
              </a:rPr>
              <a:t>entry['consumption_kWh']  num_entries </a:t>
            </a:r>
            <a:r>
              <a:rPr sz="446">
                <a:latin typeface="Arial"/>
                <a:cs typeface="Arial"/>
              </a:rPr>
              <a:t>=</a:t>
            </a:r>
            <a:r>
              <a:rPr sz="446" spc="-8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len(data)</a:t>
            </a:r>
            <a:endParaRPr sz="446">
              <a:latin typeface="Arial"/>
              <a:cs typeface="Arial"/>
            </a:endParaRPr>
          </a:p>
          <a:p>
            <a:pPr marL="68770" marR="491371">
              <a:lnSpc>
                <a:spcPts val="595"/>
              </a:lnSpc>
              <a:spcBef>
                <a:spcPts val="25"/>
              </a:spcBef>
            </a:pPr>
            <a:r>
              <a:rPr sz="446" spc="-2">
                <a:latin typeface="Arial"/>
                <a:cs typeface="Arial"/>
              </a:rPr>
              <a:t>average_consumption </a:t>
            </a:r>
            <a:r>
              <a:rPr sz="446">
                <a:latin typeface="Arial"/>
                <a:cs typeface="Arial"/>
              </a:rPr>
              <a:t>= </a:t>
            </a:r>
            <a:r>
              <a:rPr sz="446" spc="-2">
                <a:latin typeface="Arial"/>
                <a:cs typeface="Arial"/>
              </a:rPr>
              <a:t>total_consumption </a:t>
            </a:r>
            <a:r>
              <a:rPr sz="446">
                <a:latin typeface="Arial"/>
                <a:cs typeface="Arial"/>
              </a:rPr>
              <a:t>/ </a:t>
            </a:r>
            <a:r>
              <a:rPr sz="446" spc="-2">
                <a:latin typeface="Arial"/>
                <a:cs typeface="Arial"/>
              </a:rPr>
              <a:t>num_entries  return</a:t>
            </a:r>
            <a:r>
              <a:rPr sz="446" spc="-11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average_consumption</a:t>
            </a:r>
            <a:endParaRPr sz="4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95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46">
                <a:latin typeface="Arial"/>
                <a:cs typeface="Arial"/>
              </a:rPr>
              <a:t># Main</a:t>
            </a:r>
            <a:r>
              <a:rPr sz="446" spc="-30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program</a:t>
            </a:r>
            <a:endParaRPr sz="44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47"/>
              </a:spcBef>
              <a:tabLst>
                <a:tab pos="113269"/>
                <a:tab pos="332795"/>
              </a:tabLst>
            </a:pPr>
            <a:r>
              <a:rPr sz="446">
                <a:latin typeface="Arial"/>
                <a:cs typeface="Arial"/>
              </a:rPr>
              <a:t>if</a:t>
            </a:r>
            <a:r>
              <a:rPr sz="446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6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46">
                <a:latin typeface="Arial"/>
                <a:cs typeface="Arial"/>
              </a:rPr>
              <a:t>name</a:t>
            </a:r>
            <a:r>
              <a:rPr sz="446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6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46">
                <a:latin typeface="Arial"/>
                <a:cs typeface="Arial"/>
              </a:rPr>
              <a:t>== </a:t>
            </a:r>
            <a:r>
              <a:rPr sz="446" spc="-4">
                <a:latin typeface="Arial"/>
                <a:cs typeface="Arial"/>
              </a:rPr>
              <a:t>"</a:t>
            </a:r>
            <a:r>
              <a:rPr sz="446" u="sng" spc="-4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6">
                <a:latin typeface="Arial"/>
                <a:cs typeface="Arial"/>
              </a:rPr>
              <a:t>main</a:t>
            </a:r>
            <a:r>
              <a:rPr sz="446" u="sng" spc="113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":</a:t>
            </a:r>
            <a:endParaRPr sz="446">
              <a:latin typeface="Arial"/>
              <a:cs typeface="Arial"/>
            </a:endParaRPr>
          </a:p>
          <a:p>
            <a:pPr marL="68770">
              <a:lnSpc>
                <a:spcPct val="100000"/>
              </a:lnSpc>
              <a:spcBef>
                <a:spcPts val="15"/>
              </a:spcBef>
            </a:pPr>
            <a:r>
              <a:rPr sz="446" spc="-2">
                <a:latin typeface="Arial"/>
                <a:cs typeface="Arial"/>
              </a:rPr>
              <a:t>average_daily_consumption </a:t>
            </a:r>
            <a:r>
              <a:rPr sz="446">
                <a:latin typeface="Arial"/>
                <a:cs typeface="Arial"/>
              </a:rPr>
              <a:t>=</a:t>
            </a:r>
            <a:r>
              <a:rPr sz="446" spc="-15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calculate_average_consumption(energy_data)</a:t>
            </a:r>
            <a:endParaRPr sz="446">
              <a:latin typeface="Arial"/>
              <a:cs typeface="Arial"/>
            </a:endParaRPr>
          </a:p>
          <a:p>
            <a:pPr marL="68770">
              <a:lnSpc>
                <a:spcPct val="100000"/>
              </a:lnSpc>
              <a:spcBef>
                <a:spcPts val="55"/>
              </a:spcBef>
            </a:pPr>
            <a:r>
              <a:rPr sz="446" spc="-6">
                <a:latin typeface="Arial"/>
                <a:cs typeface="Arial"/>
              </a:rPr>
              <a:t>print("Average </a:t>
            </a:r>
            <a:r>
              <a:rPr sz="446">
                <a:latin typeface="Arial"/>
                <a:cs typeface="Arial"/>
              </a:rPr>
              <a:t>Daily </a:t>
            </a:r>
            <a:r>
              <a:rPr sz="446" spc="-2">
                <a:latin typeface="Arial"/>
                <a:cs typeface="Arial"/>
              </a:rPr>
              <a:t>Energy Consumption:</a:t>
            </a:r>
            <a:r>
              <a:rPr sz="446" spc="-11">
                <a:latin typeface="Arial"/>
                <a:cs typeface="Arial"/>
              </a:rPr>
              <a:t> </a:t>
            </a:r>
            <a:r>
              <a:rPr sz="446" spc="-2">
                <a:latin typeface="Arial"/>
                <a:cs typeface="Arial"/>
              </a:rPr>
              <a:t>{:.2f}</a:t>
            </a:r>
            <a:endParaRPr sz="44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97"/>
              </a:spcBef>
            </a:pPr>
            <a:r>
              <a:rPr sz="446" spc="-2">
                <a:latin typeface="Arial"/>
                <a:cs typeface="Arial"/>
              </a:rPr>
              <a:t>kWh".format(average_daily_consumption))</a:t>
            </a:r>
            <a:endParaRPr sz="446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3484791" y="4130708"/>
            <a:ext cx="1772388" cy="1740564"/>
          </a:xfrm>
          <a:custGeom>
            <a:rect l="l" t="t" r="r" b="b"/>
            <a:pathLst>
              <a:path w="4173220" h="4098290">
                <a:moveTo>
                  <a:pt x="4172736" y="0"/>
                </a:moveTo>
                <a:lnTo>
                  <a:pt x="0" y="0"/>
                </a:lnTo>
                <a:lnTo>
                  <a:pt x="0" y="4098048"/>
                </a:lnTo>
                <a:lnTo>
                  <a:pt x="4172736" y="4098048"/>
                </a:lnTo>
                <a:lnTo>
                  <a:pt x="4172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9099" y="4402719"/>
            <a:ext cx="1392128" cy="179514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5124" marR="2158" algn="ctr">
              <a:lnSpc>
                <a:spcPct val="100800"/>
              </a:lnSpc>
              <a:spcBef>
                <a:spcPts val="40"/>
              </a:spcBef>
            </a:pPr>
            <a:r>
              <a:rPr sz="1359" spc="-11">
                <a:solidFill>
                  <a:srgbClr val="FFFFFF"/>
                </a:solidFill>
              </a:rPr>
              <a:t>Development</a:t>
            </a:r>
            <a:r>
              <a:rPr sz="1359" spc="-87">
                <a:solidFill>
                  <a:srgbClr val="FFFFFF"/>
                </a:solidFill>
              </a:rPr>
              <a:t> </a:t>
            </a:r>
            <a:r>
              <a:rPr sz="1359" spc="-25">
                <a:solidFill>
                  <a:srgbClr val="FFFFFF"/>
                </a:solidFill>
              </a:rPr>
              <a:t>For  </a:t>
            </a:r>
            <a:r>
              <a:rPr sz="1359" spc="2">
                <a:solidFill>
                  <a:srgbClr val="FFFFFF"/>
                </a:solidFill>
              </a:rPr>
              <a:t>Measure </a:t>
            </a:r>
            <a:r>
              <a:rPr sz="1359" spc="-8">
                <a:solidFill>
                  <a:srgbClr val="FFFFFF"/>
                </a:solidFill>
              </a:rPr>
              <a:t>Energy  </a:t>
            </a:r>
            <a:r>
              <a:rPr sz="1359">
                <a:solidFill>
                  <a:srgbClr val="FFFFFF"/>
                </a:solidFill>
              </a:rPr>
              <a:t>Consumption</a:t>
            </a:r>
            <a:endParaRPr sz="1359"/>
          </a:p>
        </p:txBody>
      </p:sp>
      <p:sp>
        <p:nvSpPr>
          <p:cNvPr id="4" name="object 4"/>
          <p:cNvSpPr/>
          <p:nvPr/>
        </p:nvSpPr>
        <p:spPr>
          <a:xfrm>
            <a:off x="2487384" y="4352720"/>
            <a:ext cx="864079" cy="135145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471631" y="4425750"/>
            <a:ext cx="1053940" cy="667207"/>
          </a:xfrm>
          <a:prstGeom prst="rect">
            <a:avLst/>
          </a:prstGeom>
        </p:spPr>
        <p:txBody>
          <a:bodyPr vert="horz" wrap="square" lIns="0" tIns="7282" rIns="0" bIns="0" rtlCol="0">
            <a:spAutoFit/>
          </a:bodyPr>
          <a:lstStyle/>
          <a:p>
            <a:pPr marL="18878">
              <a:lnSpc>
                <a:spcPct val="100000"/>
              </a:lnSpc>
              <a:spcBef>
                <a:spcPts val="57"/>
              </a:spcBef>
              <a:tabLst>
                <a:tab pos="746226"/>
              </a:tabLst>
            </a:pPr>
            <a:r>
              <a:rPr sz="743" b="1" spc="8">
                <a:latin typeface="Trebuchet MS"/>
                <a:cs typeface="Trebuchet MS"/>
              </a:rPr>
              <a:t>Powering</a:t>
            </a:r>
            <a:r>
              <a:rPr sz="743" b="1" spc="-76">
                <a:latin typeface="Trebuchet MS"/>
                <a:cs typeface="Trebuchet MS"/>
              </a:rPr>
              <a:t> </a:t>
            </a:r>
            <a:r>
              <a:rPr sz="743" b="1" spc="19">
                <a:latin typeface="Trebuchet MS"/>
                <a:cs typeface="Trebuchet MS"/>
              </a:rPr>
              <a:t>up</a:t>
            </a:r>
            <a:r>
              <a:rPr sz="743" b="1" spc="-57">
                <a:latin typeface="Trebuchet MS"/>
                <a:cs typeface="Trebuchet MS"/>
              </a:rPr>
              <a:t> </a:t>
            </a:r>
            <a:r>
              <a:rPr sz="743" b="1" spc="15">
                <a:latin typeface="Trebuchet MS"/>
                <a:cs typeface="Trebuchet MS"/>
              </a:rPr>
              <a:t>E</a:t>
            </a:r>
            <a:r>
              <a:rPr sz="743" spc="15">
                <a:latin typeface="Times New Roman"/>
                <a:cs typeface="Times New Roman"/>
              </a:rPr>
              <a:t>	</a:t>
            </a:r>
            <a:r>
              <a:rPr sz="743" b="1" spc="-6">
                <a:latin typeface="Trebuchet MS"/>
                <a:cs typeface="Trebuchet MS"/>
              </a:rPr>
              <a:t>ciency</a:t>
            </a:r>
            <a:endParaRPr sz="743">
              <a:latin typeface="Trebuchet MS"/>
              <a:cs typeface="Trebuchet MS"/>
            </a:endParaRPr>
          </a:p>
          <a:p>
            <a:pPr marL="5394" marR="2427" indent="186894" algn="r">
              <a:lnSpc>
                <a:spcPct val="118400"/>
              </a:lnSpc>
              <a:spcBef>
                <a:spcPts val="730"/>
              </a:spcBef>
            </a:pPr>
            <a:r>
              <a:rPr sz="403" spc="17">
                <a:latin typeface="Verdana"/>
                <a:cs typeface="Verdana"/>
              </a:rPr>
              <a:t>Welcome</a:t>
            </a:r>
            <a:r>
              <a:rPr sz="403" spc="-30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to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13">
                <a:latin typeface="Verdana"/>
                <a:cs typeface="Verdana"/>
              </a:rPr>
              <a:t>our</a:t>
            </a:r>
            <a:r>
              <a:rPr sz="403" spc="-42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presentation</a:t>
            </a:r>
            <a:r>
              <a:rPr sz="403" spc="-13">
                <a:latin typeface="Verdana"/>
                <a:cs typeface="Verdana"/>
              </a:rPr>
              <a:t> </a:t>
            </a:r>
            <a:r>
              <a:rPr sz="403" spc="6">
                <a:latin typeface="Verdana"/>
                <a:cs typeface="Verdana"/>
              </a:rPr>
              <a:t>on </a:t>
            </a:r>
            <a:r>
              <a:rPr sz="403">
                <a:latin typeface="Times New Roman"/>
                <a:cs typeface="Times New Roman"/>
              </a:rPr>
              <a:t> </a:t>
            </a:r>
            <a:r>
              <a:rPr sz="425" i="1" spc="-4">
                <a:latin typeface="Verdana"/>
                <a:cs typeface="Verdana"/>
              </a:rPr>
              <a:t>energy</a:t>
            </a:r>
            <a:r>
              <a:rPr sz="425" i="1" spc="-15">
                <a:latin typeface="Verdana"/>
                <a:cs typeface="Verdana"/>
              </a:rPr>
              <a:t> </a:t>
            </a:r>
            <a:r>
              <a:rPr sz="425" i="1">
                <a:latin typeface="Verdana"/>
                <a:cs typeface="Verdana"/>
              </a:rPr>
              <a:t>consumption</a:t>
            </a:r>
            <a:r>
              <a:rPr sz="425" i="1" spc="21">
                <a:latin typeface="Verdana"/>
                <a:cs typeface="Verdana"/>
              </a:rPr>
              <a:t> </a:t>
            </a:r>
            <a:r>
              <a:rPr sz="425" i="1" spc="-4">
                <a:latin typeface="Verdana"/>
                <a:cs typeface="Verdana"/>
              </a:rPr>
              <a:t>measurement</a:t>
            </a:r>
            <a:r>
              <a:rPr sz="403" spc="-4">
                <a:latin typeface="Verdana"/>
                <a:cs typeface="Verdana"/>
              </a:rPr>
              <a:t>! </a:t>
            </a:r>
            <a:r>
              <a:rPr sz="403">
                <a:latin typeface="Times New Roman"/>
                <a:cs typeface="Times New Roman"/>
              </a:rPr>
              <a:t> </a:t>
            </a:r>
            <a:r>
              <a:rPr sz="403" spc="-6">
                <a:latin typeface="Verdana"/>
                <a:cs typeface="Verdana"/>
              </a:rPr>
              <a:t>Today,</a:t>
            </a:r>
            <a:r>
              <a:rPr sz="403" spc="-93">
                <a:latin typeface="Verdana"/>
                <a:cs typeface="Verdana"/>
              </a:rPr>
              <a:t> </a:t>
            </a:r>
            <a:r>
              <a:rPr sz="403" spc="-4">
                <a:latin typeface="Verdana"/>
                <a:cs typeface="Verdana"/>
              </a:rPr>
              <a:t>we'll</a:t>
            </a:r>
            <a:r>
              <a:rPr sz="403" spc="-25">
                <a:latin typeface="Verdana"/>
                <a:cs typeface="Verdana"/>
              </a:rPr>
              <a:t> </a:t>
            </a:r>
            <a:r>
              <a:rPr sz="403" spc="15">
                <a:latin typeface="Verdana"/>
                <a:cs typeface="Verdana"/>
              </a:rPr>
              <a:t>be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exploring</a:t>
            </a:r>
            <a:r>
              <a:rPr sz="403" spc="6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the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secrets</a:t>
            </a:r>
            <a:r>
              <a:rPr sz="403" spc="-48">
                <a:latin typeface="Verdana"/>
                <a:cs typeface="Verdana"/>
              </a:rPr>
              <a:t> </a:t>
            </a:r>
            <a:r>
              <a:rPr sz="403" spc="6">
                <a:latin typeface="Verdana"/>
                <a:cs typeface="Verdana"/>
              </a:rPr>
              <a:t>of </a:t>
            </a:r>
            <a:r>
              <a:rPr sz="403">
                <a:latin typeface="Times New Roman"/>
                <a:cs typeface="Times New Roman"/>
              </a:rPr>
              <a:t> </a:t>
            </a:r>
            <a:r>
              <a:rPr sz="403" spc="11">
                <a:latin typeface="Verdana"/>
                <a:cs typeface="Verdana"/>
              </a:rPr>
              <a:t>measuring and</a:t>
            </a:r>
            <a:r>
              <a:rPr sz="403" spc="47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optimizing</a:t>
            </a:r>
            <a:r>
              <a:rPr sz="403" spc="53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energy </a:t>
            </a:r>
            <a:r>
              <a:rPr sz="403">
                <a:latin typeface="Times New Roman"/>
                <a:cs typeface="Times New Roman"/>
              </a:rPr>
              <a:t> </a:t>
            </a:r>
            <a:r>
              <a:rPr sz="403" spc="8">
                <a:latin typeface="Verdana"/>
                <a:cs typeface="Verdana"/>
              </a:rPr>
              <a:t>usage</a:t>
            </a:r>
            <a:r>
              <a:rPr sz="403" spc="-32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to</a:t>
            </a:r>
            <a:r>
              <a:rPr sz="403" spc="-28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improve</a:t>
            </a:r>
            <a:r>
              <a:rPr sz="403" spc="-8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efﬁciency</a:t>
            </a:r>
            <a:r>
              <a:rPr sz="403" spc="-32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and</a:t>
            </a:r>
            <a:r>
              <a:rPr sz="403" spc="-13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reduce</a:t>
            </a:r>
            <a:endParaRPr sz="403">
              <a:latin typeface="Verdana"/>
              <a:cs typeface="Verdana"/>
            </a:endParaRPr>
          </a:p>
          <a:p>
            <a:pPr marR="2158" algn="r">
              <a:lnSpc>
                <a:spcPct val="100000"/>
              </a:lnSpc>
              <a:spcBef>
                <a:spcPts val="149"/>
              </a:spcBef>
            </a:pPr>
            <a:r>
              <a:rPr sz="403" spc="-8">
                <a:latin typeface="Verdana"/>
                <a:cs typeface="Verdana"/>
              </a:rPr>
              <a:t>c</a:t>
            </a:r>
            <a:r>
              <a:rPr sz="403" spc="-6">
                <a:latin typeface="Verdana"/>
                <a:cs typeface="Verdana"/>
              </a:rPr>
              <a:t>o</a:t>
            </a:r>
            <a:r>
              <a:rPr sz="403" spc="-8">
                <a:latin typeface="Verdana"/>
                <a:cs typeface="Verdana"/>
              </a:rPr>
              <a:t>sts</a:t>
            </a:r>
            <a:r>
              <a:rPr sz="403">
                <a:latin typeface="Verdana"/>
                <a:cs typeface="Verdana"/>
              </a:rPr>
              <a:t>.</a:t>
            </a:r>
            <a:endParaRPr sz="40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5709" y="4159190"/>
            <a:ext cx="1546271" cy="1741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2459546" y="4159182"/>
            <a:ext cx="1546119" cy="1741374"/>
            <a:chOff x="2459547" y="4159182"/>
            <a:chExt cx="1546119" cy="1741374"/>
          </a:xfrm>
        </p:grpSpPr>
        <p:sp>
          <p:nvSpPr>
            <p:cNvPr id="3" name="object 3"/>
            <p:cNvSpPr/>
            <p:nvPr/>
          </p:nvSpPr>
          <p:spPr>
            <a:xfrm>
              <a:off x="2459547" y="4159182"/>
              <a:ext cx="1546119" cy="1741374"/>
            </a:xfrm>
            <a:custGeom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5442" y="4352720"/>
              <a:ext cx="1093854" cy="135145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40943" y="4434429"/>
            <a:ext cx="1047737" cy="926917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425" b="1" spc="11">
                <a:latin typeface="Times New Roman"/>
                <a:cs typeface="Times New Roman"/>
              </a:rPr>
              <a:t>Tools </a:t>
            </a:r>
            <a:r>
              <a:rPr sz="425" b="1" spc="8">
                <a:latin typeface="Times New Roman"/>
                <a:cs typeface="Times New Roman"/>
              </a:rPr>
              <a:t>for </a:t>
            </a:r>
            <a:r>
              <a:rPr sz="425" b="1" spc="13">
                <a:latin typeface="Times New Roman"/>
                <a:cs typeface="Times New Roman"/>
              </a:rPr>
              <a:t>Measuring </a:t>
            </a:r>
            <a:r>
              <a:rPr sz="425" b="1" spc="8">
                <a:latin typeface="Times New Roman"/>
                <a:cs typeface="Times New Roman"/>
              </a:rPr>
              <a:t>Energy</a:t>
            </a:r>
            <a:r>
              <a:rPr sz="425" b="1" spc="-62">
                <a:latin typeface="Times New Roman"/>
                <a:cs typeface="Times New Roman"/>
              </a:rPr>
              <a:t> </a:t>
            </a:r>
            <a:r>
              <a:rPr sz="425" b="1" spc="17">
                <a:latin typeface="Times New Roman"/>
                <a:cs typeface="Times New Roman"/>
              </a:rPr>
              <a:t>Consumption</a:t>
            </a:r>
            <a:endParaRPr sz="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467">
              <a:latin typeface="Times New Roman"/>
              <a:cs typeface="Times New Roman"/>
            </a:endParaRPr>
          </a:p>
          <a:p>
            <a:pPr marL="5394" marR="35599">
              <a:lnSpc>
                <a:spcPct val="105500"/>
              </a:lnSpc>
            </a:pPr>
            <a:r>
              <a:rPr sz="403">
                <a:latin typeface="Verdana"/>
                <a:cs typeface="Verdana"/>
              </a:rPr>
              <a:t>There </a:t>
            </a:r>
            <a:r>
              <a:rPr sz="403" spc="-4">
                <a:latin typeface="Verdana"/>
                <a:cs typeface="Verdana"/>
              </a:rPr>
              <a:t>are </a:t>
            </a:r>
            <a:r>
              <a:rPr sz="403" spc="17">
                <a:latin typeface="Verdana"/>
                <a:cs typeface="Verdana"/>
              </a:rPr>
              <a:t>many </a:t>
            </a:r>
            <a:r>
              <a:rPr sz="403" spc="4">
                <a:latin typeface="Verdana"/>
                <a:cs typeface="Verdana"/>
              </a:rPr>
              <a:t>tools </a:t>
            </a:r>
            <a:r>
              <a:rPr sz="403" spc="-2">
                <a:latin typeface="Verdana"/>
                <a:cs typeface="Verdana"/>
              </a:rPr>
              <a:t>available </a:t>
            </a:r>
            <a:r>
              <a:rPr sz="403" spc="2">
                <a:latin typeface="Verdana"/>
                <a:cs typeface="Verdana"/>
              </a:rPr>
              <a:t>for  </a:t>
            </a:r>
            <a:r>
              <a:rPr sz="403" spc="11">
                <a:latin typeface="Verdana"/>
                <a:cs typeface="Verdana"/>
              </a:rPr>
              <a:t>measuring </a:t>
            </a:r>
            <a:r>
              <a:rPr sz="403" spc="4">
                <a:latin typeface="Verdana"/>
                <a:cs typeface="Verdana"/>
              </a:rPr>
              <a:t>energy </a:t>
            </a:r>
            <a:r>
              <a:rPr sz="403" spc="11">
                <a:latin typeface="Verdana"/>
                <a:cs typeface="Verdana"/>
              </a:rPr>
              <a:t>consumption,  </a:t>
            </a:r>
            <a:r>
              <a:rPr sz="403" spc="13">
                <a:latin typeface="Verdana"/>
                <a:cs typeface="Verdana"/>
              </a:rPr>
              <a:t>including </a:t>
            </a:r>
            <a:r>
              <a:rPr sz="403" spc="4">
                <a:latin typeface="Verdana"/>
                <a:cs typeface="Verdana"/>
              </a:rPr>
              <a:t>smart </a:t>
            </a:r>
            <a:r>
              <a:rPr sz="403" spc="-2">
                <a:latin typeface="Verdana"/>
                <a:cs typeface="Verdana"/>
              </a:rPr>
              <a:t>meters, </a:t>
            </a:r>
            <a:r>
              <a:rPr sz="403" spc="2">
                <a:latin typeface="Verdana"/>
                <a:cs typeface="Verdana"/>
              </a:rPr>
              <a:t>submeters,  </a:t>
            </a:r>
            <a:r>
              <a:rPr sz="403" spc="8">
                <a:latin typeface="Verdana"/>
                <a:cs typeface="Verdana"/>
              </a:rPr>
              <a:t>and energy </a:t>
            </a:r>
            <a:r>
              <a:rPr sz="403" spc="19">
                <a:latin typeface="Verdana"/>
                <a:cs typeface="Verdana"/>
              </a:rPr>
              <a:t>management </a:t>
            </a:r>
            <a:r>
              <a:rPr sz="403">
                <a:latin typeface="Verdana"/>
                <a:cs typeface="Verdana"/>
              </a:rPr>
              <a:t>systems.  </a:t>
            </a:r>
            <a:r>
              <a:rPr sz="403" spc="2">
                <a:latin typeface="Verdana"/>
                <a:cs typeface="Verdana"/>
              </a:rPr>
              <a:t>These</a:t>
            </a:r>
            <a:r>
              <a:rPr sz="403" spc="-25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tools</a:t>
            </a:r>
            <a:r>
              <a:rPr sz="403" spc="-48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can</a:t>
            </a:r>
            <a:r>
              <a:rPr sz="403" spc="-13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provide</a:t>
            </a:r>
            <a:r>
              <a:rPr sz="403" spc="-8">
                <a:latin typeface="Verdana"/>
                <a:cs typeface="Verdana"/>
              </a:rPr>
              <a:t> </a:t>
            </a:r>
            <a:r>
              <a:rPr sz="403" spc="-6">
                <a:latin typeface="Verdana"/>
                <a:cs typeface="Verdana"/>
              </a:rPr>
              <a:t>real-tim</a:t>
            </a:r>
            <a:r>
              <a:rPr sz="403" spc="-96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e</a:t>
            </a:r>
            <a:r>
              <a:rPr sz="403" spc="-25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data  </a:t>
            </a:r>
            <a:r>
              <a:rPr sz="403" spc="11">
                <a:latin typeface="Verdana"/>
                <a:cs typeface="Verdana"/>
              </a:rPr>
              <a:t>on </a:t>
            </a:r>
            <a:r>
              <a:rPr sz="403" spc="4">
                <a:latin typeface="Verdana"/>
                <a:cs typeface="Verdana"/>
              </a:rPr>
              <a:t>energy </a:t>
            </a:r>
            <a:r>
              <a:rPr sz="403" spc="8">
                <a:latin typeface="Verdana"/>
                <a:cs typeface="Verdana"/>
              </a:rPr>
              <a:t>usage </a:t>
            </a:r>
            <a:r>
              <a:rPr sz="403" spc="11">
                <a:latin typeface="Verdana"/>
                <a:cs typeface="Verdana"/>
              </a:rPr>
              <a:t>and help </a:t>
            </a:r>
            <a:r>
              <a:rPr sz="403" spc="4">
                <a:latin typeface="Verdana"/>
                <a:cs typeface="Verdana"/>
              </a:rPr>
              <a:t>identify  </a:t>
            </a:r>
            <a:r>
              <a:rPr sz="403" spc="-4">
                <a:latin typeface="Verdana"/>
                <a:cs typeface="Verdana"/>
              </a:rPr>
              <a:t>areas </a:t>
            </a:r>
            <a:r>
              <a:rPr sz="403">
                <a:latin typeface="Verdana"/>
                <a:cs typeface="Verdana"/>
              </a:rPr>
              <a:t>for </a:t>
            </a:r>
            <a:r>
              <a:rPr sz="403" spc="4">
                <a:latin typeface="Verdana"/>
                <a:cs typeface="Verdana"/>
              </a:rPr>
              <a:t>improvement. </a:t>
            </a:r>
            <a:r>
              <a:rPr sz="403" spc="6">
                <a:latin typeface="Verdana"/>
                <a:cs typeface="Verdana"/>
              </a:rPr>
              <a:t>By </a:t>
            </a:r>
            <a:r>
              <a:rPr sz="403" spc="8">
                <a:latin typeface="Verdana"/>
                <a:cs typeface="Verdana"/>
              </a:rPr>
              <a:t>using  </a:t>
            </a:r>
            <a:r>
              <a:rPr sz="403" spc="6">
                <a:latin typeface="Verdana"/>
                <a:cs typeface="Verdana"/>
              </a:rPr>
              <a:t>these </a:t>
            </a:r>
            <a:r>
              <a:rPr sz="403" spc="2">
                <a:latin typeface="Verdana"/>
                <a:cs typeface="Verdana"/>
              </a:rPr>
              <a:t>tools, </a:t>
            </a:r>
            <a:r>
              <a:rPr sz="403" spc="13">
                <a:latin typeface="Verdana"/>
                <a:cs typeface="Verdana"/>
              </a:rPr>
              <a:t>we </a:t>
            </a:r>
            <a:r>
              <a:rPr sz="403" spc="8">
                <a:latin typeface="Verdana"/>
                <a:cs typeface="Verdana"/>
              </a:rPr>
              <a:t>can </a:t>
            </a:r>
            <a:r>
              <a:rPr sz="403" spc="6">
                <a:latin typeface="Verdana"/>
                <a:cs typeface="Verdana"/>
              </a:rPr>
              <a:t>gain </a:t>
            </a:r>
            <a:r>
              <a:rPr sz="403" spc="2">
                <a:latin typeface="Verdana"/>
                <a:cs typeface="Verdana"/>
              </a:rPr>
              <a:t>a </a:t>
            </a:r>
            <a:r>
              <a:rPr sz="403" spc="8">
                <a:latin typeface="Verdana"/>
                <a:cs typeface="Verdana"/>
              </a:rPr>
              <a:t>better  </a:t>
            </a:r>
            <a:r>
              <a:rPr sz="403" spc="11">
                <a:latin typeface="Verdana"/>
                <a:cs typeface="Verdana"/>
              </a:rPr>
              <a:t>understanding </a:t>
            </a:r>
            <a:r>
              <a:rPr sz="403" spc="4">
                <a:latin typeface="Verdana"/>
                <a:cs typeface="Verdana"/>
              </a:rPr>
              <a:t>of </a:t>
            </a:r>
            <a:r>
              <a:rPr sz="403" spc="8">
                <a:latin typeface="Verdana"/>
                <a:cs typeface="Verdana"/>
              </a:rPr>
              <a:t>our </a:t>
            </a:r>
            <a:r>
              <a:rPr sz="403" spc="4">
                <a:latin typeface="Verdana"/>
                <a:cs typeface="Verdana"/>
              </a:rPr>
              <a:t>energy  </a:t>
            </a:r>
            <a:r>
              <a:rPr sz="403" spc="15">
                <a:latin typeface="Verdana"/>
                <a:cs typeface="Verdana"/>
              </a:rPr>
              <a:t>consumption </a:t>
            </a:r>
            <a:r>
              <a:rPr sz="403" spc="11">
                <a:latin typeface="Verdana"/>
                <a:cs typeface="Verdana"/>
              </a:rPr>
              <a:t>and </a:t>
            </a:r>
            <a:r>
              <a:rPr sz="403" spc="8">
                <a:latin typeface="Verdana"/>
                <a:cs typeface="Verdana"/>
              </a:rPr>
              <a:t>make informed  </a:t>
            </a:r>
            <a:r>
              <a:rPr sz="403" spc="4">
                <a:latin typeface="Verdana"/>
                <a:cs typeface="Verdana"/>
              </a:rPr>
              <a:t>decisions to </a:t>
            </a:r>
            <a:r>
              <a:rPr sz="403" spc="8">
                <a:latin typeface="Verdana"/>
                <a:cs typeface="Verdana"/>
              </a:rPr>
              <a:t>optimize</a:t>
            </a:r>
            <a:r>
              <a:rPr sz="403" spc="-72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efﬁciency.</a:t>
            </a:r>
            <a:endParaRPr sz="40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3327"/>
            <a:ext cx="7767006" cy="4367646"/>
            <a:chOff x="0" y="2843327"/>
            <a:chExt cx="7767006" cy="4367646"/>
          </a:xfrm>
        </p:grpSpPr>
        <p:sp>
          <p:nvSpPr>
            <p:cNvPr id="3" name="object 3"/>
            <p:cNvSpPr/>
            <p:nvPr/>
          </p:nvSpPr>
          <p:spPr>
            <a:xfrm>
              <a:off x="0" y="2843327"/>
              <a:ext cx="7767006" cy="436764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19736" y="2974084"/>
              <a:ext cx="3272660" cy="735977"/>
            </a:xfrm>
            <a:custGeom>
              <a:rect l="l" t="t" r="r" b="b"/>
              <a:pathLst>
                <a:path w="7705725" h="1732914">
                  <a:moveTo>
                    <a:pt x="7705374" y="0"/>
                  </a:moveTo>
                  <a:lnTo>
                    <a:pt x="0" y="0"/>
                  </a:lnTo>
                  <a:lnTo>
                    <a:pt x="0" y="1732769"/>
                  </a:lnTo>
                  <a:lnTo>
                    <a:pt x="7282464" y="1732769"/>
                  </a:lnTo>
                  <a:lnTo>
                    <a:pt x="7337968" y="1730236"/>
                  </a:lnTo>
                  <a:lnTo>
                    <a:pt x="7392192" y="1722839"/>
                  </a:lnTo>
                  <a:lnTo>
                    <a:pt x="7444313" y="1710805"/>
                  </a:lnTo>
                  <a:lnTo>
                    <a:pt x="7493691" y="1694154"/>
                  </a:lnTo>
                  <a:lnTo>
                    <a:pt x="7539685" y="1673187"/>
                  </a:lnTo>
                  <a:lnTo>
                    <a:pt x="7581565" y="1648187"/>
                  </a:lnTo>
                  <a:lnTo>
                    <a:pt x="7624907" y="1613504"/>
                  </a:lnTo>
                  <a:lnTo>
                    <a:pt x="7659380" y="1574889"/>
                  </a:lnTo>
                  <a:lnTo>
                    <a:pt x="7684617" y="1533348"/>
                  </a:lnTo>
                  <a:lnTo>
                    <a:pt x="7700162" y="1489420"/>
                  </a:lnTo>
                  <a:lnTo>
                    <a:pt x="7705374" y="1443947"/>
                  </a:lnTo>
                  <a:lnTo>
                    <a:pt x="7705374" y="0"/>
                  </a:lnTo>
                  <a:close/>
                </a:path>
              </a:pathLst>
            </a:custGeom>
            <a:solidFill>
              <a:srgbClr val="74C3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6622" y="3166194"/>
            <a:ext cx="1228158" cy="97243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1465" spc="19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65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174" y="3825853"/>
            <a:ext cx="3273200" cy="2690135"/>
          </a:xfrm>
          <a:custGeom>
            <a:rect l="l" t="t" r="r" b="b"/>
            <a:pathLst>
              <a:path w="7706994" h="6334125">
                <a:moveTo>
                  <a:pt x="7706837" y="0"/>
                </a:moveTo>
                <a:lnTo>
                  <a:pt x="0" y="0"/>
                </a:lnTo>
                <a:lnTo>
                  <a:pt x="0" y="6333756"/>
                </a:lnTo>
                <a:lnTo>
                  <a:pt x="7283744" y="6333756"/>
                </a:lnTo>
                <a:lnTo>
                  <a:pt x="7320961" y="6329687"/>
                </a:lnTo>
                <a:lnTo>
                  <a:pt x="7357719" y="6317507"/>
                </a:lnTo>
                <a:lnTo>
                  <a:pt x="7393472" y="6297537"/>
                </a:lnTo>
                <a:lnTo>
                  <a:pt x="7428585" y="6269995"/>
                </a:lnTo>
                <a:lnTo>
                  <a:pt x="7462510" y="6234918"/>
                </a:lnTo>
                <a:lnTo>
                  <a:pt x="7494971" y="6192627"/>
                </a:lnTo>
                <a:lnTo>
                  <a:pt x="7526060" y="6143378"/>
                </a:lnTo>
                <a:lnTo>
                  <a:pt x="7555504" y="6087225"/>
                </a:lnTo>
                <a:lnTo>
                  <a:pt x="7582936" y="6024506"/>
                </a:lnTo>
                <a:lnTo>
                  <a:pt x="7598389" y="5983998"/>
                </a:lnTo>
                <a:lnTo>
                  <a:pt x="7612746" y="5941707"/>
                </a:lnTo>
                <a:lnTo>
                  <a:pt x="7626370" y="5897733"/>
                </a:lnTo>
                <a:lnTo>
                  <a:pt x="7638715" y="5852306"/>
                </a:lnTo>
                <a:lnTo>
                  <a:pt x="7650327" y="5805297"/>
                </a:lnTo>
                <a:lnTo>
                  <a:pt x="7660843" y="5756898"/>
                </a:lnTo>
                <a:lnTo>
                  <a:pt x="7670261" y="5707246"/>
                </a:lnTo>
                <a:lnTo>
                  <a:pt x="7678765" y="5656560"/>
                </a:lnTo>
                <a:lnTo>
                  <a:pt x="7685989" y="5604769"/>
                </a:lnTo>
                <a:lnTo>
                  <a:pt x="7692390" y="5552054"/>
                </a:lnTo>
                <a:lnTo>
                  <a:pt x="7697510" y="5498470"/>
                </a:lnTo>
                <a:lnTo>
                  <a:pt x="7701534" y="5444255"/>
                </a:lnTo>
                <a:lnTo>
                  <a:pt x="7704368" y="5389391"/>
                </a:lnTo>
                <a:lnTo>
                  <a:pt x="7706197" y="5333878"/>
                </a:lnTo>
                <a:lnTo>
                  <a:pt x="7706837" y="5278127"/>
                </a:lnTo>
                <a:lnTo>
                  <a:pt x="7706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51512" y="4122375"/>
            <a:ext cx="2791537" cy="1977620"/>
          </a:xfrm>
          <a:prstGeom prst="rect">
            <a:avLst/>
          </a:prstGeom>
        </p:spPr>
        <p:txBody>
          <a:bodyPr vert="horz" wrap="square" lIns="0" tIns="5933" rIns="0" bIns="0" rtlCol="0">
            <a:spAutoFit/>
          </a:bodyPr>
          <a:lstStyle/>
          <a:p>
            <a:pPr marL="5394" marR="2158">
              <a:lnSpc>
                <a:spcPct val="125000"/>
              </a:lnSpc>
              <a:spcBef>
                <a:spcPts val="47"/>
              </a:spcBef>
              <a:tabLst>
                <a:tab pos="1438244"/>
                <a:tab pos="1776972"/>
              </a:tabLst>
            </a:pPr>
            <a:r>
              <a:rPr sz="1147" spc="23">
                <a:solidFill>
                  <a:srgbClr val="293579"/>
                </a:solidFill>
                <a:latin typeface="Verdana"/>
                <a:cs typeface="Verdana"/>
              </a:rPr>
              <a:t>We</a:t>
            </a:r>
            <a:r>
              <a:rPr sz="1147" spc="23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sz="1147" spc="23">
                <a:solidFill>
                  <a:srgbClr val="293579"/>
                </a:solidFill>
                <a:latin typeface="Verdana"/>
                <a:cs typeface="Verdana"/>
              </a:rPr>
              <a:t>co</a:t>
            </a:r>
            <a:r>
              <a:rPr sz="1147" spc="23">
                <a:solidFill>
                  <a:srgbClr val="25306E"/>
                </a:solidFill>
                <a:latin typeface="Verdana"/>
                <a:cs typeface="Verdana"/>
              </a:rPr>
              <a:t>me </a:t>
            </a:r>
            <a:r>
              <a:rPr sz="1147" spc="-6">
                <a:solidFill>
                  <a:srgbClr val="293579"/>
                </a:solidFill>
                <a:latin typeface="Verdana"/>
                <a:cs typeface="Verdana"/>
              </a:rPr>
              <a:t>to 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ur </a:t>
            </a:r>
            <a:r>
              <a:rPr sz="1147" spc="2">
                <a:solidFill>
                  <a:srgbClr val="25306E"/>
                </a:solidFill>
                <a:latin typeface="Verdana"/>
                <a:cs typeface="Verdana"/>
              </a:rPr>
              <a:t>p</a:t>
            </a:r>
            <a:r>
              <a:rPr sz="1147" spc="2">
                <a:solidFill>
                  <a:srgbClr val="293579"/>
                </a:solidFill>
                <a:latin typeface="Verdana"/>
                <a:cs typeface="Verdana"/>
              </a:rPr>
              <a:t>resen</a:t>
            </a:r>
            <a:r>
              <a:rPr sz="1147" spc="2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147" spc="2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sz="1147" spc="2">
                <a:solidFill>
                  <a:srgbClr val="25306E"/>
                </a:solidFill>
                <a:latin typeface="Verdana"/>
                <a:cs typeface="Verdana"/>
              </a:rPr>
              <a:t>tio</a:t>
            </a:r>
            <a:r>
              <a:rPr sz="1147" spc="2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sz="1147" spc="11">
                <a:solidFill>
                  <a:srgbClr val="25306E"/>
                </a:solidFill>
                <a:latin typeface="Verdana"/>
                <a:cs typeface="Verdana"/>
              </a:rPr>
              <a:t>on  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Opti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izi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g E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ne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y </a:t>
            </a:r>
            <a:r>
              <a:rPr sz="1147">
                <a:solidFill>
                  <a:srgbClr val="293579"/>
                </a:solidFill>
                <a:latin typeface="Verdana"/>
                <a:cs typeface="Verdana"/>
              </a:rPr>
              <a:t>Efﬁci</a:t>
            </a:r>
            <a:r>
              <a:rPr sz="1147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147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1147">
                <a:solidFill>
                  <a:srgbClr val="25306E"/>
                </a:solidFill>
                <a:latin typeface="Verdana"/>
                <a:cs typeface="Verdana"/>
              </a:rPr>
              <a:t>cy</a:t>
            </a:r>
            <a:r>
              <a:rPr sz="1147">
                <a:solidFill>
                  <a:srgbClr val="293579"/>
                </a:solidFill>
                <a:latin typeface="Verdana"/>
                <a:cs typeface="Verdana"/>
              </a:rPr>
              <a:t>. </a:t>
            </a:r>
            <a:r>
              <a:rPr sz="1147" spc="-74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147" spc="-74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his  </a:t>
            </a:r>
            <a:r>
              <a:rPr sz="1147" spc="4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sz="1147" spc="4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sz="1147" spc="4">
                <a:solidFill>
                  <a:srgbClr val="293579"/>
                </a:solidFill>
                <a:latin typeface="Verdana"/>
                <a:cs typeface="Verdana"/>
              </a:rPr>
              <a:t>sen</a:t>
            </a:r>
            <a:r>
              <a:rPr sz="1147" spc="4">
                <a:solidFill>
                  <a:srgbClr val="25306E"/>
                </a:solidFill>
                <a:latin typeface="Verdana"/>
                <a:cs typeface="Verdana"/>
              </a:rPr>
              <a:t>ta</a:t>
            </a:r>
            <a:r>
              <a:rPr sz="1147" spc="4">
                <a:solidFill>
                  <a:srgbClr val="293579"/>
                </a:solidFill>
                <a:latin typeface="Verdana"/>
                <a:cs typeface="Verdana"/>
              </a:rPr>
              <a:t>ti</a:t>
            </a:r>
            <a:r>
              <a:rPr sz="1147" spc="4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147" spc="4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1147" spc="4">
                <a:solidFill>
                  <a:srgbClr val="25306E"/>
                </a:solidFill>
                <a:latin typeface="Verdana"/>
                <a:cs typeface="Verdana"/>
              </a:rPr>
              <a:t>, </a:t>
            </a:r>
            <a:r>
              <a:rPr sz="1147" spc="23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il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l </a:t>
            </a:r>
            <a:r>
              <a:rPr sz="1147" spc="4">
                <a:solidFill>
                  <a:srgbClr val="293579"/>
                </a:solidFill>
                <a:latin typeface="Verdana"/>
                <a:cs typeface="Verdana"/>
              </a:rPr>
              <a:t>discuss  </a:t>
            </a:r>
            <a:r>
              <a:rPr sz="1147" spc="-6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147" spc="-6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147" spc="-6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147" spc="-6">
                <a:solidFill>
                  <a:srgbClr val="25306E"/>
                </a:solidFill>
                <a:latin typeface="Verdana"/>
                <a:cs typeface="Verdana"/>
              </a:rPr>
              <a:t>ategi</a:t>
            </a:r>
            <a:r>
              <a:rPr sz="1147" spc="-6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147" spc="-6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1147" spc="-13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-2">
                <a:solidFill>
                  <a:srgbClr val="293579"/>
                </a:solidFill>
                <a:latin typeface="Verdana"/>
                <a:cs typeface="Verdana"/>
              </a:rPr>
              <a:t>f</a:t>
            </a:r>
            <a:r>
              <a:rPr sz="1147" spc="-2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147" spc="-2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147" spc="-142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147" spc="6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sz="1147" spc="6">
                <a:solidFill>
                  <a:srgbClr val="293579"/>
                </a:solidFill>
                <a:latin typeface="Verdana"/>
                <a:cs typeface="Verdana"/>
              </a:rPr>
              <a:t>easuri</a:t>
            </a:r>
            <a:r>
              <a:rPr sz="1147" spc="6">
                <a:solidFill>
                  <a:srgbClr val="25306E"/>
                </a:solidFill>
                <a:latin typeface="Verdana"/>
                <a:cs typeface="Verdana"/>
              </a:rPr>
              <a:t>ng</a:t>
            </a:r>
            <a:r>
              <a:rPr sz="1147" spc="-19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11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sz="1147" spc="-42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15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147" spc="15">
                <a:solidFill>
                  <a:srgbClr val="25306E"/>
                </a:solidFill>
                <a:latin typeface="Verdana"/>
                <a:cs typeface="Verdana"/>
              </a:rPr>
              <a:t>ed</a:t>
            </a:r>
            <a:r>
              <a:rPr sz="1147" spc="15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sz="1147" spc="15">
                <a:solidFill>
                  <a:srgbClr val="25306E"/>
                </a:solidFill>
                <a:latin typeface="Verdana"/>
                <a:cs typeface="Verdana"/>
              </a:rPr>
              <a:t>ci</a:t>
            </a:r>
            <a:r>
              <a:rPr sz="1147" spc="15">
                <a:solidFill>
                  <a:srgbClr val="293579"/>
                </a:solidFill>
                <a:latin typeface="Verdana"/>
                <a:cs typeface="Verdana"/>
              </a:rPr>
              <a:t>ng  </a:t>
            </a:r>
            <a:r>
              <a:rPr sz="1147" spc="13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147" spc="13">
                <a:solidFill>
                  <a:srgbClr val="293579"/>
                </a:solidFill>
                <a:latin typeface="Verdana"/>
                <a:cs typeface="Verdana"/>
              </a:rPr>
              <a:t>ne</a:t>
            </a:r>
            <a:r>
              <a:rPr sz="1147" spc="13">
                <a:solidFill>
                  <a:srgbClr val="25306E"/>
                </a:solidFill>
                <a:latin typeface="Verdana"/>
                <a:cs typeface="Verdana"/>
              </a:rPr>
              <a:t>rg</a:t>
            </a:r>
            <a:r>
              <a:rPr sz="1147" spc="13">
                <a:solidFill>
                  <a:srgbClr val="293579"/>
                </a:solidFill>
                <a:latin typeface="Verdana"/>
                <a:cs typeface="Verdana"/>
              </a:rPr>
              <a:t>y </a:t>
            </a:r>
            <a:r>
              <a:rPr sz="1147" spc="25">
                <a:solidFill>
                  <a:srgbClr val="293579"/>
                </a:solidFill>
                <a:latin typeface="Verdana"/>
                <a:cs typeface="Verdana"/>
              </a:rPr>
              <a:t>c</a:t>
            </a:r>
            <a:r>
              <a:rPr sz="1147" spc="25">
                <a:solidFill>
                  <a:srgbClr val="25306E"/>
                </a:solidFill>
                <a:latin typeface="Verdana"/>
                <a:cs typeface="Verdana"/>
              </a:rPr>
              <a:t>ons</a:t>
            </a:r>
            <a:r>
              <a:rPr sz="1147" spc="25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sz="1147" spc="25">
                <a:solidFill>
                  <a:srgbClr val="25306E"/>
                </a:solidFill>
                <a:latin typeface="Verdana"/>
                <a:cs typeface="Verdana"/>
              </a:rPr>
              <a:t>mpt</a:t>
            </a:r>
            <a:r>
              <a:rPr sz="1147" spc="25">
                <a:solidFill>
                  <a:srgbClr val="293579"/>
                </a:solidFill>
                <a:latin typeface="Verdana"/>
                <a:cs typeface="Verdana"/>
              </a:rPr>
              <a:t>ion. 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ll </a:t>
            </a:r>
            <a:r>
              <a:rPr sz="1147" spc="-11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147" spc="-11">
                <a:solidFill>
                  <a:srgbClr val="25306E"/>
                </a:solidFill>
                <a:latin typeface="Verdana"/>
                <a:cs typeface="Verdana"/>
              </a:rPr>
              <a:t>xp</a:t>
            </a:r>
            <a:r>
              <a:rPr sz="1147" spc="-11">
                <a:solidFill>
                  <a:srgbClr val="293579"/>
                </a:solidFill>
                <a:latin typeface="Verdana"/>
                <a:cs typeface="Verdana"/>
              </a:rPr>
              <a:t>lo</a:t>
            </a:r>
            <a:r>
              <a:rPr sz="1147" spc="-11">
                <a:solidFill>
                  <a:srgbClr val="25306E"/>
                </a:solidFill>
                <a:latin typeface="Verdana"/>
                <a:cs typeface="Verdana"/>
              </a:rPr>
              <a:t>re  </a:t>
            </a:r>
            <a:r>
              <a:rPr sz="1147" spc="-19">
                <a:solidFill>
                  <a:srgbClr val="293579"/>
                </a:solidFill>
                <a:latin typeface="Verdana"/>
                <a:cs typeface="Verdana"/>
              </a:rPr>
              <a:t>v</a:t>
            </a:r>
            <a:r>
              <a:rPr sz="1147" spc="-19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147" spc="-19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147" spc="-19">
                <a:solidFill>
                  <a:srgbClr val="25306E"/>
                </a:solidFill>
                <a:latin typeface="Verdana"/>
                <a:cs typeface="Verdana"/>
              </a:rPr>
              <a:t>iou</a:t>
            </a:r>
            <a:r>
              <a:rPr sz="1147" spc="-19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147" spc="-28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147" spc="15">
                <a:solidFill>
                  <a:srgbClr val="25306E"/>
                </a:solidFill>
                <a:latin typeface="Verdana"/>
                <a:cs typeface="Verdana"/>
              </a:rPr>
              <a:t>techn</a:t>
            </a:r>
            <a:r>
              <a:rPr sz="1147" spc="15">
                <a:solidFill>
                  <a:srgbClr val="293579"/>
                </a:solidFill>
                <a:latin typeface="Verdana"/>
                <a:cs typeface="Verdana"/>
              </a:rPr>
              <a:t>iq</a:t>
            </a:r>
            <a:r>
              <a:rPr sz="1147" spc="15">
                <a:solidFill>
                  <a:srgbClr val="25306E"/>
                </a:solidFill>
                <a:latin typeface="Verdana"/>
                <a:cs typeface="Verdana"/>
              </a:rPr>
              <a:t>ues</a:t>
            </a:r>
            <a:r>
              <a:rPr sz="1147" spc="1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sz="1147" spc="19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147" spc="11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147" spc="11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147" spc="11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1147" spc="11">
                <a:solidFill>
                  <a:srgbClr val="293579"/>
                </a:solidFill>
                <a:latin typeface="Verdana"/>
                <a:cs typeface="Verdana"/>
              </a:rPr>
              <a:t>h</a:t>
            </a:r>
            <a:r>
              <a:rPr sz="1147" spc="11">
                <a:solidFill>
                  <a:srgbClr val="25306E"/>
                </a:solidFill>
                <a:latin typeface="Verdana"/>
                <a:cs typeface="Verdana"/>
              </a:rPr>
              <a:t>nol</a:t>
            </a:r>
            <a:r>
              <a:rPr sz="1147" spc="11">
                <a:solidFill>
                  <a:srgbClr val="293579"/>
                </a:solidFill>
                <a:latin typeface="Verdana"/>
                <a:cs typeface="Verdana"/>
              </a:rPr>
              <a:t>ogies  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at c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an 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h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147" spc="8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p </a:t>
            </a:r>
            <a:r>
              <a:rPr sz="1147" spc="4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147" spc="4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sz="1147" spc="4">
                <a:solidFill>
                  <a:srgbClr val="25306E"/>
                </a:solidFill>
                <a:latin typeface="Verdana"/>
                <a:cs typeface="Verdana"/>
              </a:rPr>
              <a:t>anizations </a:t>
            </a:r>
            <a:r>
              <a:rPr sz="1147" spc="-8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147" spc="-8">
                <a:solidFill>
                  <a:srgbClr val="293579"/>
                </a:solidFill>
                <a:latin typeface="Verdana"/>
                <a:cs typeface="Verdana"/>
              </a:rPr>
              <a:t>ch</a:t>
            </a:r>
            <a:r>
              <a:rPr sz="1147" spc="-8">
                <a:solidFill>
                  <a:srgbClr val="25306E"/>
                </a:solidFill>
                <a:latin typeface="Verdana"/>
                <a:cs typeface="Verdana"/>
              </a:rPr>
              <a:t>ieve  </a:t>
            </a:r>
            <a:r>
              <a:rPr sz="1147" spc="8">
                <a:solidFill>
                  <a:srgbClr val="25306E"/>
                </a:solidFill>
                <a:latin typeface="Verdana"/>
                <a:cs typeface="Verdana"/>
              </a:rPr>
              <a:t>their</a:t>
            </a:r>
            <a:r>
              <a:rPr sz="1147" spc="-13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13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147" spc="13">
                <a:solidFill>
                  <a:srgbClr val="293579"/>
                </a:solidFill>
                <a:latin typeface="Verdana"/>
                <a:cs typeface="Verdana"/>
              </a:rPr>
              <a:t>nerg</a:t>
            </a:r>
            <a:r>
              <a:rPr sz="1147" spc="13">
                <a:solidFill>
                  <a:srgbClr val="25306E"/>
                </a:solidFill>
                <a:latin typeface="Verdana"/>
                <a:cs typeface="Verdana"/>
              </a:rPr>
              <a:t>y</a:t>
            </a:r>
            <a:r>
              <a:rPr sz="1147" spc="-15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f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ﬁci</a:t>
            </a:r>
            <a:r>
              <a:rPr sz="1147" spc="19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147" spc="19">
                <a:solidFill>
                  <a:srgbClr val="25306E"/>
                </a:solidFill>
                <a:latin typeface="Verdana"/>
                <a:cs typeface="Verdana"/>
              </a:rPr>
              <a:t>ncy</a:t>
            </a:r>
            <a:r>
              <a:rPr sz="1147" spc="-149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2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sz="1147" spc="2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147" spc="2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147" spc="2">
                <a:solidFill>
                  <a:srgbClr val="293579"/>
                </a:solidFill>
                <a:latin typeface="Verdana"/>
                <a:cs typeface="Verdana"/>
              </a:rPr>
              <a:t>ls.</a:t>
            </a:r>
            <a:r>
              <a:rPr sz="1147" spc="-261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147" spc="-8">
                <a:solidFill>
                  <a:srgbClr val="293579"/>
                </a:solidFill>
                <a:latin typeface="Verdana"/>
                <a:cs typeface="Verdana"/>
              </a:rPr>
              <a:t>Le</a:t>
            </a:r>
            <a:r>
              <a:rPr sz="1147" spc="-8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147" spc="-8">
                <a:solidFill>
                  <a:srgbClr val="293579"/>
                </a:solidFill>
                <a:latin typeface="Verdana"/>
                <a:cs typeface="Verdana"/>
              </a:rPr>
              <a:t>'</a:t>
            </a:r>
            <a:r>
              <a:rPr sz="1147" spc="-8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1147" spc="-14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147" spc="23">
                <a:solidFill>
                  <a:srgbClr val="293579"/>
                </a:solidFill>
                <a:latin typeface="Verdana"/>
                <a:cs typeface="Verdana"/>
              </a:rPr>
              <a:t>g</a:t>
            </a:r>
            <a:r>
              <a:rPr sz="1147" spc="23">
                <a:solidFill>
                  <a:srgbClr val="25306E"/>
                </a:solidFill>
                <a:latin typeface="Verdana"/>
                <a:cs typeface="Verdana"/>
              </a:rPr>
              <a:t>et  </a:t>
            </a:r>
            <a:r>
              <a:rPr sz="1147" spc="-19">
                <a:solidFill>
                  <a:srgbClr val="25306E"/>
                </a:solidFill>
                <a:latin typeface="Verdana"/>
                <a:cs typeface="Verdana"/>
              </a:rPr>
              <a:t>sta</a:t>
            </a:r>
            <a:r>
              <a:rPr sz="1147" spc="-19">
                <a:solidFill>
                  <a:srgbClr val="293579"/>
                </a:solidFill>
                <a:latin typeface="Verdana"/>
                <a:cs typeface="Verdana"/>
              </a:rPr>
              <a:t>rted</a:t>
            </a:r>
            <a:r>
              <a:rPr sz="1147" spc="-19">
                <a:solidFill>
                  <a:srgbClr val="25306E"/>
                </a:solidFill>
                <a:latin typeface="Verdana"/>
                <a:cs typeface="Verdana"/>
              </a:rPr>
              <a:t>!</a:t>
            </a:r>
            <a:endParaRPr sz="1147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2459546" y="4159182"/>
            <a:ext cx="1546119" cy="1741374"/>
            <a:chOff x="2459547" y="4159182"/>
            <a:chExt cx="1546119" cy="1741374"/>
          </a:xfrm>
        </p:grpSpPr>
        <p:sp>
          <p:nvSpPr>
            <p:cNvPr id="3" name="object 3"/>
            <p:cNvSpPr/>
            <p:nvPr/>
          </p:nvSpPr>
          <p:spPr>
            <a:xfrm>
              <a:off x="2459547" y="4159182"/>
              <a:ext cx="1546119" cy="1741374"/>
            </a:xfrm>
            <a:custGeom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5442" y="4352720"/>
              <a:ext cx="1093854" cy="135145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40943" y="4438474"/>
            <a:ext cx="1048006" cy="919096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0"/>
              </a:spcBef>
            </a:pPr>
            <a:r>
              <a:rPr sz="531" b="1" spc="8">
                <a:latin typeface="Trebuchet MS"/>
                <a:cs typeface="Trebuchet MS"/>
              </a:rPr>
              <a:t>Optimizing Energy</a:t>
            </a:r>
            <a:r>
              <a:rPr sz="531" b="1" spc="-85">
                <a:latin typeface="Trebuchet MS"/>
                <a:cs typeface="Trebuchet MS"/>
              </a:rPr>
              <a:t> </a:t>
            </a:r>
            <a:r>
              <a:rPr sz="531" b="1" spc="11">
                <a:latin typeface="Trebuchet MS"/>
                <a:cs typeface="Trebuchet MS"/>
              </a:rPr>
              <a:t>Consumption</a:t>
            </a:r>
            <a:endParaRPr sz="531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764">
              <a:latin typeface="Trebuchet MS"/>
              <a:cs typeface="Trebuchet MS"/>
            </a:endParaRPr>
          </a:p>
          <a:p>
            <a:pPr marL="5394" marR="141316">
              <a:lnSpc>
                <a:spcPct val="105600"/>
              </a:lnSpc>
            </a:pPr>
            <a:r>
              <a:rPr sz="403" spc="19">
                <a:latin typeface="Verdana"/>
                <a:cs typeface="Verdana"/>
              </a:rPr>
              <a:t>Once</a:t>
            </a:r>
            <a:r>
              <a:rPr sz="403" spc="-28">
                <a:latin typeface="Verdana"/>
                <a:cs typeface="Verdana"/>
              </a:rPr>
              <a:t> </a:t>
            </a:r>
            <a:r>
              <a:rPr sz="403" spc="13">
                <a:latin typeface="Verdana"/>
                <a:cs typeface="Verdana"/>
              </a:rPr>
              <a:t>we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-2">
                <a:latin typeface="Verdana"/>
                <a:cs typeface="Verdana"/>
              </a:rPr>
              <a:t>have</a:t>
            </a:r>
            <a:r>
              <a:rPr sz="403" spc="-25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identiﬁed</a:t>
            </a:r>
            <a:r>
              <a:rPr sz="403" spc="-8">
                <a:latin typeface="Verdana"/>
                <a:cs typeface="Verdana"/>
              </a:rPr>
              <a:t> </a:t>
            </a:r>
            <a:r>
              <a:rPr sz="403" spc="-2">
                <a:latin typeface="Verdana"/>
                <a:cs typeface="Verdana"/>
              </a:rPr>
              <a:t>areas</a:t>
            </a:r>
            <a:r>
              <a:rPr sz="403" spc="-48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for  </a:t>
            </a:r>
            <a:r>
              <a:rPr sz="403" spc="4">
                <a:latin typeface="Verdana"/>
                <a:cs typeface="Verdana"/>
              </a:rPr>
              <a:t>improvement, </a:t>
            </a:r>
            <a:r>
              <a:rPr sz="403" spc="6">
                <a:latin typeface="Verdana"/>
                <a:cs typeface="Verdana"/>
              </a:rPr>
              <a:t>we </a:t>
            </a:r>
            <a:r>
              <a:rPr sz="403" spc="11">
                <a:latin typeface="Verdana"/>
                <a:cs typeface="Verdana"/>
              </a:rPr>
              <a:t>can </a:t>
            </a:r>
            <a:r>
              <a:rPr sz="403" spc="13">
                <a:latin typeface="Verdana"/>
                <a:cs typeface="Verdana"/>
              </a:rPr>
              <a:t>implement  </a:t>
            </a:r>
            <a:r>
              <a:rPr sz="403" spc="11">
                <a:latin typeface="Verdana"/>
                <a:cs typeface="Verdana"/>
              </a:rPr>
              <a:t>changes </a:t>
            </a:r>
            <a:r>
              <a:rPr sz="403" spc="4">
                <a:latin typeface="Verdana"/>
                <a:cs typeface="Verdana"/>
              </a:rPr>
              <a:t>to </a:t>
            </a:r>
            <a:r>
              <a:rPr sz="403" spc="8">
                <a:latin typeface="Verdana"/>
                <a:cs typeface="Verdana"/>
              </a:rPr>
              <a:t>optimize </a:t>
            </a:r>
            <a:r>
              <a:rPr sz="403" spc="4">
                <a:latin typeface="Verdana"/>
                <a:cs typeface="Verdana"/>
              </a:rPr>
              <a:t>energy  </a:t>
            </a:r>
            <a:r>
              <a:rPr sz="403" spc="15">
                <a:latin typeface="Verdana"/>
                <a:cs typeface="Verdana"/>
              </a:rPr>
              <a:t>consumption.</a:t>
            </a:r>
            <a:r>
              <a:rPr sz="403" spc="-97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This</a:t>
            </a:r>
            <a:r>
              <a:rPr sz="403" spc="-47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can</a:t>
            </a:r>
            <a:r>
              <a:rPr sz="403" spc="-17">
                <a:latin typeface="Verdana"/>
                <a:cs typeface="Verdana"/>
              </a:rPr>
              <a:t> </a:t>
            </a:r>
            <a:r>
              <a:rPr sz="403" spc="13">
                <a:latin typeface="Verdana"/>
                <a:cs typeface="Verdana"/>
              </a:rPr>
              <a:t>include</a:t>
            </a:r>
            <a:endParaRPr sz="403">
              <a:latin typeface="Verdana"/>
              <a:cs typeface="Verdana"/>
            </a:endParaRPr>
          </a:p>
          <a:p>
            <a:pPr marL="5394" marR="44768">
              <a:lnSpc>
                <a:spcPct val="105300"/>
              </a:lnSpc>
            </a:pPr>
            <a:r>
              <a:rPr sz="403" spc="13">
                <a:latin typeface="Verdana"/>
                <a:cs typeface="Verdana"/>
              </a:rPr>
              <a:t>upgrading </a:t>
            </a:r>
            <a:r>
              <a:rPr sz="403" spc="17">
                <a:latin typeface="Verdana"/>
                <a:cs typeface="Verdana"/>
              </a:rPr>
              <a:t>equipment,</a:t>
            </a:r>
            <a:r>
              <a:rPr sz="403" spc="-117">
                <a:latin typeface="Verdana"/>
                <a:cs typeface="Verdana"/>
              </a:rPr>
              <a:t> </a:t>
            </a:r>
            <a:r>
              <a:rPr sz="403" spc="15">
                <a:latin typeface="Verdana"/>
                <a:cs typeface="Verdana"/>
              </a:rPr>
              <a:t>implementing  </a:t>
            </a:r>
            <a:r>
              <a:rPr sz="403" spc="6">
                <a:latin typeface="Verdana"/>
                <a:cs typeface="Verdana"/>
              </a:rPr>
              <a:t>energy-efﬁcient practices, </a:t>
            </a:r>
            <a:r>
              <a:rPr sz="403" spc="8">
                <a:latin typeface="Verdana"/>
                <a:cs typeface="Verdana"/>
              </a:rPr>
              <a:t>and  </a:t>
            </a:r>
            <a:r>
              <a:rPr sz="403" spc="4">
                <a:latin typeface="Verdana"/>
                <a:cs typeface="Verdana"/>
              </a:rPr>
              <a:t>adjusting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schedules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to</a:t>
            </a:r>
            <a:r>
              <a:rPr sz="403" spc="-42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reduce</a:t>
            </a:r>
            <a:r>
              <a:rPr sz="403" spc="-15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energy  </a:t>
            </a:r>
            <a:r>
              <a:rPr sz="403" spc="8">
                <a:latin typeface="Verdana"/>
                <a:cs typeface="Verdana"/>
              </a:rPr>
              <a:t>usage during </a:t>
            </a:r>
            <a:r>
              <a:rPr sz="403" spc="6">
                <a:latin typeface="Verdana"/>
                <a:cs typeface="Verdana"/>
              </a:rPr>
              <a:t>peak hours. </a:t>
            </a:r>
            <a:r>
              <a:rPr sz="403" spc="17">
                <a:latin typeface="Verdana"/>
                <a:cs typeface="Verdana"/>
              </a:rPr>
              <a:t>By  </a:t>
            </a:r>
            <a:r>
              <a:rPr sz="403" spc="8">
                <a:latin typeface="Verdana"/>
                <a:cs typeface="Verdana"/>
              </a:rPr>
              <a:t>optimizing </a:t>
            </a:r>
            <a:r>
              <a:rPr sz="403" spc="4">
                <a:latin typeface="Verdana"/>
                <a:cs typeface="Verdana"/>
              </a:rPr>
              <a:t>energy </a:t>
            </a:r>
            <a:r>
              <a:rPr sz="403" spc="11">
                <a:latin typeface="Verdana"/>
                <a:cs typeface="Verdana"/>
              </a:rPr>
              <a:t>consumption, </a:t>
            </a:r>
            <a:r>
              <a:rPr sz="403" spc="6">
                <a:latin typeface="Verdana"/>
                <a:cs typeface="Verdana"/>
              </a:rPr>
              <a:t>we  </a:t>
            </a:r>
            <a:r>
              <a:rPr sz="403" spc="11">
                <a:latin typeface="Verdana"/>
                <a:cs typeface="Verdana"/>
              </a:rPr>
              <a:t>can </a:t>
            </a:r>
            <a:r>
              <a:rPr sz="403" spc="8">
                <a:latin typeface="Verdana"/>
                <a:cs typeface="Verdana"/>
              </a:rPr>
              <a:t>reduce </a:t>
            </a:r>
            <a:r>
              <a:rPr sz="403" spc="2">
                <a:latin typeface="Verdana"/>
                <a:cs typeface="Verdana"/>
              </a:rPr>
              <a:t>costs </a:t>
            </a:r>
            <a:r>
              <a:rPr sz="403" spc="11">
                <a:latin typeface="Verdana"/>
                <a:cs typeface="Verdana"/>
              </a:rPr>
              <a:t>and </a:t>
            </a:r>
            <a:r>
              <a:rPr sz="403" spc="4">
                <a:latin typeface="Verdana"/>
                <a:cs typeface="Verdana"/>
              </a:rPr>
              <a:t>improve</a:t>
            </a:r>
            <a:r>
              <a:rPr sz="403" spc="91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our</a:t>
            </a:r>
            <a:endParaRPr sz="403">
              <a:latin typeface="Verdana"/>
              <a:cs typeface="Verdana"/>
            </a:endParaRPr>
          </a:p>
          <a:p>
            <a:pPr marL="5394">
              <a:lnSpc>
                <a:spcPct val="100000"/>
              </a:lnSpc>
              <a:spcBef>
                <a:spcPts val="30"/>
              </a:spcBef>
            </a:pPr>
            <a:r>
              <a:rPr sz="403" spc="11">
                <a:latin typeface="Verdana"/>
                <a:cs typeface="Verdana"/>
              </a:rPr>
              <a:t>environmental</a:t>
            </a:r>
            <a:r>
              <a:rPr sz="403" spc="-34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impact.</a:t>
            </a:r>
            <a:endParaRPr sz="40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2402599" y="4159190"/>
            <a:ext cx="1374756" cy="1741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03580" y="4349474"/>
            <a:ext cx="1461707" cy="29665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467">
              <a:latin typeface="Times New Roman"/>
              <a:cs typeface="Times New Roman"/>
            </a:endParaRPr>
          </a:p>
          <a:p>
            <a:pPr marL="39644">
              <a:lnSpc>
                <a:spcPct val="100000"/>
              </a:lnSpc>
            </a:pPr>
            <a:r>
              <a:rPr sz="488" b="1" spc="8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488" b="1" spc="6">
                <a:solidFill>
                  <a:srgbClr val="FFFFFF"/>
                </a:solidFill>
                <a:latin typeface="Times New Roman"/>
                <a:cs typeface="Times New Roman"/>
              </a:rPr>
              <a:t>Study: Energy </a:t>
            </a:r>
            <a:r>
              <a:rPr sz="488" b="1">
                <a:solidFill>
                  <a:srgbClr val="FFFFFF"/>
                </a:solidFill>
                <a:latin typeface="Times New Roman"/>
                <a:cs typeface="Times New Roman"/>
              </a:rPr>
              <a:t>E </a:t>
            </a:r>
            <a:r>
              <a:rPr sz="488" b="1" spc="17">
                <a:solidFill>
                  <a:srgbClr val="FFFFFF"/>
                </a:solidFill>
                <a:latin typeface="Times New Roman"/>
                <a:cs typeface="Times New Roman"/>
              </a:rPr>
              <a:t>ciency </a:t>
            </a:r>
            <a:r>
              <a:rPr sz="488" b="1" spc="1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488" b="1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8" b="1" spc="13">
                <a:solidFill>
                  <a:srgbClr val="FFFFFF"/>
                </a:solidFill>
                <a:latin typeface="Times New Roman"/>
                <a:cs typeface="Times New Roman"/>
              </a:rPr>
              <a:t>Manufacturing</a:t>
            </a:r>
            <a:endParaRPr sz="4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0481" y="4718210"/>
            <a:ext cx="1306637" cy="533982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2158" indent="270" algn="ctr">
              <a:lnSpc>
                <a:spcPct val="121600"/>
              </a:lnSpc>
              <a:spcBef>
                <a:spcPts val="38"/>
              </a:spcBef>
            </a:pPr>
            <a:r>
              <a:rPr sz="403" spc="-23">
                <a:latin typeface="Verdana"/>
                <a:cs typeface="Verdana"/>
              </a:rPr>
              <a:t>In </a:t>
            </a:r>
            <a:r>
              <a:rPr sz="403" spc="6">
                <a:latin typeface="Verdana"/>
                <a:cs typeface="Verdana"/>
              </a:rPr>
              <a:t>this </a:t>
            </a:r>
            <a:r>
              <a:rPr sz="403" spc="4">
                <a:latin typeface="Verdana"/>
                <a:cs typeface="Verdana"/>
              </a:rPr>
              <a:t>case </a:t>
            </a:r>
            <a:r>
              <a:rPr sz="403" spc="2">
                <a:latin typeface="Verdana"/>
                <a:cs typeface="Verdana"/>
              </a:rPr>
              <a:t>study, </a:t>
            </a:r>
            <a:r>
              <a:rPr sz="403" spc="-4">
                <a:latin typeface="Verdana"/>
                <a:cs typeface="Verdana"/>
              </a:rPr>
              <a:t>we'll </a:t>
            </a:r>
            <a:r>
              <a:rPr sz="403">
                <a:latin typeface="Verdana"/>
                <a:cs typeface="Verdana"/>
              </a:rPr>
              <a:t>explore </a:t>
            </a:r>
            <a:r>
              <a:rPr sz="403" spc="11">
                <a:latin typeface="Verdana"/>
                <a:cs typeface="Verdana"/>
              </a:rPr>
              <a:t>how </a:t>
            </a:r>
            <a:r>
              <a:rPr sz="403" spc="2">
                <a:latin typeface="Verdana"/>
                <a:cs typeface="Verdana"/>
              </a:rPr>
              <a:t>a  </a:t>
            </a:r>
            <a:r>
              <a:rPr sz="403" spc="11">
                <a:latin typeface="Verdana"/>
                <a:cs typeface="Verdana"/>
              </a:rPr>
              <a:t>manufacturing </a:t>
            </a:r>
            <a:r>
              <a:rPr sz="403" spc="15">
                <a:latin typeface="Verdana"/>
                <a:cs typeface="Verdana"/>
              </a:rPr>
              <a:t>company implemented </a:t>
            </a:r>
            <a:r>
              <a:rPr sz="403">
                <a:latin typeface="Verdana"/>
                <a:cs typeface="Verdana"/>
              </a:rPr>
              <a:t>energy-  </a:t>
            </a:r>
            <a:r>
              <a:rPr sz="403" spc="8">
                <a:latin typeface="Verdana"/>
                <a:cs typeface="Verdana"/>
              </a:rPr>
              <a:t>efﬁcient </a:t>
            </a:r>
            <a:r>
              <a:rPr sz="403" spc="4">
                <a:latin typeface="Verdana"/>
                <a:cs typeface="Verdana"/>
              </a:rPr>
              <a:t>practices to </a:t>
            </a:r>
            <a:r>
              <a:rPr sz="403" spc="8">
                <a:latin typeface="Verdana"/>
                <a:cs typeface="Verdana"/>
              </a:rPr>
              <a:t>reduce </a:t>
            </a:r>
            <a:r>
              <a:rPr sz="403" spc="2">
                <a:latin typeface="Verdana"/>
                <a:cs typeface="Verdana"/>
              </a:rPr>
              <a:t>costs </a:t>
            </a:r>
            <a:r>
              <a:rPr sz="403" spc="11">
                <a:latin typeface="Verdana"/>
                <a:cs typeface="Verdana"/>
              </a:rPr>
              <a:t>and </a:t>
            </a:r>
            <a:r>
              <a:rPr sz="403" spc="4">
                <a:latin typeface="Verdana"/>
                <a:cs typeface="Verdana"/>
              </a:rPr>
              <a:t>improve  </a:t>
            </a:r>
            <a:r>
              <a:rPr sz="403">
                <a:latin typeface="Verdana"/>
                <a:cs typeface="Verdana"/>
              </a:rPr>
              <a:t>efﬁciency. </a:t>
            </a:r>
            <a:r>
              <a:rPr sz="403" spc="6">
                <a:latin typeface="Verdana"/>
                <a:cs typeface="Verdana"/>
              </a:rPr>
              <a:t>By </a:t>
            </a:r>
            <a:r>
              <a:rPr sz="403" spc="13">
                <a:latin typeface="Verdana"/>
                <a:cs typeface="Verdana"/>
              </a:rPr>
              <a:t>implementing </a:t>
            </a:r>
            <a:r>
              <a:rPr sz="403" spc="11">
                <a:latin typeface="Verdana"/>
                <a:cs typeface="Verdana"/>
              </a:rPr>
              <a:t>changes </a:t>
            </a:r>
            <a:r>
              <a:rPr sz="403" spc="8">
                <a:latin typeface="Verdana"/>
                <a:cs typeface="Verdana"/>
              </a:rPr>
              <a:t>such </a:t>
            </a:r>
            <a:r>
              <a:rPr sz="403" spc="-2">
                <a:latin typeface="Verdana"/>
                <a:cs typeface="Verdana"/>
              </a:rPr>
              <a:t>as  </a:t>
            </a:r>
            <a:r>
              <a:rPr sz="403" spc="13">
                <a:latin typeface="Verdana"/>
                <a:cs typeface="Verdana"/>
              </a:rPr>
              <a:t>upgrading </a:t>
            </a:r>
            <a:r>
              <a:rPr sz="403" spc="15">
                <a:latin typeface="Verdana"/>
                <a:cs typeface="Verdana"/>
              </a:rPr>
              <a:t>equipment </a:t>
            </a:r>
            <a:r>
              <a:rPr sz="403" spc="11">
                <a:latin typeface="Verdana"/>
                <a:cs typeface="Verdana"/>
              </a:rPr>
              <a:t>and </a:t>
            </a:r>
            <a:r>
              <a:rPr sz="403" spc="8">
                <a:latin typeface="Verdana"/>
                <a:cs typeface="Verdana"/>
              </a:rPr>
              <a:t>optimizing</a:t>
            </a:r>
            <a:r>
              <a:rPr sz="403" spc="-36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schedules,  </a:t>
            </a:r>
            <a:r>
              <a:rPr sz="403" spc="8">
                <a:latin typeface="Verdana"/>
                <a:cs typeface="Verdana"/>
              </a:rPr>
              <a:t>the </a:t>
            </a:r>
            <a:r>
              <a:rPr sz="403" spc="15">
                <a:latin typeface="Verdana"/>
                <a:cs typeface="Verdana"/>
              </a:rPr>
              <a:t>company </a:t>
            </a:r>
            <a:r>
              <a:rPr sz="403" spc="4">
                <a:latin typeface="Verdana"/>
                <a:cs typeface="Verdana"/>
              </a:rPr>
              <a:t>was </a:t>
            </a:r>
            <a:r>
              <a:rPr sz="403" spc="6">
                <a:latin typeface="Verdana"/>
                <a:cs typeface="Verdana"/>
              </a:rPr>
              <a:t>able </a:t>
            </a:r>
            <a:r>
              <a:rPr sz="403" spc="4">
                <a:latin typeface="Verdana"/>
                <a:cs typeface="Verdana"/>
              </a:rPr>
              <a:t>to </a:t>
            </a:r>
            <a:r>
              <a:rPr sz="403" spc="8">
                <a:latin typeface="Verdana"/>
                <a:cs typeface="Verdana"/>
              </a:rPr>
              <a:t>reduce </a:t>
            </a:r>
            <a:r>
              <a:rPr sz="403" spc="4">
                <a:latin typeface="Verdana"/>
                <a:cs typeface="Verdana"/>
              </a:rPr>
              <a:t>energy </a:t>
            </a:r>
            <a:r>
              <a:rPr sz="403" spc="8">
                <a:latin typeface="Verdana"/>
                <a:cs typeface="Verdana"/>
              </a:rPr>
              <a:t>usage  </a:t>
            </a:r>
            <a:r>
              <a:rPr sz="403" spc="11">
                <a:latin typeface="Verdana"/>
                <a:cs typeface="Verdana"/>
              </a:rPr>
              <a:t>by </a:t>
            </a:r>
            <a:r>
              <a:rPr sz="403" spc="6">
                <a:latin typeface="Verdana"/>
                <a:cs typeface="Verdana"/>
              </a:rPr>
              <a:t>20%and </a:t>
            </a:r>
            <a:r>
              <a:rPr sz="403" spc="-11">
                <a:latin typeface="Verdana"/>
                <a:cs typeface="Verdana"/>
              </a:rPr>
              <a:t>save </a:t>
            </a:r>
            <a:r>
              <a:rPr sz="403" spc="-15">
                <a:latin typeface="Verdana"/>
                <a:cs typeface="Verdana"/>
              </a:rPr>
              <a:t>$100,000</a:t>
            </a:r>
            <a:r>
              <a:rPr sz="403" spc="-106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annually.</a:t>
            </a:r>
            <a:endParaRPr sz="40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2337869" y="4158977"/>
            <a:ext cx="3092509" cy="1740564"/>
          </a:xfrm>
          <a:custGeom>
            <a:rect l="l" t="t" r="r" b="b"/>
            <a:pathLst>
              <a:path w="7281545" h="4098290">
                <a:moveTo>
                  <a:pt x="7281177" y="0"/>
                </a:moveTo>
                <a:lnTo>
                  <a:pt x="6793077" y="0"/>
                </a:lnTo>
                <a:lnTo>
                  <a:pt x="6793077" y="488950"/>
                </a:lnTo>
                <a:lnTo>
                  <a:pt x="6793077" y="3610610"/>
                </a:lnTo>
                <a:lnTo>
                  <a:pt x="4815700" y="3610610"/>
                </a:lnTo>
                <a:lnTo>
                  <a:pt x="4815700" y="3609327"/>
                </a:lnTo>
                <a:lnTo>
                  <a:pt x="2467343" y="3609327"/>
                </a:lnTo>
                <a:lnTo>
                  <a:pt x="2467343" y="3610610"/>
                </a:lnTo>
                <a:lnTo>
                  <a:pt x="488200" y="3610610"/>
                </a:lnTo>
                <a:lnTo>
                  <a:pt x="488200" y="490220"/>
                </a:lnTo>
                <a:lnTo>
                  <a:pt x="488200" y="488950"/>
                </a:lnTo>
                <a:lnTo>
                  <a:pt x="2467343" y="488950"/>
                </a:lnTo>
                <a:lnTo>
                  <a:pt x="2467343" y="490220"/>
                </a:lnTo>
                <a:lnTo>
                  <a:pt x="4815687" y="490220"/>
                </a:lnTo>
                <a:lnTo>
                  <a:pt x="4815687" y="488950"/>
                </a:lnTo>
                <a:lnTo>
                  <a:pt x="6793077" y="488950"/>
                </a:lnTo>
                <a:lnTo>
                  <a:pt x="6793077" y="0"/>
                </a:lnTo>
                <a:lnTo>
                  <a:pt x="4704588" y="0"/>
                </a:lnTo>
                <a:lnTo>
                  <a:pt x="4704588" y="1270"/>
                </a:lnTo>
                <a:lnTo>
                  <a:pt x="2577465" y="1270"/>
                </a:lnTo>
                <a:lnTo>
                  <a:pt x="2577465" y="0"/>
                </a:lnTo>
                <a:lnTo>
                  <a:pt x="0" y="0"/>
                </a:lnTo>
                <a:lnTo>
                  <a:pt x="0" y="1270"/>
                </a:lnTo>
                <a:lnTo>
                  <a:pt x="0" y="488950"/>
                </a:lnTo>
                <a:lnTo>
                  <a:pt x="0" y="490220"/>
                </a:lnTo>
                <a:lnTo>
                  <a:pt x="0" y="3610610"/>
                </a:lnTo>
                <a:lnTo>
                  <a:pt x="0" y="4098290"/>
                </a:lnTo>
                <a:lnTo>
                  <a:pt x="2577465" y="4098290"/>
                </a:lnTo>
                <a:lnTo>
                  <a:pt x="2577465" y="4098036"/>
                </a:lnTo>
                <a:lnTo>
                  <a:pt x="4704588" y="4098036"/>
                </a:lnTo>
                <a:lnTo>
                  <a:pt x="4704588" y="4098290"/>
                </a:lnTo>
                <a:lnTo>
                  <a:pt x="7281177" y="4098290"/>
                </a:lnTo>
                <a:lnTo>
                  <a:pt x="7281177" y="3610610"/>
                </a:lnTo>
                <a:lnTo>
                  <a:pt x="7281177" y="488950"/>
                </a:lnTo>
                <a:lnTo>
                  <a:pt x="7281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7685" y="4597271"/>
            <a:ext cx="1001081" cy="97471"/>
          </a:xfrm>
          <a:prstGeom prst="rect">
            <a:avLst/>
          </a:prstGeom>
        </p:spPr>
        <p:txBody>
          <a:bodyPr vert="horz" wrap="square" lIns="0" tIns="6202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5394">
              <a:lnSpc>
                <a:spcPct val="100000"/>
              </a:lnSpc>
              <a:spcBef>
                <a:spcPts val="48"/>
              </a:spcBef>
            </a:pPr>
            <a:r>
              <a:rPr sz="1465" spc="42">
                <a:latin typeface="Trebuchet MS"/>
                <a:cs typeface="Trebuchet MS"/>
              </a:rPr>
              <a:t>C</a:t>
            </a:r>
            <a:r>
              <a:rPr sz="1465" spc="45">
                <a:latin typeface="Trebuchet MS"/>
                <a:cs typeface="Trebuchet MS"/>
              </a:rPr>
              <a:t>on</a:t>
            </a:r>
            <a:r>
              <a:rPr sz="1465" spc="40">
                <a:latin typeface="Trebuchet MS"/>
                <a:cs typeface="Trebuchet MS"/>
              </a:rPr>
              <a:t>clu</a:t>
            </a:r>
            <a:r>
              <a:rPr sz="1465" spc="38">
                <a:latin typeface="Trebuchet MS"/>
                <a:cs typeface="Trebuchet MS"/>
              </a:rPr>
              <a:t>si</a:t>
            </a:r>
            <a:r>
              <a:rPr sz="1465" spc="45">
                <a:latin typeface="Trebuchet MS"/>
                <a:cs typeface="Trebuchet MS"/>
              </a:rPr>
              <a:t>o</a:t>
            </a:r>
            <a:r>
              <a:rPr sz="1465" spc="4">
                <a:latin typeface="Trebuchet MS"/>
                <a:cs typeface="Trebuchet MS"/>
              </a:rPr>
              <a:t>n</a:t>
            </a:r>
            <a:endParaRPr sz="1465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2615" y="4950448"/>
            <a:ext cx="1581179" cy="330098"/>
          </a:xfrm>
          <a:prstGeom prst="rect">
            <a:avLst/>
          </a:prstGeom>
        </p:spPr>
        <p:txBody>
          <a:bodyPr vert="horz" wrap="square" lIns="0" tIns="2967" rIns="0" bIns="0" rtlCol="0">
            <a:spAutoFit/>
          </a:bodyPr>
          <a:lstStyle/>
          <a:p>
            <a:pPr marL="5394" marR="2158" algn="ctr">
              <a:lnSpc>
                <a:spcPct val="104500"/>
              </a:lnSpc>
              <a:spcBef>
                <a:spcPts val="23"/>
              </a:spcBef>
            </a:pPr>
            <a:r>
              <a:rPr sz="403" spc="6">
                <a:latin typeface="Verdana"/>
                <a:cs typeface="Verdana"/>
              </a:rPr>
              <a:t>By</a:t>
            </a:r>
            <a:r>
              <a:rPr sz="403" spc="-23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measuring</a:t>
            </a:r>
            <a:r>
              <a:rPr sz="403" spc="-17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and</a:t>
            </a:r>
            <a:r>
              <a:rPr sz="403" spc="-13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optimizing</a:t>
            </a:r>
            <a:r>
              <a:rPr sz="403" spc="11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energy</a:t>
            </a:r>
            <a:r>
              <a:rPr sz="403" spc="-21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consumption,</a:t>
            </a:r>
            <a:r>
              <a:rPr sz="403" spc="-30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we</a:t>
            </a:r>
            <a:r>
              <a:rPr sz="403" spc="-15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can  </a:t>
            </a:r>
            <a:r>
              <a:rPr sz="403" spc="4">
                <a:latin typeface="Verdana"/>
                <a:cs typeface="Verdana"/>
              </a:rPr>
              <a:t>improve</a:t>
            </a:r>
            <a:r>
              <a:rPr sz="403" spc="-4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efﬁciency,</a:t>
            </a:r>
            <a:r>
              <a:rPr sz="403" spc="-30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reduce</a:t>
            </a:r>
            <a:r>
              <a:rPr sz="403" spc="-21">
                <a:latin typeface="Verdana"/>
                <a:cs typeface="Verdana"/>
              </a:rPr>
              <a:t> </a:t>
            </a:r>
            <a:r>
              <a:rPr sz="403" spc="-6">
                <a:latin typeface="Verdana"/>
                <a:cs typeface="Verdana"/>
              </a:rPr>
              <a:t>costs,</a:t>
            </a:r>
            <a:r>
              <a:rPr sz="403" spc="-36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and</a:t>
            </a:r>
            <a:r>
              <a:rPr sz="403" spc="-13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have</a:t>
            </a:r>
            <a:r>
              <a:rPr sz="403" spc="-28">
                <a:latin typeface="Verdana"/>
                <a:cs typeface="Verdana"/>
              </a:rPr>
              <a:t> </a:t>
            </a:r>
            <a:r>
              <a:rPr sz="403" spc="2">
                <a:latin typeface="Verdana"/>
                <a:cs typeface="Verdana"/>
              </a:rPr>
              <a:t>a</a:t>
            </a:r>
            <a:r>
              <a:rPr sz="403" spc="-36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positive</a:t>
            </a:r>
            <a:r>
              <a:rPr sz="403" spc="-4">
                <a:latin typeface="Verdana"/>
                <a:cs typeface="Verdana"/>
              </a:rPr>
              <a:t> </a:t>
            </a:r>
            <a:r>
              <a:rPr sz="403" spc="13">
                <a:latin typeface="Verdana"/>
                <a:cs typeface="Verdana"/>
              </a:rPr>
              <a:t>impact  </a:t>
            </a:r>
            <a:r>
              <a:rPr sz="403" spc="11">
                <a:latin typeface="Verdana"/>
                <a:cs typeface="Verdana"/>
              </a:rPr>
              <a:t>on </a:t>
            </a:r>
            <a:r>
              <a:rPr sz="403" spc="8">
                <a:latin typeface="Verdana"/>
                <a:cs typeface="Verdana"/>
              </a:rPr>
              <a:t>the </a:t>
            </a:r>
            <a:r>
              <a:rPr sz="403" spc="6">
                <a:latin typeface="Verdana"/>
                <a:cs typeface="Verdana"/>
              </a:rPr>
              <a:t>environment. </a:t>
            </a:r>
            <a:r>
              <a:rPr sz="403" spc="15">
                <a:latin typeface="Verdana"/>
                <a:cs typeface="Verdana"/>
              </a:rPr>
              <a:t>With </a:t>
            </a:r>
            <a:r>
              <a:rPr sz="403" spc="8">
                <a:latin typeface="Verdana"/>
                <a:cs typeface="Verdana"/>
              </a:rPr>
              <a:t>the </a:t>
            </a:r>
            <a:r>
              <a:rPr sz="403" spc="6">
                <a:latin typeface="Verdana"/>
                <a:cs typeface="Verdana"/>
              </a:rPr>
              <a:t>right </a:t>
            </a:r>
            <a:r>
              <a:rPr sz="403">
                <a:latin typeface="Verdana"/>
                <a:cs typeface="Verdana"/>
              </a:rPr>
              <a:t>tools </a:t>
            </a:r>
            <a:r>
              <a:rPr sz="403" spc="11">
                <a:latin typeface="Verdana"/>
                <a:cs typeface="Verdana"/>
              </a:rPr>
              <a:t>and </a:t>
            </a:r>
            <a:r>
              <a:rPr sz="403" spc="4">
                <a:latin typeface="Verdana"/>
                <a:cs typeface="Verdana"/>
              </a:rPr>
              <a:t>practices </a:t>
            </a:r>
            <a:r>
              <a:rPr sz="403" spc="2">
                <a:latin typeface="Verdana"/>
                <a:cs typeface="Verdana"/>
              </a:rPr>
              <a:t>in  </a:t>
            </a:r>
            <a:r>
              <a:rPr sz="403">
                <a:latin typeface="Verdana"/>
                <a:cs typeface="Verdana"/>
              </a:rPr>
              <a:t>place, </a:t>
            </a:r>
            <a:r>
              <a:rPr sz="403" spc="6">
                <a:latin typeface="Verdana"/>
                <a:cs typeface="Verdana"/>
              </a:rPr>
              <a:t>we </a:t>
            </a:r>
            <a:r>
              <a:rPr sz="403" spc="11">
                <a:latin typeface="Verdana"/>
                <a:cs typeface="Verdana"/>
              </a:rPr>
              <a:t>can </a:t>
            </a:r>
            <a:r>
              <a:rPr sz="403" spc="8">
                <a:latin typeface="Verdana"/>
                <a:cs typeface="Verdana"/>
              </a:rPr>
              <a:t>unlock the </a:t>
            </a:r>
            <a:r>
              <a:rPr sz="403" spc="2">
                <a:latin typeface="Verdana"/>
                <a:cs typeface="Verdana"/>
              </a:rPr>
              <a:t>secrets </a:t>
            </a:r>
            <a:r>
              <a:rPr sz="403" spc="4">
                <a:latin typeface="Verdana"/>
                <a:cs typeface="Verdana"/>
              </a:rPr>
              <a:t>of energy </a:t>
            </a:r>
            <a:r>
              <a:rPr sz="403" spc="15">
                <a:latin typeface="Verdana"/>
                <a:cs typeface="Verdana"/>
              </a:rPr>
              <a:t>consumption  </a:t>
            </a:r>
            <a:r>
              <a:rPr sz="403" spc="11">
                <a:latin typeface="Verdana"/>
                <a:cs typeface="Verdana"/>
              </a:rPr>
              <a:t>measurement</a:t>
            </a:r>
            <a:r>
              <a:rPr sz="403"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and</a:t>
            </a:r>
            <a:r>
              <a:rPr sz="403" spc="-13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power</a:t>
            </a:r>
            <a:r>
              <a:rPr sz="403" spc="-21">
                <a:latin typeface="Verdana"/>
                <a:cs typeface="Verdana"/>
              </a:rPr>
              <a:t> </a:t>
            </a:r>
            <a:r>
              <a:rPr sz="403" spc="15">
                <a:latin typeface="Verdana"/>
                <a:cs typeface="Verdana"/>
              </a:rPr>
              <a:t>up</a:t>
            </a:r>
            <a:r>
              <a:rPr sz="403" spc="-8"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our</a:t>
            </a:r>
            <a:r>
              <a:rPr sz="403" spc="-32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efﬁciency!</a:t>
            </a:r>
            <a:endParaRPr sz="40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588243" y="3228605"/>
            <a:ext cx="2540458" cy="3543966"/>
          </a:xfrm>
          <a:prstGeom prst="rect">
            <a:avLst/>
          </a:prstGeom>
        </p:spPr>
        <p:txBody>
          <a:bodyPr vert="horz" wrap="square" lIns="0" tIns="6742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53"/>
              </a:spcBef>
            </a:pPr>
            <a:r>
              <a:rPr sz="467" b="1" spc="4">
                <a:latin typeface="Arial"/>
                <a:cs typeface="Arial"/>
              </a:rPr>
              <a:t>Measure </a:t>
            </a:r>
            <a:r>
              <a:rPr sz="467" b="1" spc="2">
                <a:latin typeface="Arial"/>
                <a:cs typeface="Arial"/>
              </a:rPr>
              <a:t>Energy </a:t>
            </a:r>
            <a:r>
              <a:rPr sz="467" b="1" spc="4">
                <a:latin typeface="Arial"/>
                <a:cs typeface="Arial"/>
              </a:rPr>
              <a:t>consumption </a:t>
            </a:r>
            <a:r>
              <a:rPr sz="467" b="1" spc="2">
                <a:latin typeface="Arial"/>
                <a:cs typeface="Arial"/>
              </a:rPr>
              <a:t>development</a:t>
            </a:r>
            <a:r>
              <a:rPr sz="467" b="1" spc="-87">
                <a:latin typeface="Arial"/>
                <a:cs typeface="Arial"/>
              </a:rPr>
              <a:t> </a:t>
            </a:r>
            <a:r>
              <a:rPr sz="467" b="1" spc="2">
                <a:latin typeface="Arial"/>
                <a:cs typeface="Arial"/>
              </a:rPr>
              <a:t>part-2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61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-11">
                <a:latin typeface="Arial"/>
                <a:cs typeface="Arial"/>
              </a:rPr>
              <a:t>To</a:t>
            </a:r>
            <a:r>
              <a:rPr sz="467" spc="-30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develop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a</a:t>
            </a:r>
            <a:r>
              <a:rPr sz="467" spc="2">
                <a:latin typeface="Arial"/>
                <a:cs typeface="Arial"/>
              </a:rPr>
              <a:t> project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measuring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consumption,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you </a:t>
            </a:r>
            <a:r>
              <a:rPr sz="467" spc="6">
                <a:latin typeface="Arial"/>
                <a:cs typeface="Arial"/>
              </a:rPr>
              <a:t>can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follow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these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steps: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616">
              <a:latin typeface="Arial"/>
              <a:cs typeface="Arial"/>
            </a:endParaRPr>
          </a:p>
          <a:p>
            <a:pPr marL="70119" indent="-64995">
              <a:lnSpc>
                <a:spcPct val="100000"/>
              </a:lnSpc>
              <a:buAutoNum type="arabicPeriod"/>
              <a:tabLst>
                <a:tab pos="70388"/>
              </a:tabLst>
            </a:pPr>
            <a:r>
              <a:rPr sz="467" spc="4">
                <a:latin typeface="Arial"/>
                <a:cs typeface="Arial"/>
              </a:rPr>
              <a:t>**Data</a:t>
            </a:r>
            <a:r>
              <a:rPr sz="467" spc="-32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Collection**:</a:t>
            </a:r>
            <a:endParaRPr sz="467">
              <a:latin typeface="Arial"/>
              <a:cs typeface="Arial"/>
            </a:endParaRPr>
          </a:p>
          <a:p>
            <a:pPr marL="93312" lvl="1" indent="-37217">
              <a:lnSpc>
                <a:spcPct val="100000"/>
              </a:lnSpc>
              <a:spcBef>
                <a:spcPts val="19"/>
              </a:spcBef>
              <a:buChar char="-"/>
              <a:tabLst>
                <a:tab pos="93582"/>
              </a:tabLst>
            </a:pPr>
            <a:r>
              <a:rPr sz="467" spc="4">
                <a:latin typeface="Arial"/>
                <a:cs typeface="Arial"/>
              </a:rPr>
              <a:t>Gather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related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to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consumption.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This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might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include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information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from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smart</a:t>
            </a:r>
            <a:endParaRPr sz="467">
              <a:latin typeface="Arial"/>
              <a:cs typeface="Arial"/>
            </a:endParaRPr>
          </a:p>
          <a:p>
            <a:pPr marL="5933">
              <a:lnSpc>
                <a:spcPct val="100000"/>
              </a:lnSpc>
              <a:spcBef>
                <a:spcPts val="72"/>
              </a:spcBef>
            </a:pPr>
            <a:r>
              <a:rPr sz="467" spc="4">
                <a:latin typeface="Arial"/>
                <a:cs typeface="Arial"/>
              </a:rPr>
              <a:t>meters, IoT </a:t>
            </a:r>
            <a:r>
              <a:rPr sz="467" spc="2">
                <a:latin typeface="Arial"/>
                <a:cs typeface="Arial"/>
              </a:rPr>
              <a:t>devices, </a:t>
            </a:r>
            <a:r>
              <a:rPr sz="467" spc="4">
                <a:latin typeface="Arial"/>
                <a:cs typeface="Arial"/>
              </a:rPr>
              <a:t>or </a:t>
            </a:r>
            <a:r>
              <a:rPr sz="467" spc="2">
                <a:latin typeface="Arial"/>
                <a:cs typeface="Arial"/>
              </a:rPr>
              <a:t>utility</a:t>
            </a:r>
            <a:r>
              <a:rPr sz="467" spc="-83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bills.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58">
              <a:latin typeface="Arial"/>
              <a:cs typeface="Arial"/>
            </a:endParaRPr>
          </a:p>
          <a:p>
            <a:pPr marL="70119" indent="-64995">
              <a:lnSpc>
                <a:spcPct val="100000"/>
              </a:lnSpc>
              <a:buAutoNum type="arabicPeriod" startAt="2"/>
              <a:tabLst>
                <a:tab pos="70388"/>
              </a:tabLst>
            </a:pPr>
            <a:r>
              <a:rPr sz="467" spc="4">
                <a:latin typeface="Arial"/>
                <a:cs typeface="Arial"/>
              </a:rPr>
              <a:t>**Data</a:t>
            </a:r>
            <a:r>
              <a:rPr sz="467" spc="-3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Preprocessing**:</a:t>
            </a:r>
            <a:endParaRPr sz="467">
              <a:latin typeface="Arial"/>
              <a:cs typeface="Arial"/>
            </a:endParaRPr>
          </a:p>
          <a:p>
            <a:pPr marL="93312" lvl="1" indent="-37756">
              <a:lnSpc>
                <a:spcPct val="100000"/>
              </a:lnSpc>
              <a:spcBef>
                <a:spcPts val="57"/>
              </a:spcBef>
              <a:buChar char="-"/>
              <a:tabLst>
                <a:tab pos="93582"/>
              </a:tabLst>
            </a:pPr>
            <a:r>
              <a:rPr sz="467" spc="4">
                <a:latin typeface="Arial"/>
                <a:cs typeface="Arial"/>
              </a:rPr>
              <a:t>Clean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data,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handle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missing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values,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format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it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analysis.</a:t>
            </a:r>
            <a:endParaRPr sz="467">
              <a:latin typeface="Arial"/>
              <a:cs typeface="Arial"/>
            </a:endParaRPr>
          </a:p>
          <a:p>
            <a:pPr marL="93312" lvl="1" indent="-37756">
              <a:lnSpc>
                <a:spcPct val="100000"/>
              </a:lnSpc>
              <a:spcBef>
                <a:spcPts val="55"/>
              </a:spcBef>
              <a:buChar char="-"/>
              <a:tabLst>
                <a:tab pos="93582"/>
              </a:tabLst>
            </a:pPr>
            <a:r>
              <a:rPr sz="467">
                <a:latin typeface="Arial"/>
                <a:cs typeface="Arial"/>
              </a:rPr>
              <a:t>Transform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timestamps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into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usable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time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series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data.</a:t>
            </a:r>
            <a:endParaRPr sz="467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"/>
              </a:spcBef>
              <a:buFont typeface="Arial"/>
              <a:buChar char="-"/>
            </a:pPr>
            <a:endParaRPr sz="616">
              <a:latin typeface="Arial"/>
              <a:cs typeface="Arial"/>
            </a:endParaRPr>
          </a:p>
          <a:p>
            <a:pPr marL="70119" indent="-64995">
              <a:lnSpc>
                <a:spcPct val="100000"/>
              </a:lnSpc>
              <a:buAutoNum type="arabicPeriod" startAt="2"/>
              <a:tabLst>
                <a:tab pos="70388"/>
              </a:tabLst>
            </a:pPr>
            <a:r>
              <a:rPr sz="467" spc="2">
                <a:latin typeface="Arial"/>
                <a:cs typeface="Arial"/>
              </a:rPr>
              <a:t>**Feature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Engineering**:</a:t>
            </a:r>
            <a:endParaRPr sz="467">
              <a:latin typeface="Arial"/>
              <a:cs typeface="Arial"/>
            </a:endParaRPr>
          </a:p>
          <a:p>
            <a:pPr marL="93312" lvl="1" indent="-37217">
              <a:lnSpc>
                <a:spcPct val="100000"/>
              </a:lnSpc>
              <a:spcBef>
                <a:spcPts val="21"/>
              </a:spcBef>
              <a:buChar char="-"/>
              <a:tabLst>
                <a:tab pos="93582"/>
              </a:tabLst>
            </a:pPr>
            <a:r>
              <a:rPr sz="467" spc="4">
                <a:latin typeface="Arial"/>
                <a:cs typeface="Arial"/>
              </a:rPr>
              <a:t>Create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relevant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features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based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on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your </a:t>
            </a:r>
            <a:r>
              <a:rPr sz="467" spc="4">
                <a:latin typeface="Arial"/>
                <a:cs typeface="Arial"/>
              </a:rPr>
              <a:t>specific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project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requirements.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This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could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include</a:t>
            </a:r>
            <a:endParaRPr sz="467">
              <a:latin typeface="Arial"/>
              <a:cs typeface="Arial"/>
            </a:endParaRPr>
          </a:p>
          <a:p>
            <a:pPr marL="5933">
              <a:lnSpc>
                <a:spcPct val="100000"/>
              </a:lnSpc>
              <a:spcBef>
                <a:spcPts val="72"/>
              </a:spcBef>
            </a:pPr>
            <a:r>
              <a:rPr sz="467" spc="2">
                <a:latin typeface="Arial"/>
                <a:cs typeface="Arial"/>
              </a:rPr>
              <a:t>aggregating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by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time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intervals,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identifying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patterns,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extracting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relevant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statistics.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58">
              <a:latin typeface="Arial"/>
              <a:cs typeface="Arial"/>
            </a:endParaRPr>
          </a:p>
          <a:p>
            <a:pPr marL="70119" indent="-64995">
              <a:lnSpc>
                <a:spcPct val="100000"/>
              </a:lnSpc>
              <a:buAutoNum type="arabicPeriod" startAt="4"/>
              <a:tabLst>
                <a:tab pos="70388"/>
              </a:tabLst>
            </a:pPr>
            <a:r>
              <a:rPr sz="467" spc="2">
                <a:latin typeface="Arial"/>
                <a:cs typeface="Arial"/>
              </a:rPr>
              <a:t>**Model</a:t>
            </a:r>
            <a:r>
              <a:rPr sz="467" spc="-2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Selection**:</a:t>
            </a:r>
            <a:endParaRPr sz="467">
              <a:latin typeface="Arial"/>
              <a:cs typeface="Arial"/>
            </a:endParaRPr>
          </a:p>
          <a:p>
            <a:pPr marL="93312" lvl="1" indent="-37217">
              <a:lnSpc>
                <a:spcPct val="100000"/>
              </a:lnSpc>
              <a:spcBef>
                <a:spcPts val="25"/>
              </a:spcBef>
              <a:buChar char="-"/>
              <a:tabLst>
                <a:tab pos="93582"/>
              </a:tabLst>
            </a:pPr>
            <a:r>
              <a:rPr sz="467" spc="4">
                <a:latin typeface="Arial"/>
                <a:cs typeface="Arial"/>
              </a:rPr>
              <a:t>Depending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on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your</a:t>
            </a:r>
            <a:r>
              <a:rPr sz="467" spc="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project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goals,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select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appropriate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consumption</a:t>
            </a:r>
            <a:endParaRPr sz="467">
              <a:latin typeface="Arial"/>
              <a:cs typeface="Arial"/>
            </a:endParaRPr>
          </a:p>
          <a:p>
            <a:pPr marL="5933" marR="2158">
              <a:lnSpc>
                <a:spcPts val="633"/>
              </a:lnSpc>
              <a:spcBef>
                <a:spcPts val="28"/>
              </a:spcBef>
            </a:pPr>
            <a:r>
              <a:rPr sz="467" spc="2">
                <a:latin typeface="Arial"/>
                <a:cs typeface="Arial"/>
              </a:rPr>
              <a:t>forecasting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analysis.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Time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series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forecasting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models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like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ARIMA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machine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learning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models  </a:t>
            </a:r>
            <a:r>
              <a:rPr sz="467" spc="2">
                <a:latin typeface="Arial"/>
                <a:cs typeface="Arial"/>
              </a:rPr>
              <a:t>like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regression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neural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networks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may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be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suitable.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637">
              <a:latin typeface="Arial"/>
              <a:cs typeface="Arial"/>
            </a:endParaRPr>
          </a:p>
          <a:p>
            <a:pPr marL="70658" indent="-65534">
              <a:lnSpc>
                <a:spcPct val="100000"/>
              </a:lnSpc>
              <a:spcBef>
                <a:spcPts val="2"/>
              </a:spcBef>
              <a:buAutoNum type="arabicPeriod" startAt="5"/>
              <a:tabLst>
                <a:tab pos="70928"/>
              </a:tabLst>
            </a:pPr>
            <a:r>
              <a:rPr sz="467" spc="2">
                <a:latin typeface="Arial"/>
                <a:cs typeface="Arial"/>
              </a:rPr>
              <a:t>**Model</a:t>
            </a:r>
            <a:r>
              <a:rPr sz="467" spc="-25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Training**:</a:t>
            </a:r>
            <a:endParaRPr sz="467">
              <a:latin typeface="Arial"/>
              <a:cs typeface="Arial"/>
            </a:endParaRPr>
          </a:p>
          <a:p>
            <a:pPr marL="93312" lvl="1" indent="-37756">
              <a:lnSpc>
                <a:spcPct val="100000"/>
              </a:lnSpc>
              <a:spcBef>
                <a:spcPts val="55"/>
              </a:spcBef>
              <a:buChar char="-"/>
              <a:tabLst>
                <a:tab pos="93582"/>
              </a:tabLst>
            </a:pPr>
            <a:r>
              <a:rPr sz="467" spc="2">
                <a:latin typeface="Arial"/>
                <a:cs typeface="Arial"/>
              </a:rPr>
              <a:t>Split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your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into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training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validation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sets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training.</a:t>
            </a:r>
            <a:endParaRPr sz="467">
              <a:latin typeface="Arial"/>
              <a:cs typeface="Arial"/>
            </a:endParaRPr>
          </a:p>
          <a:p>
            <a:pPr marL="93312" lvl="1" indent="-37756">
              <a:lnSpc>
                <a:spcPct val="100000"/>
              </a:lnSpc>
              <a:spcBef>
                <a:spcPts val="55"/>
              </a:spcBef>
              <a:buChar char="-"/>
              <a:tabLst>
                <a:tab pos="93582"/>
              </a:tabLst>
            </a:pPr>
            <a:r>
              <a:rPr sz="467" spc="-2">
                <a:latin typeface="Arial"/>
                <a:cs typeface="Arial"/>
              </a:rPr>
              <a:t>Train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selected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on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training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data.</a:t>
            </a:r>
            <a:endParaRPr sz="467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Font typeface="Arial"/>
              <a:buChar char="-"/>
            </a:pPr>
            <a:endParaRPr sz="616">
              <a:latin typeface="Arial"/>
              <a:cs typeface="Arial"/>
            </a:endParaRPr>
          </a:p>
          <a:p>
            <a:pPr marL="69310" indent="-64186">
              <a:lnSpc>
                <a:spcPct val="100000"/>
              </a:lnSpc>
              <a:buAutoNum type="arabicPeriod" startAt="5"/>
              <a:tabLst>
                <a:tab pos="69579"/>
              </a:tabLst>
            </a:pPr>
            <a:r>
              <a:rPr sz="467" spc="2">
                <a:latin typeface="Arial"/>
                <a:cs typeface="Arial"/>
              </a:rPr>
              <a:t>**Evaluation**:</a:t>
            </a:r>
            <a:endParaRPr sz="467">
              <a:latin typeface="Arial"/>
              <a:cs typeface="Arial"/>
            </a:endParaRPr>
          </a:p>
          <a:p>
            <a:pPr marL="93312" lvl="1" indent="-37217">
              <a:lnSpc>
                <a:spcPct val="100000"/>
              </a:lnSpc>
              <a:spcBef>
                <a:spcPts val="25"/>
              </a:spcBef>
              <a:buChar char="-"/>
              <a:tabLst>
                <a:tab pos="93582"/>
              </a:tabLst>
            </a:pPr>
            <a:r>
              <a:rPr sz="467" spc="4">
                <a:latin typeface="Arial"/>
                <a:cs typeface="Arial"/>
              </a:rPr>
              <a:t>Evaluate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2">
                <a:latin typeface="Arial"/>
                <a:cs typeface="Arial"/>
              </a:rPr>
              <a:t> model's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performance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using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appropriate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metrics.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For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consumption,</a:t>
            </a:r>
            <a:endParaRPr sz="467">
              <a:latin typeface="Arial"/>
              <a:cs typeface="Arial"/>
            </a:endParaRPr>
          </a:p>
          <a:p>
            <a:pPr marL="5933">
              <a:lnSpc>
                <a:spcPct val="100000"/>
              </a:lnSpc>
              <a:spcBef>
                <a:spcPts val="68"/>
              </a:spcBef>
            </a:pPr>
            <a:r>
              <a:rPr sz="467" spc="4">
                <a:latin typeface="Arial"/>
                <a:cs typeface="Arial"/>
              </a:rPr>
              <a:t>metrics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like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Mean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Absolute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Error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(MAE)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Root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Mean </a:t>
            </a:r>
            <a:r>
              <a:rPr sz="467" spc="4">
                <a:latin typeface="Arial"/>
                <a:cs typeface="Arial"/>
              </a:rPr>
              <a:t>Square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Error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(RMSE)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may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be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relevant.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658">
              <a:latin typeface="Arial"/>
              <a:cs typeface="Arial"/>
            </a:endParaRPr>
          </a:p>
          <a:p>
            <a:pPr marL="70658" indent="-65534">
              <a:lnSpc>
                <a:spcPct val="100000"/>
              </a:lnSpc>
              <a:buAutoNum type="arabicPeriod" startAt="7"/>
              <a:tabLst>
                <a:tab pos="70928"/>
              </a:tabLst>
            </a:pPr>
            <a:r>
              <a:rPr sz="467" spc="2">
                <a:latin typeface="Arial"/>
                <a:cs typeface="Arial"/>
              </a:rPr>
              <a:t>**Hyperparameter</a:t>
            </a:r>
            <a:r>
              <a:rPr sz="467" spc="-28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Tuning**:</a:t>
            </a:r>
            <a:endParaRPr sz="467">
              <a:latin typeface="Arial"/>
              <a:cs typeface="Arial"/>
            </a:endParaRPr>
          </a:p>
          <a:p>
            <a:pPr marL="92773" lvl="1" indent="-36408">
              <a:lnSpc>
                <a:spcPct val="100000"/>
              </a:lnSpc>
              <a:spcBef>
                <a:spcPts val="57"/>
              </a:spcBef>
              <a:buChar char="-"/>
              <a:tabLst>
                <a:tab pos="92773"/>
              </a:tabLst>
            </a:pPr>
            <a:r>
              <a:rPr sz="467" spc="2">
                <a:latin typeface="Arial"/>
                <a:cs typeface="Arial"/>
              </a:rPr>
              <a:t>Fine-tune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by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adjusting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hyperparameters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to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improve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forecasting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accuracy.</a:t>
            </a:r>
            <a:endParaRPr sz="467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Arial"/>
              <a:buChar char="-"/>
            </a:pPr>
            <a:endParaRPr sz="616">
              <a:latin typeface="Arial"/>
              <a:cs typeface="Arial"/>
            </a:endParaRPr>
          </a:p>
          <a:p>
            <a:pPr marL="70658" indent="-65534">
              <a:lnSpc>
                <a:spcPct val="100000"/>
              </a:lnSpc>
              <a:buAutoNum type="arabicPeriod" startAt="7"/>
              <a:tabLst>
                <a:tab pos="70928"/>
              </a:tabLst>
            </a:pPr>
            <a:r>
              <a:rPr sz="467" spc="2">
                <a:latin typeface="Arial"/>
                <a:cs typeface="Arial"/>
              </a:rPr>
              <a:t>**Regularization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5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Optimization**:</a:t>
            </a:r>
            <a:endParaRPr sz="467">
              <a:latin typeface="Arial"/>
              <a:cs typeface="Arial"/>
            </a:endParaRPr>
          </a:p>
          <a:p>
            <a:pPr marL="93312" lvl="1" indent="-37217">
              <a:lnSpc>
                <a:spcPct val="100000"/>
              </a:lnSpc>
              <a:spcBef>
                <a:spcPts val="25"/>
              </a:spcBef>
              <a:buChar char="-"/>
              <a:tabLst>
                <a:tab pos="93582"/>
              </a:tabLst>
            </a:pPr>
            <a:r>
              <a:rPr sz="467" spc="4">
                <a:latin typeface="Arial"/>
                <a:cs typeface="Arial"/>
              </a:rPr>
              <a:t>Apply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techniques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to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prevent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overfitting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optimize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consumption</a:t>
            </a:r>
            <a:endParaRPr sz="467">
              <a:latin typeface="Arial"/>
              <a:cs typeface="Arial"/>
            </a:endParaRPr>
          </a:p>
          <a:p>
            <a:pPr marL="5933">
              <a:lnSpc>
                <a:spcPct val="100000"/>
              </a:lnSpc>
              <a:spcBef>
                <a:spcPts val="72"/>
              </a:spcBef>
            </a:pPr>
            <a:r>
              <a:rPr sz="467" spc="2">
                <a:latin typeface="Arial"/>
                <a:cs typeface="Arial"/>
              </a:rPr>
              <a:t>predictions.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58">
              <a:latin typeface="Arial"/>
              <a:cs typeface="Arial"/>
            </a:endParaRPr>
          </a:p>
          <a:p>
            <a:pPr marL="69310" indent="-64186">
              <a:lnSpc>
                <a:spcPct val="100000"/>
              </a:lnSpc>
              <a:buAutoNum type="arabicPeriod" startAt="9"/>
              <a:tabLst>
                <a:tab pos="69579"/>
              </a:tabLst>
            </a:pPr>
            <a:r>
              <a:rPr sz="467" spc="-2">
                <a:latin typeface="Arial"/>
                <a:cs typeface="Arial"/>
              </a:rPr>
              <a:t>**Testing**:</a:t>
            </a:r>
            <a:endParaRPr sz="467">
              <a:latin typeface="Arial"/>
              <a:cs typeface="Arial"/>
            </a:endParaRPr>
          </a:p>
          <a:p>
            <a:pPr marL="92773" lvl="1" indent="-36408">
              <a:lnSpc>
                <a:spcPct val="100000"/>
              </a:lnSpc>
              <a:spcBef>
                <a:spcPts val="57"/>
              </a:spcBef>
              <a:buChar char="-"/>
              <a:tabLst>
                <a:tab pos="92773"/>
              </a:tabLst>
            </a:pPr>
            <a:r>
              <a:rPr sz="467" spc="6">
                <a:latin typeface="Arial"/>
                <a:cs typeface="Arial"/>
              </a:rPr>
              <a:t>Assess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model's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performance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on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a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separate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test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dataset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to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simulate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real-world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usage.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61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2">
                <a:latin typeface="Arial"/>
                <a:cs typeface="Arial"/>
              </a:rPr>
              <a:t>10.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**Visualization**:</a:t>
            </a:r>
            <a:endParaRPr sz="467">
              <a:latin typeface="Arial"/>
              <a:cs typeface="Arial"/>
            </a:endParaRPr>
          </a:p>
          <a:p>
            <a:pPr marL="73355">
              <a:lnSpc>
                <a:spcPct val="100000"/>
              </a:lnSpc>
              <a:spcBef>
                <a:spcPts val="21"/>
              </a:spcBef>
            </a:pPr>
            <a:r>
              <a:rPr sz="467" spc="2">
                <a:latin typeface="Arial"/>
                <a:cs typeface="Arial"/>
              </a:rPr>
              <a:t>-</a:t>
            </a:r>
            <a:r>
              <a:rPr sz="467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Visualize</a:t>
            </a:r>
            <a:r>
              <a:rPr sz="46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consumption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predictions.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This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can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help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72"/>
              </a:spcBef>
            </a:pPr>
            <a:r>
              <a:rPr sz="467" spc="2">
                <a:latin typeface="Arial"/>
                <a:cs typeface="Arial"/>
              </a:rPr>
              <a:t>understanding trends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40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patterns.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58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-8">
                <a:latin typeface="Arial"/>
                <a:cs typeface="Arial"/>
              </a:rPr>
              <a:t>11.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**Deployment**:</a:t>
            </a:r>
            <a:endParaRPr sz="467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588242" y="3215271"/>
            <a:ext cx="2511602" cy="2757017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394" marR="52319" indent="67961">
              <a:lnSpc>
                <a:spcPct val="112700"/>
              </a:lnSpc>
              <a:spcBef>
                <a:spcPts val="40"/>
              </a:spcBef>
            </a:pPr>
            <a:r>
              <a:rPr sz="467" spc="2">
                <a:latin typeface="Arial"/>
                <a:cs typeface="Arial"/>
              </a:rPr>
              <a:t>- Integrate </a:t>
            </a:r>
            <a:r>
              <a:rPr sz="467" spc="4">
                <a:latin typeface="Arial"/>
                <a:cs typeface="Arial"/>
              </a:rPr>
              <a:t>the </a:t>
            </a:r>
            <a:r>
              <a:rPr sz="467" spc="2">
                <a:latin typeface="Arial"/>
                <a:cs typeface="Arial"/>
              </a:rPr>
              <a:t>trained </a:t>
            </a:r>
            <a:r>
              <a:rPr sz="467" spc="4">
                <a:latin typeface="Arial"/>
                <a:cs typeface="Arial"/>
              </a:rPr>
              <a:t>model </a:t>
            </a:r>
            <a:r>
              <a:rPr sz="467" spc="2">
                <a:latin typeface="Arial"/>
                <a:cs typeface="Arial"/>
              </a:rPr>
              <a:t>into </a:t>
            </a:r>
            <a:r>
              <a:rPr sz="467">
                <a:latin typeface="Arial"/>
                <a:cs typeface="Arial"/>
              </a:rPr>
              <a:t>your </a:t>
            </a:r>
            <a:r>
              <a:rPr sz="467" spc="2">
                <a:latin typeface="Arial"/>
                <a:cs typeface="Arial"/>
              </a:rPr>
              <a:t>energy management system </a:t>
            </a:r>
            <a:r>
              <a:rPr sz="467" spc="4">
                <a:latin typeface="Arial"/>
                <a:cs typeface="Arial"/>
              </a:rPr>
              <a:t>or </a:t>
            </a:r>
            <a:r>
              <a:rPr sz="467">
                <a:latin typeface="Arial"/>
                <a:cs typeface="Arial"/>
              </a:rPr>
              <a:t>application </a:t>
            </a:r>
            <a:r>
              <a:rPr sz="467" spc="4">
                <a:latin typeface="Arial"/>
                <a:cs typeface="Arial"/>
              </a:rPr>
              <a:t>to make  </a:t>
            </a:r>
            <a:r>
              <a:rPr sz="467" spc="2">
                <a:latin typeface="Arial"/>
                <a:cs typeface="Arial"/>
              </a:rPr>
              <a:t>real-time predictions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5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analysis.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658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2">
                <a:latin typeface="Arial"/>
                <a:cs typeface="Arial"/>
              </a:rPr>
              <a:t>12. **Monitoring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6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Maintenance**:</a:t>
            </a:r>
            <a:endParaRPr sz="467">
              <a:latin typeface="Arial"/>
              <a:cs typeface="Arial"/>
            </a:endParaRPr>
          </a:p>
          <a:p>
            <a:pPr marL="73355">
              <a:lnSpc>
                <a:spcPct val="100000"/>
              </a:lnSpc>
              <a:spcBef>
                <a:spcPts val="57"/>
              </a:spcBef>
            </a:pPr>
            <a:r>
              <a:rPr sz="467" spc="2">
                <a:latin typeface="Arial"/>
                <a:cs typeface="Arial"/>
              </a:rPr>
              <a:t>-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Continuously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monitor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model's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performance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update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>
                <a:latin typeface="Arial"/>
                <a:cs typeface="Arial"/>
              </a:rPr>
              <a:t>it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as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needed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with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new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61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"/>
              </a:spcBef>
            </a:pPr>
            <a:r>
              <a:rPr sz="467" spc="4">
                <a:latin typeface="Arial"/>
                <a:cs typeface="Arial"/>
              </a:rPr>
              <a:t>13. **Feedback</a:t>
            </a:r>
            <a:r>
              <a:rPr sz="467" spc="-4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Loop**:</a:t>
            </a:r>
            <a:endParaRPr sz="467">
              <a:latin typeface="Arial"/>
              <a:cs typeface="Arial"/>
            </a:endParaRPr>
          </a:p>
          <a:p>
            <a:pPr marL="73355">
              <a:lnSpc>
                <a:spcPct val="100000"/>
              </a:lnSpc>
              <a:spcBef>
                <a:spcPts val="21"/>
              </a:spcBef>
            </a:pPr>
            <a:r>
              <a:rPr sz="467" spc="2">
                <a:latin typeface="Arial"/>
                <a:cs typeface="Arial"/>
              </a:rPr>
              <a:t>-</a:t>
            </a:r>
            <a:r>
              <a:rPr sz="46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Collect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feedback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from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users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management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systems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to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improve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the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model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over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70"/>
              </a:spcBef>
            </a:pPr>
            <a:r>
              <a:rPr sz="467" spc="4">
                <a:latin typeface="Arial"/>
                <a:cs typeface="Arial"/>
              </a:rPr>
              <a:t>time.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552">
              <a:latin typeface="Arial"/>
              <a:cs typeface="Arial"/>
            </a:endParaRPr>
          </a:p>
          <a:p>
            <a:pPr marL="5394" marR="21036">
              <a:lnSpc>
                <a:spcPct val="112300"/>
              </a:lnSpc>
              <a:spcBef>
                <a:spcPts val="2"/>
              </a:spcBef>
            </a:pPr>
            <a:r>
              <a:rPr sz="467" spc="2">
                <a:latin typeface="Arial"/>
                <a:cs typeface="Arial"/>
              </a:rPr>
              <a:t>It's important </a:t>
            </a:r>
            <a:r>
              <a:rPr sz="467" spc="4">
                <a:latin typeface="Arial"/>
                <a:cs typeface="Arial"/>
              </a:rPr>
              <a:t>to </a:t>
            </a:r>
            <a:r>
              <a:rPr sz="467" spc="2">
                <a:latin typeface="Arial"/>
                <a:cs typeface="Arial"/>
              </a:rPr>
              <a:t>tailor </a:t>
            </a:r>
            <a:r>
              <a:rPr sz="467">
                <a:latin typeface="Arial"/>
                <a:cs typeface="Arial"/>
              </a:rPr>
              <a:t>your </a:t>
            </a:r>
            <a:r>
              <a:rPr sz="467" spc="2">
                <a:latin typeface="Arial"/>
                <a:cs typeface="Arial"/>
              </a:rPr>
              <a:t>project </a:t>
            </a:r>
            <a:r>
              <a:rPr sz="467" spc="4">
                <a:latin typeface="Arial"/>
                <a:cs typeface="Arial"/>
              </a:rPr>
              <a:t>to the specific </a:t>
            </a:r>
            <a:r>
              <a:rPr sz="467" spc="2">
                <a:latin typeface="Arial"/>
                <a:cs typeface="Arial"/>
              </a:rPr>
              <a:t>requirements of </a:t>
            </a:r>
            <a:r>
              <a:rPr sz="467">
                <a:latin typeface="Arial"/>
                <a:cs typeface="Arial"/>
              </a:rPr>
              <a:t>your </a:t>
            </a:r>
            <a:r>
              <a:rPr sz="467" spc="4">
                <a:latin typeface="Arial"/>
                <a:cs typeface="Arial"/>
              </a:rPr>
              <a:t>use case and the  </a:t>
            </a:r>
            <a:r>
              <a:rPr sz="467" spc="2">
                <a:latin typeface="Arial"/>
                <a:cs typeface="Arial"/>
              </a:rPr>
              <a:t>available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data.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If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you</a:t>
            </a:r>
            <a:r>
              <a:rPr sz="467" spc="6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have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more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specific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questions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or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need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guidance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on</a:t>
            </a:r>
            <a:r>
              <a:rPr sz="467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a</a:t>
            </a:r>
            <a:r>
              <a:rPr sz="467" spc="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particular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step,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feel  </a:t>
            </a:r>
            <a:r>
              <a:rPr sz="467" spc="4">
                <a:latin typeface="Arial"/>
                <a:cs typeface="Arial"/>
              </a:rPr>
              <a:t>free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to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ask,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and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 </a:t>
            </a:r>
            <a:r>
              <a:rPr sz="467" spc="6">
                <a:latin typeface="Arial"/>
                <a:cs typeface="Arial"/>
              </a:rPr>
              <a:t>can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provide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more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detailed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information.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658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"/>
              </a:spcBef>
            </a:pPr>
            <a:r>
              <a:rPr sz="467" b="1" spc="4">
                <a:latin typeface="Arial"/>
                <a:cs typeface="Arial"/>
              </a:rPr>
              <a:t>Program</a:t>
            </a:r>
            <a:r>
              <a:rPr sz="467" b="1" spc="-38">
                <a:latin typeface="Arial"/>
                <a:cs typeface="Arial"/>
              </a:rPr>
              <a:t> </a:t>
            </a:r>
            <a:r>
              <a:rPr sz="467" b="1" spc="2">
                <a:latin typeface="Arial"/>
                <a:cs typeface="Arial"/>
              </a:rPr>
              <a:t>: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616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6">
                <a:latin typeface="Arial"/>
                <a:cs typeface="Arial"/>
              </a:rPr>
              <a:t>#</a:t>
            </a:r>
            <a:r>
              <a:rPr sz="467" spc="-6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Input: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Sample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daily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energy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consumption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energy_data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=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[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1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701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2">
                <a:latin typeface="Arial"/>
                <a:cs typeface="Arial"/>
              </a:rPr>
              <a:t>{'date':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'2023-10-01',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'consumption_kWh':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100},</a:t>
            </a:r>
            <a:r>
              <a:rPr sz="467" spc="-4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{'date':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'2023-10-02',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'consumption_kWh':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120},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57"/>
              </a:spcBef>
            </a:pPr>
            <a:r>
              <a:rPr sz="467" spc="2">
                <a:latin typeface="Arial"/>
                <a:cs typeface="Arial"/>
              </a:rPr>
              <a:t>{'date':</a:t>
            </a:r>
            <a:r>
              <a:rPr sz="467" spc="-2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'2023-10-03',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'consumption_kWh':</a:t>
            </a:r>
            <a:r>
              <a:rPr sz="467" spc="-1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90},</a:t>
            </a:r>
            <a:r>
              <a:rPr sz="467" spc="-8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#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Add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more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</a:t>
            </a:r>
            <a:r>
              <a:rPr sz="467" spc="-1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points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here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55"/>
              </a:spcBef>
            </a:pPr>
            <a:r>
              <a:rPr sz="467" spc="2">
                <a:latin typeface="Arial"/>
                <a:cs typeface="Arial"/>
              </a:rPr>
              <a:t>]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10">
              <a:latin typeface="Arial"/>
              <a:cs typeface="Arial"/>
            </a:endParaRPr>
          </a:p>
          <a:p>
            <a:pPr marL="5394" marR="955503">
              <a:lnSpc>
                <a:spcPct val="112700"/>
              </a:lnSpc>
            </a:pPr>
            <a:r>
              <a:rPr sz="467" spc="6">
                <a:latin typeface="Arial"/>
                <a:cs typeface="Arial"/>
              </a:rPr>
              <a:t># </a:t>
            </a:r>
            <a:r>
              <a:rPr sz="467" spc="4">
                <a:latin typeface="Arial"/>
                <a:cs typeface="Arial"/>
              </a:rPr>
              <a:t>Output: </a:t>
            </a:r>
            <a:r>
              <a:rPr sz="467" spc="2">
                <a:latin typeface="Arial"/>
                <a:cs typeface="Arial"/>
              </a:rPr>
              <a:t>Calculate average daily energy consumption</a:t>
            </a:r>
            <a:r>
              <a:rPr sz="467" spc="-9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def  calculate_average_consumption(data):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102"/>
              </a:spcBef>
            </a:pPr>
            <a:r>
              <a:rPr sz="467" spc="2">
                <a:latin typeface="Arial"/>
                <a:cs typeface="Arial"/>
              </a:rPr>
              <a:t>total_consumption</a:t>
            </a:r>
            <a:r>
              <a:rPr sz="467" spc="-19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=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0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for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entry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4">
                <a:latin typeface="Arial"/>
                <a:cs typeface="Arial"/>
              </a:rPr>
              <a:t>in</a:t>
            </a:r>
            <a:r>
              <a:rPr sz="467" spc="-13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data: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1"/>
              </a:spcBef>
            </a:pPr>
            <a:r>
              <a:rPr sz="467" spc="2">
                <a:latin typeface="Arial"/>
                <a:cs typeface="Arial"/>
              </a:rPr>
              <a:t>total_consumption </a:t>
            </a:r>
            <a:r>
              <a:rPr sz="467" spc="6">
                <a:latin typeface="Arial"/>
                <a:cs typeface="Arial"/>
              </a:rPr>
              <a:t>+= </a:t>
            </a:r>
            <a:r>
              <a:rPr sz="467" spc="2">
                <a:latin typeface="Arial"/>
                <a:cs typeface="Arial"/>
              </a:rPr>
              <a:t>entry['consumption_kWh'] num_entries </a:t>
            </a:r>
            <a:r>
              <a:rPr sz="467" spc="6">
                <a:latin typeface="Arial"/>
                <a:cs typeface="Arial"/>
              </a:rPr>
              <a:t>=</a:t>
            </a:r>
            <a:r>
              <a:rPr sz="467" spc="-7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len(data)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72"/>
              </a:spcBef>
            </a:pPr>
            <a:r>
              <a:rPr sz="467" spc="2">
                <a:latin typeface="Arial"/>
                <a:cs typeface="Arial"/>
              </a:rPr>
              <a:t>average_consumption</a:t>
            </a:r>
            <a:r>
              <a:rPr sz="467" spc="-25">
                <a:latin typeface="Arial"/>
                <a:cs typeface="Arial"/>
              </a:rPr>
              <a:t> </a:t>
            </a:r>
            <a:r>
              <a:rPr sz="467" spc="6">
                <a:latin typeface="Arial"/>
                <a:cs typeface="Arial"/>
              </a:rPr>
              <a:t>=</a:t>
            </a:r>
            <a:r>
              <a:rPr sz="467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total_consumption</a:t>
            </a:r>
            <a:r>
              <a:rPr sz="467" spc="-2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/</a:t>
            </a:r>
            <a:r>
              <a:rPr sz="467" spc="-2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num_entries</a:t>
            </a:r>
            <a:r>
              <a:rPr sz="467" spc="-21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return</a:t>
            </a:r>
            <a:r>
              <a:rPr sz="467" spc="-15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average_consumption</a:t>
            </a:r>
            <a:endParaRPr sz="4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658">
              <a:latin typeface="Arial"/>
              <a:cs typeface="Arial"/>
            </a:endParaRPr>
          </a:p>
          <a:p>
            <a:pPr marL="5394">
              <a:lnSpc>
                <a:spcPct val="100000"/>
              </a:lnSpc>
            </a:pPr>
            <a:r>
              <a:rPr sz="467" spc="6">
                <a:latin typeface="Arial"/>
                <a:cs typeface="Arial"/>
              </a:rPr>
              <a:t># </a:t>
            </a:r>
            <a:r>
              <a:rPr sz="467" spc="2">
                <a:latin typeface="Arial"/>
                <a:cs typeface="Arial"/>
              </a:rPr>
              <a:t>Main</a:t>
            </a:r>
            <a:r>
              <a:rPr sz="467" spc="-38">
                <a:latin typeface="Arial"/>
                <a:cs typeface="Arial"/>
              </a:rPr>
              <a:t> </a:t>
            </a:r>
            <a:r>
              <a:rPr sz="467" spc="2">
                <a:latin typeface="Arial"/>
                <a:cs typeface="Arial"/>
              </a:rPr>
              <a:t>program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57"/>
              </a:spcBef>
              <a:tabLst>
                <a:tab pos="203883"/>
              </a:tabLst>
            </a:pPr>
            <a:r>
              <a:rPr sz="467" spc="2">
                <a:latin typeface="Arial"/>
                <a:cs typeface="Arial"/>
              </a:rPr>
              <a:t>if</a:t>
            </a:r>
            <a:r>
              <a:rPr sz="467" spc="2">
                <a:latin typeface="Times New Roman"/>
                <a:cs typeface="Times New Roman"/>
              </a:rPr>
              <a:t>	</a:t>
            </a:r>
            <a:r>
              <a:rPr sz="467" spc="6">
                <a:latin typeface="Arial"/>
                <a:cs typeface="Arial"/>
              </a:rPr>
              <a:t>name == </a:t>
            </a:r>
            <a:r>
              <a:rPr sz="467" spc="4">
                <a:latin typeface="Arial"/>
                <a:cs typeface="Arial"/>
              </a:rPr>
              <a:t>" </a:t>
            </a:r>
            <a:r>
              <a:rPr sz="467" spc="6">
                <a:latin typeface="Arial"/>
                <a:cs typeface="Arial"/>
              </a:rPr>
              <a:t>main</a:t>
            </a:r>
            <a:r>
              <a:rPr sz="467" spc="21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":</a:t>
            </a:r>
            <a:endParaRPr sz="467">
              <a:latin typeface="Arial"/>
              <a:cs typeface="Arial"/>
            </a:endParaRPr>
          </a:p>
          <a:p>
            <a:pPr marL="5394">
              <a:lnSpc>
                <a:spcPct val="100000"/>
              </a:lnSpc>
              <a:spcBef>
                <a:spcPts val="21"/>
              </a:spcBef>
            </a:pPr>
            <a:r>
              <a:rPr sz="467" spc="2">
                <a:latin typeface="Arial"/>
                <a:cs typeface="Arial"/>
              </a:rPr>
              <a:t>average_daily_consumption </a:t>
            </a:r>
            <a:r>
              <a:rPr sz="467" spc="6">
                <a:latin typeface="Arial"/>
                <a:cs typeface="Arial"/>
              </a:rPr>
              <a:t>= </a:t>
            </a:r>
            <a:r>
              <a:rPr sz="467" spc="2">
                <a:latin typeface="Arial"/>
                <a:cs typeface="Arial"/>
              </a:rPr>
              <a:t>calculate_average_consumption(energy_data)</a:t>
            </a:r>
            <a:r>
              <a:rPr sz="467" spc="-55">
                <a:latin typeface="Arial"/>
                <a:cs typeface="Arial"/>
              </a:rPr>
              <a:t> </a:t>
            </a:r>
            <a:r>
              <a:rPr sz="467" spc="-2">
                <a:latin typeface="Arial"/>
                <a:cs typeface="Arial"/>
              </a:rPr>
              <a:t>print("Average</a:t>
            </a:r>
            <a:endParaRPr sz="467">
              <a:latin typeface="Arial"/>
              <a:cs typeface="Arial"/>
            </a:endParaRPr>
          </a:p>
          <a:p>
            <a:pPr marL="5394" marR="1363271">
              <a:lnSpc>
                <a:spcPts val="663"/>
              </a:lnSpc>
              <a:spcBef>
                <a:spcPts val="8"/>
              </a:spcBef>
            </a:pPr>
            <a:r>
              <a:rPr sz="467" spc="2">
                <a:latin typeface="Arial"/>
                <a:cs typeface="Arial"/>
              </a:rPr>
              <a:t>Daily </a:t>
            </a:r>
            <a:r>
              <a:rPr sz="467" spc="4">
                <a:latin typeface="Arial"/>
                <a:cs typeface="Arial"/>
              </a:rPr>
              <a:t>Energy </a:t>
            </a:r>
            <a:r>
              <a:rPr sz="467" spc="2">
                <a:latin typeface="Arial"/>
                <a:cs typeface="Arial"/>
              </a:rPr>
              <a:t>Consumption: {:.2f}  </a:t>
            </a:r>
            <a:r>
              <a:rPr sz="467" spc="-2">
                <a:latin typeface="Arial"/>
                <a:cs typeface="Arial"/>
              </a:rPr>
              <a:t>k</a:t>
            </a:r>
            <a:r>
              <a:rPr sz="467" spc="25">
                <a:latin typeface="Arial"/>
                <a:cs typeface="Arial"/>
              </a:rPr>
              <a:t>W</a:t>
            </a:r>
            <a:r>
              <a:rPr sz="467">
                <a:latin typeface="Arial"/>
                <a:cs typeface="Arial"/>
              </a:rPr>
              <a:t>h"</a:t>
            </a:r>
            <a:r>
              <a:rPr sz="467" spc="-4">
                <a:latin typeface="Arial"/>
                <a:cs typeface="Arial"/>
              </a:rPr>
              <a:t>.</a:t>
            </a:r>
            <a:r>
              <a:rPr sz="467" spc="2">
                <a:latin typeface="Arial"/>
                <a:cs typeface="Arial"/>
              </a:rPr>
              <a:t>f</a:t>
            </a:r>
            <a:r>
              <a:rPr sz="467" spc="4">
                <a:latin typeface="Arial"/>
                <a:cs typeface="Arial"/>
              </a:rPr>
              <a:t>orm</a:t>
            </a:r>
            <a:r>
              <a:rPr sz="467">
                <a:latin typeface="Arial"/>
                <a:cs typeface="Arial"/>
              </a:rPr>
              <a:t>a</a:t>
            </a:r>
            <a:r>
              <a:rPr sz="467" spc="2">
                <a:latin typeface="Arial"/>
                <a:cs typeface="Arial"/>
              </a:rPr>
              <a:t>t</a:t>
            </a:r>
            <a:r>
              <a:rPr sz="467" spc="-2">
                <a:latin typeface="Arial"/>
                <a:cs typeface="Arial"/>
              </a:rPr>
              <a:t>(</a:t>
            </a:r>
            <a:r>
              <a:rPr sz="467">
                <a:latin typeface="Arial"/>
                <a:cs typeface="Arial"/>
              </a:rPr>
              <a:t>a</a:t>
            </a:r>
            <a:r>
              <a:rPr sz="467" spc="4">
                <a:latin typeface="Arial"/>
                <a:cs typeface="Arial"/>
              </a:rPr>
              <a:t>ve</a:t>
            </a:r>
            <a:r>
              <a:rPr sz="467" spc="-6">
                <a:latin typeface="Arial"/>
                <a:cs typeface="Arial"/>
              </a:rPr>
              <a:t>r</a:t>
            </a:r>
            <a:r>
              <a:rPr sz="467" spc="4">
                <a:latin typeface="Arial"/>
                <a:cs typeface="Arial"/>
              </a:rPr>
              <a:t>a</a:t>
            </a:r>
            <a:r>
              <a:rPr sz="467" spc="2">
                <a:latin typeface="Arial"/>
                <a:cs typeface="Arial"/>
              </a:rPr>
              <a:t>g</a:t>
            </a:r>
            <a:r>
              <a:rPr sz="467">
                <a:latin typeface="Arial"/>
                <a:cs typeface="Arial"/>
              </a:rPr>
              <a:t>e</a:t>
            </a:r>
            <a:r>
              <a:rPr sz="467" spc="4">
                <a:latin typeface="Arial"/>
                <a:cs typeface="Arial"/>
              </a:rPr>
              <a:t>_</a:t>
            </a:r>
            <a:r>
              <a:rPr sz="467" spc="2">
                <a:latin typeface="Arial"/>
                <a:cs typeface="Arial"/>
              </a:rPr>
              <a:t>d</a:t>
            </a:r>
            <a:r>
              <a:rPr sz="467">
                <a:latin typeface="Arial"/>
                <a:cs typeface="Arial"/>
              </a:rPr>
              <a:t>ai</a:t>
            </a:r>
            <a:r>
              <a:rPr sz="467" spc="-2">
                <a:latin typeface="Arial"/>
                <a:cs typeface="Arial"/>
              </a:rPr>
              <a:t>l</a:t>
            </a:r>
            <a:r>
              <a:rPr sz="467" spc="-6">
                <a:latin typeface="Arial"/>
                <a:cs typeface="Arial"/>
              </a:rPr>
              <a:t>y</a:t>
            </a:r>
            <a:r>
              <a:rPr sz="467" spc="2">
                <a:latin typeface="Arial"/>
                <a:cs typeface="Arial"/>
              </a:rPr>
              <a:t>_cons</a:t>
            </a:r>
            <a:r>
              <a:rPr sz="467" spc="-2">
                <a:latin typeface="Arial"/>
                <a:cs typeface="Arial"/>
              </a:rPr>
              <a:t>u</a:t>
            </a:r>
            <a:r>
              <a:rPr sz="467" spc="4">
                <a:latin typeface="Arial"/>
                <a:cs typeface="Arial"/>
              </a:rPr>
              <a:t>mp</a:t>
            </a:r>
            <a:r>
              <a:rPr sz="467" spc="-6">
                <a:latin typeface="Arial"/>
                <a:cs typeface="Arial"/>
              </a:rPr>
              <a:t>t</a:t>
            </a:r>
            <a:r>
              <a:rPr sz="467">
                <a:latin typeface="Arial"/>
                <a:cs typeface="Arial"/>
              </a:rPr>
              <a:t>io</a:t>
            </a:r>
            <a:r>
              <a:rPr sz="467" spc="4">
                <a:latin typeface="Arial"/>
                <a:cs typeface="Arial"/>
              </a:rPr>
              <a:t>n</a:t>
            </a:r>
            <a:r>
              <a:rPr sz="467" spc="-2">
                <a:latin typeface="Arial"/>
                <a:cs typeface="Arial"/>
              </a:rPr>
              <a:t>)</a:t>
            </a:r>
            <a:r>
              <a:rPr sz="467" spc="2">
                <a:latin typeface="Arial"/>
                <a:cs typeface="Arial"/>
              </a:rPr>
              <a:t>)</a:t>
            </a:r>
            <a:endParaRPr sz="467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3761825" y="4159182"/>
            <a:ext cx="1546119" cy="1741374"/>
            <a:chOff x="3761825" y="4159182"/>
            <a:chExt cx="1546119" cy="1741374"/>
          </a:xfrm>
        </p:grpSpPr>
        <p:sp>
          <p:nvSpPr>
            <p:cNvPr id="3" name="object 3"/>
            <p:cNvSpPr/>
            <p:nvPr/>
          </p:nvSpPr>
          <p:spPr>
            <a:xfrm>
              <a:off x="3761825" y="4159182"/>
              <a:ext cx="1546119" cy="1741374"/>
            </a:xfrm>
            <a:custGeom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24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83193" y="4352720"/>
              <a:ext cx="1098379" cy="134757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455185" y="4513118"/>
            <a:ext cx="1054479" cy="942289"/>
          </a:xfrm>
          <a:prstGeom prst="rect">
            <a:avLst/>
          </a:prstGeom>
        </p:spPr>
        <p:txBody>
          <a:bodyPr vert="horz" wrap="square" lIns="0" tIns="7282" rIns="0" bIns="0" rtlCol="0">
            <a:spAutoFit/>
          </a:bodyPr>
          <a:lstStyle/>
          <a:p>
            <a:pPr marL="5933">
              <a:lnSpc>
                <a:spcPct val="100000"/>
              </a:lnSpc>
              <a:spcBef>
                <a:spcPts val="57"/>
              </a:spcBef>
            </a:pPr>
            <a:r>
              <a:rPr sz="764" b="1" spc="19">
                <a:solidFill>
                  <a:srgbClr val="281313"/>
                </a:solidFill>
                <a:latin typeface="Trebuchet MS"/>
                <a:cs typeface="Trebuchet MS"/>
              </a:rPr>
              <a:t>I</a:t>
            </a:r>
            <a:r>
              <a:rPr sz="764" b="1" spc="19">
                <a:solidFill>
                  <a:srgbClr val="241212"/>
                </a:solidFill>
                <a:latin typeface="Trebuchet MS"/>
                <a:cs typeface="Trebuchet MS"/>
              </a:rPr>
              <a:t>n</a:t>
            </a:r>
            <a:r>
              <a:rPr sz="764" b="1" spc="19">
                <a:solidFill>
                  <a:srgbClr val="281313"/>
                </a:solidFill>
                <a:latin typeface="Trebuchet MS"/>
                <a:cs typeface="Trebuchet MS"/>
              </a:rPr>
              <a:t>tr</a:t>
            </a:r>
            <a:r>
              <a:rPr sz="764" b="1" spc="19">
                <a:solidFill>
                  <a:srgbClr val="241212"/>
                </a:solidFill>
                <a:latin typeface="Trebuchet MS"/>
                <a:cs typeface="Trebuchet MS"/>
              </a:rPr>
              <a:t>oductio</a:t>
            </a:r>
            <a:r>
              <a:rPr sz="764" b="1" spc="19">
                <a:solidFill>
                  <a:srgbClr val="281313"/>
                </a:solidFill>
                <a:latin typeface="Trebuchet MS"/>
                <a:cs typeface="Trebuchet MS"/>
              </a:rPr>
              <a:t>n</a:t>
            </a:r>
            <a:endParaRPr sz="764">
              <a:latin typeface="Trebuchet MS"/>
              <a:cs typeface="Trebuchet MS"/>
            </a:endParaRPr>
          </a:p>
          <a:p>
            <a:pPr marL="5394" marR="2158">
              <a:lnSpc>
                <a:spcPct val="119600"/>
              </a:lnSpc>
              <a:spcBef>
                <a:spcPts val="516"/>
              </a:spcBef>
            </a:pP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elcome 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to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he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pr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esenta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on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n  </a:t>
            </a:r>
            <a:r>
              <a:rPr sz="425" i="1" spc="2">
                <a:solidFill>
                  <a:srgbClr val="281313"/>
                </a:solidFill>
                <a:latin typeface="Verdana"/>
                <a:cs typeface="Verdana"/>
              </a:rPr>
              <a:t>Enh</a:t>
            </a:r>
            <a:r>
              <a:rPr sz="425" i="1" spc="2">
                <a:solidFill>
                  <a:srgbClr val="241212"/>
                </a:solidFill>
                <a:latin typeface="Verdana"/>
                <a:cs typeface="Verdana"/>
              </a:rPr>
              <a:t>an</a:t>
            </a:r>
            <a:r>
              <a:rPr sz="425" i="1" spc="2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25" i="1" spc="2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25" i="1" spc="2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425" i="1" spc="2">
                <a:solidFill>
                  <a:srgbClr val="241212"/>
                </a:solidFill>
                <a:latin typeface="Verdana"/>
                <a:cs typeface="Verdana"/>
              </a:rPr>
              <a:t>g </a:t>
            </a:r>
            <a:r>
              <a:rPr sz="425" i="1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25" i="1">
                <a:solidFill>
                  <a:srgbClr val="281313"/>
                </a:solidFill>
                <a:latin typeface="Verdana"/>
                <a:cs typeface="Verdana"/>
              </a:rPr>
              <a:t>ner</a:t>
            </a:r>
            <a:r>
              <a:rPr sz="425" i="1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sz="425" i="1">
                <a:solidFill>
                  <a:srgbClr val="281313"/>
                </a:solidFill>
                <a:latin typeface="Verdana"/>
                <a:cs typeface="Verdana"/>
              </a:rPr>
              <a:t>y Efﬁc</a:t>
            </a:r>
            <a:r>
              <a:rPr sz="425" i="1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25" i="1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25" i="1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25" i="1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25" i="1">
                <a:solidFill>
                  <a:srgbClr val="241212"/>
                </a:solidFill>
                <a:latin typeface="Verdana"/>
                <a:cs typeface="Verdana"/>
              </a:rPr>
              <a:t>y</a:t>
            </a:r>
            <a:r>
              <a:rPr sz="425" i="1">
                <a:solidFill>
                  <a:srgbClr val="281313"/>
                </a:solidFill>
                <a:latin typeface="Verdana"/>
                <a:cs typeface="Verdana"/>
              </a:rPr>
              <a:t>:A  </a:t>
            </a:r>
            <a:r>
              <a:rPr sz="425" i="1" spc="-4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sz="425" i="1" spc="-4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425" i="1" spc="-4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sz="425" i="1" spc="-4">
                <a:solidFill>
                  <a:srgbClr val="281313"/>
                </a:solidFill>
                <a:latin typeface="Verdana"/>
                <a:cs typeface="Verdana"/>
              </a:rPr>
              <a:t>prehe</a:t>
            </a:r>
            <a:r>
              <a:rPr sz="425" i="1" spc="-4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25" i="1" spc="-4">
                <a:solidFill>
                  <a:srgbClr val="281313"/>
                </a:solidFill>
                <a:latin typeface="Verdana"/>
                <a:cs typeface="Verdana"/>
              </a:rPr>
              <a:t>si</a:t>
            </a:r>
            <a:r>
              <a:rPr sz="425" i="1" spc="-4">
                <a:solidFill>
                  <a:srgbClr val="241212"/>
                </a:solidFill>
                <a:latin typeface="Verdana"/>
                <a:cs typeface="Verdana"/>
              </a:rPr>
              <a:t>ve</a:t>
            </a:r>
            <a:r>
              <a:rPr sz="425" i="1" spc="-5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25" i="1">
                <a:solidFill>
                  <a:srgbClr val="241212"/>
                </a:solidFill>
                <a:latin typeface="Verdana"/>
                <a:cs typeface="Verdana"/>
              </a:rPr>
              <a:t>App</a:t>
            </a:r>
            <a:r>
              <a:rPr sz="425" i="1">
                <a:solidFill>
                  <a:srgbClr val="281313"/>
                </a:solidFill>
                <a:latin typeface="Verdana"/>
                <a:cs typeface="Verdana"/>
              </a:rPr>
              <a:t>roach</a:t>
            </a:r>
            <a:r>
              <a:rPr sz="425" i="1" spc="-32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25" i="1" spc="-6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25" i="1" spc="-6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425" i="1" spc="-4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25" i="1" spc="-2">
                <a:solidFill>
                  <a:srgbClr val="241212"/>
                </a:solidFill>
                <a:latin typeface="Verdana"/>
                <a:cs typeface="Verdana"/>
              </a:rPr>
              <a:t>Measuri</a:t>
            </a:r>
            <a:r>
              <a:rPr sz="425" i="1" spc="-2">
                <a:solidFill>
                  <a:srgbClr val="281313"/>
                </a:solidFill>
                <a:latin typeface="Verdana"/>
                <a:cs typeface="Verdana"/>
              </a:rPr>
              <a:t>ng  </a:t>
            </a:r>
            <a:r>
              <a:rPr sz="425" i="1" spc="-4">
                <a:solidFill>
                  <a:srgbClr val="241212"/>
                </a:solidFill>
                <a:latin typeface="Verdana"/>
                <a:cs typeface="Verdana"/>
              </a:rPr>
              <a:t>Ener</a:t>
            </a:r>
            <a:r>
              <a:rPr sz="425" i="1" spc="-4">
                <a:solidFill>
                  <a:srgbClr val="281313"/>
                </a:solidFill>
                <a:latin typeface="Verdana"/>
                <a:cs typeface="Verdana"/>
              </a:rPr>
              <a:t>gy Cons</a:t>
            </a:r>
            <a:r>
              <a:rPr sz="425" i="1" spc="-4">
                <a:solidFill>
                  <a:srgbClr val="241212"/>
                </a:solidFill>
                <a:latin typeface="Verdana"/>
                <a:cs typeface="Verdana"/>
              </a:rPr>
              <a:t>umption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his</a:t>
            </a:r>
            <a:r>
              <a:rPr sz="403" spc="-96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pr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ese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ation  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l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x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p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lo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re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he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im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por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ce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of 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easur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ing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rgy 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co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nsu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ptio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n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w 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it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ca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n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elp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in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im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pro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v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g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energy  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fﬁci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ency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W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e 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w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ill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scu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ss</a:t>
            </a:r>
            <a:r>
              <a:rPr sz="403" spc="59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v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rious</a:t>
            </a:r>
            <a:endParaRPr sz="403">
              <a:latin typeface="Verdana"/>
              <a:cs typeface="Verdana"/>
            </a:endParaRPr>
          </a:p>
          <a:p>
            <a:pPr marL="5394" marR="26159">
              <a:lnSpc>
                <a:spcPct val="120000"/>
              </a:lnSpc>
            </a:pPr>
            <a:r>
              <a:rPr sz="403" spc="19">
                <a:solidFill>
                  <a:srgbClr val="281313"/>
                </a:solidFill>
                <a:latin typeface="Verdana"/>
                <a:cs typeface="Verdana"/>
              </a:rPr>
              <a:t>method</a:t>
            </a:r>
            <a:r>
              <a:rPr sz="403" spc="19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403" spc="-5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nd</a:t>
            </a:r>
            <a:r>
              <a:rPr sz="403" spc="-11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to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ols</a:t>
            </a:r>
            <a:r>
              <a:rPr sz="403" spc="-53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used</a:t>
            </a:r>
            <a:r>
              <a:rPr sz="403" spc="-11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f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or</a:t>
            </a:r>
            <a:r>
              <a:rPr sz="403" spc="-4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mea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ng 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erg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y</a:t>
            </a:r>
            <a:r>
              <a:rPr sz="403" spc="-2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consump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ti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on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endParaRPr sz="40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454263" y="4632110"/>
            <a:ext cx="1070660" cy="966291"/>
          </a:xfrm>
          <a:prstGeom prst="rect">
            <a:avLst/>
          </a:prstGeom>
        </p:spPr>
        <p:txBody>
          <a:bodyPr vert="horz" wrap="square" lIns="0" tIns="5394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2"/>
              </a:spcBef>
            </a:pPr>
            <a:r>
              <a:rPr sz="488" b="1" spc="-21">
                <a:solidFill>
                  <a:srgbClr val="281313"/>
                </a:solidFill>
                <a:latin typeface="Tahoma"/>
                <a:cs typeface="Tahoma"/>
              </a:rPr>
              <a:t>Wh</a:t>
            </a:r>
            <a:r>
              <a:rPr sz="488" b="1" spc="-21">
                <a:solidFill>
                  <a:srgbClr val="241212"/>
                </a:solidFill>
                <a:latin typeface="Tahoma"/>
                <a:cs typeface="Tahoma"/>
              </a:rPr>
              <a:t>y</a:t>
            </a:r>
            <a:r>
              <a:rPr sz="488" b="1" spc="-68">
                <a:solidFill>
                  <a:srgbClr val="241212"/>
                </a:solidFill>
                <a:latin typeface="Tahoma"/>
                <a:cs typeface="Tahoma"/>
              </a:rPr>
              <a:t> 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M</a:t>
            </a:r>
            <a:r>
              <a:rPr sz="488" b="1" spc="-17">
                <a:solidFill>
                  <a:srgbClr val="241212"/>
                </a:solidFill>
                <a:latin typeface="Tahoma"/>
                <a:cs typeface="Tahoma"/>
              </a:rPr>
              <a:t>ea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s</a:t>
            </a:r>
            <a:r>
              <a:rPr sz="488" b="1" spc="-17">
                <a:solidFill>
                  <a:srgbClr val="241212"/>
                </a:solidFill>
                <a:latin typeface="Tahoma"/>
                <a:cs typeface="Tahoma"/>
              </a:rPr>
              <a:t>ur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e</a:t>
            </a:r>
            <a:r>
              <a:rPr sz="488" b="1" spc="-72">
                <a:solidFill>
                  <a:srgbClr val="281313"/>
                </a:solidFill>
                <a:latin typeface="Tahoma"/>
                <a:cs typeface="Tahoma"/>
              </a:rPr>
              <a:t> </a:t>
            </a:r>
            <a:r>
              <a:rPr sz="488" b="1" spc="-15">
                <a:solidFill>
                  <a:srgbClr val="241212"/>
                </a:solidFill>
                <a:latin typeface="Tahoma"/>
                <a:cs typeface="Tahoma"/>
              </a:rPr>
              <a:t>Ener</a:t>
            </a:r>
            <a:r>
              <a:rPr sz="488" b="1" spc="-15">
                <a:solidFill>
                  <a:srgbClr val="281313"/>
                </a:solidFill>
                <a:latin typeface="Tahoma"/>
                <a:cs typeface="Tahoma"/>
              </a:rPr>
              <a:t>gy</a:t>
            </a:r>
            <a:r>
              <a:rPr sz="488" b="1" spc="-68">
                <a:solidFill>
                  <a:srgbClr val="281313"/>
                </a:solidFill>
                <a:latin typeface="Tahoma"/>
                <a:cs typeface="Tahoma"/>
              </a:rPr>
              <a:t> 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Co</a:t>
            </a:r>
            <a:r>
              <a:rPr sz="488" b="1" spc="-17">
                <a:solidFill>
                  <a:srgbClr val="241212"/>
                </a:solidFill>
                <a:latin typeface="Tahoma"/>
                <a:cs typeface="Tahoma"/>
              </a:rPr>
              <a:t>n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s</a:t>
            </a:r>
            <a:r>
              <a:rPr sz="488" b="1" spc="-17">
                <a:solidFill>
                  <a:srgbClr val="241212"/>
                </a:solidFill>
                <a:latin typeface="Tahoma"/>
                <a:cs typeface="Tahoma"/>
              </a:rPr>
              <a:t>um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pt</a:t>
            </a:r>
            <a:r>
              <a:rPr sz="488" b="1" spc="-17">
                <a:solidFill>
                  <a:srgbClr val="241212"/>
                </a:solidFill>
                <a:latin typeface="Tahoma"/>
                <a:cs typeface="Tahoma"/>
              </a:rPr>
              <a:t>i</a:t>
            </a:r>
            <a:r>
              <a:rPr sz="488" b="1" spc="-17">
                <a:solidFill>
                  <a:srgbClr val="281313"/>
                </a:solidFill>
                <a:latin typeface="Tahoma"/>
                <a:cs typeface="Tahoma"/>
              </a:rPr>
              <a:t>on</a:t>
            </a:r>
            <a:r>
              <a:rPr sz="488" b="1" spc="-17">
                <a:solidFill>
                  <a:srgbClr val="241212"/>
                </a:solidFill>
                <a:latin typeface="Tahoma"/>
                <a:cs typeface="Tahoma"/>
              </a:rPr>
              <a:t>?</a:t>
            </a:r>
            <a:endParaRPr sz="48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807">
              <a:latin typeface="Tahoma"/>
              <a:cs typeface="Tahoma"/>
            </a:endParaRPr>
          </a:p>
          <a:p>
            <a:pPr marL="90615" marR="15372" indent="60680">
              <a:lnSpc>
                <a:spcPct val="122100"/>
              </a:lnSpc>
            </a:pP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uri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g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ne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gy 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cons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mpt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on</a:t>
            </a:r>
            <a:r>
              <a:rPr sz="403" spc="-81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-4">
                <a:solidFill>
                  <a:srgbClr val="281313"/>
                </a:solidFill>
                <a:latin typeface="Verdana"/>
                <a:cs typeface="Verdana"/>
              </a:rPr>
              <a:t>is 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ru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cial</a:t>
            </a:r>
            <a:r>
              <a:rPr sz="403" spc="-36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f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sz="403" spc="-4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identify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ing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are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-47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403" spc="-38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hig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endParaRPr sz="403">
              <a:latin typeface="Verdana"/>
              <a:cs typeface="Verdana"/>
            </a:endParaRPr>
          </a:p>
          <a:p>
            <a:pPr marL="39644" marR="14293" indent="-1618" algn="ctr">
              <a:lnSpc>
                <a:spcPct val="121800"/>
              </a:lnSpc>
              <a:spcBef>
                <a:spcPts val="2"/>
              </a:spcBef>
            </a:pP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en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rgy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ge 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d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po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ent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al 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fﬁ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ie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nc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ies. </a:t>
            </a:r>
            <a:r>
              <a:rPr sz="403" spc="-23">
                <a:solidFill>
                  <a:srgbClr val="241212"/>
                </a:solidFill>
                <a:latin typeface="Verdana"/>
                <a:cs typeface="Verdana"/>
              </a:rPr>
              <a:t>It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he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ps 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in </a:t>
            </a:r>
            <a:r>
              <a:rPr sz="403" spc="4">
                <a:latin typeface="Verdana"/>
                <a:cs typeface="Verdana"/>
              </a:rPr>
              <a:t>identifying  </a:t>
            </a:r>
            <a:r>
              <a:rPr sz="403" spc="2">
                <a:latin typeface="Verdana"/>
                <a:cs typeface="Verdana"/>
              </a:rPr>
              <a:t>energy-saving </a:t>
            </a:r>
            <a:r>
              <a:rPr sz="403" spc="8">
                <a:latin typeface="Verdana"/>
                <a:cs typeface="Verdana"/>
              </a:rPr>
              <a:t>opportunities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and  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king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info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rm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ed 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dec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sions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o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re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duce  ene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sz="403" spc="-4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cons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umpt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ion.</a:t>
            </a:r>
            <a:r>
              <a:rPr sz="403" spc="-97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cc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te</a:t>
            </a:r>
            <a:r>
              <a:rPr sz="403" spc="-36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ene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rg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y  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ea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ur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men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s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also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enab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l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 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eff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iv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e 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ni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or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in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g and 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eval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ua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tio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n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f</a:t>
            </a:r>
            <a:r>
              <a:rPr sz="403" spc="-83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er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endParaRPr sz="403">
              <a:latin typeface="Verdana"/>
              <a:cs typeface="Verdana"/>
            </a:endParaRPr>
          </a:p>
          <a:p>
            <a:pPr marL="523734" algn="ctr">
              <a:lnSpc>
                <a:spcPct val="100000"/>
              </a:lnSpc>
              <a:spcBef>
                <a:spcPts val="153"/>
              </a:spcBef>
            </a:pP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efﬁ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cien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cy</a:t>
            </a:r>
            <a:r>
              <a:rPr sz="403" spc="-5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nitia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iv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es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endParaRPr sz="40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5709" y="4159190"/>
            <a:ext cx="1546271" cy="1741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2459546" y="4159182"/>
            <a:ext cx="1546119" cy="1741374"/>
            <a:chOff x="2459547" y="4159182"/>
            <a:chExt cx="1546119" cy="1741374"/>
          </a:xfrm>
        </p:grpSpPr>
        <p:sp>
          <p:nvSpPr>
            <p:cNvPr id="3" name="object 3"/>
            <p:cNvSpPr/>
            <p:nvPr/>
          </p:nvSpPr>
          <p:spPr>
            <a:xfrm>
              <a:off x="2459547" y="4159182"/>
              <a:ext cx="1546119" cy="1741374"/>
            </a:xfrm>
            <a:custGeom>
              <a:rect l="l" t="t" r="r" b="b"/>
              <a:pathLst>
                <a:path w="3640454" h="4100195">
                  <a:moveTo>
                    <a:pt x="3640455" y="0"/>
                  </a:moveTo>
                  <a:lnTo>
                    <a:pt x="0" y="0"/>
                  </a:lnTo>
                  <a:lnTo>
                    <a:pt x="0" y="4099584"/>
                  </a:lnTo>
                  <a:lnTo>
                    <a:pt x="3640455" y="4099584"/>
                  </a:lnTo>
                  <a:lnTo>
                    <a:pt x="3640455" y="0"/>
                  </a:lnTo>
                  <a:close/>
                </a:path>
              </a:pathLst>
            </a:custGeom>
            <a:solidFill>
              <a:srgbClr val="24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5442" y="4352720"/>
              <a:ext cx="1093854" cy="135145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63761" y="4598458"/>
            <a:ext cx="1038298" cy="980585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467" b="1" spc="2">
                <a:solidFill>
                  <a:srgbClr val="281313"/>
                </a:solidFill>
                <a:latin typeface="Trebuchet MS"/>
                <a:cs typeface="Trebuchet MS"/>
              </a:rPr>
              <a:t>Ke</a:t>
            </a:r>
            <a:r>
              <a:rPr sz="467" b="1" spc="2">
                <a:solidFill>
                  <a:srgbClr val="241212"/>
                </a:solidFill>
                <a:latin typeface="Trebuchet MS"/>
                <a:cs typeface="Trebuchet MS"/>
              </a:rPr>
              <a:t>y</a:t>
            </a:r>
            <a:r>
              <a:rPr sz="467" b="1" spc="-47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sz="467" b="1" spc="8">
                <a:solidFill>
                  <a:srgbClr val="281313"/>
                </a:solidFill>
                <a:latin typeface="Trebuchet MS"/>
                <a:cs typeface="Trebuchet MS"/>
              </a:rPr>
              <a:t>M</a:t>
            </a:r>
            <a:r>
              <a:rPr sz="467" b="1" spc="8">
                <a:solidFill>
                  <a:srgbClr val="241212"/>
                </a:solidFill>
                <a:latin typeface="Trebuchet MS"/>
                <a:cs typeface="Trebuchet MS"/>
              </a:rPr>
              <a:t>etric</a:t>
            </a:r>
            <a:r>
              <a:rPr sz="467" b="1" spc="8">
                <a:solidFill>
                  <a:srgbClr val="281313"/>
                </a:solidFill>
                <a:latin typeface="Trebuchet MS"/>
                <a:cs typeface="Trebuchet MS"/>
              </a:rPr>
              <a:t>s</a:t>
            </a:r>
            <a:r>
              <a:rPr sz="467" b="1" spc="-13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67" b="1">
                <a:solidFill>
                  <a:srgbClr val="281313"/>
                </a:solidFill>
                <a:latin typeface="Trebuchet MS"/>
                <a:cs typeface="Trebuchet MS"/>
              </a:rPr>
              <a:t>f</a:t>
            </a:r>
            <a:r>
              <a:rPr sz="467" b="1">
                <a:solidFill>
                  <a:srgbClr val="241212"/>
                </a:solidFill>
                <a:latin typeface="Trebuchet MS"/>
                <a:cs typeface="Trebuchet MS"/>
              </a:rPr>
              <a:t>or</a:t>
            </a:r>
            <a:r>
              <a:rPr sz="467" b="1" spc="-38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sz="467" b="1" spc="8">
                <a:solidFill>
                  <a:srgbClr val="281313"/>
                </a:solidFill>
                <a:latin typeface="Trebuchet MS"/>
                <a:cs typeface="Trebuchet MS"/>
              </a:rPr>
              <a:t>Energy</a:t>
            </a:r>
            <a:r>
              <a:rPr sz="467" b="1" spc="-42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67" b="1" spc="11">
                <a:solidFill>
                  <a:srgbClr val="241212"/>
                </a:solidFill>
                <a:latin typeface="Trebuchet MS"/>
                <a:cs typeface="Trebuchet MS"/>
              </a:rPr>
              <a:t>Consu</a:t>
            </a:r>
            <a:r>
              <a:rPr sz="467" b="1" spc="11">
                <a:solidFill>
                  <a:srgbClr val="281313"/>
                </a:solidFill>
                <a:latin typeface="Trebuchet MS"/>
                <a:cs typeface="Trebuchet MS"/>
              </a:rPr>
              <a:t>m</a:t>
            </a:r>
            <a:r>
              <a:rPr sz="467" b="1" spc="11">
                <a:solidFill>
                  <a:srgbClr val="241212"/>
                </a:solidFill>
                <a:latin typeface="Trebuchet MS"/>
                <a:cs typeface="Trebuchet MS"/>
              </a:rPr>
              <a:t>pt</a:t>
            </a:r>
            <a:r>
              <a:rPr sz="467" b="1" spc="11">
                <a:solidFill>
                  <a:srgbClr val="281313"/>
                </a:solidFill>
                <a:latin typeface="Trebuchet MS"/>
                <a:cs typeface="Trebuchet MS"/>
              </a:rPr>
              <a:t>ion</a:t>
            </a:r>
            <a:endParaRPr sz="4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52">
              <a:latin typeface="Trebuchet MS"/>
              <a:cs typeface="Trebuchet MS"/>
            </a:endParaRPr>
          </a:p>
          <a:p>
            <a:pPr marL="10518" marR="55016" algn="ctr">
              <a:lnSpc>
                <a:spcPct val="104500"/>
              </a:lnSpc>
              <a:spcBef>
                <a:spcPts val="359"/>
              </a:spcBef>
            </a:pP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There</a:t>
            </a:r>
            <a:r>
              <a:rPr sz="403" spc="-17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are</a:t>
            </a:r>
            <a:r>
              <a:rPr sz="403" spc="-2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-6">
                <a:solidFill>
                  <a:srgbClr val="241212"/>
                </a:solidFill>
                <a:latin typeface="Verdana"/>
                <a:cs typeface="Verdana"/>
              </a:rPr>
              <a:t>several</a:t>
            </a:r>
            <a:r>
              <a:rPr sz="403" spc="-3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key</a:t>
            </a:r>
            <a:r>
              <a:rPr sz="403" spc="-4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metrics</a:t>
            </a:r>
            <a:r>
              <a:rPr sz="403" spc="-5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used</a:t>
            </a:r>
            <a:r>
              <a:rPr sz="403" spc="-6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to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measure energy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consumption,  including </a:t>
            </a:r>
            <a:r>
              <a:rPr sz="403" spc="8">
                <a:latin typeface="Verdana"/>
                <a:cs typeface="Verdana"/>
              </a:rPr>
              <a:t>energy </a:t>
            </a:r>
            <a:r>
              <a:rPr sz="403" spc="2">
                <a:latin typeface="Verdana"/>
                <a:cs typeface="Verdana"/>
              </a:rPr>
              <a:t>intensity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sz="403" spc="8">
                <a:latin typeface="Verdana"/>
                <a:cs typeface="Verdana"/>
              </a:rPr>
              <a:t>energy  </a:t>
            </a:r>
            <a:r>
              <a:rPr sz="403" spc="11">
                <a:latin typeface="Verdana"/>
                <a:cs typeface="Verdana"/>
              </a:rPr>
              <a:t>performance</a:t>
            </a:r>
            <a:r>
              <a:rPr sz="403" spc="-30">
                <a:latin typeface="Verdana"/>
                <a:cs typeface="Verdana"/>
              </a:rPr>
              <a:t> </a:t>
            </a:r>
            <a:r>
              <a:rPr sz="403" spc="4">
                <a:latin typeface="Verdana"/>
                <a:cs typeface="Verdana"/>
              </a:rPr>
              <a:t>indicators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r>
              <a:rPr sz="403" spc="-10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r>
              <a:rPr sz="403" spc="-1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speciﬁc  </a:t>
            </a:r>
            <a:r>
              <a:rPr sz="403" spc="8">
                <a:latin typeface="Verdana"/>
                <a:cs typeface="Verdana"/>
              </a:rPr>
              <a:t>energy</a:t>
            </a:r>
            <a:r>
              <a:rPr sz="403" spc="-47">
                <a:latin typeface="Verdana"/>
                <a:cs typeface="Verdana"/>
              </a:rPr>
              <a:t> </a:t>
            </a:r>
            <a:r>
              <a:rPr sz="403" spc="15">
                <a:latin typeface="Verdana"/>
                <a:cs typeface="Verdana"/>
              </a:rPr>
              <a:t>consumption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r>
              <a:rPr sz="403" spc="-10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These</a:t>
            </a:r>
            <a:r>
              <a:rPr sz="403" spc="-2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metrics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provide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valuable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insights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into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the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efﬁciency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of buildings,  processes,</a:t>
            </a:r>
            <a:r>
              <a:rPr sz="403" spc="-10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r>
              <a:rPr sz="403" spc="-1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systems.</a:t>
            </a:r>
            <a:r>
              <a:rPr sz="403" spc="-10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7">
                <a:solidFill>
                  <a:srgbClr val="241212"/>
                </a:solidFill>
                <a:latin typeface="Verdana"/>
                <a:cs typeface="Verdana"/>
              </a:rPr>
              <a:t>By</a:t>
            </a:r>
            <a:r>
              <a:rPr sz="403" spc="-47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tracking 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these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metrics,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organizations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can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set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targets, track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progress,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benchmark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against industry 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standards.</a:t>
            </a:r>
            <a:endParaRPr sz="40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4250928" y="4627196"/>
            <a:ext cx="936625" cy="982742"/>
          </a:xfrm>
          <a:prstGeom prst="rect">
            <a:avLst/>
          </a:prstGeom>
        </p:spPr>
        <p:txBody>
          <a:bodyPr vert="horz" wrap="square" lIns="0" tIns="2697" rIns="0" bIns="0" rtlCol="0">
            <a:spAutoFit/>
          </a:bodyPr>
          <a:lstStyle/>
          <a:p>
            <a:pPr marL="5394" marR="266721">
              <a:lnSpc>
                <a:spcPct val="105900"/>
              </a:lnSpc>
              <a:spcBef>
                <a:spcPts val="21"/>
              </a:spcBef>
            </a:pPr>
            <a:r>
              <a:rPr sz="361" b="1" spc="6">
                <a:solidFill>
                  <a:srgbClr val="4A2222"/>
                </a:solidFill>
                <a:latin typeface="Trebuchet MS"/>
                <a:cs typeface="Trebuchet MS"/>
              </a:rPr>
              <a:t>Me</a:t>
            </a:r>
            <a:r>
              <a:rPr sz="361" b="1" spc="6">
                <a:solidFill>
                  <a:srgbClr val="451F1F"/>
                </a:solidFill>
                <a:latin typeface="Trebuchet MS"/>
                <a:cs typeface="Trebuchet MS"/>
              </a:rPr>
              <a:t>t</a:t>
            </a:r>
            <a:r>
              <a:rPr sz="361" b="1" spc="6">
                <a:solidFill>
                  <a:srgbClr val="4A2222"/>
                </a:solidFill>
                <a:latin typeface="Trebuchet MS"/>
                <a:cs typeface="Trebuchet MS"/>
              </a:rPr>
              <a:t>ho</a:t>
            </a:r>
            <a:r>
              <a:rPr sz="361" b="1" spc="6">
                <a:solidFill>
                  <a:srgbClr val="451F1F"/>
                </a:solidFill>
                <a:latin typeface="Trebuchet MS"/>
                <a:cs typeface="Trebuchet MS"/>
              </a:rPr>
              <a:t>ds </a:t>
            </a:r>
            <a:r>
              <a:rPr sz="361" b="1" spc="-2">
                <a:solidFill>
                  <a:srgbClr val="451F1F"/>
                </a:solidFill>
                <a:latin typeface="Trebuchet MS"/>
                <a:cs typeface="Trebuchet MS"/>
              </a:rPr>
              <a:t>fo</a:t>
            </a:r>
            <a:r>
              <a:rPr sz="361" b="1" spc="-2">
                <a:solidFill>
                  <a:srgbClr val="4A2222"/>
                </a:solidFill>
                <a:latin typeface="Trebuchet MS"/>
                <a:cs typeface="Trebuchet MS"/>
              </a:rPr>
              <a:t>r </a:t>
            </a:r>
            <a:r>
              <a:rPr sz="361" b="1" spc="8">
                <a:solidFill>
                  <a:srgbClr val="451F1F"/>
                </a:solidFill>
                <a:latin typeface="Trebuchet MS"/>
                <a:cs typeface="Trebuchet MS"/>
              </a:rPr>
              <a:t>M</a:t>
            </a:r>
            <a:r>
              <a:rPr sz="361" b="1" spc="8">
                <a:solidFill>
                  <a:srgbClr val="4A2222"/>
                </a:solidFill>
                <a:latin typeface="Trebuchet MS"/>
                <a:cs typeface="Trebuchet MS"/>
              </a:rPr>
              <a:t>ea</a:t>
            </a:r>
            <a:r>
              <a:rPr sz="361" b="1" spc="8">
                <a:solidFill>
                  <a:srgbClr val="451F1F"/>
                </a:solidFill>
                <a:latin typeface="Trebuchet MS"/>
                <a:cs typeface="Trebuchet MS"/>
              </a:rPr>
              <a:t>sur</a:t>
            </a:r>
            <a:r>
              <a:rPr sz="361" b="1" spc="8">
                <a:solidFill>
                  <a:srgbClr val="4A2222"/>
                </a:solidFill>
                <a:latin typeface="Trebuchet MS"/>
                <a:cs typeface="Trebuchet MS"/>
              </a:rPr>
              <a:t>ing</a:t>
            </a:r>
            <a:r>
              <a:rPr sz="361" b="1" spc="-64">
                <a:solidFill>
                  <a:srgbClr val="4A2222"/>
                </a:solidFill>
                <a:latin typeface="Trebuchet MS"/>
                <a:cs typeface="Trebuchet MS"/>
              </a:rPr>
              <a:t> </a:t>
            </a:r>
            <a:r>
              <a:rPr sz="361" b="1" spc="2">
                <a:solidFill>
                  <a:srgbClr val="4A2222"/>
                </a:solidFill>
                <a:latin typeface="Trebuchet MS"/>
                <a:cs typeface="Trebuchet MS"/>
              </a:rPr>
              <a:t>E</a:t>
            </a:r>
            <a:r>
              <a:rPr sz="361" b="1" spc="2">
                <a:solidFill>
                  <a:srgbClr val="451F1F"/>
                </a:solidFill>
                <a:latin typeface="Trebuchet MS"/>
                <a:cs typeface="Trebuchet MS"/>
              </a:rPr>
              <a:t>n</a:t>
            </a:r>
            <a:r>
              <a:rPr sz="361" b="1" spc="2">
                <a:solidFill>
                  <a:srgbClr val="4A2222"/>
                </a:solidFill>
                <a:latin typeface="Trebuchet MS"/>
                <a:cs typeface="Trebuchet MS"/>
              </a:rPr>
              <a:t>e</a:t>
            </a:r>
            <a:r>
              <a:rPr sz="361" b="1" spc="2">
                <a:solidFill>
                  <a:srgbClr val="451F1F"/>
                </a:solidFill>
                <a:latin typeface="Trebuchet MS"/>
                <a:cs typeface="Trebuchet MS"/>
              </a:rPr>
              <a:t>r</a:t>
            </a:r>
            <a:r>
              <a:rPr sz="361" b="1" spc="2">
                <a:solidFill>
                  <a:srgbClr val="4A2222"/>
                </a:solidFill>
                <a:latin typeface="Trebuchet MS"/>
                <a:cs typeface="Trebuchet MS"/>
              </a:rPr>
              <a:t>gy  </a:t>
            </a:r>
            <a:r>
              <a:rPr sz="361" b="1" spc="8">
                <a:solidFill>
                  <a:srgbClr val="451F1F"/>
                </a:solidFill>
                <a:latin typeface="Trebuchet MS"/>
                <a:cs typeface="Trebuchet MS"/>
              </a:rPr>
              <a:t>Con</a:t>
            </a:r>
            <a:r>
              <a:rPr sz="361" b="1" spc="8">
                <a:solidFill>
                  <a:srgbClr val="4A2222"/>
                </a:solidFill>
                <a:latin typeface="Trebuchet MS"/>
                <a:cs typeface="Trebuchet MS"/>
              </a:rPr>
              <a:t>su</a:t>
            </a:r>
            <a:r>
              <a:rPr sz="361" b="1" spc="8">
                <a:solidFill>
                  <a:srgbClr val="451F1F"/>
                </a:solidFill>
                <a:latin typeface="Trebuchet MS"/>
                <a:cs typeface="Trebuchet MS"/>
              </a:rPr>
              <a:t>mpt</a:t>
            </a:r>
            <a:r>
              <a:rPr sz="361" b="1" spc="8">
                <a:solidFill>
                  <a:srgbClr val="4A2222"/>
                </a:solidFill>
                <a:latin typeface="Trebuchet MS"/>
                <a:cs typeface="Trebuchet MS"/>
              </a:rPr>
              <a:t>ion</a:t>
            </a:r>
            <a:endParaRPr sz="361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46">
              <a:latin typeface="Trebuchet MS"/>
              <a:cs typeface="Trebuchet MS"/>
            </a:endParaRPr>
          </a:p>
          <a:p>
            <a:pPr marL="5394" marR="41262">
              <a:lnSpc>
                <a:spcPct val="104800"/>
              </a:lnSpc>
            </a:pP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V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r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i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ous </a:t>
            </a:r>
            <a:r>
              <a:rPr sz="382" spc="15">
                <a:solidFill>
                  <a:srgbClr val="451F1F"/>
                </a:solidFill>
                <a:latin typeface="Verdana"/>
                <a:cs typeface="Verdana"/>
              </a:rPr>
              <a:t>me</a:t>
            </a:r>
            <a:r>
              <a:rPr sz="382" spc="15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sz="382" spc="15">
                <a:solidFill>
                  <a:srgbClr val="451F1F"/>
                </a:solidFill>
                <a:latin typeface="Verdana"/>
                <a:cs typeface="Verdana"/>
              </a:rPr>
              <a:t>h</a:t>
            </a:r>
            <a:r>
              <a:rPr sz="382" spc="15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sz="382" spc="15">
                <a:solidFill>
                  <a:srgbClr val="451F1F"/>
                </a:solidFill>
                <a:latin typeface="Verdana"/>
                <a:cs typeface="Verdana"/>
              </a:rPr>
              <a:t>ds </a:t>
            </a:r>
            <a:r>
              <a:rPr sz="382" spc="-6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sz="382" spc="-6">
                <a:solidFill>
                  <a:srgbClr val="4A2222"/>
                </a:solidFill>
                <a:latin typeface="Verdana"/>
                <a:cs typeface="Verdana"/>
              </a:rPr>
              <a:t>re 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em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p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l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o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yed </a:t>
            </a:r>
            <a:r>
              <a:rPr sz="382" spc="2">
                <a:solidFill>
                  <a:srgbClr val="4A2222"/>
                </a:solidFill>
                <a:latin typeface="Verdana"/>
                <a:cs typeface="Verdana"/>
              </a:rPr>
              <a:t>to  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m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easu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re</a:t>
            </a:r>
            <a:r>
              <a:rPr sz="382" spc="-3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ene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g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y</a:t>
            </a:r>
            <a:r>
              <a:rPr sz="382" spc="-42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11">
                <a:solidFill>
                  <a:srgbClr val="451F1F"/>
                </a:solidFill>
                <a:latin typeface="Verdana"/>
                <a:cs typeface="Verdana"/>
              </a:rPr>
              <a:t>consu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mpt</a:t>
            </a:r>
            <a:r>
              <a:rPr sz="382" spc="11">
                <a:solidFill>
                  <a:srgbClr val="451F1F"/>
                </a:solidFill>
                <a:latin typeface="Verdana"/>
                <a:cs typeface="Verdana"/>
              </a:rPr>
              <a:t>ion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,</a:t>
            </a:r>
            <a:r>
              <a:rPr sz="382" spc="-93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su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ch  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s </a:t>
            </a:r>
            <a:r>
              <a:rPr sz="382" spc="2">
                <a:latin typeface="Verdana"/>
                <a:cs typeface="Verdana"/>
              </a:rPr>
              <a:t>submetering</a:t>
            </a:r>
            <a:r>
              <a:rPr sz="382" spc="2">
                <a:solidFill>
                  <a:srgbClr val="4A2222"/>
                </a:solidFill>
                <a:latin typeface="Verdana"/>
                <a:cs typeface="Verdana"/>
              </a:rPr>
              <a:t>, </a:t>
            </a:r>
            <a:r>
              <a:rPr sz="382">
                <a:latin typeface="Verdana"/>
                <a:cs typeface="Verdana"/>
              </a:rPr>
              <a:t>energy </a:t>
            </a:r>
            <a:r>
              <a:rPr sz="382" spc="-4">
                <a:latin typeface="Verdana"/>
                <a:cs typeface="Verdana"/>
              </a:rPr>
              <a:t>audits</a:t>
            </a:r>
            <a:r>
              <a:rPr sz="382" spc="-4">
                <a:solidFill>
                  <a:srgbClr val="451F1F"/>
                </a:solidFill>
                <a:latin typeface="Verdana"/>
                <a:cs typeface="Verdana"/>
              </a:rPr>
              <a:t>, 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n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d  </a:t>
            </a:r>
            <a:r>
              <a:rPr sz="382" spc="4">
                <a:latin typeface="Verdana"/>
                <a:cs typeface="Verdana"/>
              </a:rPr>
              <a:t>energy </a:t>
            </a:r>
            <a:r>
              <a:rPr sz="382" spc="13">
                <a:latin typeface="Verdana"/>
                <a:cs typeface="Verdana"/>
              </a:rPr>
              <a:t>management</a:t>
            </a:r>
            <a:r>
              <a:rPr sz="382" spc="-51">
                <a:latin typeface="Verdana"/>
                <a:cs typeface="Verdana"/>
              </a:rPr>
              <a:t> </a:t>
            </a:r>
            <a:r>
              <a:rPr sz="382" spc="-2">
                <a:latin typeface="Verdana"/>
                <a:cs typeface="Verdana"/>
              </a:rPr>
              <a:t>systems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.</a:t>
            </a:r>
            <a:endParaRPr sz="382">
              <a:latin typeface="Verdana"/>
              <a:cs typeface="Verdana"/>
            </a:endParaRPr>
          </a:p>
          <a:p>
            <a:pPr marL="5394">
              <a:lnSpc>
                <a:spcPct val="100000"/>
              </a:lnSpc>
              <a:spcBef>
                <a:spcPts val="11"/>
              </a:spcBef>
            </a:pP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S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ub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mete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ri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ng </a:t>
            </a:r>
            <a:r>
              <a:rPr sz="382" spc="2">
                <a:solidFill>
                  <a:srgbClr val="451F1F"/>
                </a:solidFill>
                <a:latin typeface="Verdana"/>
                <a:cs typeface="Verdana"/>
              </a:rPr>
              <a:t>allows </a:t>
            </a:r>
            <a:r>
              <a:rPr sz="382">
                <a:solidFill>
                  <a:srgbClr val="451F1F"/>
                </a:solidFill>
                <a:latin typeface="Verdana"/>
                <a:cs typeface="Verdana"/>
              </a:rPr>
              <a:t>f</a:t>
            </a:r>
            <a:r>
              <a:rPr sz="382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sz="382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sz="382" spc="-81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2">
                <a:solidFill>
                  <a:srgbClr val="451F1F"/>
                </a:solidFill>
                <a:latin typeface="Verdana"/>
                <a:cs typeface="Verdana"/>
              </a:rPr>
              <a:t>deta</a:t>
            </a:r>
            <a:r>
              <a:rPr sz="382" spc="2">
                <a:solidFill>
                  <a:srgbClr val="4A2222"/>
                </a:solidFill>
                <a:latin typeface="Verdana"/>
                <a:cs typeface="Verdana"/>
              </a:rPr>
              <a:t>i</a:t>
            </a:r>
            <a:r>
              <a:rPr sz="382" spc="2">
                <a:solidFill>
                  <a:srgbClr val="451F1F"/>
                </a:solidFill>
                <a:latin typeface="Verdana"/>
                <a:cs typeface="Verdana"/>
              </a:rPr>
              <a:t>led</a:t>
            </a:r>
            <a:endParaRPr sz="382">
              <a:latin typeface="Verdana"/>
              <a:cs typeface="Verdana"/>
            </a:endParaRPr>
          </a:p>
          <a:p>
            <a:pPr marL="5394">
              <a:lnSpc>
                <a:spcPct val="100000"/>
              </a:lnSpc>
              <a:spcBef>
                <a:spcPts val="15"/>
              </a:spcBef>
            </a:pP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me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a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su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remen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sz="382" spc="-17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of</a:t>
            </a:r>
            <a:r>
              <a:rPr sz="382" spc="-38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en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rg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y</a:t>
            </a:r>
            <a:r>
              <a:rPr sz="382" spc="-4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u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sag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sz="382" spc="-28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in</a:t>
            </a:r>
            <a:endParaRPr sz="382">
              <a:latin typeface="Verdana"/>
              <a:cs typeface="Verdana"/>
            </a:endParaRPr>
          </a:p>
          <a:p>
            <a:pPr marL="5394">
              <a:lnSpc>
                <a:spcPct val="100000"/>
              </a:lnSpc>
              <a:spcBef>
                <a:spcPts val="15"/>
              </a:spcBef>
            </a:pP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s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pe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c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iﬁc</a:t>
            </a:r>
            <a:r>
              <a:rPr sz="382" spc="-8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-4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-4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sz="382" spc="-4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sz="382" spc="-4">
                <a:solidFill>
                  <a:srgbClr val="451F1F"/>
                </a:solidFill>
                <a:latin typeface="Verdana"/>
                <a:cs typeface="Verdana"/>
              </a:rPr>
              <a:t>as</a:t>
            </a:r>
            <a:r>
              <a:rPr sz="382" spc="-4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or</a:t>
            </a:r>
            <a:r>
              <a:rPr sz="382" spc="-45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sz="382" spc="11">
                <a:solidFill>
                  <a:srgbClr val="451F1F"/>
                </a:solidFill>
                <a:latin typeface="Verdana"/>
                <a:cs typeface="Verdana"/>
              </a:rPr>
              <a:t>q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uipme</a:t>
            </a:r>
            <a:r>
              <a:rPr sz="382" spc="11">
                <a:solidFill>
                  <a:srgbClr val="451F1F"/>
                </a:solidFill>
                <a:latin typeface="Verdana"/>
                <a:cs typeface="Verdana"/>
              </a:rPr>
              <a:t>nt.</a:t>
            </a:r>
            <a:r>
              <a:rPr sz="382" spc="-68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En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ergy</a:t>
            </a:r>
            <a:endParaRPr sz="382">
              <a:latin typeface="Verdana"/>
              <a:cs typeface="Verdana"/>
            </a:endParaRPr>
          </a:p>
          <a:p>
            <a:pPr marL="5394" marR="48004">
              <a:lnSpc>
                <a:spcPct val="103299"/>
              </a:lnSpc>
              <a:spcBef>
                <a:spcPts val="6"/>
              </a:spcBef>
            </a:pP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au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d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it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s </a:t>
            </a:r>
            <a:r>
              <a:rPr sz="382">
                <a:solidFill>
                  <a:srgbClr val="4A2222"/>
                </a:solidFill>
                <a:latin typeface="Verdana"/>
                <a:cs typeface="Verdana"/>
              </a:rPr>
              <a:t>p</a:t>
            </a:r>
            <a:r>
              <a:rPr sz="382">
                <a:solidFill>
                  <a:srgbClr val="451F1F"/>
                </a:solidFill>
                <a:latin typeface="Verdana"/>
                <a:cs typeface="Verdana"/>
              </a:rPr>
              <a:t>r</a:t>
            </a:r>
            <a:r>
              <a:rPr sz="382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sz="382">
                <a:solidFill>
                  <a:srgbClr val="451F1F"/>
                </a:solidFill>
                <a:latin typeface="Verdana"/>
                <a:cs typeface="Verdana"/>
              </a:rPr>
              <a:t>vide </a:t>
            </a:r>
            <a:r>
              <a:rPr sz="382" spc="2">
                <a:solidFill>
                  <a:srgbClr val="451F1F"/>
                </a:solidFill>
                <a:latin typeface="Verdana"/>
                <a:cs typeface="Verdana"/>
              </a:rPr>
              <a:t>a 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com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pre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hensive  </a:t>
            </a:r>
            <a:r>
              <a:rPr sz="382" spc="-6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-6">
                <a:solidFill>
                  <a:srgbClr val="451F1F"/>
                </a:solidFill>
                <a:latin typeface="Verdana"/>
                <a:cs typeface="Verdana"/>
              </a:rPr>
              <a:t>sses</a:t>
            </a:r>
            <a:r>
              <a:rPr sz="382" spc="-6">
                <a:solidFill>
                  <a:srgbClr val="4A2222"/>
                </a:solidFill>
                <a:latin typeface="Verdana"/>
                <a:cs typeface="Verdana"/>
              </a:rPr>
              <a:t>sm</a:t>
            </a:r>
            <a:r>
              <a:rPr sz="382" spc="-96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n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t</a:t>
            </a:r>
            <a:r>
              <a:rPr sz="382" spc="-23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o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f</a:t>
            </a:r>
            <a:r>
              <a:rPr sz="382" spc="-4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ene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r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g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y</a:t>
            </a:r>
            <a:r>
              <a:rPr sz="382" spc="-42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cons</a:t>
            </a:r>
            <a:r>
              <a:rPr sz="382" spc="11">
                <a:solidFill>
                  <a:srgbClr val="451F1F"/>
                </a:solidFill>
                <a:latin typeface="Verdana"/>
                <a:cs typeface="Verdana"/>
              </a:rPr>
              <a:t>um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pt</a:t>
            </a:r>
            <a:r>
              <a:rPr sz="382" spc="11">
                <a:solidFill>
                  <a:srgbClr val="451F1F"/>
                </a:solidFill>
                <a:latin typeface="Verdana"/>
                <a:cs typeface="Verdana"/>
              </a:rPr>
              <a:t>i</a:t>
            </a:r>
            <a:r>
              <a:rPr sz="382" spc="11">
                <a:solidFill>
                  <a:srgbClr val="4A2222"/>
                </a:solidFill>
                <a:latin typeface="Verdana"/>
                <a:cs typeface="Verdana"/>
              </a:rPr>
              <a:t>on  </a:t>
            </a:r>
            <a:r>
              <a:rPr sz="382" spc="2">
                <a:solidFill>
                  <a:srgbClr val="4A2222"/>
                </a:solidFill>
                <a:latin typeface="Verdana"/>
                <a:cs typeface="Verdana"/>
              </a:rPr>
              <a:t>pat</a:t>
            </a:r>
            <a:r>
              <a:rPr sz="382" spc="2">
                <a:solidFill>
                  <a:srgbClr val="451F1F"/>
                </a:solidFill>
                <a:latin typeface="Verdana"/>
                <a:cs typeface="Verdana"/>
              </a:rPr>
              <a:t>t</a:t>
            </a:r>
            <a:r>
              <a:rPr sz="382" spc="2">
                <a:solidFill>
                  <a:srgbClr val="4A2222"/>
                </a:solidFill>
                <a:latin typeface="Verdana"/>
                <a:cs typeface="Verdana"/>
              </a:rPr>
              <a:t>erns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n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d 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p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ot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nti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l</a:t>
            </a:r>
            <a:r>
              <a:rPr sz="382" spc="-72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sa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vi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ngs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.</a:t>
            </a:r>
            <a:endParaRPr sz="382">
              <a:latin typeface="Verdana"/>
              <a:cs typeface="Verdana"/>
            </a:endParaRPr>
          </a:p>
          <a:p>
            <a:pPr marL="5394" marR="2158" algn="ctr">
              <a:lnSpc>
                <a:spcPts val="484"/>
              </a:lnSpc>
              <a:spcBef>
                <a:spcPts val="4"/>
              </a:spcBef>
            </a:pP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ner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g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y</a:t>
            </a:r>
            <a:r>
              <a:rPr sz="382" spc="-45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13">
                <a:solidFill>
                  <a:srgbClr val="4A2222"/>
                </a:solidFill>
                <a:latin typeface="Verdana"/>
                <a:cs typeface="Verdana"/>
              </a:rPr>
              <a:t>ma</a:t>
            </a:r>
            <a:r>
              <a:rPr sz="382" spc="13">
                <a:solidFill>
                  <a:srgbClr val="451F1F"/>
                </a:solidFill>
                <a:latin typeface="Verdana"/>
                <a:cs typeface="Verdana"/>
              </a:rPr>
              <a:t>n</a:t>
            </a:r>
            <a:r>
              <a:rPr sz="382" spc="13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13">
                <a:solidFill>
                  <a:srgbClr val="451F1F"/>
                </a:solidFill>
                <a:latin typeface="Verdana"/>
                <a:cs typeface="Verdana"/>
              </a:rPr>
              <a:t>gemen</a:t>
            </a:r>
            <a:r>
              <a:rPr sz="382" spc="13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sz="382" spc="-13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s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ys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t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em</a:t>
            </a:r>
            <a:r>
              <a:rPr sz="382" spc="-2">
                <a:solidFill>
                  <a:srgbClr val="4A2222"/>
                </a:solidFill>
                <a:latin typeface="Verdana"/>
                <a:cs typeface="Verdana"/>
              </a:rPr>
              <a:t>s</a:t>
            </a:r>
            <a:r>
              <a:rPr sz="382" spc="-4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h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lp</a:t>
            </a:r>
            <a:r>
              <a:rPr sz="382" spc="-4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-2">
                <a:solidFill>
                  <a:srgbClr val="451F1F"/>
                </a:solidFill>
                <a:latin typeface="Verdana"/>
                <a:cs typeface="Verdana"/>
              </a:rPr>
              <a:t>in  </a:t>
            </a:r>
            <a:r>
              <a:rPr sz="382">
                <a:solidFill>
                  <a:srgbClr val="4A2222"/>
                </a:solidFill>
                <a:latin typeface="Verdana"/>
                <a:cs typeface="Verdana"/>
              </a:rPr>
              <a:t>rea</a:t>
            </a:r>
            <a:r>
              <a:rPr sz="382">
                <a:solidFill>
                  <a:srgbClr val="451F1F"/>
                </a:solidFill>
                <a:latin typeface="Verdana"/>
                <a:cs typeface="Verdana"/>
              </a:rPr>
              <a:t>l-ti</a:t>
            </a:r>
            <a:r>
              <a:rPr sz="382">
                <a:solidFill>
                  <a:srgbClr val="4A2222"/>
                </a:solidFill>
                <a:latin typeface="Verdana"/>
                <a:cs typeface="Verdana"/>
              </a:rPr>
              <a:t>m</a:t>
            </a:r>
            <a:r>
              <a:rPr sz="382">
                <a:solidFill>
                  <a:srgbClr val="451F1F"/>
                </a:solidFill>
                <a:latin typeface="Verdana"/>
                <a:cs typeface="Verdana"/>
              </a:rPr>
              <a:t>e</a:t>
            </a:r>
            <a:r>
              <a:rPr sz="382" spc="-30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mo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nit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or</a:t>
            </a:r>
            <a:r>
              <a:rPr sz="382" spc="8">
                <a:solidFill>
                  <a:srgbClr val="4A2222"/>
                </a:solidFill>
                <a:latin typeface="Verdana"/>
                <a:cs typeface="Verdana"/>
              </a:rPr>
              <a:t>in</a:t>
            </a:r>
            <a:r>
              <a:rPr sz="382" spc="8">
                <a:solidFill>
                  <a:srgbClr val="451F1F"/>
                </a:solidFill>
                <a:latin typeface="Verdana"/>
                <a:cs typeface="Verdana"/>
              </a:rPr>
              <a:t>g</a:t>
            </a:r>
            <a:r>
              <a:rPr sz="382" spc="-19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6">
                <a:solidFill>
                  <a:srgbClr val="451F1F"/>
                </a:solidFill>
                <a:latin typeface="Verdana"/>
                <a:cs typeface="Verdana"/>
              </a:rPr>
              <a:t>nd</a:t>
            </a:r>
            <a:r>
              <a:rPr sz="382" spc="-8">
                <a:solidFill>
                  <a:srgbClr val="451F1F"/>
                </a:solidFill>
                <a:latin typeface="Verdana"/>
                <a:cs typeface="Verdana"/>
              </a:rPr>
              <a:t> </a:t>
            </a:r>
            <a:r>
              <a:rPr sz="382" spc="-4">
                <a:solidFill>
                  <a:srgbClr val="4A2222"/>
                </a:solidFill>
                <a:latin typeface="Verdana"/>
                <a:cs typeface="Verdana"/>
              </a:rPr>
              <a:t>a</a:t>
            </a:r>
            <a:r>
              <a:rPr sz="382" spc="-4">
                <a:solidFill>
                  <a:srgbClr val="451F1F"/>
                </a:solidFill>
                <a:latin typeface="Verdana"/>
                <a:cs typeface="Verdana"/>
              </a:rPr>
              <a:t>n</a:t>
            </a:r>
            <a:r>
              <a:rPr sz="382" spc="-4">
                <a:solidFill>
                  <a:srgbClr val="4A2222"/>
                </a:solidFill>
                <a:latin typeface="Verdana"/>
                <a:cs typeface="Verdana"/>
              </a:rPr>
              <a:t>alysis</a:t>
            </a:r>
            <a:r>
              <a:rPr sz="382" spc="-51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6">
                <a:solidFill>
                  <a:srgbClr val="4A2222"/>
                </a:solidFill>
                <a:latin typeface="Verdana"/>
                <a:cs typeface="Verdana"/>
              </a:rPr>
              <a:t>of</a:t>
            </a:r>
            <a:endParaRPr sz="382">
              <a:latin typeface="Verdana"/>
              <a:cs typeface="Verdana"/>
            </a:endParaRPr>
          </a:p>
          <a:p>
            <a:pPr marR="9169" algn="ctr">
              <a:lnSpc>
                <a:spcPct val="100000"/>
              </a:lnSpc>
              <a:spcBef>
                <a:spcPts val="17"/>
              </a:spcBef>
            </a:pP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e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nerg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y</a:t>
            </a:r>
            <a:r>
              <a:rPr sz="382" spc="-40">
                <a:solidFill>
                  <a:srgbClr val="4A2222"/>
                </a:solidFill>
                <a:latin typeface="Verdana"/>
                <a:cs typeface="Verdana"/>
              </a:rPr>
              <a:t> 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da</a:t>
            </a:r>
            <a:r>
              <a:rPr sz="382" spc="4">
                <a:solidFill>
                  <a:srgbClr val="4A2222"/>
                </a:solidFill>
                <a:latin typeface="Verdana"/>
                <a:cs typeface="Verdana"/>
              </a:rPr>
              <a:t>ta</a:t>
            </a:r>
            <a:r>
              <a:rPr sz="382" spc="4">
                <a:solidFill>
                  <a:srgbClr val="451F1F"/>
                </a:solidFill>
                <a:latin typeface="Verdana"/>
                <a:cs typeface="Verdana"/>
              </a:rPr>
              <a:t>.</a:t>
            </a:r>
            <a:endParaRPr sz="382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9908" y="4159190"/>
            <a:ext cx="1546282" cy="1741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412633" y="4630276"/>
            <a:ext cx="1200919" cy="1117856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/>
          <a:p>
            <a:pPr marR="1618" algn="ctr">
              <a:lnSpc>
                <a:spcPct val="100000"/>
              </a:lnSpc>
              <a:spcBef>
                <a:spcPts val="45"/>
              </a:spcBef>
            </a:pPr>
            <a:r>
              <a:rPr sz="425" b="1" spc="4">
                <a:solidFill>
                  <a:srgbClr val="281313"/>
                </a:solidFill>
                <a:latin typeface="Trebuchet MS"/>
                <a:cs typeface="Trebuchet MS"/>
              </a:rPr>
              <a:t>To</a:t>
            </a:r>
            <a:r>
              <a:rPr sz="425" b="1" spc="4">
                <a:solidFill>
                  <a:srgbClr val="241212"/>
                </a:solidFill>
                <a:latin typeface="Trebuchet MS"/>
                <a:cs typeface="Trebuchet MS"/>
              </a:rPr>
              <a:t>o</a:t>
            </a:r>
            <a:r>
              <a:rPr sz="425" b="1" spc="4">
                <a:solidFill>
                  <a:srgbClr val="281313"/>
                </a:solidFill>
                <a:latin typeface="Trebuchet MS"/>
                <a:cs typeface="Trebuchet MS"/>
              </a:rPr>
              <a:t>l</a:t>
            </a:r>
            <a:r>
              <a:rPr sz="425" b="1" spc="4">
                <a:solidFill>
                  <a:srgbClr val="241212"/>
                </a:solidFill>
                <a:latin typeface="Trebuchet MS"/>
                <a:cs typeface="Trebuchet MS"/>
              </a:rPr>
              <a:t>s</a:t>
            </a:r>
            <a:r>
              <a:rPr sz="425" b="1" spc="-32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sz="425" b="1">
                <a:solidFill>
                  <a:srgbClr val="241212"/>
                </a:solidFill>
                <a:latin typeface="Trebuchet MS"/>
                <a:cs typeface="Trebuchet MS"/>
              </a:rPr>
              <a:t>f</a:t>
            </a:r>
            <a:r>
              <a:rPr sz="425" b="1">
                <a:solidFill>
                  <a:srgbClr val="281313"/>
                </a:solidFill>
                <a:latin typeface="Trebuchet MS"/>
                <a:cs typeface="Trebuchet MS"/>
              </a:rPr>
              <a:t>o</a:t>
            </a:r>
            <a:r>
              <a:rPr sz="425" b="1">
                <a:solidFill>
                  <a:srgbClr val="241212"/>
                </a:solidFill>
                <a:latin typeface="Trebuchet MS"/>
                <a:cs typeface="Trebuchet MS"/>
              </a:rPr>
              <a:t>r</a:t>
            </a:r>
            <a:r>
              <a:rPr sz="425" b="1" spc="-42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sz="425" b="1" spc="8">
                <a:solidFill>
                  <a:srgbClr val="241212"/>
                </a:solidFill>
                <a:latin typeface="Trebuchet MS"/>
                <a:cs typeface="Trebuchet MS"/>
              </a:rPr>
              <a:t>Me</a:t>
            </a:r>
            <a:r>
              <a:rPr sz="425" b="1" spc="8">
                <a:solidFill>
                  <a:srgbClr val="281313"/>
                </a:solidFill>
                <a:latin typeface="Trebuchet MS"/>
                <a:cs typeface="Trebuchet MS"/>
              </a:rPr>
              <a:t>asu</a:t>
            </a:r>
            <a:r>
              <a:rPr sz="425" b="1" spc="8">
                <a:solidFill>
                  <a:srgbClr val="241212"/>
                </a:solidFill>
                <a:latin typeface="Trebuchet MS"/>
                <a:cs typeface="Trebuchet MS"/>
              </a:rPr>
              <a:t>r</a:t>
            </a:r>
            <a:r>
              <a:rPr sz="425" b="1" spc="8">
                <a:solidFill>
                  <a:srgbClr val="281313"/>
                </a:solidFill>
                <a:latin typeface="Trebuchet MS"/>
                <a:cs typeface="Trebuchet MS"/>
              </a:rPr>
              <a:t>ing</a:t>
            </a:r>
            <a:r>
              <a:rPr sz="425" b="1" spc="-17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25" b="1" spc="4">
                <a:solidFill>
                  <a:srgbClr val="281313"/>
                </a:solidFill>
                <a:latin typeface="Trebuchet MS"/>
                <a:cs typeface="Trebuchet MS"/>
              </a:rPr>
              <a:t>Energ</a:t>
            </a:r>
            <a:r>
              <a:rPr sz="425" b="1" spc="4">
                <a:solidFill>
                  <a:srgbClr val="241212"/>
                </a:solidFill>
                <a:latin typeface="Trebuchet MS"/>
                <a:cs typeface="Trebuchet MS"/>
              </a:rPr>
              <a:t>y</a:t>
            </a:r>
            <a:r>
              <a:rPr sz="425" b="1" spc="-36">
                <a:solidFill>
                  <a:srgbClr val="241212"/>
                </a:solidFill>
                <a:latin typeface="Trebuchet MS"/>
                <a:cs typeface="Trebuchet MS"/>
              </a:rPr>
              <a:t> </a:t>
            </a:r>
            <a:r>
              <a:rPr sz="425" b="1" spc="6">
                <a:solidFill>
                  <a:srgbClr val="241212"/>
                </a:solidFill>
                <a:latin typeface="Trebuchet MS"/>
                <a:cs typeface="Trebuchet MS"/>
              </a:rPr>
              <a:t>C</a:t>
            </a:r>
            <a:r>
              <a:rPr sz="425" b="1" spc="6">
                <a:solidFill>
                  <a:srgbClr val="281313"/>
                </a:solidFill>
                <a:latin typeface="Trebuchet MS"/>
                <a:cs typeface="Trebuchet MS"/>
              </a:rPr>
              <a:t>onsum</a:t>
            </a:r>
            <a:r>
              <a:rPr sz="425" b="1" spc="6">
                <a:solidFill>
                  <a:srgbClr val="241212"/>
                </a:solidFill>
                <a:latin typeface="Trebuchet MS"/>
                <a:cs typeface="Trebuchet MS"/>
              </a:rPr>
              <a:t>ptio</a:t>
            </a:r>
            <a:r>
              <a:rPr sz="425" b="1" spc="6">
                <a:solidFill>
                  <a:srgbClr val="281313"/>
                </a:solidFill>
                <a:latin typeface="Trebuchet MS"/>
                <a:cs typeface="Trebuchet MS"/>
              </a:rPr>
              <a:t>n</a:t>
            </a:r>
            <a:endParaRPr sz="425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1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67">
              <a:latin typeface="Trebuchet MS"/>
              <a:cs typeface="Trebuchet MS"/>
            </a:endParaRPr>
          </a:p>
          <a:p>
            <a:pPr marL="50432" marR="45038" indent="157228">
              <a:lnSpc>
                <a:spcPct val="121600"/>
              </a:lnSpc>
            </a:pP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There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are </a:t>
            </a:r>
            <a:r>
              <a:rPr sz="403" spc="-6">
                <a:solidFill>
                  <a:srgbClr val="241212"/>
                </a:solidFill>
                <a:latin typeface="Verdana"/>
                <a:cs typeface="Verdana"/>
              </a:rPr>
              <a:t>several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tools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available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for 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measuring energy 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consumption,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such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as  </a:t>
            </a:r>
            <a:r>
              <a:rPr sz="403" spc="6">
                <a:latin typeface="Verdana"/>
                <a:cs typeface="Verdana"/>
              </a:rPr>
              <a:t>smart</a:t>
            </a:r>
            <a:r>
              <a:rPr sz="403" spc="-30">
                <a:latin typeface="Verdana"/>
                <a:cs typeface="Verdana"/>
              </a:rPr>
              <a:t> </a:t>
            </a:r>
            <a:r>
              <a:rPr sz="403" spc="6">
                <a:latin typeface="Verdana"/>
                <a:cs typeface="Verdana"/>
              </a:rPr>
              <a:t>meters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r>
              <a:rPr sz="403" spc="-10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data</a:t>
            </a:r>
            <a:r>
              <a:rPr sz="403" spc="-38">
                <a:latin typeface="Verdana"/>
                <a:cs typeface="Verdana"/>
              </a:rPr>
              <a:t> </a:t>
            </a:r>
            <a:r>
              <a:rPr sz="403" spc="6">
                <a:latin typeface="Verdana"/>
                <a:cs typeface="Verdana"/>
              </a:rPr>
              <a:t>loggers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r>
              <a:rPr sz="403" spc="-97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r>
              <a:rPr sz="403" spc="5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latin typeface="Verdana"/>
                <a:cs typeface="Verdana"/>
              </a:rPr>
              <a:t>building</a:t>
            </a:r>
            <a:endParaRPr sz="403">
              <a:latin typeface="Verdana"/>
              <a:cs typeface="Verdana"/>
            </a:endParaRPr>
          </a:p>
          <a:p>
            <a:pPr marL="5394" marR="2158" algn="ctr">
              <a:lnSpc>
                <a:spcPct val="121900"/>
              </a:lnSpc>
              <a:spcBef>
                <a:spcPts val="2"/>
              </a:spcBef>
            </a:pPr>
            <a:r>
              <a:rPr sz="403" spc="8">
                <a:latin typeface="Verdana"/>
                <a:cs typeface="Verdana"/>
              </a:rPr>
              <a:t>energy</a:t>
            </a:r>
            <a:r>
              <a:rPr sz="403" spc="-47">
                <a:latin typeface="Verdana"/>
                <a:cs typeface="Verdana"/>
              </a:rPr>
              <a:t> </a:t>
            </a:r>
            <a:r>
              <a:rPr sz="403" spc="19">
                <a:latin typeface="Verdana"/>
                <a:cs typeface="Verdana"/>
              </a:rPr>
              <a:t>management</a:t>
            </a:r>
            <a:r>
              <a:rPr sz="403" spc="-30"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systems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r>
              <a:rPr sz="403" spc="-4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Smart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 meters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provide accurate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sz="403" spc="-6">
                <a:solidFill>
                  <a:srgbClr val="241212"/>
                </a:solidFill>
                <a:latin typeface="Verdana"/>
                <a:cs typeface="Verdana"/>
              </a:rPr>
              <a:t>real-tim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e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energy  usage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data.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Data loggers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record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energy  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consumption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over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period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of 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time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for 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analysis.</a:t>
            </a:r>
            <a:endParaRPr sz="403">
              <a:latin typeface="Verdana"/>
              <a:cs typeface="Verdana"/>
            </a:endParaRPr>
          </a:p>
          <a:p>
            <a:pPr marL="28587" marR="11866" indent="-3506" algn="ctr">
              <a:lnSpc>
                <a:spcPct val="120700"/>
              </a:lnSpc>
              <a:spcBef>
                <a:spcPts val="2"/>
              </a:spcBef>
            </a:pP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Building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403" spc="19">
                <a:solidFill>
                  <a:srgbClr val="241212"/>
                </a:solidFill>
                <a:latin typeface="Verdana"/>
                <a:cs typeface="Verdana"/>
              </a:rPr>
              <a:t>management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systems 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integrate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multiple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energy-related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data 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sources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for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comprehensive monitoring</a:t>
            </a:r>
            <a:r>
              <a:rPr sz="403" spc="57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control.</a:t>
            </a:r>
            <a:endParaRPr sz="40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5709" y="4159190"/>
            <a:ext cx="1546271" cy="1741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3327"/>
            <a:ext cx="7767006" cy="4367646"/>
            <a:chOff x="0" y="2843327"/>
            <a:chExt cx="7767006" cy="4367646"/>
          </a:xfrm>
        </p:grpSpPr>
        <p:sp>
          <p:nvSpPr>
            <p:cNvPr id="3" name="object 3"/>
            <p:cNvSpPr/>
            <p:nvPr/>
          </p:nvSpPr>
          <p:spPr>
            <a:xfrm>
              <a:off x="0" y="2843327"/>
              <a:ext cx="7767006" cy="436764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19736" y="2974084"/>
              <a:ext cx="3272660" cy="735977"/>
            </a:xfrm>
            <a:custGeom>
              <a:rect l="l" t="t" r="r" b="b"/>
              <a:pathLst>
                <a:path w="7705725" h="1732914">
                  <a:moveTo>
                    <a:pt x="7705374" y="0"/>
                  </a:moveTo>
                  <a:lnTo>
                    <a:pt x="0" y="0"/>
                  </a:lnTo>
                  <a:lnTo>
                    <a:pt x="0" y="1732769"/>
                  </a:lnTo>
                  <a:lnTo>
                    <a:pt x="7282464" y="1732769"/>
                  </a:lnTo>
                  <a:lnTo>
                    <a:pt x="7337968" y="1730236"/>
                  </a:lnTo>
                  <a:lnTo>
                    <a:pt x="7392192" y="1722839"/>
                  </a:lnTo>
                  <a:lnTo>
                    <a:pt x="7444313" y="1710805"/>
                  </a:lnTo>
                  <a:lnTo>
                    <a:pt x="7493691" y="1694154"/>
                  </a:lnTo>
                  <a:lnTo>
                    <a:pt x="7539685" y="1673187"/>
                  </a:lnTo>
                  <a:lnTo>
                    <a:pt x="7581565" y="1648187"/>
                  </a:lnTo>
                  <a:lnTo>
                    <a:pt x="7624907" y="1613504"/>
                  </a:lnTo>
                  <a:lnTo>
                    <a:pt x="7659380" y="1574889"/>
                  </a:lnTo>
                  <a:lnTo>
                    <a:pt x="7684617" y="1533348"/>
                  </a:lnTo>
                  <a:lnTo>
                    <a:pt x="7700162" y="1489420"/>
                  </a:lnTo>
                  <a:lnTo>
                    <a:pt x="7705374" y="1443947"/>
                  </a:lnTo>
                  <a:lnTo>
                    <a:pt x="7705374" y="0"/>
                  </a:lnTo>
                  <a:close/>
                </a:path>
              </a:pathLst>
            </a:custGeom>
            <a:solidFill>
              <a:srgbClr val="74C3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633077" y="3166841"/>
            <a:ext cx="2651030" cy="175566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0"/>
              </a:spcBef>
            </a:pPr>
            <a:r>
              <a:rPr sz="1083" b="1" spc="34">
                <a:solidFill>
                  <a:srgbClr val="FFFFFF"/>
                </a:solidFill>
                <a:latin typeface="Tahoma"/>
                <a:cs typeface="Tahoma"/>
              </a:rPr>
              <a:t>Understanding </a:t>
            </a:r>
            <a:r>
              <a:rPr sz="1083" b="1" spc="30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sz="1083" b="1" spc="28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3" b="1" spc="38">
                <a:solidFill>
                  <a:srgbClr val="FFFFFF"/>
                </a:solidFill>
                <a:latin typeface="Tahoma"/>
                <a:cs typeface="Tahoma"/>
              </a:rPr>
              <a:t>Consumption</a:t>
            </a:r>
            <a:endParaRPr sz="1083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174" y="3825853"/>
            <a:ext cx="3273200" cy="2690135"/>
          </a:xfrm>
          <a:custGeom>
            <a:rect l="l" t="t" r="r" b="b"/>
            <a:pathLst>
              <a:path w="7706994" h="6334125">
                <a:moveTo>
                  <a:pt x="7706837" y="0"/>
                </a:moveTo>
                <a:lnTo>
                  <a:pt x="0" y="0"/>
                </a:lnTo>
                <a:lnTo>
                  <a:pt x="0" y="6333756"/>
                </a:lnTo>
                <a:lnTo>
                  <a:pt x="7283744" y="6333756"/>
                </a:lnTo>
                <a:lnTo>
                  <a:pt x="7320961" y="6329687"/>
                </a:lnTo>
                <a:lnTo>
                  <a:pt x="7357719" y="6317507"/>
                </a:lnTo>
                <a:lnTo>
                  <a:pt x="7393472" y="6297537"/>
                </a:lnTo>
                <a:lnTo>
                  <a:pt x="7428585" y="6269995"/>
                </a:lnTo>
                <a:lnTo>
                  <a:pt x="7462510" y="6234918"/>
                </a:lnTo>
                <a:lnTo>
                  <a:pt x="7494971" y="6192627"/>
                </a:lnTo>
                <a:lnTo>
                  <a:pt x="7526060" y="6143378"/>
                </a:lnTo>
                <a:lnTo>
                  <a:pt x="7555504" y="6087225"/>
                </a:lnTo>
                <a:lnTo>
                  <a:pt x="7582936" y="6024506"/>
                </a:lnTo>
                <a:lnTo>
                  <a:pt x="7598389" y="5983998"/>
                </a:lnTo>
                <a:lnTo>
                  <a:pt x="7612746" y="5941707"/>
                </a:lnTo>
                <a:lnTo>
                  <a:pt x="7626370" y="5897733"/>
                </a:lnTo>
                <a:lnTo>
                  <a:pt x="7638715" y="5852306"/>
                </a:lnTo>
                <a:lnTo>
                  <a:pt x="7650327" y="5805297"/>
                </a:lnTo>
                <a:lnTo>
                  <a:pt x="7660843" y="5756898"/>
                </a:lnTo>
                <a:lnTo>
                  <a:pt x="7670261" y="5707246"/>
                </a:lnTo>
                <a:lnTo>
                  <a:pt x="7678765" y="5656560"/>
                </a:lnTo>
                <a:lnTo>
                  <a:pt x="7685989" y="5604769"/>
                </a:lnTo>
                <a:lnTo>
                  <a:pt x="7692390" y="5552054"/>
                </a:lnTo>
                <a:lnTo>
                  <a:pt x="7697510" y="5498470"/>
                </a:lnTo>
                <a:lnTo>
                  <a:pt x="7701534" y="5444255"/>
                </a:lnTo>
                <a:lnTo>
                  <a:pt x="7704368" y="5389391"/>
                </a:lnTo>
                <a:lnTo>
                  <a:pt x="7706197" y="5333878"/>
                </a:lnTo>
                <a:lnTo>
                  <a:pt x="7706837" y="5278127"/>
                </a:lnTo>
                <a:lnTo>
                  <a:pt x="7706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51520" y="4118549"/>
            <a:ext cx="2795582" cy="1868127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/>
          <a:p>
            <a:pPr marL="5394" marR="2158">
              <a:lnSpc>
                <a:spcPct val="125000"/>
              </a:lnSpc>
              <a:spcBef>
                <a:spcPts val="45"/>
              </a:spcBef>
              <a:tabLst>
                <a:tab pos="425837"/>
                <a:tab pos="700379"/>
                <a:tab pos="919905"/>
                <a:tab pos="1518072"/>
                <a:tab pos="2155614"/>
                <a:tab pos="2384039"/>
              </a:tabLst>
            </a:pPr>
            <a:r>
              <a:rPr sz="1083">
                <a:solidFill>
                  <a:srgbClr val="25306E"/>
                </a:solidFill>
                <a:latin typeface="Verdana"/>
                <a:cs typeface="Verdana"/>
              </a:rPr>
              <a:t>Before </a:t>
            </a:r>
            <a:r>
              <a:rPr sz="1083" spc="21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sz="1083" spc="4">
                <a:solidFill>
                  <a:srgbClr val="25306E"/>
                </a:solidFill>
                <a:latin typeface="Verdana"/>
                <a:cs typeface="Verdana"/>
              </a:rPr>
              <a:t>can </a:t>
            </a:r>
            <a:r>
              <a:rPr sz="1083" spc="-15">
                <a:solidFill>
                  <a:srgbClr val="25306E"/>
                </a:solidFill>
                <a:latin typeface="Verdana"/>
                <a:cs typeface="Verdana"/>
              </a:rPr>
              <a:t>start </a:t>
            </a:r>
            <a:r>
              <a:rPr sz="1083" spc="13">
                <a:solidFill>
                  <a:srgbClr val="25306E"/>
                </a:solidFill>
                <a:latin typeface="Verdana"/>
                <a:cs typeface="Verdana"/>
              </a:rPr>
              <a:t>reducing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energy  </a:t>
            </a:r>
            <a:r>
              <a:rPr sz="1083" spc="23">
                <a:solidFill>
                  <a:srgbClr val="25306E"/>
                </a:solidFill>
                <a:latin typeface="Verdana"/>
                <a:cs typeface="Verdana"/>
              </a:rPr>
              <a:t>consumption, </a:t>
            </a:r>
            <a:r>
              <a:rPr sz="1083" spc="21">
                <a:solidFill>
                  <a:srgbClr val="25306E"/>
                </a:solidFill>
                <a:latin typeface="Verdana"/>
                <a:cs typeface="Verdana"/>
              </a:rPr>
              <a:t>we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need </a:t>
            </a:r>
            <a:r>
              <a:rPr sz="1083" spc="-6">
                <a:solidFill>
                  <a:srgbClr val="25306E"/>
                </a:solidFill>
                <a:latin typeface="Verdana"/>
                <a:cs typeface="Verdana"/>
              </a:rPr>
              <a:t>to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understand  </a:t>
            </a:r>
            <a:r>
              <a:rPr sz="1083" spc="15">
                <a:solidFill>
                  <a:srgbClr val="25306E"/>
                </a:solidFill>
                <a:latin typeface="Verdana"/>
                <a:cs typeface="Verdana"/>
              </a:rPr>
              <a:t>how 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and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where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energy </a:t>
            </a:r>
            <a:r>
              <a:rPr sz="1083" spc="-11">
                <a:solidFill>
                  <a:srgbClr val="25306E"/>
                </a:solidFill>
                <a:latin typeface="Verdana"/>
                <a:cs typeface="Verdana"/>
              </a:rPr>
              <a:t>is </a:t>
            </a:r>
            <a:r>
              <a:rPr sz="1083" spc="15">
                <a:solidFill>
                  <a:srgbClr val="25306E"/>
                </a:solidFill>
                <a:latin typeface="Verdana"/>
                <a:cs typeface="Verdana"/>
              </a:rPr>
              <a:t>being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used.  </a:t>
            </a:r>
            <a:r>
              <a:rPr sz="1083" spc="-6">
                <a:solidFill>
                  <a:srgbClr val="25306E"/>
                </a:solidFill>
                <a:latin typeface="Verdana"/>
                <a:cs typeface="Verdana"/>
              </a:rPr>
              <a:t>This slide 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will </a:t>
            </a:r>
            <a:r>
              <a:rPr sz="1083" spc="-13">
                <a:solidFill>
                  <a:srgbClr val="25306E"/>
                </a:solidFill>
                <a:latin typeface="Verdana"/>
                <a:cs typeface="Verdana"/>
              </a:rPr>
              <a:t>cover </a:t>
            </a:r>
            <a:r>
              <a:rPr sz="1083" spc="17">
                <a:solidFill>
                  <a:srgbClr val="25306E"/>
                </a:solidFill>
                <a:latin typeface="Verdana"/>
                <a:cs typeface="Verdana"/>
              </a:rPr>
              <a:t>the importance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of  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measuring </a:t>
            </a:r>
            <a:r>
              <a:rPr sz="1083">
                <a:solidFill>
                  <a:srgbClr val="25306E"/>
                </a:solidFill>
                <a:latin typeface="Verdana"/>
                <a:cs typeface="Verdana"/>
              </a:rPr>
              <a:t>energy </a:t>
            </a:r>
            <a:r>
              <a:rPr sz="1083" spc="19">
                <a:solidFill>
                  <a:srgbClr val="25306E"/>
                </a:solidFill>
                <a:latin typeface="Verdana"/>
                <a:cs typeface="Verdana"/>
              </a:rPr>
              <a:t>consumption </a:t>
            </a:r>
            <a:r>
              <a:rPr sz="1083" spc="1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sz="1083" spc="-229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the  </a:t>
            </a:r>
            <a:r>
              <a:rPr sz="1083" spc="-8">
                <a:solidFill>
                  <a:srgbClr val="25306E"/>
                </a:solidFill>
                <a:latin typeface="Verdana"/>
                <a:cs typeface="Verdana"/>
              </a:rPr>
              <a:t>tools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15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sz="1083" spc="1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techniques</a:t>
            </a:r>
            <a:r>
              <a:rPr sz="1083" spc="11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83" spc="4">
                <a:solidFill>
                  <a:srgbClr val="25306E"/>
                </a:solidFill>
                <a:latin typeface="Verdana"/>
                <a:cs typeface="Verdana"/>
              </a:rPr>
              <a:t>that</a:t>
            </a:r>
            <a:r>
              <a:rPr sz="1083" spc="47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can</a:t>
            </a:r>
            <a:r>
              <a:rPr sz="1083" spc="11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be</a:t>
            </a:r>
            <a:r>
              <a:rPr sz="1083" spc="11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used  </a:t>
            </a:r>
            <a:r>
              <a:rPr sz="1083">
                <a:solidFill>
                  <a:srgbClr val="25306E"/>
                </a:solidFill>
                <a:latin typeface="Verdana"/>
                <a:cs typeface="Verdana"/>
              </a:rPr>
              <a:t>to</a:t>
            </a:r>
            <a:r>
              <a:rPr sz="1083" spc="15">
                <a:solidFill>
                  <a:srgbClr val="25306E"/>
                </a:solidFill>
                <a:latin typeface="Verdana"/>
                <a:cs typeface="Verdana"/>
              </a:rPr>
              <a:t> do</a:t>
            </a:r>
            <a:r>
              <a:rPr sz="1083" spc="15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83" spc="-51">
                <a:solidFill>
                  <a:srgbClr val="25306E"/>
                </a:solidFill>
                <a:latin typeface="Verdana"/>
                <a:cs typeface="Verdana"/>
              </a:rPr>
              <a:t>so.</a:t>
            </a:r>
            <a:r>
              <a:rPr sz="1083" spc="-12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-11">
                <a:solidFill>
                  <a:srgbClr val="25306E"/>
                </a:solidFill>
                <a:latin typeface="Verdana"/>
                <a:cs typeface="Verdana"/>
              </a:rPr>
              <a:t>We</a:t>
            </a:r>
            <a:r>
              <a:rPr sz="1083" spc="-11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83" spc="2">
                <a:solidFill>
                  <a:srgbClr val="25306E"/>
                </a:solidFill>
                <a:latin typeface="Verdana"/>
                <a:cs typeface="Verdana"/>
              </a:rPr>
              <a:t>will </a:t>
            </a:r>
            <a:r>
              <a:rPr sz="1083" spc="-4">
                <a:solidFill>
                  <a:srgbClr val="25306E"/>
                </a:solidFill>
                <a:latin typeface="Verdana"/>
                <a:cs typeface="Verdana"/>
              </a:rPr>
              <a:t>discuss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the </a:t>
            </a:r>
            <a:r>
              <a:rPr sz="1083" spc="13">
                <a:solidFill>
                  <a:srgbClr val="25306E"/>
                </a:solidFill>
                <a:latin typeface="Verdana"/>
                <a:cs typeface="Verdana"/>
              </a:rPr>
              <a:t>beneﬁts </a:t>
            </a:r>
            <a:r>
              <a:rPr sz="1083" spc="-2">
                <a:solidFill>
                  <a:srgbClr val="25306E"/>
                </a:solidFill>
                <a:latin typeface="Verdana"/>
                <a:cs typeface="Verdana"/>
              </a:rPr>
              <a:t>of  </a:t>
            </a:r>
            <a:r>
              <a:rPr sz="1083" spc="-23">
                <a:solidFill>
                  <a:srgbClr val="25306E"/>
                </a:solidFill>
                <a:latin typeface="Verdana"/>
                <a:cs typeface="Verdana"/>
              </a:rPr>
              <a:t>real-tim </a:t>
            </a:r>
            <a:r>
              <a:rPr sz="1083" spc="-2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monitoring 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and </a:t>
            </a:r>
            <a:r>
              <a:rPr sz="1083" spc="17">
                <a:solidFill>
                  <a:srgbClr val="25306E"/>
                </a:solidFill>
                <a:latin typeface="Verdana"/>
                <a:cs typeface="Verdana"/>
              </a:rPr>
              <a:t>the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insights  </a:t>
            </a:r>
            <a:r>
              <a:rPr sz="1083" spc="6">
                <a:solidFill>
                  <a:srgbClr val="25306E"/>
                </a:solidFill>
                <a:latin typeface="Verdana"/>
                <a:cs typeface="Verdana"/>
              </a:rPr>
              <a:t>that</a:t>
            </a:r>
            <a:r>
              <a:rPr sz="1083" spc="-87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4">
                <a:solidFill>
                  <a:srgbClr val="25306E"/>
                </a:solidFill>
                <a:latin typeface="Verdana"/>
                <a:cs typeface="Verdana"/>
              </a:rPr>
              <a:t>can</a:t>
            </a:r>
            <a:r>
              <a:rPr sz="1083" spc="-3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25">
                <a:solidFill>
                  <a:srgbClr val="25306E"/>
                </a:solidFill>
                <a:latin typeface="Verdana"/>
                <a:cs typeface="Verdana"/>
              </a:rPr>
              <a:t>be</a:t>
            </a:r>
            <a:r>
              <a:rPr sz="1083" spc="-83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11">
                <a:solidFill>
                  <a:srgbClr val="25306E"/>
                </a:solidFill>
                <a:latin typeface="Verdana"/>
                <a:cs typeface="Verdana"/>
              </a:rPr>
              <a:t>gained</a:t>
            </a:r>
            <a:r>
              <a:rPr sz="1083" spc="-13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from</a:t>
            </a:r>
            <a:r>
              <a:rPr sz="1083" spc="-2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8">
                <a:solidFill>
                  <a:srgbClr val="25306E"/>
                </a:solidFill>
                <a:latin typeface="Verdana"/>
                <a:cs typeface="Verdana"/>
              </a:rPr>
              <a:t>energy</a:t>
            </a:r>
            <a:r>
              <a:rPr sz="1083" spc="-13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83" spc="2">
                <a:solidFill>
                  <a:srgbClr val="25306E"/>
                </a:solidFill>
                <a:latin typeface="Verdana"/>
                <a:cs typeface="Verdana"/>
              </a:rPr>
              <a:t>audits.</a:t>
            </a:r>
            <a:endParaRPr sz="1083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469796" y="4502126"/>
            <a:ext cx="1049625" cy="1043422"/>
          </a:xfrm>
          <a:prstGeom prst="rect">
            <a:avLst/>
          </a:prstGeom>
        </p:spPr>
        <p:txBody>
          <a:bodyPr vert="horz" wrap="square" lIns="0" tIns="5394" rIns="0" bIns="0" rtlCol="0">
            <a:spAutoFit/>
          </a:bodyPr>
          <a:lstStyle/>
          <a:p>
            <a:pPr marL="155340" marR="158846" algn="ctr">
              <a:lnSpc>
                <a:spcPct val="101099"/>
              </a:lnSpc>
              <a:spcBef>
                <a:spcPts val="42"/>
              </a:spcBef>
            </a:pPr>
            <a:r>
              <a:rPr sz="382" b="1" spc="4">
                <a:solidFill>
                  <a:srgbClr val="281313"/>
                </a:solidFill>
                <a:latin typeface="Trebuchet MS"/>
                <a:cs typeface="Trebuchet MS"/>
              </a:rPr>
              <a:t>Ch</a:t>
            </a:r>
            <a:r>
              <a:rPr sz="382" b="1" spc="4">
                <a:solidFill>
                  <a:srgbClr val="241212"/>
                </a:solidFill>
                <a:latin typeface="Trebuchet MS"/>
                <a:cs typeface="Trebuchet MS"/>
              </a:rPr>
              <a:t>a</a:t>
            </a:r>
            <a:r>
              <a:rPr sz="382" b="1" spc="4">
                <a:solidFill>
                  <a:srgbClr val="281313"/>
                </a:solidFill>
                <a:latin typeface="Trebuchet MS"/>
                <a:cs typeface="Trebuchet MS"/>
              </a:rPr>
              <a:t>ll</a:t>
            </a:r>
            <a:r>
              <a:rPr sz="382" b="1" spc="4">
                <a:solidFill>
                  <a:srgbClr val="241212"/>
                </a:solidFill>
                <a:latin typeface="Trebuchet MS"/>
                <a:cs typeface="Trebuchet MS"/>
              </a:rPr>
              <a:t>e</a:t>
            </a:r>
            <a:r>
              <a:rPr sz="382" b="1" spc="4">
                <a:solidFill>
                  <a:srgbClr val="281313"/>
                </a:solidFill>
                <a:latin typeface="Trebuchet MS"/>
                <a:cs typeface="Trebuchet MS"/>
              </a:rPr>
              <a:t>ng</a:t>
            </a:r>
            <a:r>
              <a:rPr sz="382" b="1" spc="4">
                <a:solidFill>
                  <a:srgbClr val="241212"/>
                </a:solidFill>
                <a:latin typeface="Trebuchet MS"/>
                <a:cs typeface="Trebuchet MS"/>
              </a:rPr>
              <a:t>e</a:t>
            </a:r>
            <a:r>
              <a:rPr sz="382" b="1" spc="4">
                <a:solidFill>
                  <a:srgbClr val="281313"/>
                </a:solidFill>
                <a:latin typeface="Trebuchet MS"/>
                <a:cs typeface="Trebuchet MS"/>
              </a:rPr>
              <a:t>s </a:t>
            </a:r>
            <a:r>
              <a:rPr sz="382" b="1" spc="6">
                <a:solidFill>
                  <a:srgbClr val="281313"/>
                </a:solidFill>
                <a:latin typeface="Trebuchet MS"/>
                <a:cs typeface="Trebuchet MS"/>
              </a:rPr>
              <a:t>in </a:t>
            </a:r>
            <a:r>
              <a:rPr sz="382" b="1" spc="8">
                <a:solidFill>
                  <a:srgbClr val="281313"/>
                </a:solidFill>
                <a:latin typeface="Trebuchet MS"/>
                <a:cs typeface="Trebuchet MS"/>
              </a:rPr>
              <a:t>M</a:t>
            </a:r>
            <a:r>
              <a:rPr sz="382" b="1" spc="8">
                <a:solidFill>
                  <a:srgbClr val="241212"/>
                </a:solidFill>
                <a:latin typeface="Trebuchet MS"/>
                <a:cs typeface="Trebuchet MS"/>
              </a:rPr>
              <a:t>ea</a:t>
            </a:r>
            <a:r>
              <a:rPr sz="382" b="1" spc="8">
                <a:solidFill>
                  <a:srgbClr val="281313"/>
                </a:solidFill>
                <a:latin typeface="Trebuchet MS"/>
                <a:cs typeface="Trebuchet MS"/>
              </a:rPr>
              <a:t>suring</a:t>
            </a:r>
            <a:r>
              <a:rPr sz="382" b="1" spc="-83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382" b="1" spc="4">
                <a:solidFill>
                  <a:srgbClr val="281313"/>
                </a:solidFill>
                <a:latin typeface="Trebuchet MS"/>
                <a:cs typeface="Trebuchet MS"/>
              </a:rPr>
              <a:t>Energy  </a:t>
            </a:r>
            <a:r>
              <a:rPr sz="382" b="1" spc="8">
                <a:solidFill>
                  <a:srgbClr val="241212"/>
                </a:solidFill>
                <a:latin typeface="Trebuchet MS"/>
                <a:cs typeface="Trebuchet MS"/>
              </a:rPr>
              <a:t>C</a:t>
            </a:r>
            <a:r>
              <a:rPr sz="382" b="1" spc="8">
                <a:solidFill>
                  <a:srgbClr val="281313"/>
                </a:solidFill>
                <a:latin typeface="Trebuchet MS"/>
                <a:cs typeface="Trebuchet MS"/>
              </a:rPr>
              <a:t>ons</a:t>
            </a:r>
            <a:r>
              <a:rPr sz="382" b="1" spc="8">
                <a:solidFill>
                  <a:srgbClr val="241212"/>
                </a:solidFill>
                <a:latin typeface="Trebuchet MS"/>
                <a:cs typeface="Trebuchet MS"/>
              </a:rPr>
              <a:t>umptio</a:t>
            </a:r>
            <a:r>
              <a:rPr sz="382" b="1" spc="8">
                <a:solidFill>
                  <a:srgbClr val="281313"/>
                </a:solidFill>
                <a:latin typeface="Trebuchet MS"/>
                <a:cs typeface="Trebuchet MS"/>
              </a:rPr>
              <a:t>n</a:t>
            </a:r>
            <a:endParaRPr sz="382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595">
              <a:latin typeface="Trebuchet MS"/>
              <a:cs typeface="Trebuchet MS"/>
            </a:endParaRPr>
          </a:p>
          <a:p>
            <a:pPr marL="8630" marR="2158" indent="80637">
              <a:lnSpc>
                <a:spcPct val="121000"/>
              </a:lnSpc>
            </a:pP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Mea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ri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ng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ne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rg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y 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consu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p</a:t>
            </a:r>
            <a:r>
              <a:rPr sz="403" spc="15">
                <a:solidFill>
                  <a:srgbClr val="281313"/>
                </a:solidFill>
                <a:latin typeface="Verdana"/>
                <a:cs typeface="Verdana"/>
              </a:rPr>
              <a:t>tion</a:t>
            </a:r>
            <a:r>
              <a:rPr sz="403" spc="-81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can 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po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se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certa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n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ha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l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len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es, 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lu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di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ng</a:t>
            </a:r>
            <a:r>
              <a:rPr sz="403" spc="-9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8">
                <a:latin typeface="Verdana"/>
                <a:cs typeface="Verdana"/>
              </a:rPr>
              <a:t>data</a:t>
            </a:r>
            <a:endParaRPr sz="403">
              <a:latin typeface="Verdana"/>
              <a:cs typeface="Verdana"/>
            </a:endParaRPr>
          </a:p>
          <a:p>
            <a:pPr marL="5124" marR="4315" indent="539" algn="ctr">
              <a:lnSpc>
                <a:spcPts val="586"/>
              </a:lnSpc>
              <a:spcBef>
                <a:spcPts val="32"/>
              </a:spcBef>
            </a:pPr>
            <a:r>
              <a:rPr sz="403" spc="6">
                <a:latin typeface="Verdana"/>
                <a:cs typeface="Verdana"/>
              </a:rPr>
              <a:t>accuracy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sz="403" spc="8">
                <a:latin typeface="Verdana"/>
                <a:cs typeface="Verdana"/>
              </a:rPr>
              <a:t>data </a:t>
            </a:r>
            <a:r>
              <a:rPr sz="403" spc="-4">
                <a:latin typeface="Verdana"/>
                <a:cs typeface="Verdana"/>
              </a:rPr>
              <a:t>availability</a:t>
            </a:r>
            <a:r>
              <a:rPr sz="403" spc="-4">
                <a:solidFill>
                  <a:srgbClr val="281313"/>
                </a:solidFill>
                <a:latin typeface="Verdana"/>
                <a:cs typeface="Verdana"/>
              </a:rPr>
              <a:t>,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d </a:t>
            </a:r>
            <a:r>
              <a:rPr sz="403" spc="8">
                <a:latin typeface="Verdana"/>
                <a:cs typeface="Verdana"/>
              </a:rPr>
              <a:t>data  </a:t>
            </a:r>
            <a:r>
              <a:rPr sz="403">
                <a:latin typeface="Verdana"/>
                <a:cs typeface="Verdana"/>
              </a:rPr>
              <a:t>integration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Ens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ing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ac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cu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r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te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and 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rel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iable</a:t>
            </a:r>
            <a:r>
              <a:rPr sz="403" spc="-13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er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y</a:t>
            </a:r>
            <a:r>
              <a:rPr sz="403" spc="-23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d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ta</a:t>
            </a:r>
            <a:r>
              <a:rPr sz="403" spc="-4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ca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403" spc="-28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b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-2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ha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ll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ngin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g  </a:t>
            </a:r>
            <a:r>
              <a:rPr sz="403" spc="17">
                <a:solidFill>
                  <a:srgbClr val="281313"/>
                </a:solidFill>
                <a:latin typeface="Verdana"/>
                <a:cs typeface="Verdana"/>
              </a:rPr>
              <a:t>due</a:t>
            </a:r>
            <a:r>
              <a:rPr sz="403" spc="-2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to</a:t>
            </a:r>
            <a:r>
              <a:rPr sz="403" spc="-2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v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ario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-4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fa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cto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rs</a:t>
            </a:r>
            <a:r>
              <a:rPr sz="403" spc="-51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u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h</a:t>
            </a:r>
            <a:r>
              <a:rPr sz="403" spc="-15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81313"/>
                </a:solidFill>
                <a:latin typeface="Verdana"/>
                <a:cs typeface="Verdana"/>
              </a:rPr>
              <a:t>as</a:t>
            </a:r>
            <a:endParaRPr sz="403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2"/>
              </a:spcBef>
            </a:pP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mea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rement</a:t>
            </a:r>
            <a:r>
              <a:rPr sz="403" spc="-36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rr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or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-40">
                <a:solidFill>
                  <a:srgbClr val="281313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sz="403" spc="-4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7">
                <a:solidFill>
                  <a:srgbClr val="281313"/>
                </a:solidFill>
                <a:latin typeface="Verdana"/>
                <a:cs typeface="Verdana"/>
              </a:rPr>
              <a:t>equi</a:t>
            </a:r>
            <a:r>
              <a:rPr sz="403" spc="17">
                <a:solidFill>
                  <a:srgbClr val="241212"/>
                </a:solidFill>
                <a:latin typeface="Verdana"/>
                <a:cs typeface="Verdana"/>
              </a:rPr>
              <a:t>p</a:t>
            </a:r>
            <a:r>
              <a:rPr sz="403" spc="17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17">
                <a:solidFill>
                  <a:srgbClr val="241212"/>
                </a:solidFill>
                <a:latin typeface="Verdana"/>
                <a:cs typeface="Verdana"/>
              </a:rPr>
              <a:t>en</a:t>
            </a:r>
            <a:r>
              <a:rPr sz="403" spc="17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endParaRPr sz="403">
              <a:latin typeface="Verdana"/>
              <a:cs typeface="Verdana"/>
            </a:endParaRPr>
          </a:p>
          <a:p>
            <a:pPr marL="44228" marR="41802" indent="14024" algn="just">
              <a:lnSpc>
                <a:spcPct val="121000"/>
              </a:lnSpc>
            </a:pP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ma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l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funct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ion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Av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ai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l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abil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y 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o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f 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e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r</a:t>
            </a:r>
            <a:r>
              <a:rPr sz="403" spc="6">
                <a:solidFill>
                  <a:srgbClr val="281313"/>
                </a:solidFill>
                <a:latin typeface="Verdana"/>
                <a:cs typeface="Verdana"/>
              </a:rPr>
              <a:t>gy  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d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sz="403" spc="17">
                <a:solidFill>
                  <a:srgbClr val="241212"/>
                </a:solidFill>
                <a:latin typeface="Verdana"/>
                <a:cs typeface="Verdana"/>
              </a:rPr>
              <a:t>f</a:t>
            </a:r>
            <a:r>
              <a:rPr sz="403" spc="17">
                <a:solidFill>
                  <a:srgbClr val="281313"/>
                </a:solidFill>
                <a:latin typeface="Verdana"/>
                <a:cs typeface="Verdana"/>
              </a:rPr>
              <a:t>ro</a:t>
            </a:r>
            <a:r>
              <a:rPr sz="403" spc="17">
                <a:solidFill>
                  <a:srgbClr val="241212"/>
                </a:solidFill>
                <a:latin typeface="Verdana"/>
                <a:cs typeface="Verdana"/>
              </a:rPr>
              <a:t>m 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di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ffere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n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t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so</a:t>
            </a:r>
            <a:r>
              <a:rPr sz="403" spc="2">
                <a:solidFill>
                  <a:srgbClr val="281313"/>
                </a:solidFill>
                <a:latin typeface="Verdana"/>
                <a:cs typeface="Verdana"/>
              </a:rPr>
              <a:t>urce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s </a:t>
            </a:r>
            <a:r>
              <a:rPr sz="403" spc="13">
                <a:solidFill>
                  <a:srgbClr val="281313"/>
                </a:solidFill>
                <a:latin typeface="Verdana"/>
                <a:cs typeface="Verdana"/>
              </a:rPr>
              <a:t>an</a:t>
            </a:r>
            <a:r>
              <a:rPr sz="403" spc="13">
                <a:solidFill>
                  <a:srgbClr val="241212"/>
                </a:solidFill>
                <a:latin typeface="Verdana"/>
                <a:cs typeface="Verdana"/>
              </a:rPr>
              <a:t>d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-2">
                <a:solidFill>
                  <a:srgbClr val="281313"/>
                </a:solidFill>
                <a:latin typeface="Verdana"/>
                <a:cs typeface="Verdana"/>
              </a:rPr>
              <a:t>ts  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i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ntegrat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ion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t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403" spc="-106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cent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ral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i</a:t>
            </a:r>
            <a:r>
              <a:rPr sz="403" spc="4">
                <a:solidFill>
                  <a:srgbClr val="281313"/>
                </a:solidFill>
                <a:latin typeface="Verdana"/>
                <a:cs typeface="Verdana"/>
              </a:rPr>
              <a:t>zed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system</a:t>
            </a:r>
            <a:endParaRPr sz="403">
              <a:latin typeface="Verdana"/>
              <a:cs typeface="Verdana"/>
            </a:endParaRPr>
          </a:p>
          <a:p>
            <a:pPr marL="248113" algn="just">
              <a:lnSpc>
                <a:spcPct val="100000"/>
              </a:lnSpc>
              <a:spcBef>
                <a:spcPts val="153"/>
              </a:spcBef>
            </a:pPr>
            <a:r>
              <a:rPr sz="403" spc="8">
                <a:solidFill>
                  <a:srgbClr val="281313"/>
                </a:solidFill>
                <a:latin typeface="Verdana"/>
                <a:cs typeface="Verdana"/>
              </a:rPr>
              <a:t>c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al</a:t>
            </a:r>
            <a:r>
              <a:rPr sz="403" spc="-4">
                <a:solidFill>
                  <a:srgbClr val="281313"/>
                </a:solidFill>
                <a:latin typeface="Verdana"/>
                <a:cs typeface="Verdana"/>
              </a:rPr>
              <a:t>s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o </a:t>
            </a:r>
            <a:r>
              <a:rPr sz="403" spc="15">
                <a:solidFill>
                  <a:srgbClr val="241212"/>
                </a:solidFill>
                <a:latin typeface="Verdana"/>
                <a:cs typeface="Verdana"/>
              </a:rPr>
              <a:t>be</a:t>
            </a:r>
            <a:r>
              <a:rPr sz="403" spc="-7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co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m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pl</a:t>
            </a:r>
            <a:r>
              <a:rPr sz="403" spc="11">
                <a:solidFill>
                  <a:srgbClr val="281313"/>
                </a:solidFill>
                <a:latin typeface="Verdana"/>
                <a:cs typeface="Verdana"/>
              </a:rPr>
              <a:t>ex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.</a:t>
            </a:r>
            <a:endParaRPr sz="40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5709" y="4159190"/>
            <a:ext cx="1546271" cy="1741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2566032" y="4364687"/>
            <a:ext cx="1149409" cy="1166399"/>
          </a:xfrm>
          <a:prstGeom prst="rect">
            <a:avLst/>
          </a:prstGeom>
        </p:spPr>
        <p:txBody>
          <a:bodyPr vert="horz" wrap="square" lIns="0" tIns="5933" rIns="0" bIns="0" rtlCol="0">
            <a:spAutoFit/>
          </a:bodyPr>
          <a:lstStyle/>
          <a:p>
            <a:pPr marL="73894">
              <a:lnSpc>
                <a:spcPct val="100000"/>
              </a:lnSpc>
              <a:spcBef>
                <a:spcPts val="47"/>
              </a:spcBef>
            </a:pPr>
            <a:r>
              <a:rPr sz="403" b="1" spc="-11">
                <a:solidFill>
                  <a:srgbClr val="281313"/>
                </a:solidFill>
                <a:latin typeface="Trebuchet MS"/>
                <a:cs typeface="Trebuchet MS"/>
              </a:rPr>
              <a:t>Be</a:t>
            </a:r>
            <a:r>
              <a:rPr sz="403" b="1" spc="-11">
                <a:solidFill>
                  <a:srgbClr val="241212"/>
                </a:solidFill>
                <a:latin typeface="Trebuchet MS"/>
                <a:cs typeface="Trebuchet MS"/>
              </a:rPr>
              <a:t>n</a:t>
            </a:r>
            <a:r>
              <a:rPr sz="403" b="1" spc="-11">
                <a:solidFill>
                  <a:srgbClr val="281313"/>
                </a:solidFill>
                <a:latin typeface="Trebuchet MS"/>
                <a:cs typeface="Trebuchet MS"/>
              </a:rPr>
              <a:t>e</a:t>
            </a:r>
            <a:r>
              <a:rPr sz="403" b="1" spc="-11">
                <a:solidFill>
                  <a:srgbClr val="241212"/>
                </a:solidFill>
                <a:latin typeface="Georgia"/>
                <a:cs typeface="Georgia"/>
              </a:rPr>
              <a:t>ﬁt</a:t>
            </a:r>
            <a:r>
              <a:rPr sz="403" b="1" spc="-11">
                <a:solidFill>
                  <a:srgbClr val="281313"/>
                </a:solidFill>
                <a:latin typeface="Trebuchet MS"/>
                <a:cs typeface="Trebuchet MS"/>
              </a:rPr>
              <a:t>s</a:t>
            </a:r>
            <a:r>
              <a:rPr sz="403" b="1" spc="-30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03" b="1" spc="-6">
                <a:solidFill>
                  <a:srgbClr val="281313"/>
                </a:solidFill>
                <a:latin typeface="Trebuchet MS"/>
                <a:cs typeface="Trebuchet MS"/>
              </a:rPr>
              <a:t>of</a:t>
            </a:r>
            <a:r>
              <a:rPr sz="403" b="1" spc="-34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03" b="1" spc="8">
                <a:solidFill>
                  <a:srgbClr val="241212"/>
                </a:solidFill>
                <a:latin typeface="Trebuchet MS"/>
                <a:cs typeface="Trebuchet MS"/>
              </a:rPr>
              <a:t>M</a:t>
            </a:r>
            <a:r>
              <a:rPr sz="403" b="1" spc="8">
                <a:solidFill>
                  <a:srgbClr val="281313"/>
                </a:solidFill>
                <a:latin typeface="Trebuchet MS"/>
                <a:cs typeface="Trebuchet MS"/>
              </a:rPr>
              <a:t>e</a:t>
            </a:r>
            <a:r>
              <a:rPr sz="403" b="1" spc="8">
                <a:solidFill>
                  <a:srgbClr val="241212"/>
                </a:solidFill>
                <a:latin typeface="Trebuchet MS"/>
                <a:cs typeface="Trebuchet MS"/>
              </a:rPr>
              <a:t>a</a:t>
            </a:r>
            <a:r>
              <a:rPr sz="403" b="1" spc="8">
                <a:solidFill>
                  <a:srgbClr val="281313"/>
                </a:solidFill>
                <a:latin typeface="Trebuchet MS"/>
                <a:cs typeface="Trebuchet MS"/>
              </a:rPr>
              <a:t>s</a:t>
            </a:r>
            <a:r>
              <a:rPr sz="403" b="1" spc="8">
                <a:solidFill>
                  <a:srgbClr val="241212"/>
                </a:solidFill>
                <a:latin typeface="Trebuchet MS"/>
                <a:cs typeface="Trebuchet MS"/>
              </a:rPr>
              <a:t>ur</a:t>
            </a:r>
            <a:r>
              <a:rPr sz="403" b="1" spc="8">
                <a:solidFill>
                  <a:srgbClr val="281313"/>
                </a:solidFill>
                <a:latin typeface="Trebuchet MS"/>
                <a:cs typeface="Trebuchet MS"/>
              </a:rPr>
              <a:t>i</a:t>
            </a:r>
            <a:r>
              <a:rPr sz="403" b="1" spc="8">
                <a:solidFill>
                  <a:srgbClr val="241212"/>
                </a:solidFill>
                <a:latin typeface="Trebuchet MS"/>
                <a:cs typeface="Trebuchet MS"/>
              </a:rPr>
              <a:t>n</a:t>
            </a:r>
            <a:r>
              <a:rPr sz="403" b="1" spc="8">
                <a:solidFill>
                  <a:srgbClr val="281313"/>
                </a:solidFill>
                <a:latin typeface="Trebuchet MS"/>
                <a:cs typeface="Trebuchet MS"/>
              </a:rPr>
              <a:t>g</a:t>
            </a:r>
            <a:r>
              <a:rPr sz="403" b="1" spc="-25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03" b="1" spc="2">
                <a:solidFill>
                  <a:srgbClr val="281313"/>
                </a:solidFill>
                <a:latin typeface="Trebuchet MS"/>
                <a:cs typeface="Trebuchet MS"/>
              </a:rPr>
              <a:t>Ener</a:t>
            </a:r>
            <a:r>
              <a:rPr sz="403" b="1" spc="2">
                <a:solidFill>
                  <a:srgbClr val="241212"/>
                </a:solidFill>
                <a:latin typeface="Trebuchet MS"/>
                <a:cs typeface="Trebuchet MS"/>
              </a:rPr>
              <a:t>g</a:t>
            </a:r>
            <a:r>
              <a:rPr sz="403" b="1" spc="2">
                <a:solidFill>
                  <a:srgbClr val="281313"/>
                </a:solidFill>
                <a:latin typeface="Trebuchet MS"/>
                <a:cs typeface="Trebuchet MS"/>
              </a:rPr>
              <a:t>y</a:t>
            </a:r>
            <a:r>
              <a:rPr sz="403" b="1" spc="-32">
                <a:solidFill>
                  <a:srgbClr val="281313"/>
                </a:solidFill>
                <a:latin typeface="Trebuchet MS"/>
                <a:cs typeface="Trebuchet MS"/>
              </a:rPr>
              <a:t> </a:t>
            </a:r>
            <a:r>
              <a:rPr sz="403" b="1" spc="2">
                <a:solidFill>
                  <a:srgbClr val="241212"/>
                </a:solidFill>
                <a:latin typeface="Trebuchet MS"/>
                <a:cs typeface="Trebuchet MS"/>
              </a:rPr>
              <a:t>Cons</a:t>
            </a:r>
            <a:r>
              <a:rPr sz="403" b="1" spc="2">
                <a:solidFill>
                  <a:srgbClr val="281313"/>
                </a:solidFill>
                <a:latin typeface="Trebuchet MS"/>
                <a:cs typeface="Trebuchet MS"/>
              </a:rPr>
              <a:t>um</a:t>
            </a:r>
            <a:r>
              <a:rPr sz="403" b="1" spc="2">
                <a:solidFill>
                  <a:srgbClr val="241212"/>
                </a:solidFill>
                <a:latin typeface="Trebuchet MS"/>
                <a:cs typeface="Trebuchet MS"/>
              </a:rPr>
              <a:t>ption</a:t>
            </a:r>
            <a:endParaRPr sz="40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531">
              <a:latin typeface="Trebuchet MS"/>
              <a:cs typeface="Trebuchet MS"/>
            </a:endParaRPr>
          </a:p>
          <a:p>
            <a:pPr marL="75782" marR="48004" indent="23193">
              <a:lnSpc>
                <a:spcPct val="117900"/>
              </a:lnSpc>
            </a:pP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consumption</a:t>
            </a:r>
            <a:r>
              <a:rPr sz="403" spc="-97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brings  </a:t>
            </a:r>
            <a:r>
              <a:rPr sz="403" spc="-11">
                <a:solidFill>
                  <a:srgbClr val="241212"/>
                </a:solidFill>
                <a:latin typeface="Verdana"/>
                <a:cs typeface="Verdana"/>
              </a:rPr>
              <a:t>several</a:t>
            </a:r>
            <a:r>
              <a:rPr sz="403" spc="-4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beneﬁts,</a:t>
            </a:r>
            <a:r>
              <a:rPr sz="403" spc="-10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including</a:t>
            </a:r>
            <a:r>
              <a:rPr sz="403" spc="-6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>
                <a:latin typeface="Verdana"/>
                <a:cs typeface="Verdana"/>
              </a:rPr>
              <a:t>cost</a:t>
            </a:r>
            <a:r>
              <a:rPr sz="403" spc="-45">
                <a:latin typeface="Verdana"/>
                <a:cs typeface="Verdana"/>
              </a:rPr>
              <a:t> </a:t>
            </a:r>
            <a:r>
              <a:rPr sz="403" spc="-4">
                <a:latin typeface="Verdana"/>
                <a:cs typeface="Verdana"/>
              </a:rPr>
              <a:t>savings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,</a:t>
            </a:r>
            <a:endParaRPr sz="403">
              <a:latin typeface="Verdana"/>
              <a:cs typeface="Verdana"/>
            </a:endParaRPr>
          </a:p>
          <a:p>
            <a:pPr marL="5124" marR="2158" algn="ctr">
              <a:lnSpc>
                <a:spcPct val="117700"/>
              </a:lnSpc>
              <a:spcBef>
                <a:spcPts val="2"/>
              </a:spcBef>
            </a:pPr>
            <a:r>
              <a:rPr sz="403">
                <a:latin typeface="Verdana"/>
                <a:cs typeface="Verdana"/>
              </a:rPr>
              <a:t>environmental </a:t>
            </a:r>
            <a:r>
              <a:rPr sz="403" spc="-8">
                <a:latin typeface="Verdana"/>
                <a:cs typeface="Verdana"/>
              </a:rPr>
              <a:t>sustainability</a:t>
            </a:r>
            <a:r>
              <a:rPr sz="403" spc="-8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sz="403" spc="8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sz="403">
                <a:latin typeface="Verdana"/>
                <a:cs typeface="Verdana"/>
              </a:rPr>
              <a:t>improved  operational </a:t>
            </a:r>
            <a:r>
              <a:rPr sz="403" spc="2">
                <a:latin typeface="Verdana"/>
                <a:cs typeface="Verdana"/>
              </a:rPr>
              <a:t>efﬁciency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. </a:t>
            </a:r>
            <a:r>
              <a:rPr sz="403" spc="11">
                <a:solidFill>
                  <a:srgbClr val="241212"/>
                </a:solidFill>
                <a:latin typeface="Verdana"/>
                <a:cs typeface="Verdana"/>
              </a:rPr>
              <a:t>By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identifying 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energy-saving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opportunities, organizations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can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reduce energy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costs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improve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their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bottom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line.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efﬁciency </a:t>
            </a:r>
            <a:r>
              <a:rPr sz="403" spc="-8">
                <a:solidFill>
                  <a:srgbClr val="241212"/>
                </a:solidFill>
                <a:latin typeface="Verdana"/>
                <a:cs typeface="Verdana"/>
              </a:rPr>
              <a:t>also 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contributes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to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reduced </a:t>
            </a:r>
            <a:r>
              <a:rPr sz="403" spc="2">
                <a:solidFill>
                  <a:srgbClr val="241212"/>
                </a:solidFill>
                <a:latin typeface="Verdana"/>
                <a:cs typeface="Verdana"/>
              </a:rPr>
              <a:t>greenhouse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gas 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emissions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and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environmental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impact.</a:t>
            </a:r>
            <a:endParaRPr sz="403">
              <a:latin typeface="Verdana"/>
              <a:cs typeface="Verdana"/>
            </a:endParaRPr>
          </a:p>
          <a:p>
            <a:pPr marL="139968" marR="136732" indent="5394" algn="ctr">
              <a:lnSpc>
                <a:spcPct val="117400"/>
              </a:lnSpc>
              <a:spcBef>
                <a:spcPts val="2"/>
              </a:spcBef>
            </a:pP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Furthermore,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energy  </a:t>
            </a:r>
            <a:r>
              <a:rPr sz="403" spc="6">
                <a:solidFill>
                  <a:srgbClr val="241212"/>
                </a:solidFill>
                <a:latin typeface="Verdana"/>
                <a:cs typeface="Verdana"/>
              </a:rPr>
              <a:t>consumption helps </a:t>
            </a: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r>
              <a:rPr sz="403" spc="8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optimizing  </a:t>
            </a:r>
            <a:r>
              <a:rPr sz="403">
                <a:solidFill>
                  <a:srgbClr val="241212"/>
                </a:solidFill>
                <a:latin typeface="Verdana"/>
                <a:cs typeface="Verdana"/>
              </a:rPr>
              <a:t>operational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processes</a:t>
            </a:r>
            <a:r>
              <a:rPr sz="403" spc="-9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4">
                <a:solidFill>
                  <a:srgbClr val="241212"/>
                </a:solidFill>
                <a:latin typeface="Verdana"/>
                <a:cs typeface="Verdana"/>
              </a:rPr>
              <a:t>and</a:t>
            </a:r>
            <a:endParaRPr sz="403">
              <a:latin typeface="Verdana"/>
              <a:cs typeface="Verdana"/>
            </a:endParaRPr>
          </a:p>
          <a:p>
            <a:pPr marL="5933" algn="ctr">
              <a:lnSpc>
                <a:spcPct val="100000"/>
              </a:lnSpc>
              <a:spcBef>
                <a:spcPts val="106"/>
              </a:spcBef>
            </a:pPr>
            <a:r>
              <a:rPr sz="403" spc="-4">
                <a:solidFill>
                  <a:srgbClr val="241212"/>
                </a:solidFill>
                <a:latin typeface="Verdana"/>
                <a:cs typeface="Verdana"/>
              </a:rPr>
              <a:t>resource</a:t>
            </a:r>
            <a:r>
              <a:rPr sz="403" spc="-3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403" spc="-2">
                <a:solidFill>
                  <a:srgbClr val="241212"/>
                </a:solidFill>
                <a:latin typeface="Verdana"/>
                <a:cs typeface="Verdana"/>
              </a:rPr>
              <a:t>allocation.</a:t>
            </a:r>
            <a:endParaRPr sz="40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6252" y="4183136"/>
            <a:ext cx="1468613" cy="166408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681" y="4647160"/>
            <a:ext cx="511615" cy="114767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224110">
              <a:lnSpc>
                <a:spcPct val="100000"/>
              </a:lnSpc>
              <a:spcBef>
                <a:spcPts val="38"/>
              </a:spcBef>
            </a:pPr>
            <a:r>
              <a:rPr spc="-183"/>
              <a:t>Co</a:t>
            </a:r>
            <a:r>
              <a:rPr spc="-183">
                <a:solidFill>
                  <a:srgbClr val="281313"/>
                </a:solidFill>
              </a:rPr>
              <a:t>nc</a:t>
            </a:r>
            <a:r>
              <a:rPr spc="-183"/>
              <a:t>lusio</a:t>
            </a:r>
            <a:r>
              <a:rPr spc="-183">
                <a:solidFill>
                  <a:srgbClr val="281313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3753" y="5222274"/>
            <a:ext cx="1838461" cy="1166669"/>
          </a:xfrm>
          <a:prstGeom prst="rect">
            <a:avLst/>
          </a:prstGeom>
        </p:spPr>
        <p:txBody>
          <a:bodyPr vert="horz" wrap="square" lIns="0" tIns="2158" rIns="0" bIns="0" rtlCol="0">
            <a:spAutoFit/>
          </a:bodyPr>
          <a:lstStyle/>
          <a:p>
            <a:pPr marL="5933" marR="4045" algn="ctr">
              <a:lnSpc>
                <a:spcPct val="102800"/>
              </a:lnSpc>
              <a:spcBef>
                <a:spcPts val="17"/>
              </a:spcBef>
            </a:pPr>
            <a:r>
              <a:rPr sz="616" spc="-25">
                <a:solidFill>
                  <a:srgbClr val="241212"/>
                </a:solidFill>
                <a:latin typeface="Verdana"/>
                <a:cs typeface="Verdana"/>
              </a:rPr>
              <a:t>In 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conclusion,</a:t>
            </a:r>
            <a:r>
              <a:rPr sz="616" spc="-183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616" spc="8">
                <a:solidFill>
                  <a:srgbClr val="241212"/>
                </a:solidFill>
                <a:latin typeface="Verdana"/>
                <a:cs typeface="Verdana"/>
              </a:rPr>
              <a:t>consumption 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is essential for </a:t>
            </a:r>
            <a:r>
              <a:rPr sz="616" spc="8">
                <a:solidFill>
                  <a:srgbClr val="241212"/>
                </a:solidFill>
                <a:latin typeface="Verdana"/>
                <a:cs typeface="Verdana"/>
              </a:rPr>
              <a:t>enhancing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616" spc="-11">
                <a:solidFill>
                  <a:srgbClr val="241212"/>
                </a:solidFill>
                <a:latin typeface="Verdana"/>
                <a:cs typeface="Verdana"/>
              </a:rPr>
              <a:t>efﬁciency. </a:t>
            </a:r>
            <a:r>
              <a:rPr sz="616" spc="-21">
                <a:solidFill>
                  <a:srgbClr val="241212"/>
                </a:solidFill>
                <a:latin typeface="Verdana"/>
                <a:cs typeface="Verdana"/>
              </a:rPr>
              <a:t>It 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provides</a:t>
            </a:r>
            <a:r>
              <a:rPr sz="616" spc="-47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valuable</a:t>
            </a:r>
            <a:r>
              <a:rPr sz="616" spc="-4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insights,</a:t>
            </a:r>
            <a:r>
              <a:rPr sz="616" spc="-4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helps</a:t>
            </a:r>
            <a:r>
              <a:rPr sz="616" spc="-30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in</a:t>
            </a:r>
            <a:endParaRPr sz="616">
              <a:latin typeface="Verdana"/>
              <a:cs typeface="Verdana"/>
            </a:endParaRPr>
          </a:p>
          <a:p>
            <a:pPr marL="29935" marR="24811" indent="-2427" algn="ctr">
              <a:lnSpc>
                <a:spcPts val="764"/>
              </a:lnSpc>
              <a:spcBef>
                <a:spcPts val="25"/>
              </a:spcBef>
              <a:tabLst>
                <a:tab pos="747035"/>
              </a:tabLst>
            </a:pP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identifying </a:t>
            </a:r>
            <a:r>
              <a:rPr sz="616" spc="-6">
                <a:solidFill>
                  <a:srgbClr val="241212"/>
                </a:solidFill>
                <a:latin typeface="Verdana"/>
                <a:cs typeface="Verdana"/>
              </a:rPr>
              <a:t>energy-saving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opportunities,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and  </a:t>
            </a: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enables</a:t>
            </a:r>
            <a:r>
              <a:rPr sz="616" spc="1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-6">
                <a:solidFill>
                  <a:srgbClr val="241212"/>
                </a:solidFill>
                <a:latin typeface="Verdana"/>
                <a:cs typeface="Verdana"/>
              </a:rPr>
              <a:t>effective</a:t>
            </a:r>
            <a:r>
              <a:rPr sz="616" spc="-6">
                <a:solidFill>
                  <a:srgbClr val="241212"/>
                </a:solidFill>
                <a:latin typeface="Times New Roman"/>
                <a:cs typeface="Times New Roman"/>
              </a:rPr>
              <a:t>	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monitoring and</a:t>
            </a:r>
            <a:r>
              <a:rPr sz="616" spc="-45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-6">
                <a:solidFill>
                  <a:srgbClr val="241212"/>
                </a:solidFill>
                <a:latin typeface="Verdana"/>
                <a:cs typeface="Verdana"/>
              </a:rPr>
              <a:t>evaluation.</a:t>
            </a:r>
            <a:endParaRPr sz="616">
              <a:latin typeface="Verdana"/>
              <a:cs typeface="Verdana"/>
            </a:endParaRPr>
          </a:p>
          <a:p>
            <a:pPr marL="1079" algn="ctr">
              <a:lnSpc>
                <a:spcPts val="730"/>
              </a:lnSpc>
            </a:pP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Despite the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challenges, </a:t>
            </a: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the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beneﬁts</a:t>
            </a:r>
            <a:r>
              <a:rPr sz="616" spc="-134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of</a:t>
            </a:r>
            <a:endParaRPr sz="616">
              <a:latin typeface="Verdana"/>
              <a:cs typeface="Verdana"/>
            </a:endParaRPr>
          </a:p>
          <a:p>
            <a:pPr marL="5124" marR="2158" indent="539" algn="ctr">
              <a:lnSpc>
                <a:spcPct val="102800"/>
              </a:lnSpc>
              <a:tabLst>
                <a:tab pos="632418"/>
                <a:tab pos="1291265"/>
              </a:tabLst>
            </a:pP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measuring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616" spc="11">
                <a:solidFill>
                  <a:srgbClr val="241212"/>
                </a:solidFill>
                <a:latin typeface="Verdana"/>
                <a:cs typeface="Verdana"/>
              </a:rPr>
              <a:t>consumption </a:t>
            </a:r>
            <a:r>
              <a:rPr sz="616" spc="8">
                <a:solidFill>
                  <a:srgbClr val="241212"/>
                </a:solidFill>
                <a:latin typeface="Verdana"/>
                <a:cs typeface="Verdana"/>
              </a:rPr>
              <a:t>outweigh </a:t>
            </a: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the  </a:t>
            </a:r>
            <a:r>
              <a:rPr sz="616" spc="-6">
                <a:solidFill>
                  <a:srgbClr val="241212"/>
                </a:solidFill>
                <a:latin typeface="Verdana"/>
                <a:cs typeface="Verdana"/>
              </a:rPr>
              <a:t>drawbacks.</a:t>
            </a:r>
            <a:r>
              <a:rPr sz="616" spc="11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By</a:t>
            </a:r>
            <a:r>
              <a:rPr sz="616">
                <a:solidFill>
                  <a:srgbClr val="241212"/>
                </a:solidFill>
                <a:latin typeface="Times New Roman"/>
                <a:cs typeface="Times New Roman"/>
              </a:rPr>
              <a:t>	</a:t>
            </a:r>
            <a:r>
              <a:rPr sz="616" spc="8">
                <a:solidFill>
                  <a:srgbClr val="241212"/>
                </a:solidFill>
                <a:latin typeface="Verdana"/>
                <a:cs typeface="Verdana"/>
              </a:rPr>
              <a:t>adopting 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comprehensive  a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pp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roa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h</a:t>
            </a:r>
            <a:r>
              <a:rPr sz="616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sz="616" spc="-66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o</a:t>
            </a:r>
            <a:r>
              <a:rPr sz="616" spc="70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m</a:t>
            </a: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a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surin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g</a:t>
            </a:r>
            <a:r>
              <a:rPr sz="616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sz="616" spc="-64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n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e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rg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y</a:t>
            </a:r>
            <a:r>
              <a:rPr sz="616">
                <a:solidFill>
                  <a:srgbClr val="241212"/>
                </a:solidFill>
                <a:latin typeface="Times New Roman"/>
                <a:cs typeface="Times New Roman"/>
              </a:rPr>
              <a:t>	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c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on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s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u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mp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t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ion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, </a:t>
            </a:r>
            <a:r>
              <a:rPr sz="616" spc="-2">
                <a:solidFill>
                  <a:srgbClr val="241212"/>
                </a:solidFill>
                <a:latin typeface="Times New Roman"/>
                <a:cs typeface="Times New Roman"/>
              </a:rPr>
              <a:t> 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organizations </a:t>
            </a:r>
            <a:r>
              <a:rPr sz="616" spc="6">
                <a:solidFill>
                  <a:srgbClr val="241212"/>
                </a:solidFill>
                <a:latin typeface="Verdana"/>
                <a:cs typeface="Verdana"/>
              </a:rPr>
              <a:t>can 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achieve</a:t>
            </a:r>
            <a:r>
              <a:rPr sz="616" spc="-108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signiﬁcant</a:t>
            </a:r>
            <a:endParaRPr sz="616">
              <a:latin typeface="Verdana"/>
              <a:cs typeface="Verdana"/>
            </a:endParaRPr>
          </a:p>
          <a:p>
            <a:pPr marL="143744" marR="140507" algn="ctr">
              <a:lnSpc>
                <a:spcPct val="102800"/>
              </a:lnSpc>
              <a:spcBef>
                <a:spcPts val="6"/>
              </a:spcBef>
            </a:pP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improvements </a:t>
            </a:r>
            <a:r>
              <a:rPr sz="616" spc="2">
                <a:solidFill>
                  <a:srgbClr val="241212"/>
                </a:solidFill>
                <a:latin typeface="Verdana"/>
                <a:cs typeface="Verdana"/>
              </a:rPr>
              <a:t>in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energy </a:t>
            </a:r>
            <a:r>
              <a:rPr sz="616" spc="4">
                <a:solidFill>
                  <a:srgbClr val="241212"/>
                </a:solidFill>
                <a:latin typeface="Verdana"/>
                <a:cs typeface="Verdana"/>
              </a:rPr>
              <a:t>efﬁciency and  contribute </a:t>
            </a:r>
            <a:r>
              <a:rPr sz="616" spc="-2">
                <a:solidFill>
                  <a:srgbClr val="241212"/>
                </a:solidFill>
                <a:latin typeface="Verdana"/>
                <a:cs typeface="Verdana"/>
              </a:rPr>
              <a:t>to 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a </a:t>
            </a:r>
            <a:r>
              <a:rPr sz="616">
                <a:solidFill>
                  <a:srgbClr val="241212"/>
                </a:solidFill>
                <a:latin typeface="Verdana"/>
                <a:cs typeface="Verdana"/>
              </a:rPr>
              <a:t>sustainable</a:t>
            </a:r>
            <a:r>
              <a:rPr sz="616" spc="-132">
                <a:solidFill>
                  <a:srgbClr val="241212"/>
                </a:solidFill>
                <a:latin typeface="Verdana"/>
                <a:cs typeface="Verdana"/>
              </a:rPr>
              <a:t> </a:t>
            </a:r>
            <a:r>
              <a:rPr sz="616" spc="-4">
                <a:solidFill>
                  <a:srgbClr val="241212"/>
                </a:solidFill>
                <a:latin typeface="Verdana"/>
                <a:cs typeface="Verdana"/>
              </a:rPr>
              <a:t>future.</a:t>
            </a:r>
            <a:endParaRPr sz="616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3879619" y="2842037"/>
            <a:ext cx="3887278" cy="4368941"/>
            <a:chOff x="3879620" y="2842038"/>
            <a:chExt cx="3887278" cy="4368941"/>
          </a:xfrm>
        </p:grpSpPr>
        <p:sp>
          <p:nvSpPr>
            <p:cNvPr id="3" name="object 3"/>
            <p:cNvSpPr/>
            <p:nvPr/>
          </p:nvSpPr>
          <p:spPr>
            <a:xfrm>
              <a:off x="3879620" y="2842038"/>
              <a:ext cx="3887279" cy="4368941"/>
            </a:xfrm>
            <a:custGeom>
              <a:rect l="l" t="t" r="r" b="b"/>
              <a:pathLst>
                <a:path w="9152890" h="10287000">
                  <a:moveTo>
                    <a:pt x="915287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52870" y="10287000"/>
                  </a:lnTo>
                  <a:lnTo>
                    <a:pt x="9152870" y="0"/>
                  </a:lnTo>
                  <a:close/>
                </a:path>
              </a:pathLst>
            </a:custGeom>
            <a:solidFill>
              <a:srgbClr val="74C3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51155" y="3403204"/>
              <a:ext cx="2771516" cy="324466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5104" y="3650235"/>
            <a:ext cx="1902107" cy="224380"/>
          </a:xfrm>
          <a:prstGeom prst="rect">
            <a:avLst/>
          </a:prstGeom>
        </p:spPr>
        <p:txBody>
          <a:bodyPr vert="horz" wrap="square" lIns="0" tIns="24811" rIns="0" bIns="0" rtlCol="0">
            <a:spAutoFit/>
          </a:bodyPr>
          <a:lstStyle/>
          <a:p>
            <a:pPr marL="5394" marR="2158">
              <a:lnSpc>
                <a:spcPts val="764"/>
              </a:lnSpc>
              <a:spcBef>
                <a:spcPts val="195"/>
              </a:spcBef>
            </a:pPr>
            <a:r>
              <a:rPr sz="764" b="1" spc="-48">
                <a:solidFill>
                  <a:srgbClr val="FFCE00"/>
                </a:solidFill>
                <a:latin typeface="Verdana"/>
                <a:cs typeface="Verdana"/>
              </a:rPr>
              <a:t>STR</a:t>
            </a:r>
            <a:r>
              <a:rPr sz="764" b="1" spc="-48">
                <a:solidFill>
                  <a:srgbClr val="FABB00"/>
                </a:solidFill>
                <a:latin typeface="Verdana"/>
                <a:cs typeface="Verdana"/>
              </a:rPr>
              <a:t>A</a:t>
            </a:r>
            <a:r>
              <a:rPr sz="764" b="1" spc="-48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sz="764" b="1" spc="-48">
                <a:solidFill>
                  <a:srgbClr val="FABB00"/>
                </a:solidFill>
                <a:latin typeface="Verdana"/>
                <a:cs typeface="Verdana"/>
              </a:rPr>
              <a:t>E</a:t>
            </a:r>
            <a:r>
              <a:rPr sz="764" b="1" spc="-48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sz="764" b="1" spc="-48">
                <a:solidFill>
                  <a:srgbClr val="FABB00"/>
                </a:solidFill>
                <a:latin typeface="Verdana"/>
                <a:cs typeface="Verdana"/>
              </a:rPr>
              <a:t>I</a:t>
            </a:r>
            <a:r>
              <a:rPr sz="764" b="1" spc="-48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sz="764" b="1" spc="-48">
                <a:solidFill>
                  <a:srgbClr val="FABB00"/>
                </a:solidFill>
                <a:latin typeface="Verdana"/>
                <a:cs typeface="Verdana"/>
              </a:rPr>
              <a:t>S </a:t>
            </a:r>
            <a:r>
              <a:rPr sz="764" b="1" spc="-6">
                <a:solidFill>
                  <a:srgbClr val="FABB00"/>
                </a:solidFill>
                <a:latin typeface="Verdana"/>
                <a:cs typeface="Verdana"/>
              </a:rPr>
              <a:t>F</a:t>
            </a:r>
            <a:r>
              <a:rPr sz="764" b="1" spc="-6">
                <a:solidFill>
                  <a:srgbClr val="FFCE00"/>
                </a:solidFill>
                <a:latin typeface="Verdana"/>
                <a:cs typeface="Verdana"/>
              </a:rPr>
              <a:t>OR</a:t>
            </a:r>
            <a:r>
              <a:rPr sz="764" b="1" spc="-204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sz="764" b="1" spc="-34">
                <a:solidFill>
                  <a:srgbClr val="FFCE00"/>
                </a:solidFill>
                <a:latin typeface="Verdana"/>
                <a:cs typeface="Verdana"/>
              </a:rPr>
              <a:t>RED</a:t>
            </a:r>
            <a:r>
              <a:rPr sz="764" b="1" spc="-34">
                <a:solidFill>
                  <a:srgbClr val="FABB00"/>
                </a:solidFill>
                <a:latin typeface="Verdana"/>
                <a:cs typeface="Verdana"/>
              </a:rPr>
              <a:t>U</a:t>
            </a:r>
            <a:r>
              <a:rPr sz="764" b="1" spc="-34">
                <a:solidFill>
                  <a:srgbClr val="FFCE00"/>
                </a:solidFill>
                <a:latin typeface="Verdana"/>
                <a:cs typeface="Verdana"/>
              </a:rPr>
              <a:t>CING </a:t>
            </a:r>
            <a:r>
              <a:rPr sz="764" b="1" spc="-21">
                <a:solidFill>
                  <a:srgbClr val="FFCE00"/>
                </a:solidFill>
                <a:latin typeface="Verdana"/>
                <a:cs typeface="Verdana"/>
              </a:rPr>
              <a:t>EN</a:t>
            </a:r>
            <a:r>
              <a:rPr sz="764" b="1" spc="-21">
                <a:solidFill>
                  <a:srgbClr val="FABB00"/>
                </a:solidFill>
                <a:latin typeface="Verdana"/>
                <a:cs typeface="Verdana"/>
              </a:rPr>
              <a:t>ER</a:t>
            </a:r>
            <a:r>
              <a:rPr sz="764" b="1" spc="-21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sz="764" b="1" spc="-21">
                <a:solidFill>
                  <a:srgbClr val="FABB00"/>
                </a:solidFill>
                <a:latin typeface="Verdana"/>
                <a:cs typeface="Verdana"/>
              </a:rPr>
              <a:t>Y  </a:t>
            </a:r>
            <a:r>
              <a:rPr sz="764" b="1" spc="-38">
                <a:solidFill>
                  <a:srgbClr val="FFCE00"/>
                </a:solidFill>
                <a:latin typeface="Verdana"/>
                <a:cs typeface="Verdana"/>
              </a:rPr>
              <a:t>C</a:t>
            </a:r>
            <a:r>
              <a:rPr sz="764" b="1" spc="-38">
                <a:solidFill>
                  <a:srgbClr val="FABB00"/>
                </a:solidFill>
                <a:latin typeface="Verdana"/>
                <a:cs typeface="Verdana"/>
              </a:rPr>
              <a:t>ONS</a:t>
            </a:r>
            <a:r>
              <a:rPr sz="764" b="1" spc="-38">
                <a:solidFill>
                  <a:srgbClr val="FFCE00"/>
                </a:solidFill>
                <a:latin typeface="Verdana"/>
                <a:cs typeface="Verdana"/>
              </a:rPr>
              <a:t>UMPT</a:t>
            </a:r>
            <a:r>
              <a:rPr sz="764" b="1" spc="-38">
                <a:solidFill>
                  <a:srgbClr val="FABB00"/>
                </a:solidFill>
                <a:latin typeface="Verdana"/>
                <a:cs typeface="Verdana"/>
              </a:rPr>
              <a:t>I</a:t>
            </a:r>
            <a:r>
              <a:rPr sz="764" b="1" spc="-38">
                <a:solidFill>
                  <a:srgbClr val="FFCE00"/>
                </a:solidFill>
                <a:latin typeface="Verdana"/>
                <a:cs typeface="Verdana"/>
              </a:rPr>
              <a:t>ON</a:t>
            </a:r>
            <a:endParaRPr sz="764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983" y="4216812"/>
            <a:ext cx="2590620" cy="2069584"/>
          </a:xfrm>
          <a:prstGeom prst="rect">
            <a:avLst/>
          </a:prstGeom>
        </p:spPr>
        <p:txBody>
          <a:bodyPr vert="horz" wrap="square" lIns="0" tIns="5394" rIns="0" bIns="0" rtlCol="0">
            <a:spAutoFit/>
          </a:bodyPr>
          <a:lstStyle/>
          <a:p>
            <a:pPr marL="5394" marR="257282">
              <a:lnSpc>
                <a:spcPct val="118000"/>
              </a:lnSpc>
              <a:spcBef>
                <a:spcPts val="42"/>
              </a:spcBef>
              <a:tabLst>
                <a:tab pos="1249463"/>
              </a:tabLst>
            </a:pP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sz="1041" spc="-4">
                <a:solidFill>
                  <a:srgbClr val="25306E"/>
                </a:solidFill>
                <a:latin typeface="Verdana"/>
                <a:cs typeface="Verdana"/>
              </a:rPr>
              <a:t>h</a:t>
            </a: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041" spc="-4">
                <a:solidFill>
                  <a:srgbClr val="25306E"/>
                </a:solidFill>
                <a:latin typeface="Verdana"/>
                <a:cs typeface="Verdana"/>
              </a:rPr>
              <a:t>r</a:t>
            </a: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sz="1041" spc="-17">
                <a:solidFill>
                  <a:srgbClr val="293579"/>
                </a:solidFill>
                <a:latin typeface="Verdana"/>
                <a:cs typeface="Verdana"/>
              </a:rPr>
              <a:t>ar</a:t>
            </a:r>
            <a:r>
              <a:rPr sz="1041" spc="-17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y </a:t>
            </a:r>
            <a:r>
              <a:rPr sz="1041" spc="-4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trate</a:t>
            </a:r>
            <a:r>
              <a:rPr sz="1041" spc="-4">
                <a:solidFill>
                  <a:srgbClr val="25306E"/>
                </a:solidFill>
                <a:latin typeface="Verdana"/>
                <a:cs typeface="Verdana"/>
              </a:rPr>
              <a:t>gi</a:t>
            </a: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es 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at  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org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iz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at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on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 c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an</a:t>
            </a:r>
            <a:r>
              <a:rPr sz="1041" spc="19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041" spc="4">
                <a:solidFill>
                  <a:srgbClr val="25306E"/>
                </a:solidFill>
                <a:latin typeface="Verdana"/>
                <a:cs typeface="Verdana"/>
              </a:rPr>
              <a:t>use 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o 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duc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e  en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er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gy</a:t>
            </a:r>
            <a:r>
              <a:rPr sz="1041" spc="-142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ons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umpti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r>
              <a:rPr sz="1041" spc="-234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-2">
                <a:solidFill>
                  <a:srgbClr val="25306E"/>
                </a:solidFill>
                <a:latin typeface="Verdana"/>
                <a:cs typeface="Verdana"/>
              </a:rPr>
              <a:t>This</a:t>
            </a:r>
            <a:r>
              <a:rPr sz="1041" spc="-121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li</a:t>
            </a:r>
            <a:r>
              <a:rPr sz="1041">
                <a:solidFill>
                  <a:srgbClr val="293579"/>
                </a:solidFill>
                <a:latin typeface="Verdana"/>
                <a:cs typeface="Verdana"/>
              </a:rPr>
              <a:t>de</a:t>
            </a:r>
            <a:r>
              <a:rPr sz="1041" spc="-72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wi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l  </a:t>
            </a:r>
            <a:r>
              <a:rPr sz="1041" spc="-6">
                <a:solidFill>
                  <a:srgbClr val="293579"/>
                </a:solidFill>
                <a:latin typeface="Verdana"/>
                <a:cs typeface="Verdana"/>
              </a:rPr>
              <a:t>c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over 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so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f 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he 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mo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t </a:t>
            </a:r>
            <a:r>
              <a:rPr sz="1041" spc="-4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ff</a:t>
            </a:r>
            <a:r>
              <a:rPr sz="1041" spc="-4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041" spc="-4">
                <a:solidFill>
                  <a:srgbClr val="293579"/>
                </a:solidFill>
                <a:latin typeface="Verdana"/>
                <a:cs typeface="Verdana"/>
              </a:rPr>
              <a:t>ctive  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str</a:t>
            </a:r>
            <a:r>
              <a:rPr sz="1041" spc="-6">
                <a:solidFill>
                  <a:srgbClr val="293579"/>
                </a:solidFill>
                <a:latin typeface="Verdana"/>
                <a:cs typeface="Verdana"/>
              </a:rPr>
              <a:t>ategi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es, 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ncludin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g up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gra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di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ng 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041" spc="-6">
                <a:solidFill>
                  <a:srgbClr val="293579"/>
                </a:solidFill>
                <a:latin typeface="Verdana"/>
                <a:cs typeface="Verdana"/>
              </a:rPr>
              <a:t>o  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en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ergy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-ef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ﬁ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ient </a:t>
            </a:r>
            <a:r>
              <a:rPr sz="1041" spc="32">
                <a:solidFill>
                  <a:srgbClr val="293579"/>
                </a:solidFill>
                <a:latin typeface="Verdana"/>
                <a:cs typeface="Verdana"/>
              </a:rPr>
              <a:t>eq</a:t>
            </a:r>
            <a:r>
              <a:rPr sz="1041" spc="32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1041" spc="32">
                <a:solidFill>
                  <a:srgbClr val="293579"/>
                </a:solidFill>
                <a:latin typeface="Verdana"/>
                <a:cs typeface="Verdana"/>
              </a:rPr>
              <a:t>ip</a:t>
            </a:r>
            <a:r>
              <a:rPr sz="1041" spc="32">
                <a:solidFill>
                  <a:srgbClr val="25306E"/>
                </a:solidFill>
                <a:latin typeface="Verdana"/>
                <a:cs typeface="Verdana"/>
              </a:rPr>
              <a:t>ment</a:t>
            </a:r>
            <a:r>
              <a:rPr sz="1041" spc="32">
                <a:solidFill>
                  <a:srgbClr val="293579"/>
                </a:solidFill>
                <a:latin typeface="Verdana"/>
                <a:cs typeface="Verdana"/>
              </a:rPr>
              <a:t>,  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opt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imi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zin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g 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bui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ldi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ng </a:t>
            </a:r>
            <a:r>
              <a:rPr sz="1041" spc="-23">
                <a:solidFill>
                  <a:srgbClr val="293579"/>
                </a:solidFill>
                <a:latin typeface="Verdana"/>
                <a:cs typeface="Verdana"/>
              </a:rPr>
              <a:t>sy</a:t>
            </a:r>
            <a:r>
              <a:rPr sz="1041" spc="-23">
                <a:solidFill>
                  <a:srgbClr val="25306E"/>
                </a:solidFill>
                <a:latin typeface="Verdana"/>
                <a:cs typeface="Verdana"/>
              </a:rPr>
              <a:t>st</a:t>
            </a:r>
            <a:r>
              <a:rPr sz="1041" spc="-23">
                <a:solidFill>
                  <a:srgbClr val="293579"/>
                </a:solidFill>
                <a:latin typeface="Verdana"/>
                <a:cs typeface="Verdana"/>
              </a:rPr>
              <a:t>em </a:t>
            </a:r>
            <a:r>
              <a:rPr sz="1041" spc="-19">
                <a:solidFill>
                  <a:srgbClr val="293579"/>
                </a:solidFill>
                <a:latin typeface="Verdana"/>
                <a:cs typeface="Verdana"/>
              </a:rPr>
              <a:t>s, 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nd  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mplemen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ti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ng 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beh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vi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r </a:t>
            </a:r>
            <a:r>
              <a:rPr sz="1041" spc="30">
                <a:solidFill>
                  <a:srgbClr val="293579"/>
                </a:solidFill>
                <a:latin typeface="Verdana"/>
                <a:cs typeface="Verdana"/>
              </a:rPr>
              <a:t>cha</a:t>
            </a:r>
            <a:r>
              <a:rPr sz="1041" spc="30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041" spc="30">
                <a:solidFill>
                  <a:srgbClr val="293579"/>
                </a:solidFill>
                <a:latin typeface="Verdana"/>
                <a:cs typeface="Verdana"/>
              </a:rPr>
              <a:t>g</a:t>
            </a:r>
            <a:r>
              <a:rPr sz="1041" spc="30">
                <a:solidFill>
                  <a:srgbClr val="25306E"/>
                </a:solidFill>
                <a:latin typeface="Verdana"/>
                <a:cs typeface="Verdana"/>
              </a:rPr>
              <a:t>e  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p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gr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sz="1041" spc="-27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-17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1041" spc="-17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r>
              <a:rPr sz="1041" spc="-242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We</a:t>
            </a:r>
            <a:r>
              <a:rPr sz="1041" spc="-7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ll</a:t>
            </a:r>
            <a:r>
              <a:rPr sz="1041" spc="-8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-1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041" spc="-15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1041" spc="-15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1041" spc="-1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041" spc="-5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disc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ss</a:t>
            </a:r>
            <a:r>
              <a:rPr sz="1041" spc="-121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he  </a:t>
            </a:r>
            <a:r>
              <a:rPr sz="1041" spc="23">
                <a:solidFill>
                  <a:srgbClr val="25306E"/>
                </a:solidFill>
                <a:latin typeface="Verdana"/>
                <a:cs typeface="Verdana"/>
              </a:rPr>
              <a:t>im</a:t>
            </a:r>
            <a:r>
              <a:rPr sz="1041" spc="23">
                <a:solidFill>
                  <a:srgbClr val="293579"/>
                </a:solidFill>
                <a:latin typeface="Verdana"/>
                <a:cs typeface="Verdana"/>
              </a:rPr>
              <a:t>por</a:t>
            </a:r>
            <a:r>
              <a:rPr sz="1041" spc="23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041" spc="23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sz="1041" spc="23">
                <a:solidFill>
                  <a:srgbClr val="25306E"/>
                </a:solidFill>
                <a:latin typeface="Verdana"/>
                <a:cs typeface="Verdana"/>
              </a:rPr>
              <a:t>nce 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f 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sett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ng</a:t>
            </a:r>
            <a:r>
              <a:rPr sz="1041" spc="-20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ne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rgy</a:t>
            </a:r>
            <a:endParaRPr sz="1041">
              <a:latin typeface="Verdana"/>
              <a:cs typeface="Verdana"/>
            </a:endParaRPr>
          </a:p>
          <a:p>
            <a:pPr marL="5394">
              <a:lnSpc>
                <a:spcPct val="100000"/>
              </a:lnSpc>
              <a:spcBef>
                <a:spcPts val="223"/>
              </a:spcBef>
            </a:pP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red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cti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g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als 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and 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tracki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sz="1041" spc="-22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progre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ss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.</a:t>
            </a:r>
            <a:endParaRPr sz="1041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49"/>
            <a:ext cx="3376706" cy="3871838"/>
            <a:chOff x="0" y="2842049"/>
            <a:chExt cx="3376706" cy="3871838"/>
          </a:xfrm>
        </p:grpSpPr>
        <p:sp>
          <p:nvSpPr>
            <p:cNvPr id="3" name="object 3"/>
            <p:cNvSpPr/>
            <p:nvPr/>
          </p:nvSpPr>
          <p:spPr>
            <a:xfrm>
              <a:off x="0" y="2842049"/>
              <a:ext cx="1025892" cy="1003778"/>
            </a:xfrm>
            <a:custGeom>
              <a:rect l="l" t="t" r="r" b="b"/>
              <a:pathLst>
                <a:path w="2415540" h="2363470">
                  <a:moveTo>
                    <a:pt x="2415540" y="0"/>
                  </a:moveTo>
                  <a:lnTo>
                    <a:pt x="1990102" y="0"/>
                  </a:lnTo>
                  <a:lnTo>
                    <a:pt x="1989963" y="14630"/>
                  </a:lnTo>
                  <a:lnTo>
                    <a:pt x="1988426" y="63728"/>
                  </a:lnTo>
                  <a:lnTo>
                    <a:pt x="1985632" y="112928"/>
                  </a:lnTo>
                  <a:lnTo>
                    <a:pt x="1981568" y="161848"/>
                  </a:lnTo>
                  <a:lnTo>
                    <a:pt x="1976386" y="210578"/>
                  </a:lnTo>
                  <a:lnTo>
                    <a:pt x="1970024" y="259041"/>
                  </a:lnTo>
                  <a:lnTo>
                    <a:pt x="1962378" y="307327"/>
                  </a:lnTo>
                  <a:lnTo>
                    <a:pt x="1953526" y="355333"/>
                  </a:lnTo>
                  <a:lnTo>
                    <a:pt x="1943595" y="403059"/>
                  </a:lnTo>
                  <a:lnTo>
                    <a:pt x="1932419" y="450430"/>
                  </a:lnTo>
                  <a:lnTo>
                    <a:pt x="1920087" y="497433"/>
                  </a:lnTo>
                  <a:lnTo>
                    <a:pt x="1906663" y="544156"/>
                  </a:lnTo>
                  <a:lnTo>
                    <a:pt x="1892046" y="590334"/>
                  </a:lnTo>
                  <a:lnTo>
                    <a:pt x="1876298" y="636422"/>
                  </a:lnTo>
                  <a:lnTo>
                    <a:pt x="1859407" y="681774"/>
                  </a:lnTo>
                  <a:lnTo>
                    <a:pt x="1841373" y="726948"/>
                  </a:lnTo>
                  <a:lnTo>
                    <a:pt x="1822323" y="771563"/>
                  </a:lnTo>
                  <a:lnTo>
                    <a:pt x="1802117" y="815644"/>
                  </a:lnTo>
                  <a:lnTo>
                    <a:pt x="1780794" y="859358"/>
                  </a:lnTo>
                  <a:lnTo>
                    <a:pt x="1758429" y="902423"/>
                  </a:lnTo>
                  <a:lnTo>
                    <a:pt x="1735074" y="945032"/>
                  </a:lnTo>
                  <a:lnTo>
                    <a:pt x="1710563" y="987005"/>
                  </a:lnTo>
                  <a:lnTo>
                    <a:pt x="1684921" y="1028420"/>
                  </a:lnTo>
                  <a:lnTo>
                    <a:pt x="1658340" y="1069301"/>
                  </a:lnTo>
                  <a:lnTo>
                    <a:pt x="1630667" y="1109433"/>
                  </a:lnTo>
                  <a:lnTo>
                    <a:pt x="1601978" y="1148943"/>
                  </a:lnTo>
                  <a:lnTo>
                    <a:pt x="1572260" y="1187919"/>
                  </a:lnTo>
                  <a:lnTo>
                    <a:pt x="1541653" y="1226019"/>
                  </a:lnTo>
                  <a:lnTo>
                    <a:pt x="1509903" y="1263497"/>
                  </a:lnTo>
                  <a:lnTo>
                    <a:pt x="1477137" y="1300314"/>
                  </a:lnTo>
                  <a:lnTo>
                    <a:pt x="1443456" y="1336255"/>
                  </a:lnTo>
                  <a:lnTo>
                    <a:pt x="1408811" y="1371434"/>
                  </a:lnTo>
                  <a:lnTo>
                    <a:pt x="1373238" y="1405864"/>
                  </a:lnTo>
                  <a:lnTo>
                    <a:pt x="1336916" y="1439125"/>
                  </a:lnTo>
                  <a:lnTo>
                    <a:pt x="1299832" y="1471523"/>
                  </a:lnTo>
                  <a:lnTo>
                    <a:pt x="1262049" y="1502879"/>
                  </a:lnTo>
                  <a:lnTo>
                    <a:pt x="1223581" y="1533245"/>
                  </a:lnTo>
                  <a:lnTo>
                    <a:pt x="1184389" y="1562569"/>
                  </a:lnTo>
                  <a:lnTo>
                    <a:pt x="1144562" y="1590890"/>
                  </a:lnTo>
                  <a:lnTo>
                    <a:pt x="1104138" y="1618068"/>
                  </a:lnTo>
                  <a:lnTo>
                    <a:pt x="1063053" y="1644357"/>
                  </a:lnTo>
                  <a:lnTo>
                    <a:pt x="1021372" y="1669503"/>
                  </a:lnTo>
                  <a:lnTo>
                    <a:pt x="979119" y="1693659"/>
                  </a:lnTo>
                  <a:lnTo>
                    <a:pt x="936320" y="1716620"/>
                  </a:lnTo>
                  <a:lnTo>
                    <a:pt x="893000" y="1738591"/>
                  </a:lnTo>
                  <a:lnTo>
                    <a:pt x="849172" y="1759419"/>
                  </a:lnTo>
                  <a:lnTo>
                    <a:pt x="804849" y="1779231"/>
                  </a:lnTo>
                  <a:lnTo>
                    <a:pt x="760056" y="1797913"/>
                  </a:lnTo>
                  <a:lnTo>
                    <a:pt x="714794" y="1815426"/>
                  </a:lnTo>
                  <a:lnTo>
                    <a:pt x="669112" y="1831962"/>
                  </a:lnTo>
                  <a:lnTo>
                    <a:pt x="623036" y="1847176"/>
                  </a:lnTo>
                  <a:lnTo>
                    <a:pt x="576605" y="1861388"/>
                  </a:lnTo>
                  <a:lnTo>
                    <a:pt x="529780" y="1874354"/>
                  </a:lnTo>
                  <a:lnTo>
                    <a:pt x="482587" y="1886178"/>
                  </a:lnTo>
                  <a:lnTo>
                    <a:pt x="435089" y="1896960"/>
                  </a:lnTo>
                  <a:lnTo>
                    <a:pt x="387286" y="1906498"/>
                  </a:lnTo>
                  <a:lnTo>
                    <a:pt x="339255" y="1914753"/>
                  </a:lnTo>
                  <a:lnTo>
                    <a:pt x="290918" y="1921967"/>
                  </a:lnTo>
                  <a:lnTo>
                    <a:pt x="242341" y="1927974"/>
                  </a:lnTo>
                  <a:lnTo>
                    <a:pt x="193548" y="1932647"/>
                  </a:lnTo>
                  <a:lnTo>
                    <a:pt x="144589" y="1936216"/>
                  </a:lnTo>
                  <a:lnTo>
                    <a:pt x="95440" y="1938502"/>
                  </a:lnTo>
                  <a:lnTo>
                    <a:pt x="51930" y="1939518"/>
                  </a:lnTo>
                  <a:lnTo>
                    <a:pt x="0" y="1939505"/>
                  </a:lnTo>
                  <a:lnTo>
                    <a:pt x="0" y="2363063"/>
                  </a:lnTo>
                  <a:lnTo>
                    <a:pt x="120396" y="2363063"/>
                  </a:lnTo>
                  <a:lnTo>
                    <a:pt x="141693" y="2362314"/>
                  </a:lnTo>
                  <a:lnTo>
                    <a:pt x="191947" y="2359380"/>
                  </a:lnTo>
                  <a:lnTo>
                    <a:pt x="242100" y="2355304"/>
                  </a:lnTo>
                  <a:lnTo>
                    <a:pt x="292036" y="2350351"/>
                  </a:lnTo>
                  <a:lnTo>
                    <a:pt x="341782" y="2344267"/>
                  </a:lnTo>
                  <a:lnTo>
                    <a:pt x="391363" y="2337168"/>
                  </a:lnTo>
                  <a:lnTo>
                    <a:pt x="440690" y="2329015"/>
                  </a:lnTo>
                  <a:lnTo>
                    <a:pt x="489800" y="2319871"/>
                  </a:lnTo>
                  <a:lnTo>
                    <a:pt x="538670" y="2309736"/>
                  </a:lnTo>
                  <a:lnTo>
                    <a:pt x="587286" y="2298547"/>
                  </a:lnTo>
                  <a:lnTo>
                    <a:pt x="635571" y="2286343"/>
                  </a:lnTo>
                  <a:lnTo>
                    <a:pt x="683615" y="2273160"/>
                  </a:lnTo>
                  <a:lnTo>
                    <a:pt x="731329" y="2258911"/>
                  </a:lnTo>
                  <a:lnTo>
                    <a:pt x="778738" y="2243798"/>
                  </a:lnTo>
                  <a:lnTo>
                    <a:pt x="825779" y="2227681"/>
                  </a:lnTo>
                  <a:lnTo>
                    <a:pt x="872464" y="2210536"/>
                  </a:lnTo>
                  <a:lnTo>
                    <a:pt x="918781" y="2192502"/>
                  </a:lnTo>
                  <a:lnTo>
                    <a:pt x="964717" y="2173427"/>
                  </a:lnTo>
                  <a:lnTo>
                    <a:pt x="1010259" y="2153386"/>
                  </a:lnTo>
                  <a:lnTo>
                    <a:pt x="1055370" y="2132571"/>
                  </a:lnTo>
                  <a:lnTo>
                    <a:pt x="1100061" y="2110562"/>
                  </a:lnTo>
                  <a:lnTo>
                    <a:pt x="1144282" y="2087841"/>
                  </a:lnTo>
                  <a:lnTo>
                    <a:pt x="1188072" y="2064092"/>
                  </a:lnTo>
                  <a:lnTo>
                    <a:pt x="1231366" y="2039454"/>
                  </a:lnTo>
                  <a:lnTo>
                    <a:pt x="1274191" y="2013800"/>
                  </a:lnTo>
                  <a:lnTo>
                    <a:pt x="1316482" y="1987410"/>
                  </a:lnTo>
                  <a:lnTo>
                    <a:pt x="1358265" y="1959978"/>
                  </a:lnTo>
                  <a:lnTo>
                    <a:pt x="1387843" y="1939645"/>
                  </a:lnTo>
                  <a:lnTo>
                    <a:pt x="1399527" y="1931644"/>
                  </a:lnTo>
                  <a:lnTo>
                    <a:pt x="1440180" y="1902434"/>
                  </a:lnTo>
                  <a:lnTo>
                    <a:pt x="1480324" y="1872322"/>
                  </a:lnTo>
                  <a:lnTo>
                    <a:pt x="1519796" y="1841461"/>
                  </a:lnTo>
                  <a:lnTo>
                    <a:pt x="1558658" y="1809597"/>
                  </a:lnTo>
                  <a:lnTo>
                    <a:pt x="1597012" y="1776945"/>
                  </a:lnTo>
                  <a:lnTo>
                    <a:pt x="1634731" y="1743303"/>
                  </a:lnTo>
                  <a:lnTo>
                    <a:pt x="1671701" y="1708873"/>
                  </a:lnTo>
                  <a:lnTo>
                    <a:pt x="1708137" y="1673694"/>
                  </a:lnTo>
                  <a:lnTo>
                    <a:pt x="1743710" y="1637652"/>
                  </a:lnTo>
                  <a:lnTo>
                    <a:pt x="1778508" y="1600923"/>
                  </a:lnTo>
                  <a:lnTo>
                    <a:pt x="1812404" y="1563598"/>
                  </a:lnTo>
                  <a:lnTo>
                    <a:pt x="1845437" y="1525638"/>
                  </a:lnTo>
                  <a:lnTo>
                    <a:pt x="1877695" y="1487017"/>
                  </a:lnTo>
                  <a:lnTo>
                    <a:pt x="1909051" y="1447761"/>
                  </a:lnTo>
                  <a:lnTo>
                    <a:pt x="1939417" y="1408010"/>
                  </a:lnTo>
                  <a:lnTo>
                    <a:pt x="1968995" y="1367510"/>
                  </a:lnTo>
                  <a:lnTo>
                    <a:pt x="1997710" y="1326603"/>
                  </a:lnTo>
                  <a:lnTo>
                    <a:pt x="2025535" y="1285074"/>
                  </a:lnTo>
                  <a:lnTo>
                    <a:pt x="2052434" y="1243025"/>
                  </a:lnTo>
                  <a:lnTo>
                    <a:pt x="2078469" y="1200492"/>
                  </a:lnTo>
                  <a:lnTo>
                    <a:pt x="2103501" y="1157439"/>
                  </a:lnTo>
                  <a:lnTo>
                    <a:pt x="2127618" y="1113828"/>
                  </a:lnTo>
                  <a:lnTo>
                    <a:pt x="2150872" y="1069936"/>
                  </a:lnTo>
                  <a:lnTo>
                    <a:pt x="2173224" y="1025499"/>
                  </a:lnTo>
                  <a:lnTo>
                    <a:pt x="2194560" y="980503"/>
                  </a:lnTo>
                  <a:lnTo>
                    <a:pt x="2214981" y="935240"/>
                  </a:lnTo>
                  <a:lnTo>
                    <a:pt x="2234412" y="889520"/>
                  </a:lnTo>
                  <a:lnTo>
                    <a:pt x="2252992" y="843254"/>
                  </a:lnTo>
                  <a:lnTo>
                    <a:pt x="2270633" y="796709"/>
                  </a:lnTo>
                  <a:lnTo>
                    <a:pt x="2287143" y="749896"/>
                  </a:lnTo>
                  <a:lnTo>
                    <a:pt x="2302751" y="702716"/>
                  </a:lnTo>
                  <a:lnTo>
                    <a:pt x="2317356" y="654977"/>
                  </a:lnTo>
                  <a:lnTo>
                    <a:pt x="2331072" y="607161"/>
                  </a:lnTo>
                  <a:lnTo>
                    <a:pt x="2343645" y="558965"/>
                  </a:lnTo>
                  <a:lnTo>
                    <a:pt x="2355329" y="510501"/>
                  </a:lnTo>
                  <a:lnTo>
                    <a:pt x="2366010" y="461772"/>
                  </a:lnTo>
                  <a:lnTo>
                    <a:pt x="2375649" y="412661"/>
                  </a:lnTo>
                  <a:lnTo>
                    <a:pt x="2384145" y="363474"/>
                  </a:lnTo>
                  <a:lnTo>
                    <a:pt x="2391791" y="314096"/>
                  </a:lnTo>
                  <a:lnTo>
                    <a:pt x="2398395" y="264261"/>
                  </a:lnTo>
                  <a:lnTo>
                    <a:pt x="2403868" y="214426"/>
                  </a:lnTo>
                  <a:lnTo>
                    <a:pt x="2408301" y="164312"/>
                  </a:lnTo>
                  <a:lnTo>
                    <a:pt x="2411730" y="114122"/>
                  </a:lnTo>
                  <a:lnTo>
                    <a:pt x="2414155" y="63830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5827" y="3469869"/>
              <a:ext cx="2770879" cy="324401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56538" y="4190340"/>
            <a:ext cx="2590081" cy="1943100"/>
          </a:xfrm>
          <a:prstGeom prst="rect">
            <a:avLst/>
          </a:prstGeom>
        </p:spPr>
        <p:txBody>
          <a:bodyPr vert="horz" wrap="square" lIns="0" tIns="4854" rIns="0" bIns="0" rtlCol="0">
            <a:spAutoFit/>
          </a:bodyPr>
          <a:lstStyle/>
          <a:p>
            <a:pPr marL="5394" marR="2158">
              <a:lnSpc>
                <a:spcPct val="118000"/>
              </a:lnSpc>
              <a:spcBef>
                <a:spcPts val="38"/>
              </a:spcBef>
              <a:tabLst>
                <a:tab pos="1001890"/>
              </a:tabLst>
            </a:pPr>
            <a:r>
              <a:rPr sz="977" spc="1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sz="977" spc="15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977" spc="15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977" spc="15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sz="977" spc="15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977" spc="15">
                <a:solidFill>
                  <a:srgbClr val="293579"/>
                </a:solidFill>
                <a:latin typeface="Verdana"/>
                <a:cs typeface="Verdana"/>
              </a:rPr>
              <a:t>b</a:t>
            </a:r>
            <a:r>
              <a:rPr sz="977" spc="15">
                <a:solidFill>
                  <a:srgbClr val="25306E"/>
                </a:solidFill>
                <a:latin typeface="Verdana"/>
                <a:cs typeface="Verdana"/>
              </a:rPr>
              <a:t>le</a:t>
            </a:r>
            <a:r>
              <a:rPr sz="977" spc="-68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977" spc="17">
                <a:solidFill>
                  <a:srgbClr val="25306E"/>
                </a:solidFill>
                <a:latin typeface="Verdana"/>
                <a:cs typeface="Verdana"/>
              </a:rPr>
              <a:t>ne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sz="977" spc="17">
                <a:solidFill>
                  <a:srgbClr val="25306E"/>
                </a:solidFill>
                <a:latin typeface="Verdana"/>
                <a:cs typeface="Verdana"/>
              </a:rPr>
              <a:t>y</a:t>
            </a:r>
            <a:r>
              <a:rPr sz="977" spc="-13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so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rc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977" spc="-11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-15">
                <a:solidFill>
                  <a:srgbClr val="293579"/>
                </a:solidFill>
                <a:latin typeface="Verdana"/>
                <a:cs typeface="Verdana"/>
              </a:rPr>
              <a:t>a</a:t>
            </a:r>
            <a:r>
              <a:rPr sz="977" spc="-15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sz="977" spc="-68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32">
                <a:solidFill>
                  <a:srgbClr val="25306E"/>
                </a:solidFill>
                <a:latin typeface="Verdana"/>
                <a:cs typeface="Verdana"/>
              </a:rPr>
              <a:t>bec</a:t>
            </a:r>
            <a:r>
              <a:rPr sz="977" spc="32">
                <a:solidFill>
                  <a:srgbClr val="293579"/>
                </a:solidFill>
                <a:latin typeface="Verdana"/>
                <a:cs typeface="Verdana"/>
              </a:rPr>
              <a:t>oming  </a:t>
            </a:r>
            <a:r>
              <a:rPr sz="977" spc="8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ncreasin</a:t>
            </a:r>
            <a:r>
              <a:rPr sz="977" spc="8">
                <a:solidFill>
                  <a:srgbClr val="25306E"/>
                </a:solidFill>
                <a:latin typeface="Verdana"/>
                <a:cs typeface="Verdana"/>
              </a:rPr>
              <a:t>gl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y </a:t>
            </a:r>
            <a:r>
              <a:rPr sz="977" spc="23">
                <a:solidFill>
                  <a:srgbClr val="25306E"/>
                </a:solidFill>
                <a:latin typeface="Verdana"/>
                <a:cs typeface="Verdana"/>
              </a:rPr>
              <a:t>popul</a:t>
            </a:r>
            <a:r>
              <a:rPr sz="977" spc="23">
                <a:solidFill>
                  <a:srgbClr val="293579"/>
                </a:solidFill>
                <a:latin typeface="Verdana"/>
                <a:cs typeface="Verdana"/>
              </a:rPr>
              <a:t>ar </a:t>
            </a:r>
            <a:r>
              <a:rPr sz="977" spc="-4">
                <a:solidFill>
                  <a:srgbClr val="293579"/>
                </a:solidFill>
                <a:latin typeface="Verdana"/>
                <a:cs typeface="Verdana"/>
              </a:rPr>
              <a:t>as </a:t>
            </a:r>
            <a:r>
              <a:rPr sz="977">
                <a:solidFill>
                  <a:srgbClr val="25306E"/>
                </a:solidFill>
                <a:latin typeface="Verdana"/>
                <a:cs typeface="Verdana"/>
              </a:rPr>
              <a:t>a 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ay </a:t>
            </a:r>
            <a:r>
              <a:rPr sz="977" spc="-2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977" spc="-2">
                <a:solidFill>
                  <a:srgbClr val="293579"/>
                </a:solidFill>
                <a:latin typeface="Verdana"/>
                <a:cs typeface="Verdana"/>
              </a:rPr>
              <a:t>o 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977" spc="17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d</a:t>
            </a:r>
            <a:r>
              <a:rPr sz="977" spc="17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ce  </a:t>
            </a:r>
            <a:r>
              <a:rPr sz="977" spc="4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sz="977" spc="4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977" spc="4">
                <a:solidFill>
                  <a:srgbClr val="25306E"/>
                </a:solidFill>
                <a:latin typeface="Verdana"/>
                <a:cs typeface="Verdana"/>
              </a:rPr>
              <a:t>iance </a:t>
            </a:r>
            <a:r>
              <a:rPr sz="977" spc="1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977" spc="15">
                <a:solidFill>
                  <a:srgbClr val="25306E"/>
                </a:solidFill>
                <a:latin typeface="Verdana"/>
                <a:cs typeface="Verdana"/>
              </a:rPr>
              <a:t>n </a:t>
            </a:r>
            <a:r>
              <a:rPr sz="977" spc="-11">
                <a:solidFill>
                  <a:srgbClr val="293579"/>
                </a:solidFill>
                <a:latin typeface="Verdana"/>
                <a:cs typeface="Verdana"/>
              </a:rPr>
              <a:t>f</a:t>
            </a:r>
            <a:r>
              <a:rPr sz="977" spc="-11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977" spc="-11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977" spc="-11">
                <a:solidFill>
                  <a:srgbClr val="25306E"/>
                </a:solidFill>
                <a:latin typeface="Verdana"/>
                <a:cs typeface="Verdana"/>
              </a:rPr>
              <a:t>si</a:t>
            </a:r>
            <a:r>
              <a:rPr sz="977" spc="-11">
                <a:solidFill>
                  <a:srgbClr val="293579"/>
                </a:solidFill>
                <a:latin typeface="Verdana"/>
                <a:cs typeface="Verdana"/>
              </a:rPr>
              <a:t>l </a:t>
            </a:r>
            <a:r>
              <a:rPr sz="977" spc="4">
                <a:solidFill>
                  <a:srgbClr val="293579"/>
                </a:solidFill>
                <a:latin typeface="Verdana"/>
                <a:cs typeface="Verdana"/>
              </a:rPr>
              <a:t>fue</a:t>
            </a:r>
            <a:r>
              <a:rPr sz="977" spc="4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sz="977" spc="4">
                <a:solidFill>
                  <a:srgbClr val="293579"/>
                </a:solidFill>
                <a:latin typeface="Verdana"/>
                <a:cs typeface="Verdana"/>
              </a:rPr>
              <a:t>s </a:t>
            </a:r>
            <a:r>
              <a:rPr sz="977" spc="15">
                <a:solidFill>
                  <a:srgbClr val="293579"/>
                </a:solidFill>
                <a:latin typeface="Verdana"/>
                <a:cs typeface="Verdana"/>
              </a:rPr>
              <a:t>and 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low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r </a:t>
            </a:r>
            <a:r>
              <a:rPr sz="977" spc="17">
                <a:solidFill>
                  <a:srgbClr val="25306E"/>
                </a:solidFill>
                <a:latin typeface="Verdana"/>
                <a:cs typeface="Verdana"/>
              </a:rPr>
              <a:t>ener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gy  </a:t>
            </a:r>
            <a:r>
              <a:rPr sz="977" spc="2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977" spc="2">
                <a:solidFill>
                  <a:srgbClr val="293579"/>
                </a:solidFill>
                <a:latin typeface="Verdana"/>
                <a:cs typeface="Verdana"/>
              </a:rPr>
              <a:t>os</a:t>
            </a:r>
            <a:r>
              <a:rPr sz="977" spc="2">
                <a:solidFill>
                  <a:srgbClr val="25306E"/>
                </a:solidFill>
                <a:latin typeface="Verdana"/>
                <a:cs typeface="Verdana"/>
              </a:rPr>
              <a:t>ts. </a:t>
            </a:r>
            <a:r>
              <a:rPr sz="977" spc="-2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sz="977" spc="-2">
                <a:solidFill>
                  <a:srgbClr val="293579"/>
                </a:solidFill>
                <a:latin typeface="Verdana"/>
                <a:cs typeface="Verdana"/>
              </a:rPr>
              <a:t>is </a:t>
            </a:r>
            <a:r>
              <a:rPr sz="977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977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977">
                <a:solidFill>
                  <a:srgbClr val="25306E"/>
                </a:solidFill>
                <a:latin typeface="Verdana"/>
                <a:cs typeface="Verdana"/>
              </a:rPr>
              <a:t>id</a:t>
            </a:r>
            <a:r>
              <a:rPr sz="977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wi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ll </a:t>
            </a:r>
            <a:r>
              <a:rPr sz="977" spc="-4">
                <a:solidFill>
                  <a:srgbClr val="25306E"/>
                </a:solidFill>
                <a:latin typeface="Verdana"/>
                <a:cs typeface="Verdana"/>
              </a:rPr>
              <a:t>co</a:t>
            </a:r>
            <a:r>
              <a:rPr sz="977" spc="-4">
                <a:solidFill>
                  <a:srgbClr val="293579"/>
                </a:solidFill>
                <a:latin typeface="Verdana"/>
                <a:cs typeface="Verdana"/>
              </a:rPr>
              <a:t>ver </a:t>
            </a:r>
            <a:r>
              <a:rPr sz="977" spc="23">
                <a:solidFill>
                  <a:srgbClr val="293579"/>
                </a:solidFill>
                <a:latin typeface="Verdana"/>
                <a:cs typeface="Verdana"/>
              </a:rPr>
              <a:t>some </a:t>
            </a:r>
            <a:r>
              <a:rPr sz="977" spc="13">
                <a:solidFill>
                  <a:srgbClr val="25306E"/>
                </a:solidFill>
                <a:latin typeface="Verdana"/>
                <a:cs typeface="Verdana"/>
              </a:rPr>
              <a:t>of </a:t>
            </a:r>
            <a:r>
              <a:rPr sz="977" spc="23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sz="977" spc="23">
                <a:solidFill>
                  <a:srgbClr val="293579"/>
                </a:solidFill>
                <a:latin typeface="Verdana"/>
                <a:cs typeface="Verdana"/>
              </a:rPr>
              <a:t>e  </a:t>
            </a:r>
            <a:r>
              <a:rPr sz="977" spc="19">
                <a:solidFill>
                  <a:srgbClr val="293579"/>
                </a:solidFill>
                <a:latin typeface="Verdana"/>
                <a:cs typeface="Verdana"/>
              </a:rPr>
              <a:t>mo</a:t>
            </a:r>
            <a:r>
              <a:rPr sz="977" spc="19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977" spc="19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sz="977" spc="55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42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977" spc="42">
                <a:solidFill>
                  <a:srgbClr val="293579"/>
                </a:solidFill>
                <a:latin typeface="Verdana"/>
                <a:cs typeface="Verdana"/>
              </a:rPr>
              <a:t>ommo</a:t>
            </a:r>
            <a:r>
              <a:rPr sz="977" spc="42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977" spc="42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re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ab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e 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en</a:t>
            </a:r>
            <a:r>
              <a:rPr sz="977" spc="8">
                <a:solidFill>
                  <a:srgbClr val="25306E"/>
                </a:solidFill>
                <a:latin typeface="Verdana"/>
                <a:cs typeface="Verdana"/>
              </a:rPr>
              <a:t>erg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y  </a:t>
            </a:r>
            <a:r>
              <a:rPr sz="977" spc="2">
                <a:solidFill>
                  <a:srgbClr val="25306E"/>
                </a:solidFill>
                <a:latin typeface="Verdana"/>
                <a:cs typeface="Verdana"/>
              </a:rPr>
              <a:t>sou</a:t>
            </a:r>
            <a:r>
              <a:rPr sz="977" spc="2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977" spc="2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977" spc="2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977" spc="2">
                <a:solidFill>
                  <a:srgbClr val="25306E"/>
                </a:solidFill>
                <a:latin typeface="Verdana"/>
                <a:cs typeface="Verdana"/>
              </a:rPr>
              <a:t>s, </a:t>
            </a:r>
            <a:r>
              <a:rPr sz="977" spc="23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977" spc="23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977" spc="23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977" spc="23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977" spc="23">
                <a:solidFill>
                  <a:srgbClr val="25306E"/>
                </a:solidFill>
                <a:latin typeface="Verdana"/>
                <a:cs typeface="Verdana"/>
              </a:rPr>
              <a:t>uding </a:t>
            </a:r>
            <a:r>
              <a:rPr sz="977" spc="-32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977" spc="-32">
                <a:solidFill>
                  <a:srgbClr val="293579"/>
                </a:solidFill>
                <a:latin typeface="Verdana"/>
                <a:cs typeface="Verdana"/>
              </a:rPr>
              <a:t>olar</a:t>
            </a:r>
            <a:r>
              <a:rPr sz="977" spc="-32">
                <a:solidFill>
                  <a:srgbClr val="25306E"/>
                </a:solidFill>
                <a:latin typeface="Verdana"/>
                <a:cs typeface="Verdana"/>
              </a:rPr>
              <a:t>, </a:t>
            </a:r>
            <a:r>
              <a:rPr sz="977" spc="32">
                <a:solidFill>
                  <a:srgbClr val="25306E"/>
                </a:solidFill>
                <a:latin typeface="Verdana"/>
                <a:cs typeface="Verdana"/>
              </a:rPr>
              <a:t>wind</a:t>
            </a:r>
            <a:r>
              <a:rPr sz="977" spc="32">
                <a:solidFill>
                  <a:srgbClr val="293579"/>
                </a:solidFill>
                <a:latin typeface="Verdana"/>
                <a:cs typeface="Verdana"/>
              </a:rPr>
              <a:t>, </a:t>
            </a:r>
            <a:r>
              <a:rPr sz="977" spc="15">
                <a:solidFill>
                  <a:srgbClr val="293579"/>
                </a:solidFill>
                <a:latin typeface="Verdana"/>
                <a:cs typeface="Verdana"/>
              </a:rPr>
              <a:t>and  </a:t>
            </a:r>
            <a:r>
              <a:rPr sz="977" spc="19">
                <a:solidFill>
                  <a:srgbClr val="25306E"/>
                </a:solidFill>
                <a:latin typeface="Verdana"/>
                <a:cs typeface="Verdana"/>
              </a:rPr>
              <a:t>ge</a:t>
            </a:r>
            <a:r>
              <a:rPr sz="977" spc="19">
                <a:solidFill>
                  <a:srgbClr val="293579"/>
                </a:solidFill>
                <a:latin typeface="Verdana"/>
                <a:cs typeface="Verdana"/>
              </a:rPr>
              <a:t>oth</a:t>
            </a:r>
            <a:r>
              <a:rPr sz="977" spc="19">
                <a:solidFill>
                  <a:srgbClr val="25306E"/>
                </a:solidFill>
                <a:latin typeface="Verdana"/>
                <a:cs typeface="Verdana"/>
              </a:rPr>
              <a:t>erm</a:t>
            </a:r>
            <a:r>
              <a:rPr sz="977" spc="-25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-6">
                <a:solidFill>
                  <a:srgbClr val="25306E"/>
                </a:solidFill>
                <a:latin typeface="Verdana"/>
                <a:cs typeface="Verdana"/>
              </a:rPr>
              <a:t>al</a:t>
            </a:r>
            <a:r>
              <a:rPr sz="977" spc="-6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r>
              <a:rPr sz="977" spc="-240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15">
                <a:solidFill>
                  <a:srgbClr val="25306E"/>
                </a:solidFill>
                <a:latin typeface="Verdana"/>
                <a:cs typeface="Verdana"/>
              </a:rPr>
              <a:t>We</a:t>
            </a:r>
            <a:r>
              <a:rPr sz="977" spc="-79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ill</a:t>
            </a:r>
            <a:r>
              <a:rPr sz="977" spc="-9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discuss</a:t>
            </a:r>
            <a:r>
              <a:rPr sz="977" spc="-121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23">
                <a:solidFill>
                  <a:srgbClr val="293579"/>
                </a:solidFill>
                <a:latin typeface="Verdana"/>
                <a:cs typeface="Verdana"/>
              </a:rPr>
              <a:t>the</a:t>
            </a:r>
            <a:r>
              <a:rPr sz="977" spc="-8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30">
                <a:solidFill>
                  <a:srgbClr val="293579"/>
                </a:solidFill>
                <a:latin typeface="Verdana"/>
                <a:cs typeface="Verdana"/>
              </a:rPr>
              <a:t>beneﬁt</a:t>
            </a:r>
            <a:r>
              <a:rPr sz="977" spc="30">
                <a:solidFill>
                  <a:srgbClr val="25306E"/>
                </a:solidFill>
                <a:latin typeface="Verdana"/>
                <a:cs typeface="Verdana"/>
              </a:rPr>
              <a:t>s  </a:t>
            </a:r>
            <a:r>
              <a:rPr sz="977" spc="23">
                <a:solidFill>
                  <a:srgbClr val="25306E"/>
                </a:solidFill>
                <a:latin typeface="Verdana"/>
                <a:cs typeface="Verdana"/>
              </a:rPr>
              <a:t>and</a:t>
            </a:r>
            <a:r>
              <a:rPr sz="977" spc="-53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chal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len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ges</a:t>
            </a:r>
            <a:r>
              <a:rPr sz="977" spc="-51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2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977" spc="2">
                <a:solidFill>
                  <a:srgbClr val="25306E"/>
                </a:solidFill>
                <a:latin typeface="Verdana"/>
                <a:cs typeface="Verdana"/>
              </a:rPr>
              <a:t>f</a:t>
            </a:r>
            <a:r>
              <a:rPr sz="977" spc="-7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13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977" spc="13">
                <a:solidFill>
                  <a:srgbClr val="293579"/>
                </a:solidFill>
                <a:latin typeface="Verdana"/>
                <a:cs typeface="Verdana"/>
              </a:rPr>
              <a:t>ac</a:t>
            </a:r>
            <a:r>
              <a:rPr sz="977" spc="13">
                <a:solidFill>
                  <a:srgbClr val="25306E"/>
                </a:solidFill>
                <a:latin typeface="Verdana"/>
                <a:cs typeface="Verdana"/>
              </a:rPr>
              <a:t>h</a:t>
            </a:r>
            <a:r>
              <a:rPr sz="977" spc="-6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-15">
                <a:solidFill>
                  <a:srgbClr val="25306E"/>
                </a:solidFill>
                <a:latin typeface="Verdana"/>
                <a:cs typeface="Verdana"/>
              </a:rPr>
              <a:t>so</a:t>
            </a:r>
            <a:r>
              <a:rPr sz="977" spc="-15">
                <a:solidFill>
                  <a:srgbClr val="293579"/>
                </a:solidFill>
                <a:latin typeface="Verdana"/>
                <a:cs typeface="Verdana"/>
              </a:rPr>
              <a:t>u</a:t>
            </a:r>
            <a:r>
              <a:rPr sz="977" spc="-15">
                <a:solidFill>
                  <a:srgbClr val="25306E"/>
                </a:solidFill>
                <a:latin typeface="Verdana"/>
                <a:cs typeface="Verdana"/>
              </a:rPr>
              <a:t>rc</a:t>
            </a:r>
            <a:r>
              <a:rPr sz="977" spc="-15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977" spc="-15">
                <a:solidFill>
                  <a:srgbClr val="25306E"/>
                </a:solidFill>
                <a:latin typeface="Verdana"/>
                <a:cs typeface="Verdana"/>
              </a:rPr>
              <a:t>,</a:t>
            </a:r>
            <a:r>
              <a:rPr sz="977" spc="-97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-8">
                <a:solidFill>
                  <a:srgbClr val="293579"/>
                </a:solidFill>
                <a:latin typeface="Verdana"/>
                <a:cs typeface="Verdana"/>
              </a:rPr>
              <a:t>as</a:t>
            </a:r>
            <a:r>
              <a:rPr sz="977" spc="-9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8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el</a:t>
            </a:r>
            <a:r>
              <a:rPr sz="977" spc="8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sz="977" spc="-7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-11">
                <a:solidFill>
                  <a:srgbClr val="25306E"/>
                </a:solidFill>
                <a:latin typeface="Verdana"/>
                <a:cs typeface="Verdana"/>
              </a:rPr>
              <a:t>as  </a:t>
            </a:r>
            <a:r>
              <a:rPr sz="977" spc="17">
                <a:solidFill>
                  <a:srgbClr val="293579"/>
                </a:solidFill>
                <a:latin typeface="Verdana"/>
                <a:cs typeface="Verdana"/>
              </a:rPr>
              <a:t>the</a:t>
            </a:r>
            <a:r>
              <a:rPr sz="977" spc="-64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co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nsid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ti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977" spc="-7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orga</a:t>
            </a:r>
            <a:r>
              <a:rPr sz="977" spc="8">
                <a:solidFill>
                  <a:srgbClr val="25306E"/>
                </a:solidFill>
                <a:latin typeface="Verdana"/>
                <a:cs typeface="Verdana"/>
              </a:rPr>
              <a:t>nizatio</a:t>
            </a:r>
            <a:r>
              <a:rPr sz="977" spc="8">
                <a:solidFill>
                  <a:srgbClr val="293579"/>
                </a:solidFill>
                <a:latin typeface="Verdana"/>
                <a:cs typeface="Verdana"/>
              </a:rPr>
              <a:t>ns</a:t>
            </a:r>
            <a:r>
              <a:rPr sz="977" spc="-91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21">
                <a:solidFill>
                  <a:srgbClr val="293579"/>
                </a:solidFill>
                <a:latin typeface="Verdana"/>
                <a:cs typeface="Verdana"/>
              </a:rPr>
              <a:t>need</a:t>
            </a:r>
            <a:r>
              <a:rPr sz="977" spc="-42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4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977" spc="4">
                <a:solidFill>
                  <a:srgbClr val="293579"/>
                </a:solidFill>
                <a:latin typeface="Verdana"/>
                <a:cs typeface="Verdana"/>
              </a:rPr>
              <a:t>o  </a:t>
            </a:r>
            <a:r>
              <a:rPr sz="977">
                <a:solidFill>
                  <a:srgbClr val="25306E"/>
                </a:solidFill>
                <a:latin typeface="Verdana"/>
                <a:cs typeface="Verdana"/>
              </a:rPr>
              <a:t>m </a:t>
            </a:r>
            <a:r>
              <a:rPr sz="977" spc="-8">
                <a:solidFill>
                  <a:srgbClr val="25306E"/>
                </a:solidFill>
                <a:latin typeface="Verdana"/>
                <a:cs typeface="Verdana"/>
              </a:rPr>
              <a:t>ak</a:t>
            </a:r>
            <a:r>
              <a:rPr sz="977" spc="-8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sz="977" spc="32">
                <a:solidFill>
                  <a:srgbClr val="25306E"/>
                </a:solidFill>
                <a:latin typeface="Verdana"/>
                <a:cs typeface="Verdana"/>
              </a:rPr>
              <a:t>whe</a:t>
            </a:r>
            <a:r>
              <a:rPr sz="977" spc="32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sz="977" spc="30">
                <a:solidFill>
                  <a:srgbClr val="293579"/>
                </a:solidFill>
                <a:latin typeface="Verdana"/>
                <a:cs typeface="Verdana"/>
              </a:rPr>
              <a:t>im</a:t>
            </a:r>
            <a:r>
              <a:rPr sz="977" spc="30">
                <a:solidFill>
                  <a:srgbClr val="25306E"/>
                </a:solidFill>
                <a:latin typeface="Verdana"/>
                <a:cs typeface="Verdana"/>
              </a:rPr>
              <a:t>pl</a:t>
            </a:r>
            <a:r>
              <a:rPr sz="977" spc="30">
                <a:solidFill>
                  <a:srgbClr val="293579"/>
                </a:solidFill>
                <a:latin typeface="Verdana"/>
                <a:cs typeface="Verdana"/>
              </a:rPr>
              <a:t>ementi</a:t>
            </a:r>
            <a:r>
              <a:rPr sz="977" spc="30">
                <a:solidFill>
                  <a:srgbClr val="25306E"/>
                </a:solidFill>
                <a:latin typeface="Verdana"/>
                <a:cs typeface="Verdana"/>
              </a:rPr>
              <a:t>ng </a:t>
            </a:r>
            <a:r>
              <a:rPr sz="977" spc="11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977" spc="11">
                <a:solidFill>
                  <a:srgbClr val="25306E"/>
                </a:solidFill>
                <a:latin typeface="Verdana"/>
                <a:cs typeface="Verdana"/>
              </a:rPr>
              <a:t>enewable  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ne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977" spc="6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sz="977" spc="6">
                <a:solidFill>
                  <a:srgbClr val="293579"/>
                </a:solidFill>
                <a:latin typeface="Verdana"/>
                <a:cs typeface="Verdana"/>
              </a:rPr>
              <a:t>y</a:t>
            </a:r>
            <a:r>
              <a:rPr sz="977" spc="-89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977" spc="-23">
                <a:solidFill>
                  <a:srgbClr val="293579"/>
                </a:solidFill>
                <a:latin typeface="Verdana"/>
                <a:cs typeface="Verdana"/>
              </a:rPr>
              <a:t>system</a:t>
            </a:r>
            <a:r>
              <a:rPr sz="977" spc="-23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977" spc="-23">
                <a:solidFill>
                  <a:srgbClr val="293579"/>
                </a:solidFill>
                <a:latin typeface="Verdana"/>
                <a:cs typeface="Verdana"/>
              </a:rPr>
              <a:t>.</a:t>
            </a:r>
            <a:endParaRPr sz="97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3082" y="3662803"/>
            <a:ext cx="2596284" cy="80749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1210" spc="-23">
                <a:solidFill>
                  <a:srgbClr val="25306E"/>
                </a:solidFill>
                <a:latin typeface="Verdana"/>
                <a:cs typeface="Verdana"/>
              </a:rPr>
              <a:t>RENEWABLE </a:t>
            </a:r>
            <a:r>
              <a:rPr sz="1210" spc="-30">
                <a:solidFill>
                  <a:srgbClr val="25306E"/>
                </a:solidFill>
                <a:latin typeface="Verdana"/>
                <a:cs typeface="Verdana"/>
              </a:rPr>
              <a:t>ENERGY</a:t>
            </a:r>
            <a:r>
              <a:rPr sz="1210" spc="-255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210" spc="-28">
                <a:solidFill>
                  <a:srgbClr val="25306E"/>
                </a:solidFill>
                <a:latin typeface="Verdana"/>
                <a:cs typeface="Verdana"/>
              </a:rPr>
              <a:t>SOURCES</a:t>
            </a:r>
            <a:endParaRPr sz="1210"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object 2"/>
          <p:cNvGrpSpPr/>
          <p:nvPr/>
        </p:nvGrpSpPr>
        <p:grpSpPr>
          <a:xfrm>
            <a:off x="0" y="2842049"/>
            <a:ext cx="3376706" cy="3871838"/>
            <a:chOff x="0" y="2842049"/>
            <a:chExt cx="3376706" cy="3871838"/>
          </a:xfrm>
        </p:grpSpPr>
        <p:sp>
          <p:nvSpPr>
            <p:cNvPr id="3" name="object 3"/>
            <p:cNvSpPr/>
            <p:nvPr/>
          </p:nvSpPr>
          <p:spPr>
            <a:xfrm>
              <a:off x="0" y="2842049"/>
              <a:ext cx="1025892" cy="1003778"/>
            </a:xfrm>
            <a:custGeom>
              <a:rect l="l" t="t" r="r" b="b"/>
              <a:pathLst>
                <a:path w="2415540" h="2363470">
                  <a:moveTo>
                    <a:pt x="2415540" y="0"/>
                  </a:moveTo>
                  <a:lnTo>
                    <a:pt x="1990102" y="0"/>
                  </a:lnTo>
                  <a:lnTo>
                    <a:pt x="1989963" y="14630"/>
                  </a:lnTo>
                  <a:lnTo>
                    <a:pt x="1988426" y="63728"/>
                  </a:lnTo>
                  <a:lnTo>
                    <a:pt x="1985632" y="112928"/>
                  </a:lnTo>
                  <a:lnTo>
                    <a:pt x="1981568" y="161848"/>
                  </a:lnTo>
                  <a:lnTo>
                    <a:pt x="1976386" y="210578"/>
                  </a:lnTo>
                  <a:lnTo>
                    <a:pt x="1970024" y="259041"/>
                  </a:lnTo>
                  <a:lnTo>
                    <a:pt x="1962378" y="307327"/>
                  </a:lnTo>
                  <a:lnTo>
                    <a:pt x="1953526" y="355333"/>
                  </a:lnTo>
                  <a:lnTo>
                    <a:pt x="1943595" y="403059"/>
                  </a:lnTo>
                  <a:lnTo>
                    <a:pt x="1932419" y="450430"/>
                  </a:lnTo>
                  <a:lnTo>
                    <a:pt x="1920087" y="497433"/>
                  </a:lnTo>
                  <a:lnTo>
                    <a:pt x="1906663" y="544156"/>
                  </a:lnTo>
                  <a:lnTo>
                    <a:pt x="1892046" y="590334"/>
                  </a:lnTo>
                  <a:lnTo>
                    <a:pt x="1876298" y="636422"/>
                  </a:lnTo>
                  <a:lnTo>
                    <a:pt x="1859407" y="681774"/>
                  </a:lnTo>
                  <a:lnTo>
                    <a:pt x="1841373" y="726948"/>
                  </a:lnTo>
                  <a:lnTo>
                    <a:pt x="1822323" y="771563"/>
                  </a:lnTo>
                  <a:lnTo>
                    <a:pt x="1802117" y="815644"/>
                  </a:lnTo>
                  <a:lnTo>
                    <a:pt x="1780794" y="859358"/>
                  </a:lnTo>
                  <a:lnTo>
                    <a:pt x="1758429" y="902423"/>
                  </a:lnTo>
                  <a:lnTo>
                    <a:pt x="1735074" y="945032"/>
                  </a:lnTo>
                  <a:lnTo>
                    <a:pt x="1710563" y="987005"/>
                  </a:lnTo>
                  <a:lnTo>
                    <a:pt x="1684921" y="1028420"/>
                  </a:lnTo>
                  <a:lnTo>
                    <a:pt x="1658340" y="1069301"/>
                  </a:lnTo>
                  <a:lnTo>
                    <a:pt x="1630667" y="1109433"/>
                  </a:lnTo>
                  <a:lnTo>
                    <a:pt x="1601978" y="1148943"/>
                  </a:lnTo>
                  <a:lnTo>
                    <a:pt x="1572260" y="1187919"/>
                  </a:lnTo>
                  <a:lnTo>
                    <a:pt x="1541653" y="1226019"/>
                  </a:lnTo>
                  <a:lnTo>
                    <a:pt x="1509903" y="1263497"/>
                  </a:lnTo>
                  <a:lnTo>
                    <a:pt x="1477137" y="1300314"/>
                  </a:lnTo>
                  <a:lnTo>
                    <a:pt x="1443456" y="1336255"/>
                  </a:lnTo>
                  <a:lnTo>
                    <a:pt x="1408811" y="1371434"/>
                  </a:lnTo>
                  <a:lnTo>
                    <a:pt x="1373238" y="1405864"/>
                  </a:lnTo>
                  <a:lnTo>
                    <a:pt x="1336916" y="1439125"/>
                  </a:lnTo>
                  <a:lnTo>
                    <a:pt x="1299832" y="1471523"/>
                  </a:lnTo>
                  <a:lnTo>
                    <a:pt x="1262049" y="1502879"/>
                  </a:lnTo>
                  <a:lnTo>
                    <a:pt x="1223581" y="1533245"/>
                  </a:lnTo>
                  <a:lnTo>
                    <a:pt x="1184389" y="1562569"/>
                  </a:lnTo>
                  <a:lnTo>
                    <a:pt x="1144562" y="1590890"/>
                  </a:lnTo>
                  <a:lnTo>
                    <a:pt x="1104138" y="1618068"/>
                  </a:lnTo>
                  <a:lnTo>
                    <a:pt x="1063053" y="1644357"/>
                  </a:lnTo>
                  <a:lnTo>
                    <a:pt x="1021372" y="1669503"/>
                  </a:lnTo>
                  <a:lnTo>
                    <a:pt x="979119" y="1693659"/>
                  </a:lnTo>
                  <a:lnTo>
                    <a:pt x="936320" y="1716620"/>
                  </a:lnTo>
                  <a:lnTo>
                    <a:pt x="893000" y="1738591"/>
                  </a:lnTo>
                  <a:lnTo>
                    <a:pt x="849172" y="1759419"/>
                  </a:lnTo>
                  <a:lnTo>
                    <a:pt x="804849" y="1779231"/>
                  </a:lnTo>
                  <a:lnTo>
                    <a:pt x="760056" y="1797913"/>
                  </a:lnTo>
                  <a:lnTo>
                    <a:pt x="714794" y="1815426"/>
                  </a:lnTo>
                  <a:lnTo>
                    <a:pt x="669112" y="1831962"/>
                  </a:lnTo>
                  <a:lnTo>
                    <a:pt x="623036" y="1847176"/>
                  </a:lnTo>
                  <a:lnTo>
                    <a:pt x="576605" y="1861388"/>
                  </a:lnTo>
                  <a:lnTo>
                    <a:pt x="529780" y="1874354"/>
                  </a:lnTo>
                  <a:lnTo>
                    <a:pt x="482587" y="1886178"/>
                  </a:lnTo>
                  <a:lnTo>
                    <a:pt x="435089" y="1896960"/>
                  </a:lnTo>
                  <a:lnTo>
                    <a:pt x="387286" y="1906498"/>
                  </a:lnTo>
                  <a:lnTo>
                    <a:pt x="339255" y="1914753"/>
                  </a:lnTo>
                  <a:lnTo>
                    <a:pt x="290918" y="1921967"/>
                  </a:lnTo>
                  <a:lnTo>
                    <a:pt x="242341" y="1927974"/>
                  </a:lnTo>
                  <a:lnTo>
                    <a:pt x="193548" y="1932647"/>
                  </a:lnTo>
                  <a:lnTo>
                    <a:pt x="144589" y="1936216"/>
                  </a:lnTo>
                  <a:lnTo>
                    <a:pt x="95440" y="1938502"/>
                  </a:lnTo>
                  <a:lnTo>
                    <a:pt x="51930" y="1939518"/>
                  </a:lnTo>
                  <a:lnTo>
                    <a:pt x="0" y="1939505"/>
                  </a:lnTo>
                  <a:lnTo>
                    <a:pt x="0" y="2363063"/>
                  </a:lnTo>
                  <a:lnTo>
                    <a:pt x="120396" y="2363063"/>
                  </a:lnTo>
                  <a:lnTo>
                    <a:pt x="141693" y="2362314"/>
                  </a:lnTo>
                  <a:lnTo>
                    <a:pt x="191947" y="2359380"/>
                  </a:lnTo>
                  <a:lnTo>
                    <a:pt x="242100" y="2355304"/>
                  </a:lnTo>
                  <a:lnTo>
                    <a:pt x="292036" y="2350351"/>
                  </a:lnTo>
                  <a:lnTo>
                    <a:pt x="341782" y="2344267"/>
                  </a:lnTo>
                  <a:lnTo>
                    <a:pt x="391363" y="2337168"/>
                  </a:lnTo>
                  <a:lnTo>
                    <a:pt x="440690" y="2329015"/>
                  </a:lnTo>
                  <a:lnTo>
                    <a:pt x="489800" y="2319871"/>
                  </a:lnTo>
                  <a:lnTo>
                    <a:pt x="538670" y="2309736"/>
                  </a:lnTo>
                  <a:lnTo>
                    <a:pt x="587286" y="2298547"/>
                  </a:lnTo>
                  <a:lnTo>
                    <a:pt x="635571" y="2286343"/>
                  </a:lnTo>
                  <a:lnTo>
                    <a:pt x="683615" y="2273160"/>
                  </a:lnTo>
                  <a:lnTo>
                    <a:pt x="731329" y="2258911"/>
                  </a:lnTo>
                  <a:lnTo>
                    <a:pt x="778738" y="2243798"/>
                  </a:lnTo>
                  <a:lnTo>
                    <a:pt x="825779" y="2227681"/>
                  </a:lnTo>
                  <a:lnTo>
                    <a:pt x="872464" y="2210536"/>
                  </a:lnTo>
                  <a:lnTo>
                    <a:pt x="918781" y="2192502"/>
                  </a:lnTo>
                  <a:lnTo>
                    <a:pt x="964717" y="2173427"/>
                  </a:lnTo>
                  <a:lnTo>
                    <a:pt x="1010259" y="2153386"/>
                  </a:lnTo>
                  <a:lnTo>
                    <a:pt x="1055370" y="2132571"/>
                  </a:lnTo>
                  <a:lnTo>
                    <a:pt x="1100061" y="2110562"/>
                  </a:lnTo>
                  <a:lnTo>
                    <a:pt x="1144282" y="2087841"/>
                  </a:lnTo>
                  <a:lnTo>
                    <a:pt x="1188072" y="2064092"/>
                  </a:lnTo>
                  <a:lnTo>
                    <a:pt x="1231366" y="2039454"/>
                  </a:lnTo>
                  <a:lnTo>
                    <a:pt x="1274191" y="2013800"/>
                  </a:lnTo>
                  <a:lnTo>
                    <a:pt x="1316482" y="1987410"/>
                  </a:lnTo>
                  <a:lnTo>
                    <a:pt x="1358265" y="1959978"/>
                  </a:lnTo>
                  <a:lnTo>
                    <a:pt x="1387843" y="1939645"/>
                  </a:lnTo>
                  <a:lnTo>
                    <a:pt x="1399527" y="1931644"/>
                  </a:lnTo>
                  <a:lnTo>
                    <a:pt x="1440180" y="1902434"/>
                  </a:lnTo>
                  <a:lnTo>
                    <a:pt x="1480324" y="1872322"/>
                  </a:lnTo>
                  <a:lnTo>
                    <a:pt x="1519796" y="1841461"/>
                  </a:lnTo>
                  <a:lnTo>
                    <a:pt x="1558658" y="1809597"/>
                  </a:lnTo>
                  <a:lnTo>
                    <a:pt x="1597012" y="1776945"/>
                  </a:lnTo>
                  <a:lnTo>
                    <a:pt x="1634731" y="1743303"/>
                  </a:lnTo>
                  <a:lnTo>
                    <a:pt x="1671701" y="1708873"/>
                  </a:lnTo>
                  <a:lnTo>
                    <a:pt x="1708137" y="1673694"/>
                  </a:lnTo>
                  <a:lnTo>
                    <a:pt x="1743710" y="1637652"/>
                  </a:lnTo>
                  <a:lnTo>
                    <a:pt x="1778508" y="1600923"/>
                  </a:lnTo>
                  <a:lnTo>
                    <a:pt x="1812404" y="1563598"/>
                  </a:lnTo>
                  <a:lnTo>
                    <a:pt x="1845437" y="1525638"/>
                  </a:lnTo>
                  <a:lnTo>
                    <a:pt x="1877695" y="1487017"/>
                  </a:lnTo>
                  <a:lnTo>
                    <a:pt x="1909051" y="1447761"/>
                  </a:lnTo>
                  <a:lnTo>
                    <a:pt x="1939417" y="1408010"/>
                  </a:lnTo>
                  <a:lnTo>
                    <a:pt x="1968995" y="1367510"/>
                  </a:lnTo>
                  <a:lnTo>
                    <a:pt x="1997710" y="1326603"/>
                  </a:lnTo>
                  <a:lnTo>
                    <a:pt x="2025535" y="1285074"/>
                  </a:lnTo>
                  <a:lnTo>
                    <a:pt x="2052434" y="1243025"/>
                  </a:lnTo>
                  <a:lnTo>
                    <a:pt x="2078469" y="1200492"/>
                  </a:lnTo>
                  <a:lnTo>
                    <a:pt x="2103501" y="1157439"/>
                  </a:lnTo>
                  <a:lnTo>
                    <a:pt x="2127618" y="1113828"/>
                  </a:lnTo>
                  <a:lnTo>
                    <a:pt x="2150872" y="1069936"/>
                  </a:lnTo>
                  <a:lnTo>
                    <a:pt x="2173224" y="1025499"/>
                  </a:lnTo>
                  <a:lnTo>
                    <a:pt x="2194560" y="980503"/>
                  </a:lnTo>
                  <a:lnTo>
                    <a:pt x="2214981" y="935240"/>
                  </a:lnTo>
                  <a:lnTo>
                    <a:pt x="2234412" y="889520"/>
                  </a:lnTo>
                  <a:lnTo>
                    <a:pt x="2252992" y="843254"/>
                  </a:lnTo>
                  <a:lnTo>
                    <a:pt x="2270633" y="796709"/>
                  </a:lnTo>
                  <a:lnTo>
                    <a:pt x="2287143" y="749896"/>
                  </a:lnTo>
                  <a:lnTo>
                    <a:pt x="2302751" y="702716"/>
                  </a:lnTo>
                  <a:lnTo>
                    <a:pt x="2317356" y="654977"/>
                  </a:lnTo>
                  <a:lnTo>
                    <a:pt x="2331072" y="607161"/>
                  </a:lnTo>
                  <a:lnTo>
                    <a:pt x="2343645" y="558965"/>
                  </a:lnTo>
                  <a:lnTo>
                    <a:pt x="2355329" y="510501"/>
                  </a:lnTo>
                  <a:lnTo>
                    <a:pt x="2366010" y="461772"/>
                  </a:lnTo>
                  <a:lnTo>
                    <a:pt x="2375649" y="412661"/>
                  </a:lnTo>
                  <a:lnTo>
                    <a:pt x="2384145" y="363474"/>
                  </a:lnTo>
                  <a:lnTo>
                    <a:pt x="2391791" y="314096"/>
                  </a:lnTo>
                  <a:lnTo>
                    <a:pt x="2398395" y="264261"/>
                  </a:lnTo>
                  <a:lnTo>
                    <a:pt x="2403868" y="214426"/>
                  </a:lnTo>
                  <a:lnTo>
                    <a:pt x="2408301" y="164312"/>
                  </a:lnTo>
                  <a:lnTo>
                    <a:pt x="2411730" y="114122"/>
                  </a:lnTo>
                  <a:lnTo>
                    <a:pt x="2414155" y="63830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5827" y="3469869"/>
              <a:ext cx="2770879" cy="324401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56545" y="4191908"/>
            <a:ext cx="2575248" cy="1882690"/>
          </a:xfrm>
          <a:prstGeom prst="rect">
            <a:avLst/>
          </a:prstGeom>
        </p:spPr>
        <p:txBody>
          <a:bodyPr vert="horz" wrap="square" lIns="0" tIns="3506" rIns="0" bIns="0" rtlCol="0">
            <a:spAutoFit/>
          </a:bodyPr>
          <a:lstStyle/>
          <a:p>
            <a:pPr marL="5394" marR="2158">
              <a:lnSpc>
                <a:spcPct val="118200"/>
              </a:lnSpc>
              <a:spcBef>
                <a:spcPts val="28"/>
              </a:spcBef>
            </a:pPr>
            <a:r>
              <a:rPr sz="1041" spc="-64">
                <a:solidFill>
                  <a:srgbClr val="25306E"/>
                </a:solidFill>
                <a:latin typeface="Verdana"/>
                <a:cs typeface="Verdana"/>
              </a:rPr>
              <a:t>Im </a:t>
            </a:r>
            <a:r>
              <a:rPr sz="1041" spc="23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sz="1041" spc="23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sz="1041" spc="23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041" spc="23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sz="1041" spc="23">
                <a:solidFill>
                  <a:srgbClr val="293579"/>
                </a:solidFill>
                <a:latin typeface="Verdana"/>
                <a:cs typeface="Verdana"/>
              </a:rPr>
              <a:t>enti</a:t>
            </a:r>
            <a:r>
              <a:rPr sz="1041" spc="23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041" spc="23">
                <a:solidFill>
                  <a:srgbClr val="293579"/>
                </a:solidFill>
                <a:latin typeface="Verdana"/>
                <a:cs typeface="Verdana"/>
              </a:rPr>
              <a:t>g 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ene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rg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y 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ef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ﬁ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ci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ency  </a:t>
            </a:r>
            <a:r>
              <a:rPr sz="1041" spc="4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sz="1041" spc="4">
                <a:solidFill>
                  <a:srgbClr val="25306E"/>
                </a:solidFill>
                <a:latin typeface="Verdana"/>
                <a:cs typeface="Verdana"/>
              </a:rPr>
              <a:t>ro</a:t>
            </a:r>
            <a:r>
              <a:rPr sz="1041" spc="4">
                <a:solidFill>
                  <a:srgbClr val="293579"/>
                </a:solidFill>
                <a:latin typeface="Verdana"/>
                <a:cs typeface="Verdana"/>
              </a:rPr>
              <a:t>jec</a:t>
            </a:r>
            <a:r>
              <a:rPr sz="1041" spc="4">
                <a:solidFill>
                  <a:srgbClr val="25306E"/>
                </a:solidFill>
                <a:latin typeface="Verdana"/>
                <a:cs typeface="Verdana"/>
              </a:rPr>
              <a:t>t</a:t>
            </a:r>
            <a:r>
              <a:rPr sz="1041" spc="4">
                <a:solidFill>
                  <a:srgbClr val="293579"/>
                </a:solidFill>
                <a:latin typeface="Verdana"/>
                <a:cs typeface="Verdana"/>
              </a:rPr>
              <a:t>s 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ca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n 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q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re 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gni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ﬁ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cant  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pf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ron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t </a:t>
            </a:r>
            <a:r>
              <a:rPr sz="1041" spc="-11">
                <a:solidFill>
                  <a:srgbClr val="25306E"/>
                </a:solidFill>
                <a:latin typeface="Verdana"/>
                <a:cs typeface="Verdana"/>
              </a:rPr>
              <a:t>i</a:t>
            </a:r>
            <a:r>
              <a:rPr sz="1041" spc="-11">
                <a:solidFill>
                  <a:srgbClr val="293579"/>
                </a:solidFill>
                <a:latin typeface="Verdana"/>
                <a:cs typeface="Verdana"/>
              </a:rPr>
              <a:t>nv</a:t>
            </a:r>
            <a:r>
              <a:rPr sz="1041" spc="-11">
                <a:solidFill>
                  <a:srgbClr val="25306E"/>
                </a:solidFill>
                <a:latin typeface="Verdana"/>
                <a:cs typeface="Verdana"/>
              </a:rPr>
              <a:t>es</a:t>
            </a:r>
            <a:r>
              <a:rPr sz="1041" spc="-11">
                <a:solidFill>
                  <a:srgbClr val="293579"/>
                </a:solidFill>
                <a:latin typeface="Verdana"/>
                <a:cs typeface="Verdana"/>
              </a:rPr>
              <a:t>tm 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nt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. </a:t>
            </a:r>
            <a:r>
              <a:rPr sz="1041" spc="-2">
                <a:solidFill>
                  <a:srgbClr val="293579"/>
                </a:solidFill>
                <a:latin typeface="Verdana"/>
                <a:cs typeface="Verdana"/>
              </a:rPr>
              <a:t>This 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sl</a:t>
            </a:r>
            <a:r>
              <a:rPr sz="1041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d</a:t>
            </a:r>
            <a:r>
              <a:rPr sz="1041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ill  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1041" spc="-6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v</a:t>
            </a:r>
            <a:r>
              <a:rPr sz="1041" spc="-6">
                <a:solidFill>
                  <a:srgbClr val="293579"/>
                </a:solidFill>
                <a:latin typeface="Verdana"/>
                <a:cs typeface="Verdana"/>
              </a:rPr>
              <a:t>er 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so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m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of 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he 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ﬁna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nci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g 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op</a:t>
            </a:r>
            <a:r>
              <a:rPr sz="1041" spc="19">
                <a:solidFill>
                  <a:srgbClr val="25306E"/>
                </a:solidFill>
                <a:latin typeface="Verdana"/>
                <a:cs typeface="Verdana"/>
              </a:rPr>
              <a:t>tion</a:t>
            </a:r>
            <a:r>
              <a:rPr sz="1041" spc="19">
                <a:solidFill>
                  <a:srgbClr val="293579"/>
                </a:solidFill>
                <a:latin typeface="Verdana"/>
                <a:cs typeface="Verdana"/>
              </a:rPr>
              <a:t>s  </a:t>
            </a:r>
            <a:r>
              <a:rPr sz="1041" spc="-13">
                <a:solidFill>
                  <a:srgbClr val="25306E"/>
                </a:solidFill>
                <a:latin typeface="Verdana"/>
                <a:cs typeface="Verdana"/>
              </a:rPr>
              <a:t>ava</a:t>
            </a:r>
            <a:r>
              <a:rPr sz="1041" spc="-13">
                <a:solidFill>
                  <a:srgbClr val="293579"/>
                </a:solidFill>
                <a:latin typeface="Verdana"/>
                <a:cs typeface="Verdana"/>
              </a:rPr>
              <a:t>il</a:t>
            </a:r>
            <a:r>
              <a:rPr sz="1041" spc="-13">
                <a:solidFill>
                  <a:srgbClr val="25306E"/>
                </a:solidFill>
                <a:latin typeface="Verdana"/>
                <a:cs typeface="Verdana"/>
              </a:rPr>
              <a:t>abl</a:t>
            </a:r>
            <a:r>
              <a:rPr sz="1041" spc="-13">
                <a:solidFill>
                  <a:srgbClr val="293579"/>
                </a:solidFill>
                <a:latin typeface="Verdana"/>
                <a:cs typeface="Verdana"/>
              </a:rPr>
              <a:t>e </a:t>
            </a:r>
            <a:r>
              <a:rPr sz="1041" spc="-6">
                <a:solidFill>
                  <a:srgbClr val="293579"/>
                </a:solidFill>
                <a:latin typeface="Verdana"/>
                <a:cs typeface="Verdana"/>
              </a:rPr>
              <a:t>t</a:t>
            </a:r>
            <a:r>
              <a:rPr sz="1041" spc="-6">
                <a:solidFill>
                  <a:srgbClr val="25306E"/>
                </a:solidFill>
                <a:latin typeface="Verdana"/>
                <a:cs typeface="Verdana"/>
              </a:rPr>
              <a:t>o 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ga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nizat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io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s, 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inc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sz="1041" spc="21">
                <a:solidFill>
                  <a:srgbClr val="293579"/>
                </a:solidFill>
                <a:latin typeface="Verdana"/>
                <a:cs typeface="Verdana"/>
              </a:rPr>
              <a:t>udi</a:t>
            </a:r>
            <a:r>
              <a:rPr sz="1041" spc="21">
                <a:solidFill>
                  <a:srgbClr val="25306E"/>
                </a:solidFill>
                <a:latin typeface="Verdana"/>
                <a:cs typeface="Verdana"/>
              </a:rPr>
              <a:t>ng  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gra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nts,</a:t>
            </a:r>
            <a:r>
              <a:rPr sz="1041" spc="-238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oa</a:t>
            </a:r>
            <a:r>
              <a:rPr sz="1041">
                <a:solidFill>
                  <a:srgbClr val="293579"/>
                </a:solidFill>
                <a:latin typeface="Verdana"/>
                <a:cs typeface="Verdana"/>
              </a:rPr>
              <a:t>ns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,</a:t>
            </a:r>
            <a:r>
              <a:rPr sz="1041" spc="-240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n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d</a:t>
            </a:r>
            <a:r>
              <a:rPr sz="1041" spc="-28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energy</a:t>
            </a:r>
            <a:r>
              <a:rPr sz="1041" spc="-138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per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f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r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m</a:t>
            </a:r>
            <a:r>
              <a:rPr sz="1041" spc="15">
                <a:solidFill>
                  <a:srgbClr val="25306E"/>
                </a:solidFill>
                <a:latin typeface="Verdana"/>
                <a:cs typeface="Verdana"/>
              </a:rPr>
              <a:t>an</a:t>
            </a:r>
            <a:r>
              <a:rPr sz="1041" spc="15">
                <a:solidFill>
                  <a:srgbClr val="293579"/>
                </a:solidFill>
                <a:latin typeface="Verdana"/>
                <a:cs typeface="Verdana"/>
              </a:rPr>
              <a:t>ce  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con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tra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ct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.</a:t>
            </a:r>
            <a:r>
              <a:rPr sz="1041" spc="-23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W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e</a:t>
            </a:r>
            <a:r>
              <a:rPr sz="1041" spc="-7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w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i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l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l</a:t>
            </a:r>
            <a:r>
              <a:rPr sz="1041" spc="-8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discus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s</a:t>
            </a:r>
            <a:r>
              <a:rPr sz="1041" spc="-117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the</a:t>
            </a:r>
            <a:r>
              <a:rPr sz="1041" spc="-76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1">
                <a:solidFill>
                  <a:srgbClr val="25306E"/>
                </a:solidFill>
                <a:latin typeface="Verdana"/>
                <a:cs typeface="Verdana"/>
              </a:rPr>
              <a:t>pro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s</a:t>
            </a:r>
            <a:r>
              <a:rPr sz="1041" spc="-127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and  </a:t>
            </a:r>
            <a:r>
              <a:rPr sz="1041" spc="25">
                <a:solidFill>
                  <a:srgbClr val="25306E"/>
                </a:solidFill>
                <a:latin typeface="Verdana"/>
                <a:cs typeface="Verdana"/>
              </a:rPr>
              <a:t>con</a:t>
            </a:r>
            <a:r>
              <a:rPr sz="1041" spc="25">
                <a:solidFill>
                  <a:srgbClr val="293579"/>
                </a:solidFill>
                <a:latin typeface="Verdana"/>
                <a:cs typeface="Verdana"/>
              </a:rPr>
              <a:t>s </a:t>
            </a:r>
            <a:r>
              <a:rPr sz="1041" spc="11">
                <a:solidFill>
                  <a:srgbClr val="293579"/>
                </a:solidFill>
                <a:latin typeface="Verdana"/>
                <a:cs typeface="Verdana"/>
              </a:rPr>
              <a:t>of 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ea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c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h 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o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pt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ion 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a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nd 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r</a:t>
            </a:r>
            <a:r>
              <a:rPr sz="1041" spc="2">
                <a:solidFill>
                  <a:srgbClr val="293579"/>
                </a:solidFill>
                <a:latin typeface="Verdana"/>
                <a:cs typeface="Verdana"/>
              </a:rPr>
              <a:t>ovi</a:t>
            </a:r>
            <a:r>
              <a:rPr sz="1041" spc="2">
                <a:solidFill>
                  <a:srgbClr val="25306E"/>
                </a:solidFill>
                <a:latin typeface="Verdana"/>
                <a:cs typeface="Verdana"/>
              </a:rPr>
              <a:t>de </a:t>
            </a:r>
            <a:r>
              <a:rPr sz="1041" spc="13">
                <a:solidFill>
                  <a:srgbClr val="25306E"/>
                </a:solidFill>
                <a:latin typeface="Verdana"/>
                <a:cs typeface="Verdana"/>
              </a:rPr>
              <a:t>ti</a:t>
            </a:r>
            <a:r>
              <a:rPr sz="1041" spc="13">
                <a:solidFill>
                  <a:srgbClr val="293579"/>
                </a:solidFill>
                <a:latin typeface="Verdana"/>
                <a:cs typeface="Verdana"/>
              </a:rPr>
              <a:t>ps  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for</a:t>
            </a:r>
            <a:r>
              <a:rPr sz="1041" spc="-121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selec</a:t>
            </a:r>
            <a:r>
              <a:rPr sz="1041" spc="6">
                <a:solidFill>
                  <a:srgbClr val="293579"/>
                </a:solidFill>
                <a:latin typeface="Verdana"/>
                <a:cs typeface="Verdana"/>
              </a:rPr>
              <a:t>tin</a:t>
            </a:r>
            <a:r>
              <a:rPr sz="1041" spc="6">
                <a:solidFill>
                  <a:srgbClr val="25306E"/>
                </a:solidFill>
                <a:latin typeface="Verdana"/>
                <a:cs typeface="Verdana"/>
              </a:rPr>
              <a:t>g</a:t>
            </a:r>
            <a:r>
              <a:rPr sz="1041" spc="4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th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e</a:t>
            </a:r>
            <a:r>
              <a:rPr sz="1041" spc="-76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b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est</a:t>
            </a:r>
            <a:r>
              <a:rPr sz="1041" spc="-74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ﬁ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na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n</a:t>
            </a:r>
            <a:r>
              <a:rPr sz="1041" spc="28">
                <a:solidFill>
                  <a:srgbClr val="293579"/>
                </a:solidFill>
                <a:latin typeface="Verdana"/>
                <a:cs typeface="Verdana"/>
              </a:rPr>
              <a:t>c</a:t>
            </a:r>
            <a:r>
              <a:rPr sz="1041" spc="28">
                <a:solidFill>
                  <a:srgbClr val="25306E"/>
                </a:solidFill>
                <a:latin typeface="Verdana"/>
                <a:cs typeface="Verdana"/>
              </a:rPr>
              <a:t>ing</a:t>
            </a:r>
            <a:r>
              <a:rPr sz="1041" spc="-8">
                <a:solidFill>
                  <a:srgbClr val="25306E"/>
                </a:solidFill>
                <a:latin typeface="Verdana"/>
                <a:cs typeface="Verdana"/>
              </a:rPr>
              <a:t> 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o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p</a:t>
            </a:r>
            <a:r>
              <a:rPr sz="1041" spc="17">
                <a:solidFill>
                  <a:srgbClr val="25306E"/>
                </a:solidFill>
                <a:latin typeface="Verdana"/>
                <a:cs typeface="Verdana"/>
              </a:rPr>
              <a:t>ti</a:t>
            </a:r>
            <a:r>
              <a:rPr sz="1041" spc="17">
                <a:solidFill>
                  <a:srgbClr val="293579"/>
                </a:solidFill>
                <a:latin typeface="Verdana"/>
                <a:cs typeface="Verdana"/>
              </a:rPr>
              <a:t>on  </a:t>
            </a:r>
            <a:r>
              <a:rPr sz="1041">
                <a:solidFill>
                  <a:srgbClr val="25306E"/>
                </a:solidFill>
                <a:latin typeface="Verdana"/>
                <a:cs typeface="Verdana"/>
              </a:rPr>
              <a:t>for </a:t>
            </a:r>
            <a:r>
              <a:rPr sz="1041" spc="-2">
                <a:solidFill>
                  <a:srgbClr val="293579"/>
                </a:solidFill>
                <a:latin typeface="Verdana"/>
                <a:cs typeface="Verdana"/>
              </a:rPr>
              <a:t>yo</a:t>
            </a:r>
            <a:r>
              <a:rPr sz="1041" spc="-2">
                <a:solidFill>
                  <a:srgbClr val="25306E"/>
                </a:solidFill>
                <a:latin typeface="Verdana"/>
                <a:cs typeface="Verdana"/>
              </a:rPr>
              <a:t>u</a:t>
            </a:r>
            <a:r>
              <a:rPr sz="1041" spc="-2">
                <a:solidFill>
                  <a:srgbClr val="293579"/>
                </a:solidFill>
                <a:latin typeface="Verdana"/>
                <a:cs typeface="Verdana"/>
              </a:rPr>
              <a:t>r</a:t>
            </a:r>
            <a:r>
              <a:rPr sz="1041" spc="-238">
                <a:solidFill>
                  <a:srgbClr val="293579"/>
                </a:solidFill>
                <a:latin typeface="Verdana"/>
                <a:cs typeface="Verdana"/>
              </a:rPr>
              <a:t> </a:t>
            </a:r>
            <a:r>
              <a:rPr sz="1041" spc="8">
                <a:solidFill>
                  <a:srgbClr val="293579"/>
                </a:solidFill>
                <a:latin typeface="Verdana"/>
                <a:cs typeface="Verdana"/>
              </a:rPr>
              <a:t>org</a:t>
            </a:r>
            <a:r>
              <a:rPr sz="1041" spc="8">
                <a:solidFill>
                  <a:srgbClr val="25306E"/>
                </a:solidFill>
                <a:latin typeface="Verdana"/>
                <a:cs typeface="Verdana"/>
              </a:rPr>
              <a:t>anization.</a:t>
            </a:r>
            <a:endParaRPr sz="1041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2811" y="3671476"/>
            <a:ext cx="2587923" cy="146710"/>
          </a:xfrm>
          <a:prstGeom prst="rect">
            <a:avLst/>
          </a:prstGeom>
        </p:spPr>
        <p:txBody>
          <a:bodyPr vert="horz" wrap="square" lIns="0" tIns="5394" rIns="0" bIns="0" rtlCol="0">
            <a:spAutoFit/>
          </a:bodyPr>
          <a:lstStyle/>
          <a:p>
            <a:pPr marL="5394">
              <a:lnSpc>
                <a:spcPct val="100000"/>
              </a:lnSpc>
              <a:spcBef>
                <a:spcPts val="42"/>
              </a:spcBef>
            </a:pPr>
            <a:r>
              <a:rPr sz="892" b="1">
                <a:solidFill>
                  <a:srgbClr val="293579"/>
                </a:solidFill>
                <a:latin typeface="Tahoma"/>
                <a:cs typeface="Tahoma"/>
              </a:rPr>
              <a:t>FIN</a:t>
            </a:r>
            <a:r>
              <a:rPr sz="892" b="1">
                <a:solidFill>
                  <a:srgbClr val="25306E"/>
                </a:solidFill>
                <a:latin typeface="Tahoma"/>
                <a:cs typeface="Tahoma"/>
              </a:rPr>
              <a:t>ANCIN</a:t>
            </a:r>
            <a:r>
              <a:rPr sz="892" b="1">
                <a:solidFill>
                  <a:srgbClr val="293579"/>
                </a:solidFill>
                <a:latin typeface="Tahoma"/>
                <a:cs typeface="Tahoma"/>
              </a:rPr>
              <a:t>G </a:t>
            </a:r>
            <a:r>
              <a:rPr sz="892" b="1" spc="19">
                <a:solidFill>
                  <a:srgbClr val="293579"/>
                </a:solidFill>
                <a:latin typeface="Tahoma"/>
                <a:cs typeface="Tahoma"/>
              </a:rPr>
              <a:t>ENE</a:t>
            </a:r>
            <a:r>
              <a:rPr sz="892" b="1" spc="19">
                <a:solidFill>
                  <a:srgbClr val="25306E"/>
                </a:solidFill>
                <a:latin typeface="Tahoma"/>
                <a:cs typeface="Tahoma"/>
              </a:rPr>
              <a:t>RG</a:t>
            </a:r>
            <a:r>
              <a:rPr sz="892" b="1" spc="19">
                <a:solidFill>
                  <a:srgbClr val="293579"/>
                </a:solidFill>
                <a:latin typeface="Tahoma"/>
                <a:cs typeface="Tahoma"/>
              </a:rPr>
              <a:t>Y </a:t>
            </a:r>
            <a:r>
              <a:rPr sz="892" b="1" spc="4">
                <a:solidFill>
                  <a:srgbClr val="293579"/>
                </a:solidFill>
                <a:latin typeface="Tahoma"/>
                <a:cs typeface="Tahoma"/>
              </a:rPr>
              <a:t>EF</a:t>
            </a:r>
            <a:r>
              <a:rPr sz="892" b="1" spc="4">
                <a:solidFill>
                  <a:srgbClr val="25306E"/>
                </a:solidFill>
                <a:latin typeface="Tahoma"/>
                <a:cs typeface="Tahoma"/>
              </a:rPr>
              <a:t>F</a:t>
            </a:r>
            <a:r>
              <a:rPr sz="892" b="1" spc="4">
                <a:solidFill>
                  <a:srgbClr val="293579"/>
                </a:solidFill>
                <a:latin typeface="Tahoma"/>
                <a:cs typeface="Tahoma"/>
              </a:rPr>
              <a:t>ICIE</a:t>
            </a:r>
            <a:r>
              <a:rPr sz="892" b="1" spc="4">
                <a:solidFill>
                  <a:srgbClr val="25306E"/>
                </a:solidFill>
                <a:latin typeface="Tahoma"/>
                <a:cs typeface="Tahoma"/>
              </a:rPr>
              <a:t>N</a:t>
            </a:r>
            <a:r>
              <a:rPr sz="892" b="1" spc="4">
                <a:solidFill>
                  <a:srgbClr val="293579"/>
                </a:solidFill>
                <a:latin typeface="Tahoma"/>
                <a:cs typeface="Tahoma"/>
              </a:rPr>
              <a:t>CY</a:t>
            </a:r>
            <a:r>
              <a:rPr sz="892" b="1" spc="-51">
                <a:solidFill>
                  <a:srgbClr val="293579"/>
                </a:solidFill>
                <a:latin typeface="Tahoma"/>
                <a:cs typeface="Tahoma"/>
              </a:rPr>
              <a:t> </a:t>
            </a:r>
            <a:r>
              <a:rPr sz="892" b="1" spc="25">
                <a:solidFill>
                  <a:srgbClr val="293579"/>
                </a:solidFill>
                <a:latin typeface="Tahoma"/>
                <a:cs typeface="Tahoma"/>
              </a:rPr>
              <a:t>P</a:t>
            </a:r>
            <a:r>
              <a:rPr sz="892" b="1" spc="25">
                <a:solidFill>
                  <a:srgbClr val="25306E"/>
                </a:solidFill>
                <a:latin typeface="Tahoma"/>
                <a:cs typeface="Tahoma"/>
              </a:rPr>
              <a:t>RO</a:t>
            </a:r>
            <a:r>
              <a:rPr sz="892" b="1" spc="25">
                <a:solidFill>
                  <a:srgbClr val="293579"/>
                </a:solidFill>
                <a:latin typeface="Tahoma"/>
                <a:cs typeface="Tahoma"/>
              </a:rPr>
              <a:t>J</a:t>
            </a:r>
            <a:r>
              <a:rPr sz="892" b="1" spc="25">
                <a:solidFill>
                  <a:srgbClr val="25306E"/>
                </a:solidFill>
                <a:latin typeface="Tahoma"/>
                <a:cs typeface="Tahoma"/>
              </a:rPr>
              <a:t>ECTS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0" y="2842037"/>
            <a:ext cx="7767006" cy="4368941"/>
          </a:xfrm>
          <a:custGeom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4C3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73489" y="5587675"/>
            <a:ext cx="1393476" cy="1623250"/>
          </a:xfrm>
          <a:custGeom>
            <a:rect l="l" t="t" r="r" b="b"/>
            <a:pathLst>
              <a:path w="3281044" h="3822065">
                <a:moveTo>
                  <a:pt x="3280501" y="0"/>
                </a:moveTo>
                <a:lnTo>
                  <a:pt x="3223991" y="8247"/>
                </a:lnTo>
                <a:lnTo>
                  <a:pt x="3174431" y="16111"/>
                </a:lnTo>
                <a:lnTo>
                  <a:pt x="3125236" y="24606"/>
                </a:lnTo>
                <a:lnTo>
                  <a:pt x="3076041" y="33649"/>
                </a:lnTo>
                <a:lnTo>
                  <a:pt x="3027029" y="43287"/>
                </a:lnTo>
                <a:lnTo>
                  <a:pt x="2978292" y="53574"/>
                </a:lnTo>
                <a:lnTo>
                  <a:pt x="2929554" y="64510"/>
                </a:lnTo>
                <a:lnTo>
                  <a:pt x="2881091" y="75940"/>
                </a:lnTo>
                <a:lnTo>
                  <a:pt x="2832811" y="88011"/>
                </a:lnTo>
                <a:lnTo>
                  <a:pt x="2784713" y="100693"/>
                </a:lnTo>
                <a:lnTo>
                  <a:pt x="2736799" y="113906"/>
                </a:lnTo>
                <a:lnTo>
                  <a:pt x="2689250" y="127769"/>
                </a:lnTo>
                <a:lnTo>
                  <a:pt x="2641701" y="142088"/>
                </a:lnTo>
                <a:lnTo>
                  <a:pt x="2594427" y="157093"/>
                </a:lnTo>
                <a:lnTo>
                  <a:pt x="2547335" y="172593"/>
                </a:lnTo>
                <a:lnTo>
                  <a:pt x="2500609" y="188595"/>
                </a:lnTo>
                <a:lnTo>
                  <a:pt x="2453975" y="205200"/>
                </a:lnTo>
                <a:lnTo>
                  <a:pt x="2407615" y="222491"/>
                </a:lnTo>
                <a:lnTo>
                  <a:pt x="2361529" y="240276"/>
                </a:lnTo>
                <a:lnTo>
                  <a:pt x="2315718" y="258564"/>
                </a:lnTo>
                <a:lnTo>
                  <a:pt x="2270089" y="277355"/>
                </a:lnTo>
                <a:lnTo>
                  <a:pt x="2224735" y="296786"/>
                </a:lnTo>
                <a:lnTo>
                  <a:pt x="2179746" y="316720"/>
                </a:lnTo>
                <a:lnTo>
                  <a:pt x="2134941" y="337294"/>
                </a:lnTo>
                <a:lnTo>
                  <a:pt x="2090501" y="358261"/>
                </a:lnTo>
                <a:lnTo>
                  <a:pt x="2046335" y="379832"/>
                </a:lnTo>
                <a:lnTo>
                  <a:pt x="2002353" y="401942"/>
                </a:lnTo>
                <a:lnTo>
                  <a:pt x="1958827" y="424555"/>
                </a:lnTo>
                <a:lnTo>
                  <a:pt x="1915485" y="447662"/>
                </a:lnTo>
                <a:lnTo>
                  <a:pt x="1872508" y="471272"/>
                </a:lnTo>
                <a:lnTo>
                  <a:pt x="1829805" y="495522"/>
                </a:lnTo>
                <a:lnTo>
                  <a:pt x="1787469" y="520174"/>
                </a:lnTo>
                <a:lnTo>
                  <a:pt x="1745406" y="545457"/>
                </a:lnTo>
                <a:lnTo>
                  <a:pt x="1703618" y="571106"/>
                </a:lnTo>
                <a:lnTo>
                  <a:pt x="1662379" y="597395"/>
                </a:lnTo>
                <a:lnTo>
                  <a:pt x="1621322" y="624078"/>
                </a:lnTo>
                <a:lnTo>
                  <a:pt x="1580723" y="651263"/>
                </a:lnTo>
                <a:lnTo>
                  <a:pt x="1540489" y="678942"/>
                </a:lnTo>
                <a:lnTo>
                  <a:pt x="1500530" y="707270"/>
                </a:lnTo>
                <a:lnTo>
                  <a:pt x="1461028" y="735945"/>
                </a:lnTo>
                <a:lnTo>
                  <a:pt x="1421892" y="765023"/>
                </a:lnTo>
                <a:lnTo>
                  <a:pt x="1383030" y="794741"/>
                </a:lnTo>
                <a:lnTo>
                  <a:pt x="1344625" y="824852"/>
                </a:lnTo>
                <a:lnTo>
                  <a:pt x="1306677" y="855466"/>
                </a:lnTo>
                <a:lnTo>
                  <a:pt x="1269095" y="886574"/>
                </a:lnTo>
                <a:lnTo>
                  <a:pt x="1231879" y="918185"/>
                </a:lnTo>
                <a:lnTo>
                  <a:pt x="1195029" y="950189"/>
                </a:lnTo>
                <a:lnTo>
                  <a:pt x="1158727" y="982733"/>
                </a:lnTo>
                <a:lnTo>
                  <a:pt x="1122791" y="1015733"/>
                </a:lnTo>
                <a:lnTo>
                  <a:pt x="1087221" y="1049127"/>
                </a:lnTo>
                <a:lnTo>
                  <a:pt x="1052108" y="1082923"/>
                </a:lnTo>
                <a:lnTo>
                  <a:pt x="1017635" y="1117314"/>
                </a:lnTo>
                <a:lnTo>
                  <a:pt x="983437" y="1152144"/>
                </a:lnTo>
                <a:lnTo>
                  <a:pt x="949695" y="1187330"/>
                </a:lnTo>
                <a:lnTo>
                  <a:pt x="916411" y="1223010"/>
                </a:lnTo>
                <a:lnTo>
                  <a:pt x="883584" y="1259046"/>
                </a:lnTo>
                <a:lnTo>
                  <a:pt x="851397" y="1295622"/>
                </a:lnTo>
                <a:lnTo>
                  <a:pt x="819485" y="1332591"/>
                </a:lnTo>
                <a:lnTo>
                  <a:pt x="786658" y="1371846"/>
                </a:lnTo>
                <a:lnTo>
                  <a:pt x="754197" y="1411605"/>
                </a:lnTo>
                <a:lnTo>
                  <a:pt x="722650" y="1451610"/>
                </a:lnTo>
                <a:lnTo>
                  <a:pt x="691560" y="1491861"/>
                </a:lnTo>
                <a:lnTo>
                  <a:pt x="661202" y="1532616"/>
                </a:lnTo>
                <a:lnTo>
                  <a:pt x="631484" y="1573517"/>
                </a:lnTo>
                <a:lnTo>
                  <a:pt x="602406" y="1614912"/>
                </a:lnTo>
                <a:lnTo>
                  <a:pt x="574151" y="1656453"/>
                </a:lnTo>
                <a:lnTo>
                  <a:pt x="546354" y="1698351"/>
                </a:lnTo>
                <a:lnTo>
                  <a:pt x="519287" y="1740642"/>
                </a:lnTo>
                <a:lnTo>
                  <a:pt x="492861" y="1783080"/>
                </a:lnTo>
                <a:lnTo>
                  <a:pt x="467075" y="1825873"/>
                </a:lnTo>
                <a:lnTo>
                  <a:pt x="442112" y="1868914"/>
                </a:lnTo>
                <a:lnTo>
                  <a:pt x="417515" y="1912239"/>
                </a:lnTo>
                <a:lnTo>
                  <a:pt x="393740" y="1955782"/>
                </a:lnTo>
                <a:lnTo>
                  <a:pt x="370789" y="1999609"/>
                </a:lnTo>
                <a:lnTo>
                  <a:pt x="348386" y="2043537"/>
                </a:lnTo>
                <a:lnTo>
                  <a:pt x="326623" y="2087867"/>
                </a:lnTo>
                <a:lnTo>
                  <a:pt x="305501" y="2132444"/>
                </a:lnTo>
                <a:lnTo>
                  <a:pt x="285201" y="2177168"/>
                </a:lnTo>
                <a:lnTo>
                  <a:pt x="265541" y="2222101"/>
                </a:lnTo>
                <a:lnTo>
                  <a:pt x="246522" y="2267172"/>
                </a:lnTo>
                <a:lnTo>
                  <a:pt x="228234" y="2312535"/>
                </a:lnTo>
                <a:lnTo>
                  <a:pt x="210586" y="2358118"/>
                </a:lnTo>
                <a:lnTo>
                  <a:pt x="193669" y="2403838"/>
                </a:lnTo>
                <a:lnTo>
                  <a:pt x="177393" y="2449805"/>
                </a:lnTo>
                <a:lnTo>
                  <a:pt x="161940" y="2495918"/>
                </a:lnTo>
                <a:lnTo>
                  <a:pt x="147035" y="2542141"/>
                </a:lnTo>
                <a:lnTo>
                  <a:pt x="132862" y="2588538"/>
                </a:lnTo>
                <a:lnTo>
                  <a:pt x="119329" y="2635118"/>
                </a:lnTo>
                <a:lnTo>
                  <a:pt x="106619" y="2681798"/>
                </a:lnTo>
                <a:lnTo>
                  <a:pt x="94640" y="2728624"/>
                </a:lnTo>
                <a:lnTo>
                  <a:pt x="83301" y="2775597"/>
                </a:lnTo>
                <a:lnTo>
                  <a:pt x="72786" y="2822670"/>
                </a:lnTo>
                <a:lnTo>
                  <a:pt x="62819" y="2869890"/>
                </a:lnTo>
                <a:lnTo>
                  <a:pt x="53583" y="2917219"/>
                </a:lnTo>
                <a:lnTo>
                  <a:pt x="45171" y="2964620"/>
                </a:lnTo>
                <a:lnTo>
                  <a:pt x="37581" y="3011447"/>
                </a:lnTo>
                <a:lnTo>
                  <a:pt x="30449" y="3059453"/>
                </a:lnTo>
                <a:lnTo>
                  <a:pt x="24048" y="3107423"/>
                </a:lnTo>
                <a:lnTo>
                  <a:pt x="18562" y="3155143"/>
                </a:lnTo>
                <a:lnTo>
                  <a:pt x="13716" y="3202971"/>
                </a:lnTo>
                <a:lnTo>
                  <a:pt x="9509" y="3250834"/>
                </a:lnTo>
                <a:lnTo>
                  <a:pt x="6217" y="3298769"/>
                </a:lnTo>
                <a:lnTo>
                  <a:pt x="3474" y="3346739"/>
                </a:lnTo>
                <a:lnTo>
                  <a:pt x="1645" y="3394745"/>
                </a:lnTo>
                <a:lnTo>
                  <a:pt x="365" y="3442751"/>
                </a:lnTo>
                <a:lnTo>
                  <a:pt x="0" y="3490829"/>
                </a:lnTo>
                <a:lnTo>
                  <a:pt x="274" y="3538906"/>
                </a:lnTo>
                <a:lnTo>
                  <a:pt x="1371" y="3586983"/>
                </a:lnTo>
                <a:lnTo>
                  <a:pt x="3200" y="3635061"/>
                </a:lnTo>
                <a:lnTo>
                  <a:pt x="5669" y="3683138"/>
                </a:lnTo>
                <a:lnTo>
                  <a:pt x="8961" y="3731215"/>
                </a:lnTo>
                <a:lnTo>
                  <a:pt x="13075" y="3779257"/>
                </a:lnTo>
                <a:lnTo>
                  <a:pt x="17373" y="3822013"/>
                </a:lnTo>
                <a:lnTo>
                  <a:pt x="573511" y="3822013"/>
                </a:lnTo>
                <a:lnTo>
                  <a:pt x="569031" y="3786830"/>
                </a:lnTo>
                <a:lnTo>
                  <a:pt x="563819" y="3738288"/>
                </a:lnTo>
                <a:lnTo>
                  <a:pt x="559704" y="3689746"/>
                </a:lnTo>
                <a:lnTo>
                  <a:pt x="556412" y="3641133"/>
                </a:lnTo>
                <a:lnTo>
                  <a:pt x="554126" y="3592520"/>
                </a:lnTo>
                <a:lnTo>
                  <a:pt x="552663" y="3543907"/>
                </a:lnTo>
                <a:lnTo>
                  <a:pt x="552114" y="3495258"/>
                </a:lnTo>
                <a:lnTo>
                  <a:pt x="552571" y="3446645"/>
                </a:lnTo>
                <a:lnTo>
                  <a:pt x="553943" y="3398067"/>
                </a:lnTo>
                <a:lnTo>
                  <a:pt x="556229" y="3349525"/>
                </a:lnTo>
                <a:lnTo>
                  <a:pt x="559429" y="3301019"/>
                </a:lnTo>
                <a:lnTo>
                  <a:pt x="563453" y="3252549"/>
                </a:lnTo>
                <a:lnTo>
                  <a:pt x="568391" y="3204150"/>
                </a:lnTo>
                <a:lnTo>
                  <a:pt x="574334" y="3155823"/>
                </a:lnTo>
                <a:lnTo>
                  <a:pt x="581101" y="3107602"/>
                </a:lnTo>
                <a:lnTo>
                  <a:pt x="588873" y="3059739"/>
                </a:lnTo>
                <a:lnTo>
                  <a:pt x="597560" y="3011447"/>
                </a:lnTo>
                <a:lnTo>
                  <a:pt x="606887" y="2963548"/>
                </a:lnTo>
                <a:lnTo>
                  <a:pt x="617311" y="2915756"/>
                </a:lnTo>
                <a:lnTo>
                  <a:pt x="628650" y="2868107"/>
                </a:lnTo>
                <a:lnTo>
                  <a:pt x="640628" y="2820604"/>
                </a:lnTo>
                <a:lnTo>
                  <a:pt x="653796" y="2773274"/>
                </a:lnTo>
                <a:lnTo>
                  <a:pt x="667603" y="2726091"/>
                </a:lnTo>
                <a:lnTo>
                  <a:pt x="682416" y="2679118"/>
                </a:lnTo>
                <a:lnTo>
                  <a:pt x="698144" y="2632329"/>
                </a:lnTo>
                <a:lnTo>
                  <a:pt x="714603" y="2585712"/>
                </a:lnTo>
                <a:lnTo>
                  <a:pt x="731885" y="2539352"/>
                </a:lnTo>
                <a:lnTo>
                  <a:pt x="750173" y="2493129"/>
                </a:lnTo>
                <a:lnTo>
                  <a:pt x="769193" y="2447272"/>
                </a:lnTo>
                <a:lnTo>
                  <a:pt x="789127" y="2401552"/>
                </a:lnTo>
                <a:lnTo>
                  <a:pt x="809975" y="2356079"/>
                </a:lnTo>
                <a:lnTo>
                  <a:pt x="831555" y="2310999"/>
                </a:lnTo>
                <a:lnTo>
                  <a:pt x="854049" y="2266029"/>
                </a:lnTo>
                <a:lnTo>
                  <a:pt x="877275" y="2221452"/>
                </a:lnTo>
                <a:lnTo>
                  <a:pt x="901415" y="2177168"/>
                </a:lnTo>
                <a:lnTo>
                  <a:pt x="926378" y="2133084"/>
                </a:lnTo>
                <a:lnTo>
                  <a:pt x="952164" y="2089404"/>
                </a:lnTo>
                <a:lnTo>
                  <a:pt x="978773" y="2046079"/>
                </a:lnTo>
                <a:lnTo>
                  <a:pt x="1006205" y="2003038"/>
                </a:lnTo>
                <a:lnTo>
                  <a:pt x="1034460" y="1960354"/>
                </a:lnTo>
                <a:lnTo>
                  <a:pt x="1063538" y="1918063"/>
                </a:lnTo>
                <a:lnTo>
                  <a:pt x="1093439" y="1876019"/>
                </a:lnTo>
                <a:lnTo>
                  <a:pt x="1124163" y="1834515"/>
                </a:lnTo>
                <a:lnTo>
                  <a:pt x="1155618" y="1793367"/>
                </a:lnTo>
                <a:lnTo>
                  <a:pt x="1187897" y="1752575"/>
                </a:lnTo>
                <a:lnTo>
                  <a:pt x="1221089" y="1712214"/>
                </a:lnTo>
                <a:lnTo>
                  <a:pt x="1255014" y="1672209"/>
                </a:lnTo>
                <a:lnTo>
                  <a:pt x="1287475" y="1635093"/>
                </a:lnTo>
                <a:lnTo>
                  <a:pt x="1320667" y="1598517"/>
                </a:lnTo>
                <a:lnTo>
                  <a:pt x="1354317" y="1562481"/>
                </a:lnTo>
                <a:lnTo>
                  <a:pt x="1388516" y="1526901"/>
                </a:lnTo>
                <a:lnTo>
                  <a:pt x="1423263" y="1491861"/>
                </a:lnTo>
                <a:lnTo>
                  <a:pt x="1458742" y="1457434"/>
                </a:lnTo>
                <a:lnTo>
                  <a:pt x="1494495" y="1423537"/>
                </a:lnTo>
                <a:lnTo>
                  <a:pt x="1530979" y="1390134"/>
                </a:lnTo>
                <a:lnTo>
                  <a:pt x="1567830" y="1357243"/>
                </a:lnTo>
                <a:lnTo>
                  <a:pt x="1605229" y="1324983"/>
                </a:lnTo>
                <a:lnTo>
                  <a:pt x="1643268" y="1293235"/>
                </a:lnTo>
                <a:lnTo>
                  <a:pt x="1681581" y="1262118"/>
                </a:lnTo>
                <a:lnTo>
                  <a:pt x="1720535" y="1231513"/>
                </a:lnTo>
                <a:lnTo>
                  <a:pt x="1759945" y="1201402"/>
                </a:lnTo>
                <a:lnTo>
                  <a:pt x="1799630" y="1171931"/>
                </a:lnTo>
                <a:lnTo>
                  <a:pt x="1840047" y="1143109"/>
                </a:lnTo>
                <a:lnTo>
                  <a:pt x="1880829" y="1114781"/>
                </a:lnTo>
                <a:lnTo>
                  <a:pt x="1921977" y="1087102"/>
                </a:lnTo>
                <a:lnTo>
                  <a:pt x="1963674" y="1059917"/>
                </a:lnTo>
                <a:lnTo>
                  <a:pt x="2005736" y="1033518"/>
                </a:lnTo>
                <a:lnTo>
                  <a:pt x="2048073" y="1007586"/>
                </a:lnTo>
                <a:lnTo>
                  <a:pt x="2090867" y="982193"/>
                </a:lnTo>
                <a:lnTo>
                  <a:pt x="2134209" y="957587"/>
                </a:lnTo>
                <a:lnTo>
                  <a:pt x="2177918" y="933437"/>
                </a:lnTo>
                <a:lnTo>
                  <a:pt x="2221809" y="910074"/>
                </a:lnTo>
                <a:lnTo>
                  <a:pt x="2266340" y="887214"/>
                </a:lnTo>
                <a:lnTo>
                  <a:pt x="2310963" y="865004"/>
                </a:lnTo>
                <a:lnTo>
                  <a:pt x="2356043" y="843387"/>
                </a:lnTo>
                <a:lnTo>
                  <a:pt x="2401488" y="822420"/>
                </a:lnTo>
                <a:lnTo>
                  <a:pt x="2447391" y="802239"/>
                </a:lnTo>
                <a:lnTo>
                  <a:pt x="2493477" y="782561"/>
                </a:lnTo>
                <a:lnTo>
                  <a:pt x="2539837" y="763633"/>
                </a:lnTo>
                <a:lnTo>
                  <a:pt x="2586563" y="745236"/>
                </a:lnTo>
                <a:lnTo>
                  <a:pt x="2633746" y="727551"/>
                </a:lnTo>
                <a:lnTo>
                  <a:pt x="2681112" y="710699"/>
                </a:lnTo>
                <a:lnTo>
                  <a:pt x="2728569" y="694303"/>
                </a:lnTo>
                <a:lnTo>
                  <a:pt x="2776575" y="678695"/>
                </a:lnTo>
                <a:lnTo>
                  <a:pt x="2824673" y="663689"/>
                </a:lnTo>
                <a:lnTo>
                  <a:pt x="2873136" y="649333"/>
                </a:lnTo>
                <a:lnTo>
                  <a:pt x="2921782" y="635754"/>
                </a:lnTo>
                <a:lnTo>
                  <a:pt x="2970611" y="622935"/>
                </a:lnTo>
                <a:lnTo>
                  <a:pt x="3019806" y="610718"/>
                </a:lnTo>
                <a:lnTo>
                  <a:pt x="3069000" y="599178"/>
                </a:lnTo>
                <a:lnTo>
                  <a:pt x="3118652" y="588398"/>
                </a:lnTo>
                <a:lnTo>
                  <a:pt x="3168396" y="578358"/>
                </a:lnTo>
                <a:lnTo>
                  <a:pt x="3218413" y="568967"/>
                </a:lnTo>
                <a:lnTo>
                  <a:pt x="3268614" y="560316"/>
                </a:lnTo>
                <a:lnTo>
                  <a:pt x="3280501" y="558387"/>
                </a:lnTo>
                <a:lnTo>
                  <a:pt x="3280501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2842048"/>
            <a:ext cx="7325684" cy="4029132"/>
            <a:chOff x="0" y="2842049"/>
            <a:chExt cx="7325684" cy="4029132"/>
          </a:xfrm>
        </p:grpSpPr>
        <p:sp>
          <p:nvSpPr>
            <p:cNvPr id="5" name="object 5"/>
            <p:cNvSpPr/>
            <p:nvPr/>
          </p:nvSpPr>
          <p:spPr>
            <a:xfrm>
              <a:off x="0" y="2842049"/>
              <a:ext cx="802591" cy="680961"/>
            </a:xfrm>
            <a:custGeom>
              <a:rect l="l" t="t" r="r" b="b"/>
              <a:pathLst>
                <a:path w="1889760" h="1603375">
                  <a:moveTo>
                    <a:pt x="1889226" y="0"/>
                  </a:moveTo>
                  <a:lnTo>
                    <a:pt x="1154239" y="0"/>
                  </a:lnTo>
                  <a:lnTo>
                    <a:pt x="1148638" y="45542"/>
                  </a:lnTo>
                  <a:lnTo>
                    <a:pt x="1140028" y="94449"/>
                  </a:lnTo>
                  <a:lnTo>
                    <a:pt x="1128953" y="142824"/>
                  </a:lnTo>
                  <a:lnTo>
                    <a:pt x="1115529" y="190284"/>
                  </a:lnTo>
                  <a:lnTo>
                    <a:pt x="1099705" y="237096"/>
                  </a:lnTo>
                  <a:lnTo>
                    <a:pt x="1081557" y="282816"/>
                  </a:lnTo>
                  <a:lnTo>
                    <a:pt x="1061161" y="327621"/>
                  </a:lnTo>
                  <a:lnTo>
                    <a:pt x="1038517" y="371246"/>
                  </a:lnTo>
                  <a:lnTo>
                    <a:pt x="1013688" y="413766"/>
                  </a:lnTo>
                  <a:lnTo>
                    <a:pt x="986726" y="454914"/>
                  </a:lnTo>
                  <a:lnTo>
                    <a:pt x="957681" y="494779"/>
                  </a:lnTo>
                  <a:lnTo>
                    <a:pt x="926579" y="533095"/>
                  </a:lnTo>
                  <a:lnTo>
                    <a:pt x="893457" y="569937"/>
                  </a:lnTo>
                  <a:lnTo>
                    <a:pt x="858393" y="605243"/>
                  </a:lnTo>
                  <a:lnTo>
                    <a:pt x="821385" y="638797"/>
                  </a:lnTo>
                  <a:lnTo>
                    <a:pt x="782523" y="670521"/>
                  </a:lnTo>
                  <a:lnTo>
                    <a:pt x="742048" y="700239"/>
                  </a:lnTo>
                  <a:lnTo>
                    <a:pt x="700328" y="727671"/>
                  </a:lnTo>
                  <a:lnTo>
                    <a:pt x="657466" y="752817"/>
                  </a:lnTo>
                  <a:lnTo>
                    <a:pt x="613537" y="775677"/>
                  </a:lnTo>
                  <a:lnTo>
                    <a:pt x="568566" y="796251"/>
                  </a:lnTo>
                  <a:lnTo>
                    <a:pt x="522732" y="814362"/>
                  </a:lnTo>
                  <a:lnTo>
                    <a:pt x="476123" y="830275"/>
                  </a:lnTo>
                  <a:lnTo>
                    <a:pt x="428802" y="843800"/>
                  </a:lnTo>
                  <a:lnTo>
                    <a:pt x="380898" y="854786"/>
                  </a:lnTo>
                  <a:lnTo>
                    <a:pt x="332460" y="863460"/>
                  </a:lnTo>
                  <a:lnTo>
                    <a:pt x="283603" y="869594"/>
                  </a:lnTo>
                  <a:lnTo>
                    <a:pt x="234454" y="873252"/>
                  </a:lnTo>
                  <a:lnTo>
                    <a:pt x="185013" y="874344"/>
                  </a:lnTo>
                  <a:lnTo>
                    <a:pt x="135509" y="873074"/>
                  </a:lnTo>
                  <a:lnTo>
                    <a:pt x="85928" y="869137"/>
                  </a:lnTo>
                  <a:lnTo>
                    <a:pt x="36385" y="862736"/>
                  </a:lnTo>
                  <a:lnTo>
                    <a:pt x="0" y="856056"/>
                  </a:lnTo>
                  <a:lnTo>
                    <a:pt x="0" y="1596859"/>
                  </a:lnTo>
                  <a:lnTo>
                    <a:pt x="33172" y="1600428"/>
                  </a:lnTo>
                  <a:lnTo>
                    <a:pt x="69532" y="1603070"/>
                  </a:lnTo>
                  <a:lnTo>
                    <a:pt x="303250" y="1603070"/>
                  </a:lnTo>
                  <a:lnTo>
                    <a:pt x="376682" y="1596745"/>
                  </a:lnTo>
                  <a:lnTo>
                    <a:pt x="425221" y="1590497"/>
                  </a:lnTo>
                  <a:lnTo>
                    <a:pt x="473557" y="1583029"/>
                  </a:lnTo>
                  <a:lnTo>
                    <a:pt x="521627" y="1574139"/>
                  </a:lnTo>
                  <a:lnTo>
                    <a:pt x="569391" y="1563852"/>
                  </a:lnTo>
                  <a:lnTo>
                    <a:pt x="616851" y="1552168"/>
                  </a:lnTo>
                  <a:lnTo>
                    <a:pt x="663968" y="1539201"/>
                  </a:lnTo>
                  <a:lnTo>
                    <a:pt x="710730" y="1524850"/>
                  </a:lnTo>
                  <a:lnTo>
                    <a:pt x="757047" y="1509102"/>
                  </a:lnTo>
                  <a:lnTo>
                    <a:pt x="802982" y="1492097"/>
                  </a:lnTo>
                  <a:lnTo>
                    <a:pt x="848423" y="1473669"/>
                  </a:lnTo>
                  <a:lnTo>
                    <a:pt x="893356" y="1453984"/>
                  </a:lnTo>
                  <a:lnTo>
                    <a:pt x="937793" y="1433055"/>
                  </a:lnTo>
                  <a:lnTo>
                    <a:pt x="981646" y="1410690"/>
                  </a:lnTo>
                  <a:lnTo>
                    <a:pt x="1024940" y="1387043"/>
                  </a:lnTo>
                  <a:lnTo>
                    <a:pt x="1067625" y="1362189"/>
                  </a:lnTo>
                  <a:lnTo>
                    <a:pt x="1109637" y="1336001"/>
                  </a:lnTo>
                  <a:lnTo>
                    <a:pt x="1151001" y="1308569"/>
                  </a:lnTo>
                  <a:lnTo>
                    <a:pt x="1191641" y="1279740"/>
                  </a:lnTo>
                  <a:lnTo>
                    <a:pt x="1231582" y="1249781"/>
                  </a:lnTo>
                  <a:lnTo>
                    <a:pt x="1270622" y="1218666"/>
                  </a:lnTo>
                  <a:lnTo>
                    <a:pt x="1308582" y="1186408"/>
                  </a:lnTo>
                  <a:lnTo>
                    <a:pt x="1345450" y="1153236"/>
                  </a:lnTo>
                  <a:lnTo>
                    <a:pt x="1381379" y="1119035"/>
                  </a:lnTo>
                  <a:lnTo>
                    <a:pt x="1416024" y="1083932"/>
                  </a:lnTo>
                  <a:lnTo>
                    <a:pt x="1449705" y="1047991"/>
                  </a:lnTo>
                  <a:lnTo>
                    <a:pt x="1482318" y="1010958"/>
                  </a:lnTo>
                  <a:lnTo>
                    <a:pt x="1513713" y="973289"/>
                  </a:lnTo>
                  <a:lnTo>
                    <a:pt x="1543939" y="934694"/>
                  </a:lnTo>
                  <a:lnTo>
                    <a:pt x="1573149" y="895197"/>
                  </a:lnTo>
                  <a:lnTo>
                    <a:pt x="1587627" y="874344"/>
                  </a:lnTo>
                  <a:lnTo>
                    <a:pt x="1601089" y="855052"/>
                  </a:lnTo>
                  <a:lnTo>
                    <a:pt x="1627771" y="814082"/>
                  </a:lnTo>
                  <a:lnTo>
                    <a:pt x="1653413" y="772388"/>
                  </a:lnTo>
                  <a:lnTo>
                    <a:pt x="1677670" y="729957"/>
                  </a:lnTo>
                  <a:lnTo>
                    <a:pt x="1700784" y="686892"/>
                  </a:lnTo>
                  <a:lnTo>
                    <a:pt x="1722742" y="643280"/>
                  </a:lnTo>
                  <a:lnTo>
                    <a:pt x="1743316" y="598932"/>
                  </a:lnTo>
                  <a:lnTo>
                    <a:pt x="1762645" y="554126"/>
                  </a:lnTo>
                  <a:lnTo>
                    <a:pt x="1780794" y="508495"/>
                  </a:lnTo>
                  <a:lnTo>
                    <a:pt x="1797545" y="462495"/>
                  </a:lnTo>
                  <a:lnTo>
                    <a:pt x="1812937" y="416052"/>
                  </a:lnTo>
                  <a:lnTo>
                    <a:pt x="1827009" y="369049"/>
                  </a:lnTo>
                  <a:lnTo>
                    <a:pt x="1839836" y="321500"/>
                  </a:lnTo>
                  <a:lnTo>
                    <a:pt x="1851266" y="273773"/>
                  </a:lnTo>
                  <a:lnTo>
                    <a:pt x="1861299" y="225488"/>
                  </a:lnTo>
                  <a:lnTo>
                    <a:pt x="1869948" y="176936"/>
                  </a:lnTo>
                  <a:lnTo>
                    <a:pt x="1877301" y="127838"/>
                  </a:lnTo>
                  <a:lnTo>
                    <a:pt x="1883156" y="78638"/>
                  </a:lnTo>
                  <a:lnTo>
                    <a:pt x="1889226" y="0"/>
                  </a:lnTo>
                  <a:close/>
                </a:path>
              </a:pathLst>
            </a:custGeom>
            <a:solidFill>
              <a:srgbClr val="8080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6242" y="3181853"/>
              <a:ext cx="6889442" cy="3689328"/>
            </a:xfrm>
            <a:custGeom>
              <a:rect l="l" t="t" r="r" b="b"/>
              <a:pathLst>
                <a:path w="16221710" h="8686800">
                  <a:moveTo>
                    <a:pt x="16221438" y="0"/>
                  </a:moveTo>
                  <a:lnTo>
                    <a:pt x="0" y="0"/>
                  </a:lnTo>
                  <a:lnTo>
                    <a:pt x="0" y="7239990"/>
                  </a:lnTo>
                  <a:lnTo>
                    <a:pt x="896" y="7289889"/>
                  </a:lnTo>
                  <a:lnTo>
                    <a:pt x="3465" y="7339687"/>
                  </a:lnTo>
                  <a:lnTo>
                    <a:pt x="7717" y="7389230"/>
                  </a:lnTo>
                  <a:lnTo>
                    <a:pt x="13679" y="7438479"/>
                  </a:lnTo>
                  <a:lnTo>
                    <a:pt x="21287" y="7487381"/>
                  </a:lnTo>
                  <a:lnTo>
                    <a:pt x="30577" y="7535890"/>
                  </a:lnTo>
                  <a:lnTo>
                    <a:pt x="41468" y="7583896"/>
                  </a:lnTo>
                  <a:lnTo>
                    <a:pt x="53967" y="7631546"/>
                  </a:lnTo>
                  <a:lnTo>
                    <a:pt x="68077" y="7678656"/>
                  </a:lnTo>
                  <a:lnTo>
                    <a:pt x="83759" y="7725272"/>
                  </a:lnTo>
                  <a:lnTo>
                    <a:pt x="101013" y="7771239"/>
                  </a:lnTo>
                  <a:lnTo>
                    <a:pt x="119841" y="7816712"/>
                  </a:lnTo>
                  <a:lnTo>
                    <a:pt x="140159" y="7861389"/>
                  </a:lnTo>
                  <a:lnTo>
                    <a:pt x="162022" y="7905472"/>
                  </a:lnTo>
                  <a:lnTo>
                    <a:pt x="185376" y="7948760"/>
                  </a:lnTo>
                  <a:lnTo>
                    <a:pt x="210202" y="7991298"/>
                  </a:lnTo>
                  <a:lnTo>
                    <a:pt x="236491" y="8032986"/>
                  </a:lnTo>
                  <a:lnTo>
                    <a:pt x="264279" y="8073887"/>
                  </a:lnTo>
                  <a:lnTo>
                    <a:pt x="293394" y="8113745"/>
                  </a:lnTo>
                  <a:lnTo>
                    <a:pt x="324008" y="8152854"/>
                  </a:lnTo>
                  <a:lnTo>
                    <a:pt x="356012" y="8190829"/>
                  </a:lnTo>
                  <a:lnTo>
                    <a:pt x="389406" y="8227899"/>
                  </a:lnTo>
                  <a:lnTo>
                    <a:pt x="424199" y="8263835"/>
                  </a:lnTo>
                  <a:lnTo>
                    <a:pt x="460126" y="8298591"/>
                  </a:lnTo>
                  <a:lnTo>
                    <a:pt x="497095" y="8331949"/>
                  </a:lnTo>
                  <a:lnTo>
                    <a:pt x="535170" y="8363953"/>
                  </a:lnTo>
                  <a:lnTo>
                    <a:pt x="574179" y="8394567"/>
                  </a:lnTo>
                  <a:lnTo>
                    <a:pt x="614184" y="8423709"/>
                  </a:lnTo>
                  <a:lnTo>
                    <a:pt x="654939" y="8451470"/>
                  </a:lnTo>
                  <a:lnTo>
                    <a:pt x="696727" y="8477759"/>
                  </a:lnTo>
                  <a:lnTo>
                    <a:pt x="739164" y="8502612"/>
                  </a:lnTo>
                  <a:lnTo>
                    <a:pt x="782452" y="8525939"/>
                  </a:lnTo>
                  <a:lnTo>
                    <a:pt x="826535" y="8547802"/>
                  </a:lnTo>
                  <a:lnTo>
                    <a:pt x="871359" y="8568120"/>
                  </a:lnTo>
                  <a:lnTo>
                    <a:pt x="916686" y="8586947"/>
                  </a:lnTo>
                  <a:lnTo>
                    <a:pt x="962652" y="8604199"/>
                  </a:lnTo>
                  <a:lnTo>
                    <a:pt x="1009269" y="8619880"/>
                  </a:lnTo>
                  <a:lnTo>
                    <a:pt x="1056378" y="8633989"/>
                  </a:lnTo>
                  <a:lnTo>
                    <a:pt x="1104028" y="8646526"/>
                  </a:lnTo>
                  <a:lnTo>
                    <a:pt x="1152144" y="8657420"/>
                  </a:lnTo>
                  <a:lnTo>
                    <a:pt x="1200689" y="8666671"/>
                  </a:lnTo>
                  <a:lnTo>
                    <a:pt x="1249545" y="8674316"/>
                  </a:lnTo>
                  <a:lnTo>
                    <a:pt x="1298694" y="8680245"/>
                  </a:lnTo>
                  <a:lnTo>
                    <a:pt x="1348237" y="8684531"/>
                  </a:lnTo>
                  <a:lnTo>
                    <a:pt x="1391671" y="8686782"/>
                  </a:lnTo>
                  <a:lnTo>
                    <a:pt x="16221438" y="8686782"/>
                  </a:lnTo>
                  <a:lnTo>
                    <a:pt x="162214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89755" y="4055936"/>
            <a:ext cx="5179352" cy="2082798"/>
          </a:xfrm>
          <a:prstGeom prst="rect">
            <a:avLst/>
          </a:prstGeom>
        </p:spPr>
        <p:txBody>
          <a:bodyPr vert="horz" wrap="square" lIns="0" tIns="5124" rIns="0" bIns="0" rtlCol="0">
            <a:spAutoFit/>
          </a:bodyPr>
          <a:lstStyle/>
          <a:p>
            <a:pPr marL="5124" marR="2158" algn="ctr">
              <a:lnSpc>
                <a:spcPct val="118000"/>
              </a:lnSpc>
              <a:spcBef>
                <a:spcPts val="40"/>
              </a:spcBef>
              <a:tabLst>
                <a:tab pos="1176108"/>
                <a:tab pos="1204695"/>
                <a:tab pos="1428536"/>
                <a:tab pos="1491373"/>
                <a:tab pos="2290188"/>
                <a:tab pos="2611925"/>
                <a:tab pos="2681235"/>
                <a:tab pos="4327409"/>
              </a:tabLst>
            </a:pPr>
            <a:r>
              <a:rPr sz="1423" b="1" spc="-38">
                <a:solidFill>
                  <a:srgbClr val="25306E"/>
                </a:solidFill>
                <a:latin typeface="Tahoma"/>
                <a:cs typeface="Tahoma"/>
              </a:rPr>
              <a:t>In </a:t>
            </a:r>
            <a:r>
              <a:rPr sz="1423" b="1" spc="38">
                <a:solidFill>
                  <a:srgbClr val="25306E"/>
                </a:solidFill>
                <a:latin typeface="Tahoma"/>
                <a:cs typeface="Tahoma"/>
              </a:rPr>
              <a:t>conclusion, </a:t>
            </a:r>
            <a:r>
              <a:rPr sz="1423" b="1" spc="51">
                <a:solidFill>
                  <a:srgbClr val="25306E"/>
                </a:solidFill>
                <a:latin typeface="Tahoma"/>
                <a:cs typeface="Tahoma"/>
              </a:rPr>
              <a:t>optimizing </a:t>
            </a:r>
            <a:r>
              <a:rPr sz="1423" b="1" spc="45">
                <a:solidFill>
                  <a:srgbClr val="25306E"/>
                </a:solidFill>
                <a:latin typeface="Tahoma"/>
                <a:cs typeface="Tahoma"/>
              </a:rPr>
              <a:t>energy </a:t>
            </a:r>
            <a:r>
              <a:rPr sz="1423" b="1" spc="51">
                <a:solidFill>
                  <a:srgbClr val="25306E"/>
                </a:solidFill>
                <a:latin typeface="Tahoma"/>
                <a:cs typeface="Tahoma"/>
              </a:rPr>
              <a:t>efﬁciency </a:t>
            </a:r>
            <a:r>
              <a:rPr sz="1423" b="1" spc="6">
                <a:solidFill>
                  <a:srgbClr val="25306E"/>
                </a:solidFill>
                <a:latin typeface="Tahoma"/>
                <a:cs typeface="Tahoma"/>
              </a:rPr>
              <a:t>is </a:t>
            </a:r>
            <a:r>
              <a:rPr sz="1423" b="1" spc="-2">
                <a:solidFill>
                  <a:srgbClr val="25306E"/>
                </a:solidFill>
                <a:latin typeface="Tahoma"/>
                <a:cs typeface="Tahoma"/>
              </a:rPr>
              <a:t>a </a:t>
            </a:r>
            <a:r>
              <a:rPr sz="1423" b="1" spc="32">
                <a:solidFill>
                  <a:srgbClr val="25306E"/>
                </a:solidFill>
                <a:latin typeface="Tahoma"/>
                <a:cs typeface="Tahoma"/>
              </a:rPr>
              <a:t>crucial  </a:t>
            </a:r>
            <a:r>
              <a:rPr sz="1423" b="1" spc="66">
                <a:solidFill>
                  <a:srgbClr val="25306E"/>
                </a:solidFill>
                <a:latin typeface="Tahoma"/>
                <a:cs typeface="Tahoma"/>
              </a:rPr>
              <a:t>component</a:t>
            </a:r>
            <a:r>
              <a:rPr sz="1423" spc="66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423" b="1" spc="15">
                <a:solidFill>
                  <a:srgbClr val="25306E"/>
                </a:solidFill>
                <a:latin typeface="Tahoma"/>
                <a:cs typeface="Tahoma"/>
              </a:rPr>
              <a:t>of </a:t>
            </a:r>
            <a:r>
              <a:rPr sz="1423" b="1" spc="28">
                <a:solidFill>
                  <a:srgbClr val="25306E"/>
                </a:solidFill>
                <a:latin typeface="Tahoma"/>
                <a:cs typeface="Tahoma"/>
              </a:rPr>
              <a:t>any organization's </a:t>
            </a:r>
            <a:r>
              <a:rPr sz="1423" b="1" spc="25">
                <a:solidFill>
                  <a:srgbClr val="25306E"/>
                </a:solidFill>
                <a:latin typeface="Tahoma"/>
                <a:cs typeface="Tahoma"/>
              </a:rPr>
              <a:t>sustainability  </a:t>
            </a:r>
            <a:r>
              <a:rPr sz="1423" b="1" spc="15">
                <a:solidFill>
                  <a:srgbClr val="25306E"/>
                </a:solidFill>
                <a:latin typeface="Tahoma"/>
                <a:cs typeface="Tahoma"/>
              </a:rPr>
              <a:t>strategy.</a:t>
            </a:r>
            <a:r>
              <a:rPr sz="1423" b="1" spc="42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34">
                <a:solidFill>
                  <a:srgbClr val="25306E"/>
                </a:solidFill>
                <a:latin typeface="Tahoma"/>
                <a:cs typeface="Tahoma"/>
              </a:rPr>
              <a:t>By</a:t>
            </a:r>
            <a:r>
              <a:rPr sz="1423" spc="34">
                <a:solidFill>
                  <a:srgbClr val="25306E"/>
                </a:solidFill>
                <a:latin typeface="Times New Roman"/>
                <a:cs typeface="Times New Roman"/>
              </a:rPr>
              <a:t>		</a:t>
            </a:r>
            <a:r>
              <a:rPr sz="1423" b="1" spc="47">
                <a:solidFill>
                  <a:srgbClr val="25306E"/>
                </a:solidFill>
                <a:latin typeface="Tahoma"/>
                <a:cs typeface="Tahoma"/>
              </a:rPr>
              <a:t>measuring</a:t>
            </a:r>
            <a:r>
              <a:rPr sz="1423" spc="47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423" b="1" spc="45">
                <a:solidFill>
                  <a:srgbClr val="25306E"/>
                </a:solidFill>
                <a:latin typeface="Tahoma"/>
                <a:cs typeface="Tahoma"/>
              </a:rPr>
              <a:t>energy </a:t>
            </a:r>
            <a:r>
              <a:rPr sz="1423" b="1" spc="48">
                <a:solidFill>
                  <a:srgbClr val="25306E"/>
                </a:solidFill>
                <a:latin typeface="Tahoma"/>
                <a:cs typeface="Tahoma"/>
              </a:rPr>
              <a:t>consumption,  </a:t>
            </a:r>
            <a:r>
              <a:rPr sz="1423" b="1" spc="57">
                <a:solidFill>
                  <a:srgbClr val="25306E"/>
                </a:solidFill>
                <a:latin typeface="Tahoma"/>
                <a:cs typeface="Tahoma"/>
              </a:rPr>
              <a:t>implementing</a:t>
            </a:r>
            <a:r>
              <a:rPr sz="1423" spc="57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423" b="1" spc="40">
                <a:solidFill>
                  <a:srgbClr val="25306E"/>
                </a:solidFill>
                <a:latin typeface="Tahoma"/>
                <a:cs typeface="Tahoma"/>
              </a:rPr>
              <a:t>energy-efﬁcient</a:t>
            </a:r>
            <a:r>
              <a:rPr sz="1423" b="1" spc="153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42">
                <a:solidFill>
                  <a:srgbClr val="25306E"/>
                </a:solidFill>
                <a:latin typeface="Tahoma"/>
                <a:cs typeface="Tahoma"/>
              </a:rPr>
              <a:t>technologies</a:t>
            </a:r>
            <a:r>
              <a:rPr sz="1423" spc="42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423" b="1" spc="45">
                <a:solidFill>
                  <a:srgbClr val="25306E"/>
                </a:solidFill>
                <a:latin typeface="Tahoma"/>
                <a:cs typeface="Tahoma"/>
              </a:rPr>
              <a:t>and  </a:t>
            </a:r>
            <a:r>
              <a:rPr sz="1423" b="1" spc="21">
                <a:solidFill>
                  <a:srgbClr val="25306E"/>
                </a:solidFill>
                <a:latin typeface="Tahoma"/>
                <a:cs typeface="Tahoma"/>
              </a:rPr>
              <a:t>strategies,</a:t>
            </a:r>
            <a:r>
              <a:rPr sz="1423" b="1" spc="102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47">
                <a:solidFill>
                  <a:srgbClr val="25306E"/>
                </a:solidFill>
                <a:latin typeface="Tahoma"/>
                <a:cs typeface="Tahoma"/>
              </a:rPr>
              <a:t>and</a:t>
            </a:r>
            <a:r>
              <a:rPr sz="1423" spc="47">
                <a:solidFill>
                  <a:srgbClr val="25306E"/>
                </a:solidFill>
                <a:latin typeface="Times New Roman"/>
                <a:cs typeface="Times New Roman"/>
              </a:rPr>
              <a:t>		</a:t>
            </a:r>
            <a:r>
              <a:rPr sz="1423" b="1" spc="42">
                <a:solidFill>
                  <a:srgbClr val="25306E"/>
                </a:solidFill>
                <a:latin typeface="Tahoma"/>
                <a:cs typeface="Tahoma"/>
              </a:rPr>
              <a:t>considering</a:t>
            </a:r>
            <a:r>
              <a:rPr sz="1423" spc="42">
                <a:solidFill>
                  <a:srgbClr val="25306E"/>
                </a:solidFill>
                <a:latin typeface="Times New Roman"/>
                <a:cs typeface="Times New Roman"/>
              </a:rPr>
              <a:t>		</a:t>
            </a:r>
            <a:r>
              <a:rPr sz="1423" b="1" spc="38">
                <a:solidFill>
                  <a:srgbClr val="25306E"/>
                </a:solidFill>
                <a:latin typeface="Tahoma"/>
                <a:cs typeface="Tahoma"/>
              </a:rPr>
              <a:t>renewable </a:t>
            </a:r>
            <a:r>
              <a:rPr sz="1423" b="1" spc="45">
                <a:solidFill>
                  <a:srgbClr val="25306E"/>
                </a:solidFill>
                <a:latin typeface="Tahoma"/>
                <a:cs typeface="Tahoma"/>
              </a:rPr>
              <a:t>energy  </a:t>
            </a:r>
            <a:r>
              <a:rPr sz="1423" b="1" spc="23">
                <a:solidFill>
                  <a:srgbClr val="25306E"/>
                </a:solidFill>
                <a:latin typeface="Tahoma"/>
                <a:cs typeface="Tahoma"/>
              </a:rPr>
              <a:t>sources,</a:t>
            </a:r>
            <a:r>
              <a:rPr sz="1423" b="1" spc="9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36">
                <a:solidFill>
                  <a:srgbClr val="25306E"/>
                </a:solidFill>
                <a:latin typeface="Tahoma"/>
                <a:cs typeface="Tahoma"/>
              </a:rPr>
              <a:t>organizations</a:t>
            </a:r>
            <a:r>
              <a:rPr sz="1423" b="1" spc="104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40">
                <a:solidFill>
                  <a:srgbClr val="25306E"/>
                </a:solidFill>
                <a:latin typeface="Tahoma"/>
                <a:cs typeface="Tahoma"/>
              </a:rPr>
              <a:t>can</a:t>
            </a:r>
            <a:r>
              <a:rPr sz="1423" spc="40">
                <a:solidFill>
                  <a:srgbClr val="25306E"/>
                </a:solidFill>
                <a:latin typeface="Times New Roman"/>
                <a:cs typeface="Times New Roman"/>
              </a:rPr>
              <a:t>	</a:t>
            </a:r>
            <a:r>
              <a:rPr sz="1423" b="1" spc="48">
                <a:solidFill>
                  <a:srgbClr val="25306E"/>
                </a:solidFill>
                <a:latin typeface="Tahoma"/>
                <a:cs typeface="Tahoma"/>
              </a:rPr>
              <a:t>reduce </a:t>
            </a:r>
            <a:r>
              <a:rPr sz="1423" b="1" spc="19">
                <a:solidFill>
                  <a:srgbClr val="25306E"/>
                </a:solidFill>
                <a:latin typeface="Tahoma"/>
                <a:cs typeface="Tahoma"/>
              </a:rPr>
              <a:t>costs, </a:t>
            </a:r>
            <a:r>
              <a:rPr sz="1423" b="1" spc="21">
                <a:solidFill>
                  <a:srgbClr val="25306E"/>
                </a:solidFill>
                <a:latin typeface="Tahoma"/>
                <a:cs typeface="Tahoma"/>
              </a:rPr>
              <a:t>lower </a:t>
            </a:r>
            <a:r>
              <a:rPr sz="1423" b="1" spc="25">
                <a:solidFill>
                  <a:srgbClr val="25306E"/>
                </a:solidFill>
                <a:latin typeface="Tahoma"/>
                <a:cs typeface="Tahoma"/>
              </a:rPr>
              <a:t>their  </a:t>
            </a:r>
            <a:r>
              <a:rPr sz="1423" b="1" spc="40">
                <a:solidFill>
                  <a:srgbClr val="25306E"/>
                </a:solidFill>
                <a:latin typeface="Tahoma"/>
                <a:cs typeface="Tahoma"/>
              </a:rPr>
              <a:t>environmental </a:t>
            </a:r>
            <a:r>
              <a:rPr sz="1423" b="1" spc="36">
                <a:solidFill>
                  <a:srgbClr val="25306E"/>
                </a:solidFill>
                <a:latin typeface="Tahoma"/>
                <a:cs typeface="Tahoma"/>
              </a:rPr>
              <a:t>impact, </a:t>
            </a:r>
            <a:r>
              <a:rPr sz="1423" b="1" spc="47">
                <a:solidFill>
                  <a:srgbClr val="25306E"/>
                </a:solidFill>
                <a:latin typeface="Tahoma"/>
                <a:cs typeface="Tahoma"/>
              </a:rPr>
              <a:t>and </a:t>
            </a:r>
            <a:r>
              <a:rPr sz="1423" b="1" spc="36">
                <a:solidFill>
                  <a:srgbClr val="25306E"/>
                </a:solidFill>
                <a:latin typeface="Tahoma"/>
                <a:cs typeface="Tahoma"/>
              </a:rPr>
              <a:t>improve </a:t>
            </a:r>
            <a:r>
              <a:rPr sz="1423" b="1" spc="25">
                <a:solidFill>
                  <a:srgbClr val="25306E"/>
                </a:solidFill>
                <a:latin typeface="Tahoma"/>
                <a:cs typeface="Tahoma"/>
              </a:rPr>
              <a:t>their</a:t>
            </a:r>
            <a:r>
              <a:rPr sz="1423" b="1" spc="121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30">
                <a:solidFill>
                  <a:srgbClr val="25306E"/>
                </a:solidFill>
                <a:latin typeface="Tahoma"/>
                <a:cs typeface="Tahoma"/>
              </a:rPr>
              <a:t>reputation.</a:t>
            </a:r>
            <a:endParaRPr sz="1423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10"/>
              </a:spcBef>
            </a:pPr>
            <a:r>
              <a:rPr sz="1423" b="1" spc="42">
                <a:solidFill>
                  <a:srgbClr val="25306E"/>
                </a:solidFill>
                <a:latin typeface="Tahoma"/>
                <a:cs typeface="Tahoma"/>
              </a:rPr>
              <a:t>Thank </a:t>
            </a:r>
            <a:r>
              <a:rPr sz="1423" b="1" spc="28">
                <a:solidFill>
                  <a:srgbClr val="25306E"/>
                </a:solidFill>
                <a:latin typeface="Tahoma"/>
                <a:cs typeface="Tahoma"/>
              </a:rPr>
              <a:t>you </a:t>
            </a:r>
            <a:r>
              <a:rPr sz="1423" b="1" spc="11">
                <a:solidFill>
                  <a:srgbClr val="25306E"/>
                </a:solidFill>
                <a:latin typeface="Tahoma"/>
                <a:cs typeface="Tahoma"/>
              </a:rPr>
              <a:t>for </a:t>
            </a:r>
            <a:r>
              <a:rPr sz="1423" b="1" spc="28">
                <a:solidFill>
                  <a:srgbClr val="25306E"/>
                </a:solidFill>
                <a:latin typeface="Tahoma"/>
                <a:cs typeface="Tahoma"/>
              </a:rPr>
              <a:t>joining our</a:t>
            </a:r>
            <a:r>
              <a:rPr sz="1423" b="1" spc="55">
                <a:solidFill>
                  <a:srgbClr val="25306E"/>
                </a:solidFill>
                <a:latin typeface="Tahoma"/>
                <a:cs typeface="Tahoma"/>
              </a:rPr>
              <a:t> </a:t>
            </a:r>
            <a:r>
              <a:rPr sz="1423" b="1" spc="30">
                <a:solidFill>
                  <a:srgbClr val="25306E"/>
                </a:solidFill>
                <a:latin typeface="Tahoma"/>
                <a:cs typeface="Tahoma"/>
              </a:rPr>
              <a:t>presentation!</a:t>
            </a:r>
            <a:endParaRPr sz="1423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9896" y="3582026"/>
            <a:ext cx="1354911" cy="98617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1486" spc="38">
                <a:solidFill>
                  <a:srgbClr val="FABB00"/>
                </a:solidFill>
                <a:latin typeface="Tahoma"/>
                <a:cs typeface="Tahoma"/>
              </a:rPr>
              <a:t>CONCLUSION</a:t>
            </a:r>
            <a:endParaRPr sz="1486">
              <a:latin typeface="Tahoma"/>
              <a:cs typeface="Tahoma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0" y="2842048"/>
            <a:ext cx="1363002" cy="1124058"/>
          </a:xfrm>
          <a:custGeom>
            <a:rect l="l" t="t" r="r" b="b"/>
            <a:pathLst>
              <a:path w="3209290" h="2646680">
                <a:moveTo>
                  <a:pt x="3209290" y="256032"/>
                </a:moveTo>
                <a:lnTo>
                  <a:pt x="3208782" y="211226"/>
                </a:lnTo>
                <a:lnTo>
                  <a:pt x="3207397" y="166230"/>
                </a:lnTo>
                <a:lnTo>
                  <a:pt x="3205111" y="121246"/>
                </a:lnTo>
                <a:lnTo>
                  <a:pt x="3202038" y="76352"/>
                </a:lnTo>
                <a:lnTo>
                  <a:pt x="3194824" y="0"/>
                </a:lnTo>
                <a:lnTo>
                  <a:pt x="2751696" y="0"/>
                </a:lnTo>
                <a:lnTo>
                  <a:pt x="2755519" y="29171"/>
                </a:lnTo>
                <a:lnTo>
                  <a:pt x="2760345" y="74155"/>
                </a:lnTo>
                <a:lnTo>
                  <a:pt x="2764155" y="119138"/>
                </a:lnTo>
                <a:lnTo>
                  <a:pt x="2766949" y="164045"/>
                </a:lnTo>
                <a:lnTo>
                  <a:pt x="2768727" y="209029"/>
                </a:lnTo>
                <a:lnTo>
                  <a:pt x="2769336" y="254012"/>
                </a:lnTo>
                <a:lnTo>
                  <a:pt x="2768981" y="298919"/>
                </a:lnTo>
                <a:lnTo>
                  <a:pt x="2767698" y="343903"/>
                </a:lnTo>
                <a:lnTo>
                  <a:pt x="2765298" y="388708"/>
                </a:lnTo>
                <a:lnTo>
                  <a:pt x="2761869" y="433425"/>
                </a:lnTo>
                <a:lnTo>
                  <a:pt x="2757411" y="478142"/>
                </a:lnTo>
                <a:lnTo>
                  <a:pt x="2751836" y="522579"/>
                </a:lnTo>
                <a:lnTo>
                  <a:pt x="2745333" y="567016"/>
                </a:lnTo>
                <a:lnTo>
                  <a:pt x="2737866" y="611276"/>
                </a:lnTo>
                <a:lnTo>
                  <a:pt x="2729331" y="655256"/>
                </a:lnTo>
                <a:lnTo>
                  <a:pt x="2719832" y="699058"/>
                </a:lnTo>
                <a:lnTo>
                  <a:pt x="2709291" y="742772"/>
                </a:lnTo>
                <a:lnTo>
                  <a:pt x="2697721" y="786104"/>
                </a:lnTo>
                <a:lnTo>
                  <a:pt x="2685288" y="829271"/>
                </a:lnTo>
                <a:lnTo>
                  <a:pt x="2671686" y="872147"/>
                </a:lnTo>
                <a:lnTo>
                  <a:pt x="2657221" y="914768"/>
                </a:lnTo>
                <a:lnTo>
                  <a:pt x="2641714" y="957008"/>
                </a:lnTo>
                <a:lnTo>
                  <a:pt x="2625217" y="998982"/>
                </a:lnTo>
                <a:lnTo>
                  <a:pt x="2607678" y="1040498"/>
                </a:lnTo>
                <a:lnTo>
                  <a:pt x="2589276" y="1081735"/>
                </a:lnTo>
                <a:lnTo>
                  <a:pt x="2569705" y="1122514"/>
                </a:lnTo>
                <a:lnTo>
                  <a:pt x="2549385" y="1163015"/>
                </a:lnTo>
                <a:lnTo>
                  <a:pt x="2527922" y="1203020"/>
                </a:lnTo>
                <a:lnTo>
                  <a:pt x="2505595" y="1242529"/>
                </a:lnTo>
                <a:lnTo>
                  <a:pt x="2482202" y="1281645"/>
                </a:lnTo>
                <a:lnTo>
                  <a:pt x="2457945" y="1320253"/>
                </a:lnTo>
                <a:lnTo>
                  <a:pt x="2432685" y="1358366"/>
                </a:lnTo>
                <a:lnTo>
                  <a:pt x="2406510" y="1395945"/>
                </a:lnTo>
                <a:lnTo>
                  <a:pt x="2379332" y="1433055"/>
                </a:lnTo>
                <a:lnTo>
                  <a:pt x="2351151" y="1469478"/>
                </a:lnTo>
                <a:lnTo>
                  <a:pt x="2322182" y="1505419"/>
                </a:lnTo>
                <a:lnTo>
                  <a:pt x="2292096" y="1540738"/>
                </a:lnTo>
                <a:lnTo>
                  <a:pt x="2261095" y="1575536"/>
                </a:lnTo>
                <a:lnTo>
                  <a:pt x="2229231" y="1609572"/>
                </a:lnTo>
                <a:lnTo>
                  <a:pt x="2196452" y="1642973"/>
                </a:lnTo>
                <a:lnTo>
                  <a:pt x="2162695" y="1675726"/>
                </a:lnTo>
                <a:lnTo>
                  <a:pt x="2128012" y="1707870"/>
                </a:lnTo>
                <a:lnTo>
                  <a:pt x="2092325" y="1739226"/>
                </a:lnTo>
                <a:lnTo>
                  <a:pt x="2055749" y="1769846"/>
                </a:lnTo>
                <a:lnTo>
                  <a:pt x="2018284" y="1799805"/>
                </a:lnTo>
                <a:lnTo>
                  <a:pt x="1979917" y="1828888"/>
                </a:lnTo>
                <a:lnTo>
                  <a:pt x="1940814" y="1857108"/>
                </a:lnTo>
                <a:lnTo>
                  <a:pt x="1901304" y="1884146"/>
                </a:lnTo>
                <a:lnTo>
                  <a:pt x="1861299" y="1910181"/>
                </a:lnTo>
                <a:lnTo>
                  <a:pt x="1820938" y="1935073"/>
                </a:lnTo>
                <a:lnTo>
                  <a:pt x="1780032" y="1958835"/>
                </a:lnTo>
                <a:lnTo>
                  <a:pt x="1738884" y="1981542"/>
                </a:lnTo>
                <a:lnTo>
                  <a:pt x="1697202" y="2003120"/>
                </a:lnTo>
                <a:lnTo>
                  <a:pt x="1655305" y="2023694"/>
                </a:lnTo>
                <a:lnTo>
                  <a:pt x="1613014" y="2043125"/>
                </a:lnTo>
                <a:lnTo>
                  <a:pt x="1570482" y="2061552"/>
                </a:lnTo>
                <a:lnTo>
                  <a:pt x="1527683" y="2078850"/>
                </a:lnTo>
                <a:lnTo>
                  <a:pt x="1484503" y="2095093"/>
                </a:lnTo>
                <a:lnTo>
                  <a:pt x="1441170" y="2110206"/>
                </a:lnTo>
                <a:lnTo>
                  <a:pt x="1397495" y="2124278"/>
                </a:lnTo>
                <a:lnTo>
                  <a:pt x="1353693" y="2137245"/>
                </a:lnTo>
                <a:lnTo>
                  <a:pt x="1309624" y="2149183"/>
                </a:lnTo>
                <a:lnTo>
                  <a:pt x="1265440" y="2160105"/>
                </a:lnTo>
                <a:lnTo>
                  <a:pt x="1221079" y="2169896"/>
                </a:lnTo>
                <a:lnTo>
                  <a:pt x="1176566" y="2178647"/>
                </a:lnTo>
                <a:lnTo>
                  <a:pt x="1131925" y="2186394"/>
                </a:lnTo>
                <a:lnTo>
                  <a:pt x="1087196" y="2192998"/>
                </a:lnTo>
                <a:lnTo>
                  <a:pt x="1042377" y="2198713"/>
                </a:lnTo>
                <a:lnTo>
                  <a:pt x="997470" y="2203285"/>
                </a:lnTo>
                <a:lnTo>
                  <a:pt x="952538" y="2206714"/>
                </a:lnTo>
                <a:lnTo>
                  <a:pt x="907605" y="2209254"/>
                </a:lnTo>
                <a:lnTo>
                  <a:pt x="862634" y="2210651"/>
                </a:lnTo>
                <a:lnTo>
                  <a:pt x="817664" y="2211044"/>
                </a:lnTo>
                <a:lnTo>
                  <a:pt x="772731" y="2210397"/>
                </a:lnTo>
                <a:lnTo>
                  <a:pt x="727875" y="2208758"/>
                </a:lnTo>
                <a:lnTo>
                  <a:pt x="683082" y="2206079"/>
                </a:lnTo>
                <a:lnTo>
                  <a:pt x="638365" y="2202396"/>
                </a:lnTo>
                <a:lnTo>
                  <a:pt x="593750" y="2197722"/>
                </a:lnTo>
                <a:lnTo>
                  <a:pt x="549236" y="2191855"/>
                </a:lnTo>
                <a:lnTo>
                  <a:pt x="504875" y="2185149"/>
                </a:lnTo>
                <a:lnTo>
                  <a:pt x="460692" y="2177389"/>
                </a:lnTo>
                <a:lnTo>
                  <a:pt x="416687" y="2168614"/>
                </a:lnTo>
                <a:lnTo>
                  <a:pt x="372897" y="2158708"/>
                </a:lnTo>
                <a:lnTo>
                  <a:pt x="329323" y="2147925"/>
                </a:lnTo>
                <a:lnTo>
                  <a:pt x="285953" y="2136102"/>
                </a:lnTo>
                <a:lnTo>
                  <a:pt x="242887" y="2123275"/>
                </a:lnTo>
                <a:lnTo>
                  <a:pt x="200050" y="2109559"/>
                </a:lnTo>
                <a:lnTo>
                  <a:pt x="157518" y="2094699"/>
                </a:lnTo>
                <a:lnTo>
                  <a:pt x="115328" y="2078951"/>
                </a:lnTo>
                <a:lnTo>
                  <a:pt x="73431" y="2062200"/>
                </a:lnTo>
                <a:lnTo>
                  <a:pt x="31927" y="2044407"/>
                </a:lnTo>
                <a:lnTo>
                  <a:pt x="0" y="2029802"/>
                </a:lnTo>
                <a:lnTo>
                  <a:pt x="0" y="2505291"/>
                </a:lnTo>
                <a:lnTo>
                  <a:pt x="73431" y="2530945"/>
                </a:lnTo>
                <a:lnTo>
                  <a:pt x="116217" y="2544546"/>
                </a:lnTo>
                <a:lnTo>
                  <a:pt x="159258" y="2557373"/>
                </a:lnTo>
                <a:lnTo>
                  <a:pt x="202514" y="2569299"/>
                </a:lnTo>
                <a:lnTo>
                  <a:pt x="245948" y="2580475"/>
                </a:lnTo>
                <a:lnTo>
                  <a:pt x="289560" y="2590914"/>
                </a:lnTo>
                <a:lnTo>
                  <a:pt x="333387" y="2600414"/>
                </a:lnTo>
                <a:lnTo>
                  <a:pt x="377329" y="2609202"/>
                </a:lnTo>
                <a:lnTo>
                  <a:pt x="421436" y="2617051"/>
                </a:lnTo>
                <a:lnTo>
                  <a:pt x="465696" y="2624163"/>
                </a:lnTo>
                <a:lnTo>
                  <a:pt x="510057" y="2630386"/>
                </a:lnTo>
                <a:lnTo>
                  <a:pt x="554532" y="2635847"/>
                </a:lnTo>
                <a:lnTo>
                  <a:pt x="599109" y="2640419"/>
                </a:lnTo>
                <a:lnTo>
                  <a:pt x="643788" y="2644241"/>
                </a:lnTo>
                <a:lnTo>
                  <a:pt x="682371" y="2646629"/>
                </a:lnTo>
                <a:lnTo>
                  <a:pt x="963295" y="2646629"/>
                </a:lnTo>
                <a:lnTo>
                  <a:pt x="1002614" y="2644102"/>
                </a:lnTo>
                <a:lnTo>
                  <a:pt x="1047521" y="2640304"/>
                </a:lnTo>
                <a:lnTo>
                  <a:pt x="1092314" y="2635593"/>
                </a:lnTo>
                <a:lnTo>
                  <a:pt x="1137094" y="2630132"/>
                </a:lnTo>
                <a:lnTo>
                  <a:pt x="1181823" y="2623769"/>
                </a:lnTo>
                <a:lnTo>
                  <a:pt x="1226439" y="2616555"/>
                </a:lnTo>
                <a:lnTo>
                  <a:pt x="1271016" y="2608554"/>
                </a:lnTo>
                <a:lnTo>
                  <a:pt x="1315440" y="2599525"/>
                </a:lnTo>
                <a:lnTo>
                  <a:pt x="1359776" y="2589771"/>
                </a:lnTo>
                <a:lnTo>
                  <a:pt x="1403845" y="2579090"/>
                </a:lnTo>
                <a:lnTo>
                  <a:pt x="1447927" y="2567660"/>
                </a:lnTo>
                <a:lnTo>
                  <a:pt x="1491856" y="2555189"/>
                </a:lnTo>
                <a:lnTo>
                  <a:pt x="1535544" y="2542006"/>
                </a:lnTo>
                <a:lnTo>
                  <a:pt x="1579118" y="2527897"/>
                </a:lnTo>
                <a:lnTo>
                  <a:pt x="1622552" y="2512898"/>
                </a:lnTo>
                <a:lnTo>
                  <a:pt x="1665732" y="2497036"/>
                </a:lnTo>
                <a:lnTo>
                  <a:pt x="1708632" y="2480284"/>
                </a:lnTo>
                <a:lnTo>
                  <a:pt x="1751317" y="2462746"/>
                </a:lnTo>
                <a:lnTo>
                  <a:pt x="1793862" y="2444216"/>
                </a:lnTo>
                <a:lnTo>
                  <a:pt x="1836039" y="2424785"/>
                </a:lnTo>
                <a:lnTo>
                  <a:pt x="1877949" y="2404605"/>
                </a:lnTo>
                <a:lnTo>
                  <a:pt x="1919592" y="2383498"/>
                </a:lnTo>
                <a:lnTo>
                  <a:pt x="1960994" y="2361412"/>
                </a:lnTo>
                <a:lnTo>
                  <a:pt x="2002142" y="2338552"/>
                </a:lnTo>
                <a:lnTo>
                  <a:pt x="2042922" y="2314803"/>
                </a:lnTo>
                <a:lnTo>
                  <a:pt x="2083295" y="2290013"/>
                </a:lnTo>
                <a:lnTo>
                  <a:pt x="2123440" y="2264511"/>
                </a:lnTo>
                <a:lnTo>
                  <a:pt x="2163191" y="2237968"/>
                </a:lnTo>
                <a:lnTo>
                  <a:pt x="2201913" y="2211044"/>
                </a:lnTo>
                <a:lnTo>
                  <a:pt x="2241562" y="2182330"/>
                </a:lnTo>
                <a:lnTo>
                  <a:pt x="2280031" y="2153386"/>
                </a:lnTo>
                <a:lnTo>
                  <a:pt x="2317610" y="2123668"/>
                </a:lnTo>
                <a:lnTo>
                  <a:pt x="2354580" y="2093417"/>
                </a:lnTo>
                <a:lnTo>
                  <a:pt x="2390762" y="2062556"/>
                </a:lnTo>
                <a:lnTo>
                  <a:pt x="2426195" y="2031199"/>
                </a:lnTo>
                <a:lnTo>
                  <a:pt x="2460879" y="1999081"/>
                </a:lnTo>
                <a:lnTo>
                  <a:pt x="2494775" y="1966544"/>
                </a:lnTo>
                <a:lnTo>
                  <a:pt x="2527922" y="1933397"/>
                </a:lnTo>
                <a:lnTo>
                  <a:pt x="2560320" y="1899754"/>
                </a:lnTo>
                <a:lnTo>
                  <a:pt x="2591930" y="1865464"/>
                </a:lnTo>
                <a:lnTo>
                  <a:pt x="2622791" y="1830819"/>
                </a:lnTo>
                <a:lnTo>
                  <a:pt x="2652903" y="1795627"/>
                </a:lnTo>
                <a:lnTo>
                  <a:pt x="2682227" y="1759953"/>
                </a:lnTo>
                <a:lnTo>
                  <a:pt x="2710802" y="1723732"/>
                </a:lnTo>
                <a:lnTo>
                  <a:pt x="2738628" y="1687156"/>
                </a:lnTo>
                <a:lnTo>
                  <a:pt x="2765666" y="1650072"/>
                </a:lnTo>
                <a:lnTo>
                  <a:pt x="2791841" y="1612506"/>
                </a:lnTo>
                <a:lnTo>
                  <a:pt x="2817342" y="1574495"/>
                </a:lnTo>
                <a:lnTo>
                  <a:pt x="2841993" y="1536166"/>
                </a:lnTo>
                <a:lnTo>
                  <a:pt x="2865882" y="1497418"/>
                </a:lnTo>
                <a:lnTo>
                  <a:pt x="2888996" y="1458302"/>
                </a:lnTo>
                <a:lnTo>
                  <a:pt x="2911360" y="1418805"/>
                </a:lnTo>
                <a:lnTo>
                  <a:pt x="2932785" y="1378940"/>
                </a:lnTo>
                <a:lnTo>
                  <a:pt x="2953651" y="1338681"/>
                </a:lnTo>
                <a:lnTo>
                  <a:pt x="2973578" y="1298181"/>
                </a:lnTo>
                <a:lnTo>
                  <a:pt x="2992615" y="1257274"/>
                </a:lnTo>
                <a:lnTo>
                  <a:pt x="3011043" y="1215986"/>
                </a:lnTo>
                <a:lnTo>
                  <a:pt x="3028556" y="1174584"/>
                </a:lnTo>
                <a:lnTo>
                  <a:pt x="3045333" y="1132751"/>
                </a:lnTo>
                <a:lnTo>
                  <a:pt x="3061335" y="1090688"/>
                </a:lnTo>
                <a:lnTo>
                  <a:pt x="3076448" y="1048359"/>
                </a:lnTo>
                <a:lnTo>
                  <a:pt x="3090811" y="1005840"/>
                </a:lnTo>
                <a:lnTo>
                  <a:pt x="3104235" y="962952"/>
                </a:lnTo>
                <a:lnTo>
                  <a:pt x="3117100" y="919975"/>
                </a:lnTo>
                <a:lnTo>
                  <a:pt x="3128886" y="876630"/>
                </a:lnTo>
                <a:lnTo>
                  <a:pt x="3140062" y="833196"/>
                </a:lnTo>
                <a:lnTo>
                  <a:pt x="3150349" y="789673"/>
                </a:lnTo>
                <a:lnTo>
                  <a:pt x="3159747" y="745782"/>
                </a:lnTo>
                <a:lnTo>
                  <a:pt x="3168396" y="701890"/>
                </a:lnTo>
                <a:lnTo>
                  <a:pt x="3176244" y="657720"/>
                </a:lnTo>
                <a:lnTo>
                  <a:pt x="3183255" y="613562"/>
                </a:lnTo>
                <a:lnTo>
                  <a:pt x="3189351" y="569036"/>
                </a:lnTo>
                <a:lnTo>
                  <a:pt x="3194685" y="524586"/>
                </a:lnTo>
                <a:lnTo>
                  <a:pt x="3199257" y="480060"/>
                </a:lnTo>
                <a:lnTo>
                  <a:pt x="3202927" y="435343"/>
                </a:lnTo>
                <a:lnTo>
                  <a:pt x="3205721" y="390626"/>
                </a:lnTo>
                <a:lnTo>
                  <a:pt x="3207753" y="345732"/>
                </a:lnTo>
                <a:lnTo>
                  <a:pt x="3208896" y="300926"/>
                </a:lnTo>
                <a:lnTo>
                  <a:pt x="3209290" y="256032"/>
                </a:lnTo>
                <a:close/>
              </a:path>
            </a:pathLst>
          </a:custGeom>
          <a:solidFill>
            <a:srgbClr val="8080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1290" y="3166319"/>
            <a:ext cx="7165915" cy="4044822"/>
            <a:chOff x="601290" y="3166319"/>
            <a:chExt cx="7165915" cy="4044822"/>
          </a:xfrm>
        </p:grpSpPr>
        <p:sp>
          <p:nvSpPr>
            <p:cNvPr id="4" name="object 4"/>
            <p:cNvSpPr/>
            <p:nvPr/>
          </p:nvSpPr>
          <p:spPr>
            <a:xfrm>
              <a:off x="6389640" y="5983793"/>
              <a:ext cx="1377565" cy="1227349"/>
            </a:xfrm>
            <a:custGeom>
              <a:rect l="l" t="t" r="r" b="b"/>
              <a:pathLst>
                <a:path w="3243580" h="2889884">
                  <a:moveTo>
                    <a:pt x="3243110" y="2400"/>
                  </a:moveTo>
                  <a:lnTo>
                    <a:pt x="3222891" y="1511"/>
                  </a:lnTo>
                  <a:lnTo>
                    <a:pt x="3173158" y="368"/>
                  </a:lnTo>
                  <a:lnTo>
                    <a:pt x="3123323" y="0"/>
                  </a:lnTo>
                  <a:lnTo>
                    <a:pt x="3074949" y="368"/>
                  </a:lnTo>
                  <a:lnTo>
                    <a:pt x="3026664" y="1511"/>
                  </a:lnTo>
                  <a:lnTo>
                    <a:pt x="2978569" y="3289"/>
                  </a:lnTo>
                  <a:lnTo>
                    <a:pt x="2930652" y="5829"/>
                  </a:lnTo>
                  <a:lnTo>
                    <a:pt x="2883103" y="9004"/>
                  </a:lnTo>
                  <a:lnTo>
                    <a:pt x="2835554" y="13081"/>
                  </a:lnTo>
                  <a:lnTo>
                    <a:pt x="2788374" y="17653"/>
                  </a:lnTo>
                  <a:lnTo>
                    <a:pt x="2741193" y="23114"/>
                  </a:lnTo>
                  <a:lnTo>
                    <a:pt x="2694279" y="29083"/>
                  </a:lnTo>
                  <a:lnTo>
                    <a:pt x="2647734" y="35801"/>
                  </a:lnTo>
                  <a:lnTo>
                    <a:pt x="2601201" y="43294"/>
                  </a:lnTo>
                  <a:lnTo>
                    <a:pt x="2555202" y="51435"/>
                  </a:lnTo>
                  <a:lnTo>
                    <a:pt x="2509113" y="60185"/>
                  </a:lnTo>
                  <a:lnTo>
                    <a:pt x="2463393" y="69583"/>
                  </a:lnTo>
                  <a:lnTo>
                    <a:pt x="2418042" y="79768"/>
                  </a:lnTo>
                  <a:lnTo>
                    <a:pt x="2372779" y="90551"/>
                  </a:lnTo>
                  <a:lnTo>
                    <a:pt x="2327795" y="101841"/>
                  </a:lnTo>
                  <a:lnTo>
                    <a:pt x="2283168" y="113906"/>
                  </a:lnTo>
                  <a:lnTo>
                    <a:pt x="2238641" y="126631"/>
                  </a:lnTo>
                  <a:lnTo>
                    <a:pt x="2194560" y="139954"/>
                  </a:lnTo>
                  <a:lnTo>
                    <a:pt x="2150668" y="153911"/>
                  </a:lnTo>
                  <a:lnTo>
                    <a:pt x="2107146" y="168529"/>
                  </a:lnTo>
                  <a:lnTo>
                    <a:pt x="2063800" y="183781"/>
                  </a:lnTo>
                  <a:lnTo>
                    <a:pt x="2020735" y="199491"/>
                  </a:lnTo>
                  <a:lnTo>
                    <a:pt x="1978037" y="216027"/>
                  </a:lnTo>
                  <a:lnTo>
                    <a:pt x="1935695" y="233032"/>
                  </a:lnTo>
                  <a:lnTo>
                    <a:pt x="1893455" y="250685"/>
                  </a:lnTo>
                  <a:lnTo>
                    <a:pt x="1851660" y="268859"/>
                  </a:lnTo>
                  <a:lnTo>
                    <a:pt x="1810143" y="287642"/>
                  </a:lnTo>
                  <a:lnTo>
                    <a:pt x="1768995" y="307073"/>
                  </a:lnTo>
                  <a:lnTo>
                    <a:pt x="1728216" y="327012"/>
                  </a:lnTo>
                  <a:lnTo>
                    <a:pt x="1687715" y="347586"/>
                  </a:lnTo>
                  <a:lnTo>
                    <a:pt x="1647659" y="368655"/>
                  </a:lnTo>
                  <a:lnTo>
                    <a:pt x="1607705" y="390372"/>
                  </a:lnTo>
                  <a:lnTo>
                    <a:pt x="1568386" y="412623"/>
                  </a:lnTo>
                  <a:lnTo>
                    <a:pt x="1529245" y="435343"/>
                  </a:lnTo>
                  <a:lnTo>
                    <a:pt x="1490472" y="458711"/>
                  </a:lnTo>
                  <a:lnTo>
                    <a:pt x="1452156" y="482600"/>
                  </a:lnTo>
                  <a:lnTo>
                    <a:pt x="1414119" y="506958"/>
                  </a:lnTo>
                  <a:lnTo>
                    <a:pt x="1376451" y="531863"/>
                  </a:lnTo>
                  <a:lnTo>
                    <a:pt x="1339227" y="557250"/>
                  </a:lnTo>
                  <a:lnTo>
                    <a:pt x="1302473" y="583298"/>
                  </a:lnTo>
                  <a:lnTo>
                    <a:pt x="1265986" y="609727"/>
                  </a:lnTo>
                  <a:lnTo>
                    <a:pt x="1229868" y="636765"/>
                  </a:lnTo>
                  <a:lnTo>
                    <a:pt x="1194206" y="664197"/>
                  </a:lnTo>
                  <a:lnTo>
                    <a:pt x="1159002" y="692264"/>
                  </a:lnTo>
                  <a:lnTo>
                    <a:pt x="1124254" y="720699"/>
                  </a:lnTo>
                  <a:lnTo>
                    <a:pt x="1089875" y="749668"/>
                  </a:lnTo>
                  <a:lnTo>
                    <a:pt x="1055763" y="779132"/>
                  </a:lnTo>
                  <a:lnTo>
                    <a:pt x="1022299" y="809104"/>
                  </a:lnTo>
                  <a:lnTo>
                    <a:pt x="989114" y="839470"/>
                  </a:lnTo>
                  <a:lnTo>
                    <a:pt x="956462" y="870331"/>
                  </a:lnTo>
                  <a:lnTo>
                    <a:pt x="924191" y="901687"/>
                  </a:lnTo>
                  <a:lnTo>
                    <a:pt x="892365" y="933437"/>
                  </a:lnTo>
                  <a:lnTo>
                    <a:pt x="861098" y="965695"/>
                  </a:lnTo>
                  <a:lnTo>
                    <a:pt x="830275" y="998448"/>
                  </a:lnTo>
                  <a:lnTo>
                    <a:pt x="799731" y="1031494"/>
                  </a:lnTo>
                  <a:lnTo>
                    <a:pt x="769924" y="1065136"/>
                  </a:lnTo>
                  <a:lnTo>
                    <a:pt x="740397" y="1099032"/>
                  </a:lnTo>
                  <a:lnTo>
                    <a:pt x="711403" y="1133462"/>
                  </a:lnTo>
                  <a:lnTo>
                    <a:pt x="682967" y="1168400"/>
                  </a:lnTo>
                  <a:lnTo>
                    <a:pt x="654989" y="1203579"/>
                  </a:lnTo>
                  <a:lnTo>
                    <a:pt x="627468" y="1239266"/>
                  </a:lnTo>
                  <a:lnTo>
                    <a:pt x="600494" y="1275346"/>
                  </a:lnTo>
                  <a:lnTo>
                    <a:pt x="573976" y="1311770"/>
                  </a:lnTo>
                  <a:lnTo>
                    <a:pt x="548093" y="1348600"/>
                  </a:lnTo>
                  <a:lnTo>
                    <a:pt x="522490" y="1385824"/>
                  </a:lnTo>
                  <a:lnTo>
                    <a:pt x="497624" y="1423543"/>
                  </a:lnTo>
                  <a:lnTo>
                    <a:pt x="473202" y="1461503"/>
                  </a:lnTo>
                  <a:lnTo>
                    <a:pt x="449338" y="1499870"/>
                  </a:lnTo>
                  <a:lnTo>
                    <a:pt x="426021" y="1538592"/>
                  </a:lnTo>
                  <a:lnTo>
                    <a:pt x="403250" y="1577708"/>
                  </a:lnTo>
                  <a:lnTo>
                    <a:pt x="381038" y="1617103"/>
                  </a:lnTo>
                  <a:lnTo>
                    <a:pt x="359359" y="1656930"/>
                  </a:lnTo>
                  <a:lnTo>
                    <a:pt x="338239" y="1697075"/>
                  </a:lnTo>
                  <a:lnTo>
                    <a:pt x="317754" y="1737575"/>
                  </a:lnTo>
                  <a:lnTo>
                    <a:pt x="297726" y="1778368"/>
                  </a:lnTo>
                  <a:lnTo>
                    <a:pt x="278434" y="1819554"/>
                  </a:lnTo>
                  <a:lnTo>
                    <a:pt x="259511" y="1861019"/>
                  </a:lnTo>
                  <a:lnTo>
                    <a:pt x="241312" y="1902815"/>
                  </a:lnTo>
                  <a:lnTo>
                    <a:pt x="223659" y="1944928"/>
                  </a:lnTo>
                  <a:lnTo>
                    <a:pt x="206654" y="1987321"/>
                  </a:lnTo>
                  <a:lnTo>
                    <a:pt x="190284" y="2030082"/>
                  </a:lnTo>
                  <a:lnTo>
                    <a:pt x="174383" y="2073084"/>
                  </a:lnTo>
                  <a:lnTo>
                    <a:pt x="159105" y="2116417"/>
                  </a:lnTo>
                  <a:lnTo>
                    <a:pt x="144665" y="2160028"/>
                  </a:lnTo>
                  <a:lnTo>
                    <a:pt x="130759" y="2203881"/>
                  </a:lnTo>
                  <a:lnTo>
                    <a:pt x="117411" y="2248039"/>
                  </a:lnTo>
                  <a:lnTo>
                    <a:pt x="104698" y="2292464"/>
                  </a:lnTo>
                  <a:lnTo>
                    <a:pt x="92633" y="2337193"/>
                  </a:lnTo>
                  <a:lnTo>
                    <a:pt x="81203" y="2382126"/>
                  </a:lnTo>
                  <a:lnTo>
                    <a:pt x="70408" y="2427338"/>
                  </a:lnTo>
                  <a:lnTo>
                    <a:pt x="60350" y="2472817"/>
                  </a:lnTo>
                  <a:lnTo>
                    <a:pt x="50838" y="2518537"/>
                  </a:lnTo>
                  <a:lnTo>
                    <a:pt x="42062" y="2564473"/>
                  </a:lnTo>
                  <a:lnTo>
                    <a:pt x="33921" y="2610650"/>
                  </a:lnTo>
                  <a:lnTo>
                    <a:pt x="26517" y="2657081"/>
                  </a:lnTo>
                  <a:lnTo>
                    <a:pt x="19850" y="2703741"/>
                  </a:lnTo>
                  <a:lnTo>
                    <a:pt x="13716" y="2750489"/>
                  </a:lnTo>
                  <a:lnTo>
                    <a:pt x="8420" y="2797429"/>
                  </a:lnTo>
                  <a:lnTo>
                    <a:pt x="3657" y="2844571"/>
                  </a:lnTo>
                  <a:lnTo>
                    <a:pt x="0" y="2889300"/>
                  </a:lnTo>
                  <a:lnTo>
                    <a:pt x="548271" y="2889300"/>
                  </a:lnTo>
                  <a:lnTo>
                    <a:pt x="552843" y="2844927"/>
                  </a:lnTo>
                  <a:lnTo>
                    <a:pt x="558609" y="2797645"/>
                  </a:lnTo>
                  <a:lnTo>
                    <a:pt x="565099" y="2750604"/>
                  </a:lnTo>
                  <a:lnTo>
                    <a:pt x="572414" y="2703880"/>
                  </a:lnTo>
                  <a:lnTo>
                    <a:pt x="580555" y="2657513"/>
                  </a:lnTo>
                  <a:lnTo>
                    <a:pt x="589521" y="2611475"/>
                  </a:lnTo>
                  <a:lnTo>
                    <a:pt x="599389" y="2565679"/>
                  </a:lnTo>
                  <a:lnTo>
                    <a:pt x="609993" y="2520251"/>
                  </a:lnTo>
                  <a:lnTo>
                    <a:pt x="621334" y="2475065"/>
                  </a:lnTo>
                  <a:lnTo>
                    <a:pt x="633501" y="2430234"/>
                  </a:lnTo>
                  <a:lnTo>
                    <a:pt x="646569" y="2385733"/>
                  </a:lnTo>
                  <a:lnTo>
                    <a:pt x="660285" y="2341549"/>
                  </a:lnTo>
                  <a:lnTo>
                    <a:pt x="674827" y="2297722"/>
                  </a:lnTo>
                  <a:lnTo>
                    <a:pt x="690003" y="2254250"/>
                  </a:lnTo>
                  <a:lnTo>
                    <a:pt x="706005" y="2211108"/>
                  </a:lnTo>
                  <a:lnTo>
                    <a:pt x="722833" y="2168385"/>
                  </a:lnTo>
                  <a:lnTo>
                    <a:pt x="740295" y="2125980"/>
                  </a:lnTo>
                  <a:lnTo>
                    <a:pt x="758494" y="2083981"/>
                  </a:lnTo>
                  <a:lnTo>
                    <a:pt x="777430" y="2042363"/>
                  </a:lnTo>
                  <a:lnTo>
                    <a:pt x="797090" y="2001151"/>
                  </a:lnTo>
                  <a:lnTo>
                    <a:pt x="817384" y="1960321"/>
                  </a:lnTo>
                  <a:lnTo>
                    <a:pt x="838415" y="1919922"/>
                  </a:lnTo>
                  <a:lnTo>
                    <a:pt x="860082" y="1879955"/>
                  </a:lnTo>
                  <a:lnTo>
                    <a:pt x="882586" y="1840407"/>
                  </a:lnTo>
                  <a:lnTo>
                    <a:pt x="905535" y="1801304"/>
                  </a:lnTo>
                  <a:lnTo>
                    <a:pt x="929309" y="1762620"/>
                  </a:lnTo>
                  <a:lnTo>
                    <a:pt x="953719" y="1724393"/>
                  </a:lnTo>
                  <a:lnTo>
                    <a:pt x="978687" y="1686648"/>
                  </a:lnTo>
                  <a:lnTo>
                    <a:pt x="1004379" y="1649349"/>
                  </a:lnTo>
                  <a:lnTo>
                    <a:pt x="1030617" y="1612531"/>
                  </a:lnTo>
                  <a:lnTo>
                    <a:pt x="1057503" y="1576197"/>
                  </a:lnTo>
                  <a:lnTo>
                    <a:pt x="1085126" y="1540370"/>
                  </a:lnTo>
                  <a:lnTo>
                    <a:pt x="1113282" y="1505089"/>
                  </a:lnTo>
                  <a:lnTo>
                    <a:pt x="1141996" y="1470152"/>
                  </a:lnTo>
                  <a:lnTo>
                    <a:pt x="1171346" y="1435862"/>
                  </a:lnTo>
                  <a:lnTo>
                    <a:pt x="1201343" y="1402067"/>
                  </a:lnTo>
                  <a:lnTo>
                    <a:pt x="1231785" y="1368780"/>
                  </a:lnTo>
                  <a:lnTo>
                    <a:pt x="1262976" y="1336027"/>
                  </a:lnTo>
                  <a:lnTo>
                    <a:pt x="1294523" y="1303921"/>
                  </a:lnTo>
                  <a:lnTo>
                    <a:pt x="1326705" y="1272273"/>
                  </a:lnTo>
                  <a:lnTo>
                    <a:pt x="1359446" y="1241158"/>
                  </a:lnTo>
                  <a:lnTo>
                    <a:pt x="1392720" y="1210691"/>
                  </a:lnTo>
                  <a:lnTo>
                    <a:pt x="1426464" y="1180719"/>
                  </a:lnTo>
                  <a:lnTo>
                    <a:pt x="1460754" y="1151369"/>
                  </a:lnTo>
                  <a:lnTo>
                    <a:pt x="1495691" y="1122680"/>
                  </a:lnTo>
                  <a:lnTo>
                    <a:pt x="1531073" y="1094460"/>
                  </a:lnTo>
                  <a:lnTo>
                    <a:pt x="1566824" y="1066927"/>
                  </a:lnTo>
                  <a:lnTo>
                    <a:pt x="1603133" y="1039990"/>
                  </a:lnTo>
                  <a:lnTo>
                    <a:pt x="1639976" y="1013701"/>
                  </a:lnTo>
                  <a:lnTo>
                    <a:pt x="1677377" y="988060"/>
                  </a:lnTo>
                  <a:lnTo>
                    <a:pt x="1715046" y="963015"/>
                  </a:lnTo>
                  <a:lnTo>
                    <a:pt x="1753273" y="938657"/>
                  </a:lnTo>
                  <a:lnTo>
                    <a:pt x="1791957" y="914908"/>
                  </a:lnTo>
                  <a:lnTo>
                    <a:pt x="1831086" y="891794"/>
                  </a:lnTo>
                  <a:lnTo>
                    <a:pt x="1870595" y="869429"/>
                  </a:lnTo>
                  <a:lnTo>
                    <a:pt x="1910638" y="847712"/>
                  </a:lnTo>
                  <a:lnTo>
                    <a:pt x="1951062" y="826643"/>
                  </a:lnTo>
                  <a:lnTo>
                    <a:pt x="1991753" y="806323"/>
                  </a:lnTo>
                  <a:lnTo>
                    <a:pt x="2033079" y="786752"/>
                  </a:lnTo>
                  <a:lnTo>
                    <a:pt x="2074595" y="767854"/>
                  </a:lnTo>
                  <a:lnTo>
                    <a:pt x="2116569" y="749566"/>
                  </a:lnTo>
                  <a:lnTo>
                    <a:pt x="2159089" y="732129"/>
                  </a:lnTo>
                  <a:lnTo>
                    <a:pt x="2201697" y="715378"/>
                  </a:lnTo>
                  <a:lnTo>
                    <a:pt x="2244852" y="699376"/>
                  </a:lnTo>
                  <a:lnTo>
                    <a:pt x="2288286" y="684123"/>
                  </a:lnTo>
                  <a:lnTo>
                    <a:pt x="2332266" y="669556"/>
                  </a:lnTo>
                  <a:lnTo>
                    <a:pt x="2376347" y="655840"/>
                  </a:lnTo>
                  <a:lnTo>
                    <a:pt x="2420874" y="642874"/>
                  </a:lnTo>
                  <a:lnTo>
                    <a:pt x="2465679" y="630694"/>
                  </a:lnTo>
                  <a:lnTo>
                    <a:pt x="2510853" y="619264"/>
                  </a:lnTo>
                  <a:lnTo>
                    <a:pt x="2556294" y="608685"/>
                  </a:lnTo>
                  <a:lnTo>
                    <a:pt x="2602115" y="598932"/>
                  </a:lnTo>
                  <a:lnTo>
                    <a:pt x="2648102" y="589902"/>
                  </a:lnTo>
                  <a:lnTo>
                    <a:pt x="2694470" y="581787"/>
                  </a:lnTo>
                  <a:lnTo>
                    <a:pt x="2741193" y="574395"/>
                  </a:lnTo>
                  <a:lnTo>
                    <a:pt x="2788005" y="567829"/>
                  </a:lnTo>
                  <a:lnTo>
                    <a:pt x="2835186" y="562216"/>
                  </a:lnTo>
                  <a:lnTo>
                    <a:pt x="2882646" y="557390"/>
                  </a:lnTo>
                  <a:lnTo>
                    <a:pt x="2930283" y="553466"/>
                  </a:lnTo>
                  <a:lnTo>
                    <a:pt x="2978200" y="550291"/>
                  </a:lnTo>
                  <a:lnTo>
                    <a:pt x="3026295" y="548106"/>
                  </a:lnTo>
                  <a:lnTo>
                    <a:pt x="3074670" y="546722"/>
                  </a:lnTo>
                  <a:lnTo>
                    <a:pt x="3123323" y="546354"/>
                  </a:lnTo>
                  <a:lnTo>
                    <a:pt x="3138957" y="546354"/>
                  </a:lnTo>
                  <a:lnTo>
                    <a:pt x="3138957" y="547116"/>
                  </a:lnTo>
                  <a:lnTo>
                    <a:pt x="3207664" y="547116"/>
                  </a:lnTo>
                  <a:lnTo>
                    <a:pt x="3207664" y="548386"/>
                  </a:lnTo>
                  <a:lnTo>
                    <a:pt x="3240163" y="548386"/>
                  </a:lnTo>
                  <a:lnTo>
                    <a:pt x="3240163" y="549656"/>
                  </a:lnTo>
                  <a:lnTo>
                    <a:pt x="3243110" y="549656"/>
                  </a:lnTo>
                  <a:lnTo>
                    <a:pt x="3243110" y="548386"/>
                  </a:lnTo>
                  <a:lnTo>
                    <a:pt x="3243110" y="547116"/>
                  </a:lnTo>
                  <a:lnTo>
                    <a:pt x="3243110" y="546354"/>
                  </a:lnTo>
                  <a:lnTo>
                    <a:pt x="3243110" y="545846"/>
                  </a:lnTo>
                  <a:lnTo>
                    <a:pt x="3243110" y="240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1290" y="3166319"/>
              <a:ext cx="6564199" cy="3689328"/>
            </a:xfrm>
            <a:custGeom>
              <a:rect l="l" t="t" r="r" b="b"/>
              <a:pathLst>
                <a:path w="15455900" h="8686800">
                  <a:moveTo>
                    <a:pt x="15455811" y="0"/>
                  </a:moveTo>
                  <a:lnTo>
                    <a:pt x="0" y="0"/>
                  </a:lnTo>
                  <a:lnTo>
                    <a:pt x="0" y="7238847"/>
                  </a:lnTo>
                  <a:lnTo>
                    <a:pt x="896" y="7288893"/>
                  </a:lnTo>
                  <a:lnTo>
                    <a:pt x="3429" y="7338645"/>
                  </a:lnTo>
                  <a:lnTo>
                    <a:pt x="7754" y="7388187"/>
                  </a:lnTo>
                  <a:lnTo>
                    <a:pt x="13716" y="7437336"/>
                  </a:lnTo>
                  <a:lnTo>
                    <a:pt x="21360" y="7486238"/>
                  </a:lnTo>
                  <a:lnTo>
                    <a:pt x="30614" y="7534747"/>
                  </a:lnTo>
                  <a:lnTo>
                    <a:pt x="41394" y="7582753"/>
                  </a:lnTo>
                  <a:lnTo>
                    <a:pt x="53967" y="7630403"/>
                  </a:lnTo>
                  <a:lnTo>
                    <a:pt x="68077" y="7677513"/>
                  </a:lnTo>
                  <a:lnTo>
                    <a:pt x="83832" y="7724129"/>
                  </a:lnTo>
                  <a:lnTo>
                    <a:pt x="100977" y="7770205"/>
                  </a:lnTo>
                  <a:lnTo>
                    <a:pt x="119768" y="7815569"/>
                  </a:lnTo>
                  <a:lnTo>
                    <a:pt x="140232" y="7860246"/>
                  </a:lnTo>
                  <a:lnTo>
                    <a:pt x="162059" y="7904329"/>
                  </a:lnTo>
                  <a:lnTo>
                    <a:pt x="185312" y="7947617"/>
                  </a:lnTo>
                  <a:lnTo>
                    <a:pt x="210202" y="7990155"/>
                  </a:lnTo>
                  <a:lnTo>
                    <a:pt x="236491" y="8031843"/>
                  </a:lnTo>
                  <a:lnTo>
                    <a:pt x="264279" y="8072744"/>
                  </a:lnTo>
                  <a:lnTo>
                    <a:pt x="293394" y="8112602"/>
                  </a:lnTo>
                  <a:lnTo>
                    <a:pt x="324008" y="8151611"/>
                  </a:lnTo>
                  <a:lnTo>
                    <a:pt x="356012" y="8189686"/>
                  </a:lnTo>
                  <a:lnTo>
                    <a:pt x="389406" y="8226655"/>
                  </a:lnTo>
                  <a:lnTo>
                    <a:pt x="424053" y="8262582"/>
                  </a:lnTo>
                  <a:lnTo>
                    <a:pt x="460126" y="8297375"/>
                  </a:lnTo>
                  <a:lnTo>
                    <a:pt x="497095" y="8330732"/>
                  </a:lnTo>
                  <a:lnTo>
                    <a:pt x="535170" y="8362736"/>
                  </a:lnTo>
                  <a:lnTo>
                    <a:pt x="574179" y="8393314"/>
                  </a:lnTo>
                  <a:lnTo>
                    <a:pt x="614037" y="8422502"/>
                  </a:lnTo>
                  <a:lnTo>
                    <a:pt x="654939" y="8450254"/>
                  </a:lnTo>
                  <a:lnTo>
                    <a:pt x="696626" y="8476543"/>
                  </a:lnTo>
                  <a:lnTo>
                    <a:pt x="739164" y="8501369"/>
                  </a:lnTo>
                  <a:lnTo>
                    <a:pt x="782452" y="8524686"/>
                  </a:lnTo>
                  <a:lnTo>
                    <a:pt x="826535" y="8546549"/>
                  </a:lnTo>
                  <a:lnTo>
                    <a:pt x="871212" y="8566876"/>
                  </a:lnTo>
                  <a:lnTo>
                    <a:pt x="916686" y="8585695"/>
                  </a:lnTo>
                  <a:lnTo>
                    <a:pt x="962652" y="8602949"/>
                  </a:lnTo>
                  <a:lnTo>
                    <a:pt x="1009269" y="8618631"/>
                  </a:lnTo>
                  <a:lnTo>
                    <a:pt x="1056378" y="8632739"/>
                  </a:lnTo>
                  <a:lnTo>
                    <a:pt x="1104028" y="8645240"/>
                  </a:lnTo>
                  <a:lnTo>
                    <a:pt x="1152144" y="8656135"/>
                  </a:lnTo>
                  <a:lnTo>
                    <a:pt x="1200689" y="8665421"/>
                  </a:lnTo>
                  <a:lnTo>
                    <a:pt x="1249545" y="8673030"/>
                  </a:lnTo>
                  <a:lnTo>
                    <a:pt x="1298694" y="8678959"/>
                  </a:lnTo>
                  <a:lnTo>
                    <a:pt x="1348237" y="8683245"/>
                  </a:lnTo>
                  <a:lnTo>
                    <a:pt x="1398035" y="8685817"/>
                  </a:lnTo>
                  <a:lnTo>
                    <a:pt x="1448071" y="8686710"/>
                  </a:lnTo>
                  <a:lnTo>
                    <a:pt x="15455811" y="8686710"/>
                  </a:lnTo>
                  <a:lnTo>
                    <a:pt x="154558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47896" y="3491219"/>
              <a:ext cx="719796" cy="1447953"/>
            </a:xfrm>
            <a:custGeom>
              <a:rect l="l" t="t" r="r" b="b"/>
              <a:pathLst>
                <a:path w="1694814" h="3409315">
                  <a:moveTo>
                    <a:pt x="1691182" y="0"/>
                  </a:moveTo>
                  <a:lnTo>
                    <a:pt x="1643085" y="1033"/>
                  </a:lnTo>
                  <a:lnTo>
                    <a:pt x="1595262" y="3429"/>
                  </a:lnTo>
                  <a:lnTo>
                    <a:pt x="1547896" y="7104"/>
                  </a:lnTo>
                  <a:lnTo>
                    <a:pt x="1500804" y="12070"/>
                  </a:lnTo>
                  <a:lnTo>
                    <a:pt x="1454170" y="18288"/>
                  </a:lnTo>
                  <a:lnTo>
                    <a:pt x="1407810" y="25786"/>
                  </a:lnTo>
                  <a:lnTo>
                    <a:pt x="1361998" y="34436"/>
                  </a:lnTo>
                  <a:lnTo>
                    <a:pt x="1316644" y="44330"/>
                  </a:lnTo>
                  <a:lnTo>
                    <a:pt x="1271656" y="55504"/>
                  </a:lnTo>
                  <a:lnTo>
                    <a:pt x="1227216" y="67830"/>
                  </a:lnTo>
                  <a:lnTo>
                    <a:pt x="1183233" y="81153"/>
                  </a:lnTo>
                  <a:lnTo>
                    <a:pt x="1139799" y="95765"/>
                  </a:lnTo>
                  <a:lnTo>
                    <a:pt x="1096914" y="111511"/>
                  </a:lnTo>
                  <a:lnTo>
                    <a:pt x="1054669" y="128409"/>
                  </a:lnTo>
                  <a:lnTo>
                    <a:pt x="1012698" y="146304"/>
                  </a:lnTo>
                  <a:lnTo>
                    <a:pt x="971550" y="165232"/>
                  </a:lnTo>
                  <a:lnTo>
                    <a:pt x="930950" y="185312"/>
                  </a:lnTo>
                  <a:lnTo>
                    <a:pt x="890991" y="206380"/>
                  </a:lnTo>
                  <a:lnTo>
                    <a:pt x="851580" y="228490"/>
                  </a:lnTo>
                  <a:lnTo>
                    <a:pt x="812901" y="251606"/>
                  </a:lnTo>
                  <a:lnTo>
                    <a:pt x="774862" y="275709"/>
                  </a:lnTo>
                  <a:lnTo>
                    <a:pt x="737463" y="300755"/>
                  </a:lnTo>
                  <a:lnTo>
                    <a:pt x="700887" y="326788"/>
                  </a:lnTo>
                  <a:lnTo>
                    <a:pt x="664951" y="353726"/>
                  </a:lnTo>
                  <a:lnTo>
                    <a:pt x="629838" y="381652"/>
                  </a:lnTo>
                  <a:lnTo>
                    <a:pt x="595457" y="410337"/>
                  </a:lnTo>
                  <a:lnTo>
                    <a:pt x="561807" y="439945"/>
                  </a:lnTo>
                  <a:lnTo>
                    <a:pt x="528888" y="470559"/>
                  </a:lnTo>
                  <a:lnTo>
                    <a:pt x="496884" y="501777"/>
                  </a:lnTo>
                  <a:lnTo>
                    <a:pt x="465795" y="534027"/>
                  </a:lnTo>
                  <a:lnTo>
                    <a:pt x="435437" y="566928"/>
                  </a:lnTo>
                  <a:lnTo>
                    <a:pt x="405810" y="600715"/>
                  </a:lnTo>
                  <a:lnTo>
                    <a:pt x="377190" y="635261"/>
                  </a:lnTo>
                  <a:lnTo>
                    <a:pt x="349483" y="670584"/>
                  </a:lnTo>
                  <a:lnTo>
                    <a:pt x="322783" y="706620"/>
                  </a:lnTo>
                  <a:lnTo>
                    <a:pt x="296814" y="743343"/>
                  </a:lnTo>
                  <a:lnTo>
                    <a:pt x="271942" y="780815"/>
                  </a:lnTo>
                  <a:lnTo>
                    <a:pt x="248076" y="818927"/>
                  </a:lnTo>
                  <a:lnTo>
                    <a:pt x="225125" y="857789"/>
                  </a:lnTo>
                  <a:lnTo>
                    <a:pt x="203088" y="897145"/>
                  </a:lnTo>
                  <a:lnTo>
                    <a:pt x="182331" y="937260"/>
                  </a:lnTo>
                  <a:lnTo>
                    <a:pt x="162306" y="978051"/>
                  </a:lnTo>
                  <a:lnTo>
                    <a:pt x="143560" y="1019309"/>
                  </a:lnTo>
                  <a:lnTo>
                    <a:pt x="125730" y="1061243"/>
                  </a:lnTo>
                  <a:lnTo>
                    <a:pt x="109179" y="1103635"/>
                  </a:lnTo>
                  <a:lnTo>
                    <a:pt x="93634" y="1146575"/>
                  </a:lnTo>
                  <a:lnTo>
                    <a:pt x="79095" y="1190109"/>
                  </a:lnTo>
                  <a:lnTo>
                    <a:pt x="65928" y="1234193"/>
                  </a:lnTo>
                  <a:lnTo>
                    <a:pt x="53766" y="1278660"/>
                  </a:lnTo>
                  <a:lnTo>
                    <a:pt x="42885" y="1323594"/>
                  </a:lnTo>
                  <a:lnTo>
                    <a:pt x="33192" y="1369067"/>
                  </a:lnTo>
                  <a:lnTo>
                    <a:pt x="24688" y="1414924"/>
                  </a:lnTo>
                  <a:lnTo>
                    <a:pt x="17282" y="1461293"/>
                  </a:lnTo>
                  <a:lnTo>
                    <a:pt x="11338" y="1508010"/>
                  </a:lnTo>
                  <a:lnTo>
                    <a:pt x="6492" y="1555120"/>
                  </a:lnTo>
                  <a:lnTo>
                    <a:pt x="3108" y="1602486"/>
                  </a:lnTo>
                  <a:lnTo>
                    <a:pt x="914" y="1650382"/>
                  </a:lnTo>
                  <a:lnTo>
                    <a:pt x="0" y="1698498"/>
                  </a:lnTo>
                  <a:lnTo>
                    <a:pt x="548" y="1746650"/>
                  </a:lnTo>
                  <a:lnTo>
                    <a:pt x="2286" y="1794400"/>
                  </a:lnTo>
                  <a:lnTo>
                    <a:pt x="5394" y="1841912"/>
                  </a:lnTo>
                  <a:lnTo>
                    <a:pt x="9784" y="1889022"/>
                  </a:lnTo>
                  <a:lnTo>
                    <a:pt x="15544" y="1935885"/>
                  </a:lnTo>
                  <a:lnTo>
                    <a:pt x="22402" y="1982208"/>
                  </a:lnTo>
                  <a:lnTo>
                    <a:pt x="30540" y="2028075"/>
                  </a:lnTo>
                  <a:lnTo>
                    <a:pt x="39959" y="2073648"/>
                  </a:lnTo>
                  <a:lnTo>
                    <a:pt x="50566" y="2118765"/>
                  </a:lnTo>
                  <a:lnTo>
                    <a:pt x="62270" y="2163342"/>
                  </a:lnTo>
                  <a:lnTo>
                    <a:pt x="75163" y="2207379"/>
                  </a:lnTo>
                  <a:lnTo>
                    <a:pt x="89336" y="2251106"/>
                  </a:lnTo>
                  <a:lnTo>
                    <a:pt x="104607" y="2294147"/>
                  </a:lnTo>
                  <a:lnTo>
                    <a:pt x="120792" y="2336685"/>
                  </a:lnTo>
                  <a:lnTo>
                    <a:pt x="138257" y="2378729"/>
                  </a:lnTo>
                  <a:lnTo>
                    <a:pt x="156728" y="2420270"/>
                  </a:lnTo>
                  <a:lnTo>
                    <a:pt x="176296" y="2461025"/>
                  </a:lnTo>
                  <a:lnTo>
                    <a:pt x="196870" y="2501277"/>
                  </a:lnTo>
                  <a:lnTo>
                    <a:pt x="218541" y="2540889"/>
                  </a:lnTo>
                  <a:lnTo>
                    <a:pt x="241218" y="2579897"/>
                  </a:lnTo>
                  <a:lnTo>
                    <a:pt x="264810" y="2618256"/>
                  </a:lnTo>
                  <a:lnTo>
                    <a:pt x="289407" y="2655975"/>
                  </a:lnTo>
                  <a:lnTo>
                    <a:pt x="315010" y="2692908"/>
                  </a:lnTo>
                  <a:lnTo>
                    <a:pt x="341528" y="2729127"/>
                  </a:lnTo>
                  <a:lnTo>
                    <a:pt x="368960" y="2764560"/>
                  </a:lnTo>
                  <a:lnTo>
                    <a:pt x="397306" y="2799353"/>
                  </a:lnTo>
                  <a:lnTo>
                    <a:pt x="426476" y="2833387"/>
                  </a:lnTo>
                  <a:lnTo>
                    <a:pt x="456651" y="2866534"/>
                  </a:lnTo>
                  <a:lnTo>
                    <a:pt x="487558" y="2898895"/>
                  </a:lnTo>
                  <a:lnTo>
                    <a:pt x="519379" y="2930542"/>
                  </a:lnTo>
                  <a:lnTo>
                    <a:pt x="552023" y="2961266"/>
                  </a:lnTo>
                  <a:lnTo>
                    <a:pt x="585398" y="2991231"/>
                  </a:lnTo>
                  <a:lnTo>
                    <a:pt x="619506" y="3020199"/>
                  </a:lnTo>
                  <a:lnTo>
                    <a:pt x="654436" y="3048381"/>
                  </a:lnTo>
                  <a:lnTo>
                    <a:pt x="690097" y="3075566"/>
                  </a:lnTo>
                  <a:lnTo>
                    <a:pt x="726582" y="3101855"/>
                  </a:lnTo>
                  <a:lnTo>
                    <a:pt x="763798" y="3127248"/>
                  </a:lnTo>
                  <a:lnTo>
                    <a:pt x="801654" y="3151644"/>
                  </a:lnTo>
                  <a:lnTo>
                    <a:pt x="840150" y="3175007"/>
                  </a:lnTo>
                  <a:lnTo>
                    <a:pt x="879195" y="3197510"/>
                  </a:lnTo>
                  <a:lnTo>
                    <a:pt x="919154" y="3218834"/>
                  </a:lnTo>
                  <a:lnTo>
                    <a:pt x="959662" y="3239152"/>
                  </a:lnTo>
                  <a:lnTo>
                    <a:pt x="1000719" y="3258583"/>
                  </a:lnTo>
                  <a:lnTo>
                    <a:pt x="1042324" y="3276734"/>
                  </a:lnTo>
                  <a:lnTo>
                    <a:pt x="1084478" y="3293879"/>
                  </a:lnTo>
                  <a:lnTo>
                    <a:pt x="1127272" y="3310018"/>
                  </a:lnTo>
                  <a:lnTo>
                    <a:pt x="1170706" y="3324877"/>
                  </a:lnTo>
                  <a:lnTo>
                    <a:pt x="1214506" y="3338703"/>
                  </a:lnTo>
                  <a:lnTo>
                    <a:pt x="1258854" y="3351422"/>
                  </a:lnTo>
                  <a:lnTo>
                    <a:pt x="1303660" y="3362852"/>
                  </a:lnTo>
                  <a:lnTo>
                    <a:pt x="1349014" y="3373139"/>
                  </a:lnTo>
                  <a:lnTo>
                    <a:pt x="1394734" y="3382137"/>
                  </a:lnTo>
                  <a:lnTo>
                    <a:pt x="1441003" y="3390028"/>
                  </a:lnTo>
                  <a:lnTo>
                    <a:pt x="1487637" y="3396493"/>
                  </a:lnTo>
                  <a:lnTo>
                    <a:pt x="1534546" y="3401815"/>
                  </a:lnTo>
                  <a:lnTo>
                    <a:pt x="1582094" y="3405893"/>
                  </a:lnTo>
                  <a:lnTo>
                    <a:pt x="1629826" y="3408673"/>
                  </a:lnTo>
                  <a:lnTo>
                    <a:pt x="1647748" y="3409212"/>
                  </a:lnTo>
                  <a:lnTo>
                    <a:pt x="1677924" y="3409212"/>
                  </a:lnTo>
                  <a:lnTo>
                    <a:pt x="1691274" y="2556644"/>
                  </a:lnTo>
                  <a:lnTo>
                    <a:pt x="1643359" y="2554605"/>
                  </a:lnTo>
                  <a:lnTo>
                    <a:pt x="1596268" y="2549923"/>
                  </a:lnTo>
                  <a:lnTo>
                    <a:pt x="1549908" y="2542672"/>
                  </a:lnTo>
                  <a:lnTo>
                    <a:pt x="1504462" y="2533034"/>
                  </a:lnTo>
                  <a:lnTo>
                    <a:pt x="1459839" y="2520955"/>
                  </a:lnTo>
                  <a:lnTo>
                    <a:pt x="1416314" y="2506599"/>
                  </a:lnTo>
                  <a:lnTo>
                    <a:pt x="1373886" y="2490094"/>
                  </a:lnTo>
                  <a:lnTo>
                    <a:pt x="1332463" y="2471312"/>
                  </a:lnTo>
                  <a:lnTo>
                    <a:pt x="1292504" y="2450482"/>
                  </a:lnTo>
                  <a:lnTo>
                    <a:pt x="1253642" y="2427622"/>
                  </a:lnTo>
                  <a:lnTo>
                    <a:pt x="1216152" y="2402732"/>
                  </a:lnTo>
                  <a:lnTo>
                    <a:pt x="1180216" y="2376050"/>
                  </a:lnTo>
                  <a:lnTo>
                    <a:pt x="1145743" y="2347475"/>
                  </a:lnTo>
                  <a:lnTo>
                    <a:pt x="1112733" y="2317107"/>
                  </a:lnTo>
                  <a:lnTo>
                    <a:pt x="1081278" y="2285250"/>
                  </a:lnTo>
                  <a:lnTo>
                    <a:pt x="1051742" y="2251600"/>
                  </a:lnTo>
                  <a:lnTo>
                    <a:pt x="1023853" y="2216523"/>
                  </a:lnTo>
                  <a:lnTo>
                    <a:pt x="997884" y="2179947"/>
                  </a:lnTo>
                  <a:lnTo>
                    <a:pt x="973744" y="2141982"/>
                  </a:lnTo>
                  <a:lnTo>
                    <a:pt x="951616" y="2102763"/>
                  </a:lnTo>
                  <a:lnTo>
                    <a:pt x="931590" y="2062218"/>
                  </a:lnTo>
                  <a:lnTo>
                    <a:pt x="913668" y="2020577"/>
                  </a:lnTo>
                  <a:lnTo>
                    <a:pt x="897940" y="1977783"/>
                  </a:lnTo>
                  <a:lnTo>
                    <a:pt x="884407" y="1933956"/>
                  </a:lnTo>
                  <a:lnTo>
                    <a:pt x="873252" y="1889132"/>
                  </a:lnTo>
                  <a:lnTo>
                    <a:pt x="864565" y="1843549"/>
                  </a:lnTo>
                  <a:lnTo>
                    <a:pt x="858164" y="1796942"/>
                  </a:lnTo>
                  <a:lnTo>
                    <a:pt x="854506" y="1749686"/>
                  </a:lnTo>
                  <a:lnTo>
                    <a:pt x="853318" y="1701817"/>
                  </a:lnTo>
                  <a:lnTo>
                    <a:pt x="854872" y="1653921"/>
                  </a:lnTo>
                  <a:lnTo>
                    <a:pt x="858987" y="1606701"/>
                  </a:lnTo>
                  <a:lnTo>
                    <a:pt x="865662" y="1560195"/>
                  </a:lnTo>
                  <a:lnTo>
                    <a:pt x="874623" y="1514621"/>
                  </a:lnTo>
                  <a:lnTo>
                    <a:pt x="886236" y="1469898"/>
                  </a:lnTo>
                  <a:lnTo>
                    <a:pt x="900135" y="1426217"/>
                  </a:lnTo>
                  <a:lnTo>
                    <a:pt x="916137" y="1383569"/>
                  </a:lnTo>
                  <a:lnTo>
                    <a:pt x="934425" y="1342028"/>
                  </a:lnTo>
                  <a:lnTo>
                    <a:pt x="954816" y="1301630"/>
                  </a:lnTo>
                  <a:lnTo>
                    <a:pt x="977219" y="1262512"/>
                  </a:lnTo>
                  <a:lnTo>
                    <a:pt x="1001542" y="1224793"/>
                  </a:lnTo>
                  <a:lnTo>
                    <a:pt x="1027785" y="1188473"/>
                  </a:lnTo>
                  <a:lnTo>
                    <a:pt x="1056040" y="1153533"/>
                  </a:lnTo>
                  <a:lnTo>
                    <a:pt x="1085850" y="1120140"/>
                  </a:lnTo>
                  <a:lnTo>
                    <a:pt x="1117488" y="1088529"/>
                  </a:lnTo>
                  <a:lnTo>
                    <a:pt x="1150681" y="1058418"/>
                  </a:lnTo>
                  <a:lnTo>
                    <a:pt x="1185428" y="1030236"/>
                  </a:lnTo>
                  <a:lnTo>
                    <a:pt x="1221638" y="1003700"/>
                  </a:lnTo>
                  <a:lnTo>
                    <a:pt x="1259311" y="979194"/>
                  </a:lnTo>
                  <a:lnTo>
                    <a:pt x="1298356" y="956581"/>
                  </a:lnTo>
                  <a:lnTo>
                    <a:pt x="1338590" y="936117"/>
                  </a:lnTo>
                  <a:lnTo>
                    <a:pt x="1380012" y="917582"/>
                  </a:lnTo>
                  <a:lnTo>
                    <a:pt x="1422532" y="901324"/>
                  </a:lnTo>
                  <a:lnTo>
                    <a:pt x="1466240" y="887361"/>
                  </a:lnTo>
                  <a:lnTo>
                    <a:pt x="1510954" y="875684"/>
                  </a:lnTo>
                  <a:lnTo>
                    <a:pt x="1556400" y="866394"/>
                  </a:lnTo>
                  <a:lnTo>
                    <a:pt x="1602943" y="859536"/>
                  </a:lnTo>
                  <a:lnTo>
                    <a:pt x="1650034" y="855210"/>
                  </a:lnTo>
                  <a:lnTo>
                    <a:pt x="1694749" y="853574"/>
                  </a:lnTo>
                  <a:lnTo>
                    <a:pt x="1694749" y="439945"/>
                  </a:lnTo>
                  <a:lnTo>
                    <a:pt x="1691182" y="0"/>
                  </a:lnTo>
                  <a:close/>
                </a:path>
              </a:pathLst>
            </a:custGeom>
            <a:solidFill>
              <a:srgbClr val="8080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3902" y="3956266"/>
            <a:ext cx="3906966" cy="495834"/>
          </a:xfrm>
          <a:prstGeom prst="rect">
            <a:avLst/>
          </a:prstGeom>
        </p:spPr>
        <p:txBody>
          <a:bodyPr vert="horz" wrap="square" lIns="0" tIns="5663" rIns="0" bIns="0" rtlCol="0">
            <a:spAutoFit/>
          </a:bodyPr>
          <a:lstStyle>
            <a:lvl1pPr>
              <a:defRPr kumimoji="0" sz="1741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+mj-ea"/>
                <a:cs typeface="Arial"/>
                <a:sym typeface="Wingdings"/>
              </a:defRPr>
            </a:lvl1pPr>
          </a:lstStyle>
          <a:p>
            <a:pPr marL="5394">
              <a:lnSpc>
                <a:spcPct val="100000"/>
              </a:lnSpc>
              <a:spcBef>
                <a:spcPts val="45"/>
              </a:spcBef>
            </a:pPr>
            <a:r>
              <a:rPr sz="7623" b="0" spc="-845">
                <a:solidFill>
                  <a:srgbClr val="25306E"/>
                </a:solidFill>
                <a:latin typeface="Arial"/>
                <a:cs typeface="Arial"/>
              </a:rPr>
              <a:t>T </a:t>
            </a:r>
            <a:r>
              <a:rPr sz="7623" b="0" spc="219">
                <a:solidFill>
                  <a:srgbClr val="25306E"/>
                </a:solidFill>
                <a:latin typeface="Arial"/>
                <a:cs typeface="Arial"/>
              </a:rPr>
              <a:t>hank</a:t>
            </a:r>
            <a:r>
              <a:rPr sz="7623" b="0" spc="-1104">
                <a:solidFill>
                  <a:srgbClr val="25306E"/>
                </a:solidFill>
                <a:latin typeface="Arial"/>
                <a:cs typeface="Arial"/>
              </a:rPr>
              <a:t> </a:t>
            </a:r>
            <a:r>
              <a:rPr sz="7623" b="0" spc="597">
                <a:solidFill>
                  <a:srgbClr val="25306E"/>
                </a:solidFill>
                <a:latin typeface="Arial"/>
                <a:cs typeface="Arial"/>
              </a:rPr>
              <a:t>s!</a:t>
            </a:r>
            <a:endParaRPr sz="7623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295</Paragraphs>
  <Slides>42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baseType="lpstr" size="52">
      <vt:lpstr>Arial</vt:lpstr>
      <vt:lpstr>Calibri</vt:lpstr>
      <vt:lpstr>Times New Roman</vt:lpstr>
      <vt:lpstr>Wingdings</vt:lpstr>
      <vt:lpstr>Tahoma</vt:lpstr>
      <vt:lpstr>Verdana</vt:lpstr>
      <vt:lpstr>Arial Black</vt:lpstr>
      <vt:lpstr>Trebuchet MS</vt:lpstr>
      <vt:lpstr>Georgia</vt:lpstr>
      <vt:lpstr>Office Theme</vt:lpstr>
      <vt:lpstr>PowerPoint Presentation</vt:lpstr>
      <vt:lpstr>MEASURE  ENERGY
CONSUMPTION</vt:lpstr>
      <vt:lpstr>Introduction</vt:lpstr>
      <vt:lpstr>PowerPoint Presentation</vt:lpstr>
      <vt:lpstr>PowerPoint Presentation</vt:lpstr>
      <vt:lpstr>RENEWABLE ENERGY SOURCES</vt:lpstr>
      <vt:lpstr>PowerPoint Presentation</vt:lpstr>
      <vt:lpstr>CONCLUSION</vt:lpstr>
      <vt:lpstr>T hank 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For  Measure Energy  Consumption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Untitled document</dc:title>
  <cp:revision>1</cp:revision>
  <dcterms:created xsi:type="dcterms:W3CDTF">2023-10-31T15:40:21Z</dcterms:created>
  <dcterms:modified xsi:type="dcterms:W3CDTF">2023-10-31T15:42:40Z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stSaved">
    <vt:filetime>2023-10-31T00:00:00Z</vt:filetime>
  </property>
</Properties>
</file>