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FFF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3397" autoAdjust="0"/>
    <p:restoredTop sz="88889" autoAdjust="0"/>
  </p:normalViewPr>
  <p:slideViewPr>
    <p:cSldViewPr snapToGrid="0" snapToObjects="1">
      <p:cViewPr varScale="1">
        <p:scale>
          <a:sx n="82" d="100"/>
          <a:sy n="82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6000">
              <a:schemeClr val="bg1">
                <a:tint val="40000"/>
                <a:satMod val="350000"/>
              </a:schemeClr>
            </a:gs>
            <a:gs pos="98000">
              <a:schemeClr val="accent6">
                <a:lumMod val="20000"/>
                <a:lumOff val="80000"/>
              </a:schemeClr>
            </a:gs>
            <a:gs pos="0">
              <a:schemeClr val="bg1">
                <a:shade val="20000"/>
                <a:satMod val="255000"/>
              </a:schemeClr>
            </a:gs>
            <a:gs pos="91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FF7A89"/>
              </a:gs>
              <a:gs pos="100000">
                <a:schemeClr val="bg1">
                  <a:alpha val="7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C157-BAAE-9945-BC68-F1F699BB0C1E}" type="datetimeFigureOut">
              <a:rPr lang="en-US" smtClean="0"/>
              <a:pPr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BC5A-43C3-2D49-B937-E647669CB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zzycjohnsto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027" y="3245235"/>
            <a:ext cx="8571879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Beginning Java for Android</a:t>
            </a:r>
            <a:br>
              <a:rPr lang="en-US" dirty="0" smtClean="0"/>
            </a:br>
            <a:r>
              <a:rPr lang="en-US" dirty="0" smtClean="0"/>
              <a:t>Session 2: Android— a handheld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552" y="4629250"/>
            <a:ext cx="6400800" cy="1752600"/>
          </a:xfrm>
        </p:spPr>
        <p:txBody>
          <a:bodyPr/>
          <a:lstStyle/>
          <a:p>
            <a:r>
              <a:rPr lang="en-US" dirty="0" smtClean="0"/>
              <a:t>Izzy Johnston </a:t>
            </a:r>
          </a:p>
          <a:p>
            <a:r>
              <a:rPr lang="en-US" dirty="0" smtClean="0">
                <a:hlinkClick r:id="rId2"/>
              </a:rPr>
              <a:t>izzycjohnston@gmail.com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izzy_johnston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80514" y="6241375"/>
            <a:ext cx="1750423" cy="61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00" y="158429"/>
            <a:ext cx="3048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Android Manifest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26130"/>
            <a:ext cx="8229600" cy="550862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&lt;?xml </a:t>
            </a:r>
            <a:r>
              <a:rPr lang="en-US" dirty="0" smtClean="0"/>
              <a:t>version=</a:t>
            </a:r>
            <a:r>
              <a:rPr lang="en-US" i="1" dirty="0" smtClean="0"/>
              <a:t>"1.0" encoding="utf-8“ </a:t>
            </a:r>
            <a:r>
              <a:rPr lang="en-US" i="1" dirty="0" smtClean="0">
                <a:solidFill>
                  <a:schemeClr val="accent6"/>
                </a:solidFill>
              </a:rPr>
              <a:t>?&gt;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&lt;manifest </a:t>
            </a:r>
            <a:r>
              <a:rPr lang="en-US" dirty="0" err="1" smtClean="0"/>
              <a:t>xmlns:android</a:t>
            </a:r>
            <a:r>
              <a:rPr lang="en-US" dirty="0" smtClean="0"/>
              <a:t>=</a:t>
            </a:r>
            <a:r>
              <a:rPr lang="en-US" i="1" dirty="0" smtClean="0"/>
              <a:t>"http://</a:t>
            </a:r>
            <a:r>
              <a:rPr lang="en-US" i="1" dirty="0" err="1" smtClean="0"/>
              <a:t>schemas.android.com/apk/res/android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	      package=</a:t>
            </a:r>
            <a:r>
              <a:rPr lang="en-US" i="1" dirty="0" smtClean="0"/>
              <a:t>"</a:t>
            </a:r>
            <a:r>
              <a:rPr lang="en-US" i="1" dirty="0" err="1" smtClean="0"/>
              <a:t>com.gdi.helloworld</a:t>
            </a:r>
            <a:r>
              <a:rPr lang="en-US" i="1" dirty="0" smtClean="0"/>
              <a:t>"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android:versionCode</a:t>
            </a:r>
            <a:r>
              <a:rPr lang="en-US" dirty="0" smtClean="0"/>
              <a:t>=</a:t>
            </a:r>
            <a:r>
              <a:rPr lang="en-US" i="1" dirty="0" smtClean="0"/>
              <a:t>"1"</a:t>
            </a:r>
          </a:p>
          <a:p>
            <a:pPr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android:versionName</a:t>
            </a:r>
            <a:r>
              <a:rPr lang="en-US" dirty="0" smtClean="0"/>
              <a:t>=</a:t>
            </a:r>
            <a:r>
              <a:rPr lang="en-US" i="1" dirty="0" smtClean="0"/>
              <a:t>"1.0"</a:t>
            </a:r>
            <a:r>
              <a:rPr lang="en-US" i="1" dirty="0" smtClean="0">
                <a:solidFill>
                  <a:schemeClr val="accent6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smtClean="0">
                <a:solidFill>
                  <a:schemeClr val="accent6"/>
                </a:solidFill>
              </a:rPr>
              <a:t>&lt;uses-</a:t>
            </a:r>
            <a:r>
              <a:rPr lang="en-US" dirty="0" err="1" smtClean="0">
                <a:solidFill>
                  <a:schemeClr val="accent6"/>
                </a:solidFill>
              </a:rPr>
              <a:t>sdk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/>
              <a:t>android:minSdkVersion</a:t>
            </a:r>
            <a:r>
              <a:rPr lang="en-US" dirty="0" smtClean="0"/>
              <a:t>=</a:t>
            </a:r>
            <a:r>
              <a:rPr lang="en-US" i="1" dirty="0" smtClean="0"/>
              <a:t>"3" </a:t>
            </a:r>
            <a:r>
              <a:rPr lang="en-US" i="1" dirty="0" smtClean="0">
                <a:solidFill>
                  <a:schemeClr val="accent6"/>
                </a:solidFill>
              </a:rPr>
              <a:t>/&gt;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smtClean="0">
                <a:solidFill>
                  <a:schemeClr val="accent6"/>
                </a:solidFill>
              </a:rPr>
              <a:t>&lt;application</a:t>
            </a:r>
            <a:r>
              <a:rPr lang="en-US" dirty="0" smtClean="0"/>
              <a:t> </a:t>
            </a:r>
            <a:r>
              <a:rPr lang="en-US" dirty="0" err="1" smtClean="0"/>
              <a:t>android:icon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drawable</a:t>
            </a:r>
            <a:r>
              <a:rPr lang="en-US" i="1" dirty="0" smtClean="0"/>
              <a:t>/icon" </a:t>
            </a:r>
            <a:r>
              <a:rPr lang="en-US" i="1" dirty="0" err="1" smtClean="0"/>
              <a:t>android:label</a:t>
            </a:r>
            <a:r>
              <a:rPr lang="en-US" i="1" dirty="0" smtClean="0"/>
              <a:t>="@string/</a:t>
            </a:r>
            <a:r>
              <a:rPr lang="en-US" i="1" dirty="0" err="1" smtClean="0"/>
              <a:t>app_name</a:t>
            </a:r>
            <a:r>
              <a:rPr lang="en-US" i="1" dirty="0" smtClean="0"/>
              <a:t>"</a:t>
            </a:r>
            <a:r>
              <a:rPr lang="en-US" i="1" dirty="0" smtClean="0">
                <a:solidFill>
                  <a:schemeClr val="accent6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smtClean="0">
                <a:solidFill>
                  <a:schemeClr val="accent6"/>
                </a:solidFill>
              </a:rPr>
              <a:t>&lt;activity </a:t>
            </a:r>
            <a:r>
              <a:rPr lang="en-US" dirty="0" err="1" smtClean="0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".hello" </a:t>
            </a:r>
            <a:r>
              <a:rPr lang="en-US" dirty="0" smtClean="0"/>
              <a:t> </a:t>
            </a:r>
            <a:r>
              <a:rPr lang="en-US" dirty="0" err="1" smtClean="0"/>
              <a:t>android:label</a:t>
            </a:r>
            <a:r>
              <a:rPr lang="en-US" dirty="0" smtClean="0"/>
              <a:t>=</a:t>
            </a:r>
            <a:r>
              <a:rPr lang="en-US" i="1" dirty="0" smtClean="0"/>
              <a:t>"@string/</a:t>
            </a:r>
            <a:r>
              <a:rPr lang="en-US" i="1" dirty="0" err="1" smtClean="0"/>
              <a:t>app_name</a:t>
            </a:r>
            <a:r>
              <a:rPr lang="en-US" i="1" dirty="0" smtClean="0"/>
              <a:t>"</a:t>
            </a:r>
            <a:r>
              <a:rPr lang="en-US" i="1" dirty="0" smtClean="0">
                <a:solidFill>
                  <a:schemeClr val="accent6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         </a:t>
            </a:r>
            <a:r>
              <a:rPr lang="en-US" dirty="0" smtClean="0">
                <a:solidFill>
                  <a:schemeClr val="accent6"/>
                </a:solidFill>
              </a:rPr>
              <a:t>  &lt;intent-filter&gt;</a:t>
            </a:r>
          </a:p>
          <a:p>
            <a:pPr>
              <a:buNone/>
            </a:pPr>
            <a:r>
              <a:rPr lang="en-US" dirty="0" smtClean="0"/>
              <a:t>	               </a:t>
            </a:r>
            <a:r>
              <a:rPr lang="en-US" dirty="0" smtClean="0">
                <a:solidFill>
                  <a:schemeClr val="accent6"/>
                </a:solidFill>
              </a:rPr>
              <a:t> &lt;action </a:t>
            </a:r>
            <a:r>
              <a:rPr lang="en-US" dirty="0" err="1" smtClean="0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android.intent.action.MAIN</a:t>
            </a:r>
            <a:r>
              <a:rPr lang="en-US" i="1" dirty="0" smtClean="0"/>
              <a:t>" </a:t>
            </a:r>
            <a:r>
              <a:rPr lang="en-US" i="1" dirty="0" smtClean="0">
                <a:solidFill>
                  <a:schemeClr val="accent6"/>
                </a:solidFill>
              </a:rPr>
              <a:t>/&gt;</a:t>
            </a:r>
          </a:p>
          <a:p>
            <a:pPr>
              <a:buNone/>
            </a:pPr>
            <a:r>
              <a:rPr lang="en-US" dirty="0" smtClean="0"/>
              <a:t>	               </a:t>
            </a:r>
            <a:r>
              <a:rPr lang="en-US" dirty="0" smtClean="0">
                <a:solidFill>
                  <a:schemeClr val="accent6"/>
                </a:solidFill>
              </a:rPr>
              <a:t>&lt;category </a:t>
            </a:r>
            <a:r>
              <a:rPr lang="en-US" dirty="0" err="1" smtClean="0"/>
              <a:t>android:name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android.intent.category.LAUNCHER</a:t>
            </a:r>
            <a:r>
              <a:rPr lang="en-US" i="1" dirty="0" smtClean="0"/>
              <a:t>" /</a:t>
            </a:r>
            <a:r>
              <a:rPr lang="en-US" i="1" dirty="0" smtClean="0">
                <a:solidFill>
                  <a:schemeClr val="accent6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	            </a:t>
            </a:r>
            <a:r>
              <a:rPr lang="en-US" dirty="0" smtClean="0">
                <a:solidFill>
                  <a:schemeClr val="accent6"/>
                </a:solidFill>
              </a:rPr>
              <a:t>&lt;/intent-filter&gt;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6"/>
                </a:solidFill>
              </a:rPr>
              <a:t>	&lt;/activity&gt;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	&lt;/application&gt;</a:t>
            </a:r>
          </a:p>
          <a:p>
            <a:pPr>
              <a:buNone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&lt;/manifest&gt;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0175" cy="4525963"/>
          </a:xfrm>
        </p:spPr>
        <p:txBody>
          <a:bodyPr/>
          <a:lstStyle/>
          <a:p>
            <a:r>
              <a:rPr lang="en-US" dirty="0" smtClean="0"/>
              <a:t>Absolute Layout</a:t>
            </a:r>
          </a:p>
          <a:p>
            <a:pPr lvl="1"/>
            <a:r>
              <a:rPr lang="en-US" dirty="0" smtClean="0"/>
              <a:t>pixel by pixel</a:t>
            </a:r>
          </a:p>
          <a:p>
            <a:r>
              <a:rPr lang="en-US" dirty="0" smtClean="0"/>
              <a:t>Relative Layout</a:t>
            </a:r>
          </a:p>
          <a:p>
            <a:pPr lvl="1"/>
            <a:r>
              <a:rPr lang="en-US" dirty="0" smtClean="0"/>
              <a:t>relative to other objects</a:t>
            </a:r>
          </a:p>
          <a:p>
            <a:r>
              <a:rPr lang="en-US" dirty="0" smtClean="0"/>
              <a:t>Table Layout</a:t>
            </a:r>
          </a:p>
          <a:p>
            <a:pPr lvl="1"/>
            <a:r>
              <a:rPr lang="en-US" dirty="0" smtClean="0"/>
              <a:t>simple table</a:t>
            </a:r>
          </a:p>
          <a:p>
            <a:r>
              <a:rPr lang="en-US" dirty="0" smtClean="0"/>
              <a:t>Linear Layout	</a:t>
            </a:r>
          </a:p>
          <a:p>
            <a:pPr lvl="1"/>
            <a:r>
              <a:rPr lang="en-US" dirty="0" smtClean="0"/>
              <a:t>either horizontal or vertical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25" y="3238500"/>
            <a:ext cx="2950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All layouts can be nested inside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1-06-14 at 10.12.24 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3356" b="-23356"/>
          <a:stretch>
            <a:fillRect/>
          </a:stretch>
        </p:blipFill>
        <p:spPr>
          <a:xfrm>
            <a:off x="-1" y="-422934"/>
            <a:ext cx="3270251" cy="4699830"/>
          </a:xfrm>
        </p:spPr>
      </p:pic>
      <p:pic>
        <p:nvPicPr>
          <p:cNvPr id="7" name="Content Placeholder 6" descr="Screen shot 2011-06-14 at 10.12.42 A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6114" b="-6114"/>
          <a:stretch>
            <a:fillRect/>
          </a:stretch>
        </p:blipFill>
        <p:spPr>
          <a:xfrm>
            <a:off x="3540125" y="-422935"/>
            <a:ext cx="5451475" cy="88286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Information to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</a:p>
          <a:p>
            <a:pPr lvl="1"/>
            <a:r>
              <a:rPr lang="en-US" dirty="0" err="1" smtClean="0"/>
              <a:t>TextView</a:t>
            </a:r>
            <a:endParaRPr lang="en-US" dirty="0" smtClean="0"/>
          </a:p>
          <a:p>
            <a:pPr lvl="1"/>
            <a:r>
              <a:rPr lang="en-US" dirty="0" err="1" smtClean="0"/>
              <a:t>ImageView</a:t>
            </a:r>
            <a:endParaRPr lang="en-US" dirty="0" smtClean="0"/>
          </a:p>
          <a:p>
            <a:pPr lvl="1"/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smtClean="0"/>
              <a:t>Attributes and values</a:t>
            </a:r>
          </a:p>
          <a:p>
            <a:pPr lvl="1"/>
            <a:r>
              <a:rPr lang="en-US" dirty="0" err="1" smtClean="0"/>
              <a:t>android:background</a:t>
            </a:r>
            <a:r>
              <a:rPr lang="en-US" dirty="0" smtClean="0"/>
              <a:t>=</a:t>
            </a:r>
            <a:r>
              <a:rPr lang="en-US" i="1" dirty="0" smtClean="0"/>
              <a:t>"#</a:t>
            </a:r>
            <a:r>
              <a:rPr lang="en-US" i="1" dirty="0" err="1" smtClean="0"/>
              <a:t>ffffff</a:t>
            </a:r>
            <a:r>
              <a:rPr lang="en-US" i="1" dirty="0" smtClean="0"/>
              <a:t>"</a:t>
            </a:r>
          </a:p>
          <a:p>
            <a:pPr lvl="1"/>
            <a:r>
              <a:rPr lang="en-US" dirty="0" err="1" smtClean="0"/>
              <a:t>android:text</a:t>
            </a:r>
            <a:r>
              <a:rPr lang="en-US" dirty="0" smtClean="0"/>
              <a:t>=</a:t>
            </a:r>
            <a:r>
              <a:rPr lang="en-US" i="1" dirty="0" smtClean="0"/>
              <a:t>"@string/hello"</a:t>
            </a:r>
          </a:p>
          <a:p>
            <a:pPr lvl="1"/>
            <a:r>
              <a:rPr lang="en-US" dirty="0" err="1" smtClean="0"/>
              <a:t>android:text</a:t>
            </a:r>
            <a:r>
              <a:rPr lang="en-US" dirty="0" smtClean="0"/>
              <a:t>=</a:t>
            </a:r>
            <a:r>
              <a:rPr lang="en-US" i="1" dirty="0" smtClean="0"/>
              <a:t>"HEY  THERE!"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</a:t>
            </a:r>
            <a:r>
              <a:rPr lang="en-US" dirty="0" err="1" smtClean="0"/>
              <a:t>ImageView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ImageView</a:t>
            </a:r>
            <a:r>
              <a:rPr lang="en-US" dirty="0" smtClean="0"/>
              <a:t> </a:t>
            </a:r>
            <a:r>
              <a:rPr lang="en-US" dirty="0" err="1" smtClean="0"/>
              <a:t>android:layout_height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wrap_content</a:t>
            </a:r>
            <a:r>
              <a:rPr lang="en-US" i="1" dirty="0" smtClean="0"/>
              <a:t>"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android:src</a:t>
            </a:r>
            <a:r>
              <a:rPr lang="en-US" dirty="0" smtClean="0"/>
              <a:t>=</a:t>
            </a:r>
            <a:r>
              <a:rPr lang="en-US" i="1" dirty="0" smtClean="0"/>
              <a:t>"@</a:t>
            </a:r>
            <a:r>
              <a:rPr lang="en-US" i="1" dirty="0" err="1" smtClean="0"/>
              <a:t>drawable</a:t>
            </a:r>
            <a:r>
              <a:rPr lang="en-US" i="1" dirty="0" smtClean="0"/>
              <a:t>/android"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</a:t>
            </a:r>
            <a:r>
              <a:rPr lang="en-US" i="1" dirty="0" smtClean="0"/>
              <a:t>"@+id/imageView1"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</a:t>
            </a:r>
            <a:r>
              <a:rPr lang="en-US" i="1" dirty="0" smtClean="0"/>
              <a:t>"</a:t>
            </a:r>
            <a:r>
              <a:rPr lang="en-US" i="1" dirty="0" err="1" smtClean="0"/>
              <a:t>fill_parent</a:t>
            </a:r>
            <a:r>
              <a:rPr lang="en-US" i="1" dirty="0" smtClean="0"/>
              <a:t>"&gt;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ImageView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1-06-13 at 8.11.0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74638"/>
            <a:ext cx="4076700" cy="6362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LinearLayout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android:background</a:t>
            </a:r>
            <a:r>
              <a:rPr lang="en-US" dirty="0" smtClean="0"/>
              <a:t>=</a:t>
            </a:r>
            <a:r>
              <a:rPr lang="en-US" i="1" dirty="0" smtClean="0"/>
              <a:t>"#</a:t>
            </a:r>
            <a:r>
              <a:rPr lang="en-US" i="1" dirty="0" err="1" smtClean="0"/>
              <a:t>ffffff</a:t>
            </a:r>
            <a:r>
              <a:rPr lang="en-US" i="1" dirty="0" smtClean="0"/>
              <a:t>"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err="1" smtClean="0"/>
              <a:t>TextView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android:textColor</a:t>
            </a:r>
            <a:r>
              <a:rPr lang="en-US" dirty="0" smtClean="0"/>
              <a:t>=</a:t>
            </a:r>
            <a:r>
              <a:rPr lang="en-US" i="1" dirty="0" smtClean="0"/>
              <a:t>"#000000"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6-13 at 8.27.4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594" y="1018424"/>
            <a:ext cx="4000330" cy="6226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Getting data from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smtClean="0"/>
              <a:t>Spinner</a:t>
            </a:r>
          </a:p>
          <a:p>
            <a:r>
              <a:rPr lang="en-US" dirty="0" smtClean="0"/>
              <a:t>Slider</a:t>
            </a:r>
          </a:p>
          <a:p>
            <a:r>
              <a:rPr lang="en-US" dirty="0" err="1" smtClean="0"/>
              <a:t>ToggleButton</a:t>
            </a:r>
            <a:endParaRPr lang="en-US" dirty="0" smtClean="0"/>
          </a:p>
          <a:p>
            <a:r>
              <a:rPr lang="en-US" dirty="0" smtClean="0"/>
              <a:t>Button</a:t>
            </a:r>
          </a:p>
          <a:p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Zoom</a:t>
            </a:r>
          </a:p>
          <a:p>
            <a:r>
              <a:rPr lang="en-US" dirty="0" err="1" smtClean="0"/>
              <a:t>ZoomControl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LottoGame</a:t>
            </a:r>
            <a:r>
              <a:rPr lang="en-US" dirty="0" smtClean="0"/>
              <a:t> for Android!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Android Project</a:t>
            </a:r>
          </a:p>
          <a:p>
            <a:r>
              <a:rPr lang="en-US" dirty="0" smtClean="0"/>
              <a:t>Name it </a:t>
            </a:r>
            <a:r>
              <a:rPr lang="en-US" dirty="0" err="1" smtClean="0"/>
              <a:t>LottoGameAndroid</a:t>
            </a:r>
            <a:endParaRPr lang="en-US" dirty="0" smtClean="0"/>
          </a:p>
          <a:p>
            <a:r>
              <a:rPr lang="en-US" dirty="0" smtClean="0"/>
              <a:t>package </a:t>
            </a:r>
            <a:r>
              <a:rPr lang="en-US" dirty="0" err="1" smtClean="0"/>
              <a:t>com.gdi.lottogame</a:t>
            </a:r>
            <a:endParaRPr lang="en-US" dirty="0" smtClean="0"/>
          </a:p>
          <a:p>
            <a:r>
              <a:rPr lang="en-US" dirty="0" smtClean="0"/>
              <a:t>Choose a name for the App and the first class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EditText</a:t>
            </a:r>
            <a:r>
              <a:rPr lang="en-US" dirty="0" smtClean="0"/>
              <a:t>, a Button, and a </a:t>
            </a:r>
            <a:r>
              <a:rPr lang="en-US" dirty="0" err="1" smtClean="0"/>
              <a:t>TextView</a:t>
            </a:r>
            <a:endParaRPr lang="en-US" dirty="0" smtClean="0"/>
          </a:p>
          <a:p>
            <a:r>
              <a:rPr lang="en-US" dirty="0" smtClean="0"/>
              <a:t>Add the property to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u="sng" dirty="0" err="1" smtClean="0"/>
              <a:t>android:background</a:t>
            </a:r>
            <a:r>
              <a:rPr lang="en-US" u="sng" dirty="0" smtClean="0"/>
              <a:t>=</a:t>
            </a:r>
            <a:r>
              <a:rPr lang="en-US" i="1" u="sng" dirty="0" smtClean="0"/>
              <a:t>"@</a:t>
            </a:r>
            <a:r>
              <a:rPr lang="en-US" i="1" u="sng" dirty="0" err="1" smtClean="0"/>
              <a:t>drawable</a:t>
            </a:r>
            <a:r>
              <a:rPr lang="en-US" i="1" u="sng" dirty="0" smtClean="0"/>
              <a:t>/android"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42"/>
            <a:ext cx="8229600" cy="1143000"/>
          </a:xfrm>
        </p:spPr>
        <p:txBody>
          <a:bodyPr/>
          <a:lstStyle/>
          <a:p>
            <a:r>
              <a:rPr lang="en-US" dirty="0" smtClean="0"/>
              <a:t>Layout for </a:t>
            </a:r>
            <a:r>
              <a:rPr lang="en-US" dirty="0" err="1" smtClean="0"/>
              <a:t>LottoGame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796"/>
            <a:ext cx="8229600" cy="50566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&lt;?xml version=</a:t>
            </a:r>
            <a:r>
              <a:rPr lang="en-US" i="1" dirty="0" smtClean="0"/>
              <a:t>"1.0" encoding="utf-8"?&gt;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LinearLayout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xmlns:android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http://schemas.android.com/apk/res/android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android:orientation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"vertical"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android:layout_width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fill_parent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android:layout_height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fill_parent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android:background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"@</a:t>
            </a:r>
            <a:r>
              <a:rPr lang="en-US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drawable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/android"&gt;</a:t>
            </a:r>
          </a:p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&lt;</a:t>
            </a:r>
            <a:r>
              <a:rPr lang="en-US" dirty="0" err="1" smtClean="0">
                <a:solidFill>
                  <a:schemeClr val="accent3"/>
                </a:solidFill>
              </a:rPr>
              <a:t>EditText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android:text</a:t>
            </a:r>
            <a:r>
              <a:rPr lang="en-US" dirty="0" smtClean="0">
                <a:solidFill>
                  <a:schemeClr val="accent3"/>
                </a:solidFill>
              </a:rPr>
              <a:t>=</a:t>
            </a:r>
            <a:r>
              <a:rPr lang="en-US" i="1" dirty="0" smtClean="0">
                <a:solidFill>
                  <a:schemeClr val="accent3"/>
                </a:solidFill>
              </a:rPr>
              <a:t>"</a:t>
            </a:r>
            <a:r>
              <a:rPr lang="en-US" i="1" dirty="0" err="1" smtClean="0">
                <a:solidFill>
                  <a:schemeClr val="accent3"/>
                </a:solidFill>
              </a:rPr>
              <a:t>EditText</a:t>
            </a:r>
            <a:r>
              <a:rPr lang="en-US" i="1" dirty="0" smtClean="0">
                <a:solidFill>
                  <a:schemeClr val="accent3"/>
                </a:solidFill>
              </a:rPr>
              <a:t>"  </a:t>
            </a:r>
            <a:r>
              <a:rPr lang="en-US" i="1" dirty="0" err="1" smtClean="0">
                <a:solidFill>
                  <a:schemeClr val="accent3"/>
                </a:solidFill>
              </a:rPr>
              <a:t>android:layout_width</a:t>
            </a:r>
            <a:r>
              <a:rPr lang="en-US" i="1" dirty="0" smtClean="0">
                <a:solidFill>
                  <a:schemeClr val="accent3"/>
                </a:solidFill>
              </a:rPr>
              <a:t>="</a:t>
            </a:r>
            <a:r>
              <a:rPr lang="en-US" i="1" dirty="0" err="1" smtClean="0">
                <a:solidFill>
                  <a:schemeClr val="accent3"/>
                </a:solidFill>
              </a:rPr>
              <a:t>fill_parent</a:t>
            </a:r>
            <a:r>
              <a:rPr lang="en-US" i="1" dirty="0" smtClean="0">
                <a:solidFill>
                  <a:schemeClr val="accent3"/>
                </a:solidFill>
              </a:rPr>
              <a:t>"   </a:t>
            </a:r>
            <a:r>
              <a:rPr lang="en-US" i="1" dirty="0" err="1" smtClean="0">
                <a:solidFill>
                  <a:schemeClr val="accent3"/>
                </a:solidFill>
              </a:rPr>
              <a:t>android:layout_height</a:t>
            </a:r>
            <a:r>
              <a:rPr lang="en-US" i="1" dirty="0" smtClean="0">
                <a:solidFill>
                  <a:schemeClr val="accent3"/>
                </a:solidFill>
              </a:rPr>
              <a:t>="</a:t>
            </a:r>
            <a:r>
              <a:rPr lang="en-US" i="1" dirty="0" err="1" smtClean="0">
                <a:solidFill>
                  <a:schemeClr val="accent3"/>
                </a:solidFill>
              </a:rPr>
              <a:t>wrap_content</a:t>
            </a:r>
            <a:r>
              <a:rPr lang="en-US" i="1" dirty="0" smtClean="0">
                <a:solidFill>
                  <a:schemeClr val="accent3"/>
                </a:solidFill>
              </a:rPr>
              <a:t>" </a:t>
            </a:r>
            <a:r>
              <a:rPr lang="en-US" i="1" dirty="0" err="1" smtClean="0">
                <a:solidFill>
                  <a:schemeClr val="accent3"/>
                </a:solidFill>
              </a:rPr>
              <a:t>android:id</a:t>
            </a:r>
            <a:r>
              <a:rPr lang="en-US" i="1" dirty="0" smtClean="0">
                <a:solidFill>
                  <a:schemeClr val="accent3"/>
                </a:solidFill>
              </a:rPr>
              <a:t>="@+id/editText1"&gt;&lt;/</a:t>
            </a:r>
            <a:r>
              <a:rPr lang="en-US" i="1" dirty="0" err="1" smtClean="0">
                <a:solidFill>
                  <a:schemeClr val="accent3"/>
                </a:solidFill>
              </a:rPr>
              <a:t>EditText</a:t>
            </a:r>
            <a:r>
              <a:rPr lang="en-US" i="1" dirty="0" smtClean="0">
                <a:solidFill>
                  <a:schemeClr val="accent3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&lt;Button </a:t>
            </a:r>
            <a:r>
              <a:rPr lang="en-US" dirty="0" err="1" smtClean="0">
                <a:solidFill>
                  <a:schemeClr val="accent2"/>
                </a:solidFill>
              </a:rPr>
              <a:t>android:text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i="1" dirty="0" smtClean="0">
                <a:solidFill>
                  <a:schemeClr val="accent2"/>
                </a:solidFill>
              </a:rPr>
              <a:t>"Button"  </a:t>
            </a:r>
            <a:r>
              <a:rPr lang="en-US" i="1" dirty="0" err="1" smtClean="0">
                <a:solidFill>
                  <a:schemeClr val="accent2"/>
                </a:solidFill>
              </a:rPr>
              <a:t>android:id</a:t>
            </a:r>
            <a:r>
              <a:rPr lang="en-US" i="1" dirty="0" smtClean="0">
                <a:solidFill>
                  <a:schemeClr val="accent2"/>
                </a:solidFill>
              </a:rPr>
              <a:t>="@+id/button1" </a:t>
            </a:r>
            <a:r>
              <a:rPr lang="en-US" i="1" dirty="0" err="1" smtClean="0">
                <a:solidFill>
                  <a:schemeClr val="accent2"/>
                </a:solidFill>
              </a:rPr>
              <a:t>android:layout_width</a:t>
            </a:r>
            <a:r>
              <a:rPr lang="en-US" i="1" dirty="0" smtClean="0">
                <a:solidFill>
                  <a:schemeClr val="accent2"/>
                </a:solidFill>
              </a:rPr>
              <a:t>="</a:t>
            </a:r>
            <a:r>
              <a:rPr lang="en-US" i="1" dirty="0" err="1" smtClean="0">
                <a:solidFill>
                  <a:schemeClr val="accent2"/>
                </a:solidFill>
              </a:rPr>
              <a:t>wrap_content</a:t>
            </a:r>
            <a:r>
              <a:rPr lang="en-US" i="1" dirty="0" smtClean="0">
                <a:solidFill>
                  <a:schemeClr val="accent2"/>
                </a:solidFill>
              </a:rPr>
              <a:t>" </a:t>
            </a:r>
            <a:r>
              <a:rPr lang="en-US" i="1" dirty="0" err="1" smtClean="0">
                <a:solidFill>
                  <a:schemeClr val="accent2"/>
                </a:solidFill>
              </a:rPr>
              <a:t>android:layout_height</a:t>
            </a:r>
            <a:r>
              <a:rPr lang="en-US" i="1" dirty="0" smtClean="0">
                <a:solidFill>
                  <a:schemeClr val="accent2"/>
                </a:solidFill>
              </a:rPr>
              <a:t>="</a:t>
            </a:r>
            <a:r>
              <a:rPr lang="en-US" i="1" dirty="0" err="1" smtClean="0">
                <a:solidFill>
                  <a:schemeClr val="accent2"/>
                </a:solidFill>
              </a:rPr>
              <a:t>wrap_content</a:t>
            </a:r>
            <a:r>
              <a:rPr lang="en-US" i="1" dirty="0" smtClean="0">
                <a:solidFill>
                  <a:schemeClr val="accent2"/>
                </a:solidFill>
              </a:rPr>
              <a:t>"&gt;&lt;/Button&gt;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android:id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"@+id/textView1"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android:layout_width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wrap_content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android:layout_height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wrap_content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android:text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"&gt;&lt;/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LinearLayout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Above public class{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6"/>
                </a:solidFill>
              </a:rPr>
              <a:t>android.widget.Button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6"/>
                </a:solidFill>
              </a:rPr>
              <a:t>android.widget.EditText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6"/>
                </a:solidFill>
              </a:rPr>
              <a:t>android.widget.TextView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b="1" i="1" dirty="0" smtClean="0"/>
              <a:t>Above @Override</a:t>
            </a:r>
          </a:p>
          <a:p>
            <a:pPr>
              <a:buNone/>
            </a:pPr>
            <a:r>
              <a:rPr lang="en-US" dirty="0" smtClean="0"/>
              <a:t>Button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EditText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editText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textView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6067" y="1417638"/>
            <a:ext cx="5670733" cy="4247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Stack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Applications</a:t>
            </a:r>
          </a:p>
          <a:p>
            <a:r>
              <a:rPr lang="en-US" dirty="0" smtClean="0"/>
              <a:t>Founded in 2003, bought by Google in 2005</a:t>
            </a:r>
          </a:p>
          <a:p>
            <a:r>
              <a:rPr lang="en-US" dirty="0" smtClean="0"/>
              <a:t>Open source Software Development Kit </a:t>
            </a:r>
          </a:p>
          <a:p>
            <a:pPr lvl="1"/>
            <a:r>
              <a:rPr lang="en-US" dirty="0" smtClean="0"/>
              <a:t>SDK to the initiated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67891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onDrag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onFocus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onLongClick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onScale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5091" y="1142099"/>
            <a:ext cx="5361709" cy="5361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 for </a:t>
            </a:r>
            <a:r>
              <a:rPr lang="en-US" dirty="0" err="1" smtClean="0"/>
              <a:t>LottoGame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android.view.View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android.view.View.OnClickListener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dirty="0" smtClean="0"/>
              <a:t> = (Button)</a:t>
            </a:r>
            <a:r>
              <a:rPr lang="en-US" b="1" dirty="0" smtClean="0"/>
              <a:t>this.findViewById(R.id.</a:t>
            </a:r>
            <a:r>
              <a:rPr lang="en-US" b="1" i="1" dirty="0" smtClean="0"/>
              <a:t>button1);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6"/>
                </a:solidFill>
              </a:rPr>
              <a:t>setOnClickListener</a:t>
            </a:r>
            <a:r>
              <a:rPr lang="en-US" dirty="0" err="1" smtClean="0"/>
              <a:t>(</a:t>
            </a:r>
            <a:r>
              <a:rPr lang="en-US" b="1" dirty="0" err="1" smtClean="0"/>
              <a:t>new</a:t>
            </a:r>
            <a:r>
              <a:rPr lang="en-US" b="1" dirty="0" smtClean="0"/>
              <a:t> </a:t>
            </a:r>
            <a:r>
              <a:rPr lang="en-US" b="1" dirty="0" err="1" smtClean="0"/>
              <a:t>OnClickListener</a:t>
            </a:r>
            <a:r>
              <a:rPr lang="en-US" b="1" dirty="0" smtClean="0"/>
              <a:t>() {</a:t>
            </a:r>
          </a:p>
          <a:p>
            <a:pPr>
              <a:buNone/>
            </a:pPr>
            <a:r>
              <a:rPr lang="en-US" dirty="0" smtClean="0"/>
              <a:t>         @Override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public void </a:t>
            </a:r>
            <a:r>
              <a:rPr lang="en-US" b="1" dirty="0" err="1" smtClean="0"/>
              <a:t>onClick(View</a:t>
            </a:r>
            <a:r>
              <a:rPr lang="en-US" b="1" dirty="0" smtClean="0"/>
              <a:t> </a:t>
            </a:r>
            <a:r>
              <a:rPr lang="en-US" b="1" dirty="0" err="1" smtClean="0"/>
              <a:t>v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en-US" dirty="0" smtClean="0"/>
              <a:t>           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  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Setting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editText</a:t>
            </a:r>
            <a:r>
              <a:rPr lang="en-US" dirty="0" smtClean="0"/>
              <a:t> = (EditText)</a:t>
            </a:r>
            <a:r>
              <a:rPr lang="en-US" b="1" dirty="0" smtClean="0"/>
              <a:t>this.findViewById(R.id.</a:t>
            </a:r>
            <a:r>
              <a:rPr lang="en-US" b="1" i="1" dirty="0" smtClean="0"/>
              <a:t>editText1);</a:t>
            </a: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textView</a:t>
            </a:r>
            <a:r>
              <a:rPr lang="en-US" dirty="0" smtClean="0"/>
              <a:t> = (TextView)</a:t>
            </a:r>
            <a:r>
              <a:rPr lang="en-US" b="1" dirty="0" smtClean="0"/>
              <a:t>this.findViewById(R.id.</a:t>
            </a:r>
            <a:r>
              <a:rPr lang="en-US" b="1" i="1" dirty="0" smtClean="0"/>
              <a:t>textView1);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onClick(View</a:t>
            </a:r>
            <a:r>
              <a:rPr lang="en-US" b="1" dirty="0" smtClean="0"/>
              <a:t> </a:t>
            </a:r>
            <a:r>
              <a:rPr lang="en-US" b="1" dirty="0" err="1" smtClean="0"/>
              <a:t>v</a:t>
            </a:r>
            <a:r>
              <a:rPr lang="en-US" b="1" dirty="0" smtClean="0"/>
              <a:t>){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guessString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editText</a:t>
            </a:r>
            <a:r>
              <a:rPr lang="en-US" dirty="0" err="1" smtClean="0"/>
              <a:t>.getText().toString</a:t>
            </a:r>
            <a:r>
              <a:rPr lang="en-US" dirty="0" smtClean="0"/>
              <a:t>();        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textView</a:t>
            </a:r>
            <a:r>
              <a:rPr lang="en-US" dirty="0" err="1" smtClean="0"/>
              <a:t>.setText(</a:t>
            </a:r>
            <a:r>
              <a:rPr lang="en-US" dirty="0" err="1" smtClean="0">
                <a:solidFill>
                  <a:schemeClr val="accent5"/>
                </a:solidFill>
              </a:rPr>
              <a:t>guessString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guessString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editText</a:t>
            </a:r>
            <a:r>
              <a:rPr lang="en-US" dirty="0" err="1" smtClean="0"/>
              <a:t>.getText().toString</a:t>
            </a:r>
            <a:r>
              <a:rPr lang="en-US" dirty="0" smtClean="0"/>
              <a:t>();        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guess</a:t>
            </a:r>
            <a:r>
              <a:rPr lang="en-US" dirty="0" smtClean="0"/>
              <a:t>=</a:t>
            </a:r>
            <a:r>
              <a:rPr lang="en-US" dirty="0" err="1" smtClean="0"/>
              <a:t>Integer.</a:t>
            </a:r>
            <a:r>
              <a:rPr lang="en-US" i="1" dirty="0" err="1" smtClean="0"/>
              <a:t>parseInt(</a:t>
            </a:r>
            <a:r>
              <a:rPr lang="en-US" i="1" dirty="0" err="1" smtClean="0">
                <a:solidFill>
                  <a:schemeClr val="accent5"/>
                </a:solidFill>
              </a:rPr>
              <a:t>guessString</a:t>
            </a:r>
            <a:r>
              <a:rPr lang="en-US" i="1" dirty="0" smtClean="0"/>
              <a:t>);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guess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5"/>
                </a:solidFill>
              </a:rPr>
              <a:t>guess</a:t>
            </a:r>
            <a:r>
              <a:rPr lang="en-US" dirty="0" smtClean="0"/>
              <a:t>-6;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guessString</a:t>
            </a:r>
            <a:r>
              <a:rPr lang="en-US" dirty="0" smtClean="0"/>
              <a:t>=</a:t>
            </a:r>
            <a:r>
              <a:rPr lang="en-US" dirty="0" err="1" smtClean="0"/>
              <a:t>Integer.</a:t>
            </a:r>
            <a:r>
              <a:rPr lang="en-US" i="1" dirty="0" err="1" smtClean="0"/>
              <a:t>toString(</a:t>
            </a:r>
            <a:r>
              <a:rPr lang="en-US" i="1" dirty="0" err="1" smtClean="0">
                <a:solidFill>
                  <a:schemeClr val="accent5"/>
                </a:solidFill>
              </a:rPr>
              <a:t>guess</a:t>
            </a:r>
            <a:r>
              <a:rPr lang="en-US" i="1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textView</a:t>
            </a:r>
            <a:r>
              <a:rPr lang="en-US" dirty="0" err="1" smtClean="0"/>
              <a:t>.setText(</a:t>
            </a:r>
            <a:r>
              <a:rPr lang="en-US" dirty="0" err="1" smtClean="0">
                <a:solidFill>
                  <a:schemeClr val="accent5"/>
                </a:solidFill>
              </a:rPr>
              <a:t>guessString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LottoGame</a:t>
            </a:r>
            <a:r>
              <a:rPr lang="en-US" dirty="0" smtClean="0"/>
              <a:t> from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79367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guessString</a:t>
            </a:r>
            <a:r>
              <a:rPr lang="en-US" dirty="0" smtClean="0"/>
              <a:t>="Congratulations! You guessed right!";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guessString</a:t>
            </a:r>
            <a:r>
              <a:rPr lang="en-US" dirty="0" smtClean="0"/>
              <a:t>="Sorry, that wasn't right. The correct answer was " + </a:t>
            </a:r>
            <a:r>
              <a:rPr lang="en-US" dirty="0" smtClean="0">
                <a:solidFill>
                  <a:schemeClr val="accent5"/>
                </a:solidFill>
              </a:rPr>
              <a:t>answer</a:t>
            </a:r>
            <a:r>
              <a:rPr lang="en-US" dirty="0" smtClean="0"/>
              <a:t>+".";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textView</a:t>
            </a:r>
            <a:r>
              <a:rPr lang="en-US" dirty="0" err="1" smtClean="0"/>
              <a:t>.setText(</a:t>
            </a:r>
            <a:r>
              <a:rPr lang="en-US" dirty="0" err="1" smtClean="0">
                <a:solidFill>
                  <a:schemeClr val="accent5"/>
                </a:solidFill>
              </a:rPr>
              <a:t>guessString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6" name="Content Placeholder 5" descr="Screen shot 2011-06-14 at 10.08.24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9540" r="-1954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what you learned about getting user data today to create a version of </a:t>
            </a:r>
            <a:r>
              <a:rPr lang="en-US" dirty="0" err="1" smtClean="0"/>
              <a:t>StringScrambler</a:t>
            </a:r>
            <a:r>
              <a:rPr lang="en-US" dirty="0" smtClean="0"/>
              <a:t> for the Android</a:t>
            </a:r>
          </a:p>
          <a:p>
            <a:pPr>
              <a:buNone/>
            </a:pPr>
            <a:r>
              <a:rPr lang="en-US" dirty="0" smtClean="0"/>
              <a:t>Bonus: Play with other widgets that get user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1725017" y="-94557"/>
            <a:ext cx="5964523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LeftUp">
                <a:rot lat="2100000" lon="1320000" rev="0"/>
              </a:camera>
              <a:lightRig rig="threePt" dir="t"/>
            </a:scene3d>
          </a:bodyPr>
          <a:lstStyle/>
          <a:p>
            <a:pPr algn="ctr"/>
            <a:r>
              <a:rPr lang="en-US" sz="48000" b="1" spc="6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139700">
                    <a:schemeClr val="accent1">
                      <a:alpha val="75000"/>
                    </a:schemeClr>
                  </a:glow>
                  <a:innerShdw blurRad="63500" dist="50800" dir="2700000">
                    <a:srgbClr val="000000">
                      <a:alpha val="50000"/>
                    </a:srgbClr>
                  </a:innerShdw>
                  <a:reflection stA="50000" endPos="75000" dist="12700" dir="5400000" sy="-100000" algn="bl" rotWithShape="0"/>
                </a:effectLst>
              </a:rPr>
              <a:t>?</a:t>
            </a:r>
            <a:endParaRPr lang="en-US" sz="40000" b="1" spc="6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139700">
                  <a:schemeClr val="accent1">
                    <a:alpha val="75000"/>
                  </a:schemeClr>
                </a:glow>
                <a:innerShdw blurRad="63500" dist="50800" dir="2700000">
                  <a:srgbClr val="000000">
                    <a:alpha val="50000"/>
                  </a:srgbClr>
                </a:innerShdw>
                <a:reflection stA="50000" endPos="75000" dist="127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3000"/>
          </a:blip>
          <a:stretch>
            <a:fillRect/>
          </a:stretch>
        </p:blipFill>
        <p:spPr>
          <a:xfrm>
            <a:off x="6006064" y="3686268"/>
            <a:ext cx="2829185" cy="3171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3000"/>
          </a:blip>
          <a:stretch>
            <a:fillRect/>
          </a:stretch>
        </p:blipFill>
        <p:spPr>
          <a:xfrm>
            <a:off x="0" y="0"/>
            <a:ext cx="2862301" cy="2862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3000"/>
          </a:blip>
          <a:stretch>
            <a:fillRect/>
          </a:stretch>
        </p:blipFill>
        <p:spPr>
          <a:xfrm>
            <a:off x="5659997" y="99045"/>
            <a:ext cx="3484004" cy="3484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3000"/>
          </a:blip>
          <a:stretch>
            <a:fillRect/>
          </a:stretch>
        </p:blipFill>
        <p:spPr>
          <a:xfrm>
            <a:off x="0" y="3879412"/>
            <a:ext cx="4431105" cy="2798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27843"/>
            </a:srgbClr>
          </a:solidFill>
        </p:spPr>
        <p:txBody>
          <a:bodyPr/>
          <a:lstStyle/>
          <a:p>
            <a:r>
              <a:rPr lang="en-US" dirty="0" smtClean="0"/>
              <a:t>Multiple devices</a:t>
            </a:r>
          </a:p>
          <a:p>
            <a:pPr lvl="1"/>
            <a:r>
              <a:rPr lang="en-US" dirty="0" smtClean="0"/>
              <a:t>OS and device are not synonymous</a:t>
            </a:r>
          </a:p>
          <a:p>
            <a:pPr lvl="1"/>
            <a:r>
              <a:rPr lang="en-US" dirty="0" smtClean="0"/>
              <a:t>Phones, Tablets, Nook </a:t>
            </a:r>
            <a:r>
              <a:rPr lang="en-US" dirty="0" err="1" smtClean="0"/>
              <a:t>e</a:t>
            </a:r>
            <a:r>
              <a:rPr lang="en-US" dirty="0" smtClean="0"/>
              <a:t>-reader</a:t>
            </a:r>
          </a:p>
          <a:p>
            <a:r>
              <a:rPr lang="en-US" dirty="0" smtClean="0"/>
              <a:t>Apps written in Java</a:t>
            </a:r>
          </a:p>
          <a:p>
            <a:r>
              <a:rPr lang="en-US" dirty="0" smtClean="0"/>
              <a:t>Can call external APIs</a:t>
            </a:r>
          </a:p>
          <a:p>
            <a:pPr lvl="1"/>
            <a:r>
              <a:rPr lang="en-US" dirty="0" err="1" smtClean="0"/>
              <a:t>Webkit</a:t>
            </a:r>
            <a:r>
              <a:rPr lang="en-US" dirty="0" smtClean="0"/>
              <a:t>, Geo-referencing, OpenGL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</a:blip>
          <a:stretch>
            <a:fillRect/>
          </a:stretch>
        </p:blipFill>
        <p:spPr>
          <a:xfrm>
            <a:off x="4105446" y="3438982"/>
            <a:ext cx="5038553" cy="3419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</a:blip>
          <a:stretch>
            <a:fillRect/>
          </a:stretch>
        </p:blipFill>
        <p:spPr>
          <a:xfrm>
            <a:off x="0" y="902448"/>
            <a:ext cx="4094026" cy="3438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863" y="1417638"/>
            <a:ext cx="4028663" cy="2182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Tell Eclipse that you will be using the Android SDK</a:t>
            </a:r>
          </a:p>
          <a:p>
            <a:pPr>
              <a:buNone/>
            </a:pPr>
            <a:r>
              <a:rPr lang="en-US" dirty="0" smtClean="0"/>
              <a:t>Create a New Android project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187" y="4185765"/>
            <a:ext cx="3918593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Android SDK is like   	using specific </a:t>
            </a:r>
            <a:r>
              <a:rPr lang="en-US" sz="2400" dirty="0" err="1" smtClean="0"/>
              <a:t>lego</a:t>
            </a:r>
            <a:r>
              <a:rPr lang="en-US" sz="2400" dirty="0" smtClean="0"/>
              <a:t> blocks.</a:t>
            </a:r>
          </a:p>
          <a:p>
            <a:r>
              <a:rPr lang="en-US" sz="2400" dirty="0" smtClean="0"/>
              <a:t>Fancier ones. Like </a:t>
            </a:r>
            <a:r>
              <a:rPr lang="en-US" sz="2400" dirty="0" err="1" smtClean="0"/>
              <a:t>Technic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1-06-13 at 7.24.01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9512" r="-59512"/>
          <a:stretch>
            <a:fillRect/>
          </a:stretch>
        </p:blipFill>
        <p:spPr>
          <a:xfrm>
            <a:off x="-1304925" y="0"/>
            <a:ext cx="5353050" cy="2943971"/>
          </a:xfrm>
        </p:spPr>
      </p:pic>
      <p:pic>
        <p:nvPicPr>
          <p:cNvPr id="6" name="Picture 5" descr="Screen shot 2011-06-13 at 7.24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1" y="412749"/>
            <a:ext cx="6892924" cy="585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1-06-13 at 7.25.1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0649"/>
            <a:ext cx="8431326" cy="6869551"/>
          </a:xfrm>
          <a:prstGeom prst="rect">
            <a:avLst/>
          </a:prstGeom>
        </p:spPr>
      </p:pic>
      <p:pic>
        <p:nvPicPr>
          <p:cNvPr id="5" name="Picture 4" descr="Screen shot 2011-06-13 at 7.24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4" y="215899"/>
            <a:ext cx="2867025" cy="2887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1-06-13 at 7.26.17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6510" r="-46510"/>
          <a:stretch>
            <a:fillRect/>
          </a:stretch>
        </p:blipFill>
        <p:spPr>
          <a:xfrm>
            <a:off x="-876300" y="1"/>
            <a:ext cx="5253550" cy="2889250"/>
          </a:xfrm>
        </p:spPr>
      </p:pic>
      <p:pic>
        <p:nvPicPr>
          <p:cNvPr id="6" name="Picture 5" descr="Screen shot 2011-06-13 at 7.29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99" y="0"/>
            <a:ext cx="491181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375" y="3799790"/>
            <a:ext cx="263525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Application Name—what it will say by the icon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625" y="4524375"/>
            <a:ext cx="271037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Package—unique identifier of whole 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625" y="5350212"/>
            <a:ext cx="248812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Activity—automatically generated class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95625" y="4122956"/>
            <a:ext cx="1281625" cy="798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3175000" y="4847541"/>
            <a:ext cx="952500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2952750" y="5350212"/>
            <a:ext cx="1174750" cy="3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—contains the guts, all classes of app</a:t>
            </a:r>
          </a:p>
          <a:p>
            <a:r>
              <a:rPr lang="en-US" dirty="0" smtClean="0"/>
              <a:t>gen-generated Java files</a:t>
            </a:r>
          </a:p>
          <a:p>
            <a:r>
              <a:rPr lang="en-US" dirty="0" smtClean="0"/>
              <a:t>Build SDK</a:t>
            </a:r>
          </a:p>
          <a:p>
            <a:r>
              <a:rPr lang="en-US" dirty="0" smtClean="0"/>
              <a:t>assets—non-Java files</a:t>
            </a:r>
          </a:p>
          <a:p>
            <a:r>
              <a:rPr lang="en-US" dirty="0" smtClean="0"/>
              <a:t>res—layouts, images, etc.</a:t>
            </a:r>
          </a:p>
          <a:p>
            <a:r>
              <a:rPr lang="en-US" dirty="0" err="1" smtClean="0"/>
              <a:t>AndroidManifest.xml</a:t>
            </a:r>
            <a:r>
              <a:rPr lang="en-US" dirty="0" smtClean="0"/>
              <a:t>—ever important permissions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Android App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package </a:t>
            </a:r>
            <a:r>
              <a:rPr lang="en-US" b="1" dirty="0" err="1" smtClean="0"/>
              <a:t>com.gdi.helloworld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android.app.Activity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android.os.Bundle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public class hello extends Activity {</a:t>
            </a:r>
          </a:p>
          <a:p>
            <a:pPr>
              <a:buNone/>
            </a:pPr>
            <a:r>
              <a:rPr lang="en-US" dirty="0" smtClean="0"/>
              <a:t>    /** Called when the activity is first created. */</a:t>
            </a:r>
          </a:p>
          <a:p>
            <a:pPr>
              <a:buNone/>
            </a:pPr>
            <a:r>
              <a:rPr lang="en-US" dirty="0" smtClean="0"/>
              <a:t>    @Override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 void </a:t>
            </a:r>
            <a:r>
              <a:rPr lang="en-US" b="1" dirty="0" err="1" smtClean="0"/>
              <a:t>onCreate(Bundle</a:t>
            </a:r>
            <a:r>
              <a:rPr lang="en-US" b="1" dirty="0" smtClean="0"/>
              <a:t> </a:t>
            </a:r>
            <a:r>
              <a:rPr lang="en-US" b="1" dirty="0" err="1" smtClean="0"/>
              <a:t>savedInstanceState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super.onCreate(savedInstanceState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setContentView(R.layout.</a:t>
            </a:r>
            <a:r>
              <a:rPr lang="en-US" i="1" dirty="0" err="1" smtClean="0"/>
              <a:t>main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GDI_2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GDI_2.thmx</Template>
  <TotalTime>1848</TotalTime>
  <Words>993</Words>
  <Application>Microsoft Macintosh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GDI_2</vt:lpstr>
      <vt:lpstr>Beginning Java for Android Session 2: Android— a handheld robot</vt:lpstr>
      <vt:lpstr>What is Android?</vt:lpstr>
      <vt:lpstr>What you need to know</vt:lpstr>
      <vt:lpstr>Getting Started</vt:lpstr>
      <vt:lpstr>Slide 5</vt:lpstr>
      <vt:lpstr>Slide 6</vt:lpstr>
      <vt:lpstr>Slide 7</vt:lpstr>
      <vt:lpstr>File Structure</vt:lpstr>
      <vt:lpstr>Your First Android App</vt:lpstr>
      <vt:lpstr>Android Manifest File</vt:lpstr>
      <vt:lpstr>Layouts</vt:lpstr>
      <vt:lpstr>Slide 12</vt:lpstr>
      <vt:lpstr>Showing Information to the User</vt:lpstr>
      <vt:lpstr>Adding an ImageView</vt:lpstr>
      <vt:lpstr>Adding attributes</vt:lpstr>
      <vt:lpstr>Getting data from the user</vt:lpstr>
      <vt:lpstr>LottoGame for Android!</vt:lpstr>
      <vt:lpstr>Layout for LottoGame</vt:lpstr>
      <vt:lpstr>Connecting to Widgets</vt:lpstr>
      <vt:lpstr>Event Listeners</vt:lpstr>
      <vt:lpstr>Event Listeners for LottoGame</vt:lpstr>
      <vt:lpstr>Getting and Setting Text</vt:lpstr>
      <vt:lpstr>Using LottoGame from Last week</vt:lpstr>
      <vt:lpstr>Homework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Java for Android Session 2: Android—handheld robot</dc:title>
  <dc:creator>Izzy Johnston</dc:creator>
  <cp:lastModifiedBy>Izzy Johnston</cp:lastModifiedBy>
  <cp:revision>40</cp:revision>
  <dcterms:created xsi:type="dcterms:W3CDTF">2011-11-22T23:33:02Z</dcterms:created>
  <dcterms:modified xsi:type="dcterms:W3CDTF">2011-11-22T23:34:01Z</dcterms:modified>
</cp:coreProperties>
</file>