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20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73" r:id="rId13"/>
    <p:sldId id="274" r:id="rId14"/>
    <p:sldId id="275" r:id="rId15"/>
    <p:sldId id="276" r:id="rId16"/>
    <p:sldId id="277" r:id="rId17"/>
    <p:sldId id="267" r:id="rId18"/>
    <p:sldId id="269" r:id="rId19"/>
    <p:sldId id="268" r:id="rId20"/>
    <p:sldId id="270" r:id="rId21"/>
    <p:sldId id="271" r:id="rId22"/>
    <p:sldId id="272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F156-CF05-1942-9E8A-0AB348FC90A5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ADB27-6A7A-C74D-B152-926B90F78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73762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ADB27-6A7A-C74D-B152-926B90F7824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A1A6-6B69-FD4A-8A38-B39008F979F9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CD4-2E84-4345-BC9E-7402F7326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A1A6-6B69-FD4A-8A38-B39008F979F9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CD4-2E84-4345-BC9E-7402F7326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A1A6-6B69-FD4A-8A38-B39008F979F9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CD4-2E84-4345-BC9E-7402F7326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A1A6-6B69-FD4A-8A38-B39008F979F9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CD4-2E84-4345-BC9E-7402F7326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A1A6-6B69-FD4A-8A38-B39008F979F9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CD4-2E84-4345-BC9E-7402F7326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A1A6-6B69-FD4A-8A38-B39008F979F9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CD4-2E84-4345-BC9E-7402F7326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A1A6-6B69-FD4A-8A38-B39008F979F9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CD4-2E84-4345-BC9E-7402F7326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A1A6-6B69-FD4A-8A38-B39008F979F9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CD4-2E84-4345-BC9E-7402F7326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A1A6-6B69-FD4A-8A38-B39008F979F9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CD4-2E84-4345-BC9E-7402F7326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A1A6-6B69-FD4A-8A38-B39008F979F9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CD4-2E84-4345-BC9E-7402F7326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A1A6-6B69-FD4A-8A38-B39008F979F9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CCD4-2E84-4345-BC9E-7402F7326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16000">
              <a:schemeClr val="bg1">
                <a:tint val="40000"/>
                <a:satMod val="350000"/>
              </a:schemeClr>
            </a:gs>
            <a:gs pos="98000">
              <a:schemeClr val="accent6">
                <a:lumMod val="20000"/>
                <a:lumOff val="80000"/>
              </a:schemeClr>
            </a:gs>
            <a:gs pos="0">
              <a:schemeClr val="bg1">
                <a:shade val="20000"/>
                <a:satMod val="255000"/>
              </a:schemeClr>
            </a:gs>
            <a:gs pos="91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>
            <a:gsLst>
              <a:gs pos="0">
                <a:srgbClr val="FF7A89"/>
              </a:gs>
              <a:gs pos="100000">
                <a:schemeClr val="bg1">
                  <a:alpha val="71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DA1A6-6B69-FD4A-8A38-B39008F979F9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ECCD4-2E84-4345-BC9E-7402F7326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izzy_johnston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zzycjohnston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195" y="2910995"/>
            <a:ext cx="8704161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Beginning Java for Android</a:t>
            </a:r>
            <a:br>
              <a:rPr lang="en-US" dirty="0" smtClean="0"/>
            </a:br>
            <a:r>
              <a:rPr lang="en-US" sz="4000" dirty="0" smtClean="0"/>
              <a:t>Session 3: Drawing—a high tech Pre-K class</a:t>
            </a:r>
            <a:endParaRPr lang="en-US" sz="400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84828" y="4666770"/>
            <a:ext cx="6400800" cy="1752600"/>
          </a:xfrm>
        </p:spPr>
        <p:txBody>
          <a:bodyPr/>
          <a:lstStyle/>
          <a:p>
            <a:r>
              <a:rPr lang="en-US" dirty="0" smtClean="0"/>
              <a:t>Izzy Johnston </a:t>
            </a:r>
          </a:p>
          <a:p>
            <a:r>
              <a:rPr lang="en-US" dirty="0" smtClean="0">
                <a:hlinkClick r:id="rId2"/>
              </a:rPr>
              <a:t>izzycjohnston@gmail.com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@</a:t>
            </a:r>
            <a:r>
              <a:rPr lang="en-US" dirty="0" err="1" smtClean="0">
                <a:hlinkClick r:id="rId3"/>
              </a:rPr>
              <a:t>izzy_johnston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3220" y="14169"/>
            <a:ext cx="6350000" cy="3175000"/>
          </a:xfrm>
          <a:prstGeom prst="rect">
            <a:avLst/>
          </a:prstGeom>
          <a:noFill/>
          <a:effectLst>
            <a:outerShdw blurRad="101600" dist="50800" dir="2700000">
              <a:schemeClr val="accent5">
                <a:lumMod val="50000"/>
                <a:alpha val="43000"/>
              </a:schemeClr>
            </a:outerShdw>
          </a:effec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93577" y="6241374"/>
            <a:ext cx="1750423" cy="616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Styles can we add?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43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118" dirty="0" smtClean="0">
                <a:solidFill>
                  <a:schemeClr val="accent6"/>
                </a:solidFill>
              </a:rPr>
              <a:t>One Color---</a:t>
            </a:r>
          </a:p>
          <a:p>
            <a:pPr>
              <a:buNone/>
            </a:pPr>
            <a:r>
              <a:rPr lang="en-US" sz="2118" dirty="0" err="1" smtClean="0">
                <a:solidFill>
                  <a:schemeClr val="accent4"/>
                </a:solidFill>
              </a:rPr>
              <a:t>setColor</a:t>
            </a:r>
            <a:r>
              <a:rPr lang="en-US" sz="2118" dirty="0" err="1" smtClean="0"/>
              <a:t>(int</a:t>
            </a:r>
            <a:r>
              <a:rPr lang="en-US" sz="2118" dirty="0" smtClean="0"/>
              <a:t> </a:t>
            </a:r>
            <a:r>
              <a:rPr lang="en-US" sz="2118" dirty="0" smtClean="0">
                <a:solidFill>
                  <a:schemeClr val="accent5"/>
                </a:solidFill>
              </a:rPr>
              <a:t>color</a:t>
            </a:r>
            <a:r>
              <a:rPr lang="en-US" sz="2118" dirty="0" smtClean="0"/>
              <a:t>);</a:t>
            </a:r>
          </a:p>
          <a:p>
            <a:pPr>
              <a:buNone/>
            </a:pPr>
            <a:endParaRPr lang="en-US" sz="2118" dirty="0" smtClean="0"/>
          </a:p>
          <a:p>
            <a:pPr>
              <a:buNone/>
            </a:pPr>
            <a:r>
              <a:rPr lang="en-US" sz="2118" dirty="0" smtClean="0">
                <a:solidFill>
                  <a:srgbClr val="00349E"/>
                </a:solidFill>
              </a:rPr>
              <a:t>A two-color, linear gradient---</a:t>
            </a:r>
          </a:p>
          <a:p>
            <a:pPr>
              <a:buNone/>
            </a:pPr>
            <a:r>
              <a:rPr lang="en-US" sz="2118" dirty="0" err="1" smtClean="0">
                <a:solidFill>
                  <a:schemeClr val="accent4"/>
                </a:solidFill>
              </a:rPr>
              <a:t>setShader</a:t>
            </a:r>
            <a:r>
              <a:rPr lang="en-US" sz="2118" dirty="0" err="1" smtClean="0"/>
              <a:t>(new</a:t>
            </a:r>
            <a:r>
              <a:rPr lang="en-US" sz="2118" dirty="0" smtClean="0"/>
              <a:t> </a:t>
            </a:r>
            <a:r>
              <a:rPr lang="en-US" sz="2118" dirty="0" err="1" smtClean="0">
                <a:solidFill>
                  <a:schemeClr val="accent4"/>
                </a:solidFill>
              </a:rPr>
              <a:t>LinearGradient</a:t>
            </a:r>
            <a:r>
              <a:rPr lang="en-US" sz="2118" dirty="0" err="1" smtClean="0"/>
              <a:t>(int</a:t>
            </a:r>
            <a:r>
              <a:rPr lang="en-US" sz="2118" dirty="0" smtClean="0"/>
              <a:t> </a:t>
            </a:r>
            <a:r>
              <a:rPr lang="en-US" sz="2118" dirty="0" err="1" smtClean="0">
                <a:solidFill>
                  <a:schemeClr val="accent5"/>
                </a:solidFill>
              </a:rPr>
              <a:t>xStart</a:t>
            </a:r>
            <a:r>
              <a:rPr lang="en-US" sz="2118" dirty="0" smtClean="0"/>
              <a:t>, </a:t>
            </a:r>
            <a:r>
              <a:rPr lang="en-US" sz="2118" dirty="0" err="1" smtClean="0"/>
              <a:t>int</a:t>
            </a:r>
            <a:r>
              <a:rPr lang="en-US" sz="2118" dirty="0" smtClean="0"/>
              <a:t> </a:t>
            </a:r>
            <a:r>
              <a:rPr lang="en-US" sz="2118" dirty="0" err="1" smtClean="0">
                <a:solidFill>
                  <a:schemeClr val="accent5"/>
                </a:solidFill>
              </a:rPr>
              <a:t>yStart</a:t>
            </a:r>
            <a:r>
              <a:rPr lang="en-US" sz="2118" dirty="0" smtClean="0"/>
              <a:t>, </a:t>
            </a:r>
            <a:r>
              <a:rPr lang="en-US" sz="2118" dirty="0" err="1" smtClean="0"/>
              <a:t>int</a:t>
            </a:r>
            <a:r>
              <a:rPr lang="en-US" sz="2118" dirty="0" smtClean="0"/>
              <a:t> </a:t>
            </a:r>
            <a:r>
              <a:rPr lang="en-US" sz="2118" dirty="0" err="1" smtClean="0">
                <a:solidFill>
                  <a:schemeClr val="accent5"/>
                </a:solidFill>
              </a:rPr>
              <a:t>xEnd</a:t>
            </a:r>
            <a:r>
              <a:rPr lang="en-US" sz="2118" dirty="0" smtClean="0"/>
              <a:t>, </a:t>
            </a:r>
            <a:r>
              <a:rPr lang="en-US" sz="2118" dirty="0" err="1" smtClean="0"/>
              <a:t>int</a:t>
            </a:r>
            <a:r>
              <a:rPr lang="en-US" sz="2118" dirty="0" smtClean="0"/>
              <a:t> </a:t>
            </a:r>
            <a:r>
              <a:rPr lang="en-US" sz="2118" dirty="0" err="1" smtClean="0">
                <a:solidFill>
                  <a:schemeClr val="accent5"/>
                </a:solidFill>
              </a:rPr>
              <a:t>yEnd</a:t>
            </a:r>
            <a:r>
              <a:rPr lang="en-US" sz="2118" dirty="0" smtClean="0"/>
              <a:t>, </a:t>
            </a:r>
            <a:r>
              <a:rPr lang="en-US" sz="2118" dirty="0" err="1" smtClean="0"/>
              <a:t>int</a:t>
            </a:r>
            <a:r>
              <a:rPr lang="en-US" sz="2118" dirty="0" smtClean="0"/>
              <a:t> </a:t>
            </a:r>
            <a:r>
              <a:rPr lang="en-US" sz="2118" dirty="0" smtClean="0">
                <a:solidFill>
                  <a:schemeClr val="accent5"/>
                </a:solidFill>
              </a:rPr>
              <a:t>color1</a:t>
            </a:r>
            <a:r>
              <a:rPr lang="en-US" sz="2118" dirty="0" smtClean="0"/>
              <a:t>, </a:t>
            </a:r>
            <a:r>
              <a:rPr lang="en-US" sz="2118" dirty="0" err="1" smtClean="0"/>
              <a:t>int</a:t>
            </a:r>
            <a:r>
              <a:rPr lang="en-US" sz="2118" dirty="0" smtClean="0"/>
              <a:t> </a:t>
            </a:r>
            <a:r>
              <a:rPr lang="en-US" sz="2118" dirty="0" smtClean="0">
                <a:solidFill>
                  <a:schemeClr val="accent5"/>
                </a:solidFill>
              </a:rPr>
              <a:t>color2</a:t>
            </a:r>
            <a:r>
              <a:rPr lang="en-US" sz="2118" dirty="0" smtClean="0"/>
              <a:t>, </a:t>
            </a:r>
            <a:r>
              <a:rPr lang="en-US" sz="2118" dirty="0" err="1" smtClean="0"/>
              <a:t>Shader.TileMode.MIRROR</a:t>
            </a:r>
            <a:r>
              <a:rPr lang="en-US" sz="2118" dirty="0" smtClean="0"/>
              <a:t>);</a:t>
            </a:r>
          </a:p>
          <a:p>
            <a:pPr>
              <a:buNone/>
            </a:pPr>
            <a:endParaRPr lang="en-US" sz="2118" dirty="0" smtClean="0"/>
          </a:p>
          <a:p>
            <a:pPr>
              <a:buNone/>
            </a:pPr>
            <a:r>
              <a:rPr lang="en-US" sz="2118" dirty="0" smtClean="0">
                <a:solidFill>
                  <a:srgbClr val="00349E"/>
                </a:solidFill>
              </a:rPr>
              <a:t>A two-color, linear gradient---</a:t>
            </a:r>
          </a:p>
          <a:p>
            <a:pPr>
              <a:buNone/>
            </a:pPr>
            <a:r>
              <a:rPr lang="en-US" sz="2118" dirty="0" err="1" smtClean="0">
                <a:solidFill>
                  <a:schemeClr val="accent4"/>
                </a:solidFill>
              </a:rPr>
              <a:t>setShader</a:t>
            </a:r>
            <a:r>
              <a:rPr lang="en-US" sz="2118" dirty="0" err="1" smtClean="0"/>
              <a:t>(new</a:t>
            </a:r>
            <a:r>
              <a:rPr lang="en-US" sz="2118" dirty="0" smtClean="0"/>
              <a:t> </a:t>
            </a:r>
            <a:r>
              <a:rPr lang="en-US" sz="2118" dirty="0" err="1" smtClean="0">
                <a:solidFill>
                  <a:schemeClr val="accent4"/>
                </a:solidFill>
              </a:rPr>
              <a:t>RadialGradient</a:t>
            </a:r>
            <a:r>
              <a:rPr lang="en-US" sz="2118" dirty="0" err="1" smtClean="0"/>
              <a:t>(int</a:t>
            </a:r>
            <a:r>
              <a:rPr lang="en-US" sz="2118" dirty="0" smtClean="0"/>
              <a:t> </a:t>
            </a:r>
            <a:r>
              <a:rPr lang="en-US" sz="2118" dirty="0" err="1" smtClean="0">
                <a:solidFill>
                  <a:schemeClr val="accent5"/>
                </a:solidFill>
              </a:rPr>
              <a:t>xCenter</a:t>
            </a:r>
            <a:r>
              <a:rPr lang="en-US" sz="2118" dirty="0" smtClean="0"/>
              <a:t>, </a:t>
            </a:r>
            <a:r>
              <a:rPr lang="en-US" sz="2118" dirty="0" err="1" smtClean="0"/>
              <a:t>int</a:t>
            </a:r>
            <a:r>
              <a:rPr lang="en-US" sz="2118" dirty="0" smtClean="0"/>
              <a:t> </a:t>
            </a:r>
            <a:r>
              <a:rPr lang="en-US" sz="2118" dirty="0" err="1" smtClean="0">
                <a:solidFill>
                  <a:schemeClr val="accent5"/>
                </a:solidFill>
              </a:rPr>
              <a:t>yCenter</a:t>
            </a:r>
            <a:r>
              <a:rPr lang="en-US" sz="2118" dirty="0" smtClean="0"/>
              <a:t>, </a:t>
            </a:r>
            <a:r>
              <a:rPr lang="en-US" sz="2118" dirty="0" err="1" smtClean="0"/>
              <a:t>int</a:t>
            </a:r>
            <a:r>
              <a:rPr lang="en-US" sz="2118" dirty="0" smtClean="0"/>
              <a:t> </a:t>
            </a:r>
            <a:r>
              <a:rPr lang="en-US" sz="2118" dirty="0" smtClean="0">
                <a:solidFill>
                  <a:schemeClr val="accent5"/>
                </a:solidFill>
              </a:rPr>
              <a:t>radius</a:t>
            </a:r>
            <a:r>
              <a:rPr lang="en-US" sz="2118" dirty="0" smtClean="0"/>
              <a:t>, </a:t>
            </a:r>
            <a:r>
              <a:rPr lang="en-US" sz="2118" dirty="0" err="1" smtClean="0"/>
              <a:t>int</a:t>
            </a:r>
            <a:r>
              <a:rPr lang="en-US" sz="2118" dirty="0" smtClean="0"/>
              <a:t> </a:t>
            </a:r>
            <a:r>
              <a:rPr lang="en-US" sz="2118" dirty="0" smtClean="0">
                <a:solidFill>
                  <a:schemeClr val="accent5"/>
                </a:solidFill>
              </a:rPr>
              <a:t>color1</a:t>
            </a:r>
            <a:r>
              <a:rPr lang="en-US" sz="2118" dirty="0" smtClean="0"/>
              <a:t>, </a:t>
            </a:r>
            <a:r>
              <a:rPr lang="en-US" sz="2118" dirty="0" err="1" smtClean="0"/>
              <a:t>int</a:t>
            </a:r>
            <a:r>
              <a:rPr lang="en-US" sz="2118" dirty="0" smtClean="0"/>
              <a:t> </a:t>
            </a:r>
            <a:r>
              <a:rPr lang="en-US" sz="2118" dirty="0" smtClean="0">
                <a:solidFill>
                  <a:schemeClr val="accent5"/>
                </a:solidFill>
              </a:rPr>
              <a:t>color2</a:t>
            </a:r>
            <a:r>
              <a:rPr lang="en-US" sz="2118" dirty="0" smtClean="0"/>
              <a:t>, </a:t>
            </a:r>
            <a:r>
              <a:rPr lang="en-US" sz="2118" dirty="0" err="1" smtClean="0"/>
              <a:t>Shader.TileMode.MIRROR</a:t>
            </a:r>
            <a:r>
              <a:rPr lang="en-US" sz="2118" dirty="0" smtClean="0"/>
              <a:t>);</a:t>
            </a:r>
          </a:p>
          <a:p>
            <a:pPr>
              <a:buNone/>
            </a:pPr>
            <a:endParaRPr lang="en-US" sz="2118" dirty="0" smtClean="0"/>
          </a:p>
          <a:p>
            <a:pPr>
              <a:buNone/>
            </a:pPr>
            <a:endParaRPr lang="en-US" sz="2118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Dressing up our rectangle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1788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Add 2 new parameters to Rectangle method</a:t>
            </a:r>
          </a:p>
          <a:p>
            <a:pPr lvl="1"/>
            <a:r>
              <a:rPr lang="en-US" dirty="0" smtClean="0"/>
              <a:t>color1 and color2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68007F"/>
                </a:solidFill>
              </a:rPr>
              <a:t>rectPaint</a:t>
            </a:r>
            <a:r>
              <a:rPr lang="en-US" dirty="0" smtClean="0"/>
              <a:t>.setColor(</a:t>
            </a:r>
            <a:r>
              <a:rPr lang="en-US" dirty="0" smtClean="0">
                <a:solidFill>
                  <a:schemeClr val="accent5"/>
                </a:solidFill>
              </a:rPr>
              <a:t>color1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b="1" dirty="0" smtClean="0"/>
              <a:t>OR</a:t>
            </a:r>
          </a:p>
          <a:p>
            <a:pPr>
              <a:buNone/>
            </a:pPr>
            <a:r>
              <a:rPr lang="en-US" dirty="0" err="1" smtClean="0">
                <a:solidFill>
                  <a:schemeClr val="accent4"/>
                </a:solidFill>
              </a:rPr>
              <a:t>rectPaint</a:t>
            </a:r>
            <a:r>
              <a:rPr lang="en-US" dirty="0" err="1" smtClean="0"/>
              <a:t>.setShader(new</a:t>
            </a:r>
            <a:r>
              <a:rPr lang="en-US" dirty="0" smtClean="0"/>
              <a:t> </a:t>
            </a:r>
            <a:r>
              <a:rPr lang="en-US" dirty="0" err="1" smtClean="0"/>
              <a:t>LinearGradient(</a:t>
            </a:r>
            <a:r>
              <a:rPr lang="en-US" dirty="0" err="1" smtClean="0">
                <a:solidFill>
                  <a:srgbClr val="005BD3"/>
                </a:solidFill>
              </a:rPr>
              <a:t>topX</a:t>
            </a:r>
            <a:r>
              <a:rPr lang="en-US" dirty="0" err="1" smtClean="0"/>
              <a:t>,</a:t>
            </a:r>
            <a:r>
              <a:rPr lang="en-US" dirty="0" err="1" smtClean="0">
                <a:solidFill>
                  <a:srgbClr val="005BD3"/>
                </a:solidFill>
              </a:rPr>
              <a:t>botY</a:t>
            </a:r>
            <a:r>
              <a:rPr lang="en-US" dirty="0" err="1" smtClean="0"/>
              <a:t>,</a:t>
            </a:r>
            <a:r>
              <a:rPr lang="en-US" dirty="0" err="1" smtClean="0">
                <a:solidFill>
                  <a:srgbClr val="005BD3"/>
                </a:solidFill>
              </a:rPr>
              <a:t>topX</a:t>
            </a:r>
            <a:r>
              <a:rPr lang="en-US" dirty="0" err="1" smtClean="0"/>
              <a:t>,</a:t>
            </a:r>
            <a:r>
              <a:rPr lang="en-US" dirty="0" err="1" smtClean="0">
                <a:solidFill>
                  <a:srgbClr val="005BD3"/>
                </a:solidFill>
              </a:rPr>
              <a:t>botY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5BD3"/>
                </a:solidFill>
              </a:rPr>
              <a:t>color1, color2</a:t>
            </a:r>
            <a:r>
              <a:rPr lang="en-US" dirty="0" smtClean="0"/>
              <a:t>, </a:t>
            </a:r>
            <a:r>
              <a:rPr lang="en-US" dirty="0" err="1" smtClean="0"/>
              <a:t>Shader.TileMode.MIRROR</a:t>
            </a:r>
            <a:r>
              <a:rPr lang="en-US" dirty="0" smtClean="0"/>
              <a:t>));</a:t>
            </a:r>
          </a:p>
          <a:p>
            <a:pPr>
              <a:buNone/>
            </a:pPr>
            <a:r>
              <a:rPr lang="en-US" b="1" dirty="0" smtClean="0"/>
              <a:t>OR</a:t>
            </a:r>
          </a:p>
          <a:p>
            <a:pPr>
              <a:buNone/>
            </a:pPr>
            <a:r>
              <a:rPr lang="en-US" dirty="0" err="1" smtClean="0">
                <a:solidFill>
                  <a:srgbClr val="68007F"/>
                </a:solidFill>
              </a:rPr>
              <a:t>rectPaint</a:t>
            </a:r>
            <a:r>
              <a:rPr lang="en-US" dirty="0" err="1" smtClean="0"/>
              <a:t>.setShader(new</a:t>
            </a:r>
            <a:r>
              <a:rPr lang="en-US" dirty="0" smtClean="0"/>
              <a:t> </a:t>
            </a:r>
            <a:r>
              <a:rPr lang="en-US" dirty="0" err="1" smtClean="0"/>
              <a:t>RadialGradient(</a:t>
            </a:r>
            <a:r>
              <a:rPr lang="en-US" dirty="0" err="1" smtClean="0">
                <a:solidFill>
                  <a:srgbClr val="005BD3"/>
                </a:solidFill>
              </a:rPr>
              <a:t>centerX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5BD3"/>
                </a:solidFill>
              </a:rPr>
              <a:t>centerY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7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5BD3"/>
                </a:solidFill>
              </a:rPr>
              <a:t> color1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5BD3"/>
                </a:solidFill>
              </a:rPr>
              <a:t>color2</a:t>
            </a:r>
            <a:r>
              <a:rPr lang="en-US" dirty="0" smtClean="0"/>
              <a:t>, </a:t>
            </a:r>
            <a:r>
              <a:rPr lang="en-US" dirty="0" err="1" smtClean="0"/>
              <a:t>Shader.TileMode.</a:t>
            </a:r>
            <a:r>
              <a:rPr lang="en-US" i="1" dirty="0" err="1" smtClean="0"/>
              <a:t>MIRROR</a:t>
            </a:r>
            <a:r>
              <a:rPr lang="en-US" i="1" dirty="0" smtClean="0"/>
              <a:t>));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25608" y="2198383"/>
            <a:ext cx="2854112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Don't forget to add colors when we call our rectangle in the main method!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static objects</a:t>
            </a:r>
          </a:p>
          <a:p>
            <a:r>
              <a:rPr lang="en-US" dirty="0" smtClean="0"/>
              <a:t>Can be placed on Canvas or </a:t>
            </a:r>
            <a:r>
              <a:rPr lang="en-US" dirty="0" err="1" smtClean="0"/>
              <a:t>ImageView</a:t>
            </a:r>
            <a:endParaRPr lang="en-US" dirty="0" smtClean="0"/>
          </a:p>
          <a:p>
            <a:r>
              <a:rPr lang="en-US" dirty="0" smtClean="0"/>
              <a:t>More easily created, less easily manipulated</a:t>
            </a:r>
          </a:p>
          <a:p>
            <a:pPr lvl="1"/>
            <a:r>
              <a:rPr lang="en-US" dirty="0" smtClean="0"/>
              <a:t>Angry Birds vs. background images</a:t>
            </a:r>
          </a:p>
          <a:p>
            <a:r>
              <a:rPr lang="en-US" dirty="0" smtClean="0"/>
              <a:t>Allows for some animation</a:t>
            </a:r>
          </a:p>
          <a:p>
            <a:pPr lvl="1"/>
            <a:r>
              <a:rPr lang="en-US" dirty="0" smtClean="0"/>
              <a:t>Not meant to be iterated constantly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with </a:t>
            </a:r>
            <a:r>
              <a:rPr lang="en-US" dirty="0" err="1" smtClean="0"/>
              <a:t>Drawables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Android application, called </a:t>
            </a:r>
            <a:r>
              <a:rPr lang="en-US" dirty="0" err="1" smtClean="0"/>
              <a:t>ShapesCanvas</a:t>
            </a:r>
            <a:endParaRPr lang="en-US" dirty="0" smtClean="0"/>
          </a:p>
          <a:p>
            <a:pPr lvl="1"/>
            <a:r>
              <a:rPr lang="en-US" dirty="0" err="1" smtClean="0"/>
              <a:t>com.gdi.shapedrawable</a:t>
            </a:r>
            <a:endParaRPr lang="en-US" dirty="0" smtClean="0"/>
          </a:p>
          <a:p>
            <a:pPr lvl="1"/>
            <a:r>
              <a:rPr lang="en-US" dirty="0" smtClean="0"/>
              <a:t>Default activity </a:t>
            </a:r>
            <a:r>
              <a:rPr lang="en-US" dirty="0" err="1" smtClean="0"/>
              <a:t>ShapeDrawable</a:t>
            </a:r>
            <a:endParaRPr lang="en-US" dirty="0" smtClean="0"/>
          </a:p>
          <a:p>
            <a:r>
              <a:rPr lang="en-US" dirty="0" smtClean="0"/>
              <a:t>Add an </a:t>
            </a:r>
            <a:r>
              <a:rPr lang="en-US" dirty="0" err="1" smtClean="0"/>
              <a:t>ImageView</a:t>
            </a:r>
            <a:r>
              <a:rPr lang="en-US" dirty="0" smtClean="0"/>
              <a:t> to </a:t>
            </a:r>
            <a:r>
              <a:rPr lang="en-US" dirty="0" err="1" smtClean="0"/>
              <a:t>main.xml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ShapeDrawable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076139" cy="436644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ShapeDrawable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rectangle</a:t>
            </a:r>
            <a:r>
              <a:rPr lang="en-US" dirty="0" smtClean="0"/>
              <a:t> = new </a:t>
            </a:r>
            <a:r>
              <a:rPr lang="en-US" dirty="0" err="1" smtClean="0">
                <a:solidFill>
                  <a:schemeClr val="accent4"/>
                </a:solidFill>
              </a:rPr>
              <a:t>ShapeDrawable</a:t>
            </a:r>
            <a:r>
              <a:rPr lang="en-US" dirty="0" smtClean="0"/>
              <a:t> ();         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5"/>
                </a:solidFill>
              </a:rPr>
              <a:t>rectangle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4"/>
                </a:solidFill>
              </a:rPr>
              <a:t>setShape</a:t>
            </a:r>
            <a:r>
              <a:rPr lang="en-US" dirty="0" err="1" smtClean="0"/>
              <a:t>(new</a:t>
            </a:r>
            <a:r>
              <a:rPr lang="en-US" dirty="0" smtClean="0"/>
              <a:t> </a:t>
            </a:r>
            <a:r>
              <a:rPr lang="en-US" dirty="0" err="1" smtClean="0"/>
              <a:t>RectShape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5"/>
                </a:solidFill>
              </a:rPr>
              <a:t>rectangle</a:t>
            </a:r>
            <a:r>
              <a:rPr lang="en-US" dirty="0" smtClean="0"/>
              <a:t>.</a:t>
            </a:r>
            <a:r>
              <a:rPr lang="en-US" dirty="0" smtClean="0">
                <a:solidFill>
                  <a:schemeClr val="accent4"/>
                </a:solidFill>
              </a:rPr>
              <a:t>setIntrinsicHeigh</a:t>
            </a:r>
            <a:r>
              <a:rPr lang="en-US" dirty="0" smtClean="0"/>
              <a:t>t(100);      </a:t>
            </a:r>
            <a:r>
              <a:rPr lang="en-US" dirty="0" smtClean="0">
                <a:solidFill>
                  <a:schemeClr val="accent5"/>
                </a:solidFill>
              </a:rPr>
              <a:t>rectangle</a:t>
            </a:r>
            <a:r>
              <a:rPr lang="en-US" dirty="0" smtClean="0"/>
              <a:t>.</a:t>
            </a:r>
            <a:r>
              <a:rPr lang="en-US" dirty="0" smtClean="0">
                <a:solidFill>
                  <a:schemeClr val="accent4"/>
                </a:solidFill>
              </a:rPr>
              <a:t>setIntrinsicWidth</a:t>
            </a:r>
            <a:r>
              <a:rPr lang="en-US" dirty="0" smtClean="0"/>
              <a:t>(200);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5"/>
                </a:solidFill>
              </a:rPr>
              <a:t>rectangle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4"/>
                </a:solidFill>
              </a:rPr>
              <a:t>getPain</a:t>
            </a:r>
            <a:r>
              <a:rPr lang="en-US" dirty="0" err="1" smtClean="0"/>
              <a:t>t().</a:t>
            </a:r>
            <a:r>
              <a:rPr lang="en-US" dirty="0" err="1" smtClean="0">
                <a:solidFill>
                  <a:schemeClr val="accent4"/>
                </a:solidFill>
              </a:rPr>
              <a:t>setColo</a:t>
            </a:r>
            <a:r>
              <a:rPr lang="en-US" dirty="0" err="1" smtClean="0"/>
              <a:t>r(color.MAGENTA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ImageView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iView</a:t>
            </a:r>
            <a:r>
              <a:rPr lang="en-US" dirty="0" smtClean="0"/>
              <a:t> = (ImageView)findViewById(R.id.</a:t>
            </a:r>
            <a:r>
              <a:rPr lang="en-US" i="1" dirty="0" smtClean="0"/>
              <a:t>imageView1);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iView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4"/>
                </a:solidFill>
              </a:rPr>
              <a:t>setImageDrawabl</a:t>
            </a:r>
            <a:r>
              <a:rPr lang="en-US" dirty="0" err="1" smtClean="0"/>
              <a:t>e(</a:t>
            </a:r>
            <a:r>
              <a:rPr lang="en-US" dirty="0" err="1" smtClean="0">
                <a:solidFill>
                  <a:schemeClr val="accent5"/>
                </a:solidFill>
              </a:rPr>
              <a:t>rectangle</a:t>
            </a:r>
            <a:r>
              <a:rPr lang="en-US" dirty="0" smtClean="0"/>
              <a:t>); </a:t>
            </a:r>
            <a:endParaRPr lang="en-US" dirty="0"/>
          </a:p>
        </p:txBody>
      </p:sp>
      <p:pic>
        <p:nvPicPr>
          <p:cNvPr id="4" name="Picture 3" descr="Screen shot 2011-06-15 at 1.17.5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339" y="1150937"/>
            <a:ext cx="3327400" cy="53467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can we draw?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OvalShape</a:t>
            </a:r>
            <a:r>
              <a:rPr lang="en-US" dirty="0" smtClean="0"/>
              <a:t>()—oval width and height defined like </a:t>
            </a:r>
            <a:r>
              <a:rPr lang="en-US" dirty="0" err="1" smtClean="0"/>
              <a:t>RectShape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ArcShape(int</a:t>
            </a:r>
            <a:r>
              <a:rPr lang="en-US" dirty="0" smtClean="0"/>
              <a:t> </a:t>
            </a:r>
            <a:r>
              <a:rPr lang="en-US" dirty="0" err="1" smtClean="0"/>
              <a:t>startDegree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endDegree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Path </a:t>
            </a:r>
            <a:r>
              <a:rPr lang="en-US" dirty="0" err="1" smtClean="0"/>
              <a:t>p</a:t>
            </a:r>
            <a:r>
              <a:rPr lang="en-US" dirty="0" smtClean="0"/>
              <a:t> =new Path();</a:t>
            </a:r>
          </a:p>
          <a:p>
            <a:pPr>
              <a:buNone/>
            </a:pPr>
            <a:r>
              <a:rPr lang="en-US" dirty="0" smtClean="0"/>
              <a:t>p.moveTo(50, 0);</a:t>
            </a:r>
          </a:p>
          <a:p>
            <a:pPr>
              <a:buNone/>
            </a:pPr>
            <a:r>
              <a:rPr lang="en-US" dirty="0" smtClean="0"/>
              <a:t>p.lineTo(25, 100);</a:t>
            </a:r>
          </a:p>
          <a:p>
            <a:pPr>
              <a:buNone/>
            </a:pPr>
            <a:r>
              <a:rPr lang="en-US" dirty="0" smtClean="0"/>
              <a:t>p.lineTo(100, 50);</a:t>
            </a:r>
          </a:p>
          <a:p>
            <a:pPr>
              <a:buNone/>
            </a:pPr>
            <a:r>
              <a:rPr lang="en-US" dirty="0" smtClean="0"/>
              <a:t>p.lineTo(0, 50);</a:t>
            </a:r>
          </a:p>
          <a:p>
            <a:pPr>
              <a:buNone/>
            </a:pPr>
            <a:r>
              <a:rPr lang="en-US" dirty="0" smtClean="0"/>
              <a:t>p.lineTo(75, 100);</a:t>
            </a:r>
          </a:p>
          <a:p>
            <a:pPr>
              <a:buNone/>
            </a:pPr>
            <a:r>
              <a:rPr lang="en-US" dirty="0" smtClean="0"/>
              <a:t>p.lineTo(50, 0);</a:t>
            </a:r>
          </a:p>
          <a:p>
            <a:pPr>
              <a:buNone/>
            </a:pPr>
            <a:r>
              <a:rPr lang="en-US" dirty="0" err="1" smtClean="0"/>
              <a:t>PathShape(Path</a:t>
            </a:r>
            <a:r>
              <a:rPr lang="en-US" dirty="0" smtClean="0"/>
              <a:t> path,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middleX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middleY</a:t>
            </a:r>
            <a:r>
              <a:rPr lang="en-US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1-06-15 at 1.19.5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3028500" cy="4908258"/>
          </a:xfrm>
          <a:prstGeom prst="rect">
            <a:avLst/>
          </a:prstGeom>
        </p:spPr>
      </p:pic>
      <p:pic>
        <p:nvPicPr>
          <p:cNvPr id="5" name="Picture 4" descr="Screen shot 2011-06-15 at 1.26.1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412" y="922058"/>
            <a:ext cx="3097146" cy="5004894"/>
          </a:xfrm>
          <a:prstGeom prst="rect">
            <a:avLst/>
          </a:prstGeom>
        </p:spPr>
      </p:pic>
      <p:pic>
        <p:nvPicPr>
          <p:cNvPr id="6" name="Picture 5" descr="Screen shot 2011-06-15 at 1.29.03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558" y="1993594"/>
            <a:ext cx="3024442" cy="48644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Letting users pick the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4250" cy="47236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Add two </a:t>
            </a:r>
            <a:r>
              <a:rPr lang="en-US" dirty="0" err="1" smtClean="0"/>
              <a:t>EditText</a:t>
            </a:r>
            <a:r>
              <a:rPr lang="en-US" dirty="0" smtClean="0"/>
              <a:t> widgets to the </a:t>
            </a:r>
            <a:r>
              <a:rPr lang="en-US" dirty="0" err="1" smtClean="0"/>
              <a:t>main.xml</a:t>
            </a:r>
            <a:endParaRPr lang="en-US" dirty="0" smtClean="0"/>
          </a:p>
          <a:p>
            <a:r>
              <a:rPr lang="en-US" dirty="0" smtClean="0"/>
              <a:t>Add one button</a:t>
            </a:r>
          </a:p>
          <a:p>
            <a:r>
              <a:rPr lang="en-US" dirty="0" smtClean="0"/>
              <a:t>Create an </a:t>
            </a:r>
            <a:r>
              <a:rPr lang="en-US" dirty="0" err="1" smtClean="0"/>
              <a:t>onClick</a:t>
            </a:r>
            <a:r>
              <a:rPr lang="en-US" dirty="0" smtClean="0"/>
              <a:t> method that gets the height, width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myRectangle</a:t>
            </a:r>
            <a:r>
              <a:rPr lang="en-US" dirty="0" smtClean="0"/>
              <a:t> with those values</a:t>
            </a:r>
            <a:endParaRPr lang="en-US" dirty="0"/>
          </a:p>
        </p:txBody>
      </p:sp>
      <p:pic>
        <p:nvPicPr>
          <p:cNvPr id="4" name="Picture 3" descr="Screen shot 2011-06-14 at 10.46.2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585" y="1311798"/>
            <a:ext cx="3314700" cy="5346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Letting users pick the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369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dirty="0" smtClean="0">
                <a:solidFill>
                  <a:schemeClr val="accent5"/>
                </a:solidFill>
              </a:rPr>
              <a:t>button</a:t>
            </a:r>
            <a:r>
              <a:rPr lang="en-US" sz="1500" dirty="0" smtClean="0"/>
              <a:t> = (Button) findViewById(R.id.</a:t>
            </a:r>
            <a:r>
              <a:rPr lang="en-US" sz="1500" i="1" dirty="0" smtClean="0"/>
              <a:t>button1);</a:t>
            </a:r>
          </a:p>
          <a:p>
            <a:pPr>
              <a:buNone/>
            </a:pPr>
            <a:r>
              <a:rPr lang="en-US" sz="1500" dirty="0" err="1" smtClean="0">
                <a:solidFill>
                  <a:schemeClr val="accent5"/>
                </a:solidFill>
              </a:rPr>
              <a:t>widthText</a:t>
            </a:r>
            <a:r>
              <a:rPr lang="en-US" sz="1500" dirty="0" smtClean="0"/>
              <a:t> = (</a:t>
            </a:r>
            <a:r>
              <a:rPr lang="en-US" sz="1500" dirty="0" err="1" smtClean="0"/>
              <a:t>EditText</a:t>
            </a:r>
            <a:r>
              <a:rPr lang="en-US" sz="1500" dirty="0" smtClean="0"/>
              <a:t>) findViewById(R.id.</a:t>
            </a:r>
            <a:r>
              <a:rPr lang="en-US" sz="1500" i="1" dirty="0" smtClean="0"/>
              <a:t>editText1);</a:t>
            </a:r>
          </a:p>
          <a:p>
            <a:pPr>
              <a:buNone/>
            </a:pPr>
            <a:r>
              <a:rPr lang="en-US" sz="1500" dirty="0" err="1" smtClean="0">
                <a:solidFill>
                  <a:schemeClr val="accent5"/>
                </a:solidFill>
              </a:rPr>
              <a:t>heightText</a:t>
            </a:r>
            <a:r>
              <a:rPr lang="en-US" sz="1500" dirty="0" smtClean="0"/>
              <a:t> = (</a:t>
            </a:r>
            <a:r>
              <a:rPr lang="en-US" sz="1500" dirty="0" err="1" smtClean="0"/>
              <a:t>EditText</a:t>
            </a:r>
            <a:r>
              <a:rPr lang="en-US" sz="1500" dirty="0" smtClean="0"/>
              <a:t>) findViewById(R.id.</a:t>
            </a:r>
            <a:r>
              <a:rPr lang="en-US" sz="1500" i="1" dirty="0" smtClean="0"/>
              <a:t>editText2);</a:t>
            </a:r>
          </a:p>
          <a:p>
            <a:endParaRPr lang="en-US" sz="1500" dirty="0" smtClean="0"/>
          </a:p>
          <a:p>
            <a:pPr>
              <a:buNone/>
            </a:pPr>
            <a:r>
              <a:rPr lang="en-US" sz="1500" dirty="0" err="1" smtClean="0">
                <a:solidFill>
                  <a:schemeClr val="accent5"/>
                </a:solidFill>
              </a:rPr>
              <a:t>button</a:t>
            </a:r>
            <a:r>
              <a:rPr lang="en-US" sz="1500" dirty="0" err="1" smtClean="0"/>
              <a:t>.setOnClickListener(new</a:t>
            </a:r>
            <a:r>
              <a:rPr lang="en-US" sz="1500" dirty="0" smtClean="0"/>
              <a:t> </a:t>
            </a:r>
            <a:r>
              <a:rPr lang="en-US" sz="1500" dirty="0" err="1" smtClean="0"/>
              <a:t>OnClickListener</a:t>
            </a:r>
            <a:r>
              <a:rPr lang="en-US" sz="1500" dirty="0" smtClean="0"/>
              <a:t>() </a:t>
            </a:r>
            <a:r>
              <a:rPr lang="en-US" sz="1500" dirty="0" smtClean="0">
                <a:solidFill>
                  <a:schemeClr val="accent2"/>
                </a:solidFill>
              </a:rPr>
              <a:t>{</a:t>
            </a:r>
          </a:p>
          <a:p>
            <a:pPr>
              <a:buNone/>
            </a:pPr>
            <a:r>
              <a:rPr lang="en-US" sz="1500" dirty="0" smtClean="0"/>
              <a:t>         @Override</a:t>
            </a:r>
          </a:p>
          <a:p>
            <a:pPr>
              <a:buNone/>
            </a:pPr>
            <a:r>
              <a:rPr lang="en-US" sz="1500" dirty="0" smtClean="0"/>
              <a:t>          public void </a:t>
            </a:r>
            <a:r>
              <a:rPr lang="en-US" sz="1500" dirty="0" err="1" smtClean="0"/>
              <a:t>onClick(View</a:t>
            </a:r>
            <a:r>
              <a:rPr lang="en-US" sz="1500" dirty="0" smtClean="0"/>
              <a:t> </a:t>
            </a:r>
            <a:r>
              <a:rPr lang="en-US" sz="1500" dirty="0" err="1" smtClean="0"/>
              <a:t>v</a:t>
            </a:r>
            <a:r>
              <a:rPr lang="en-US" sz="1500" dirty="0" smtClean="0"/>
              <a:t>) {</a:t>
            </a:r>
          </a:p>
          <a:p>
            <a:pPr>
              <a:buNone/>
            </a:pPr>
            <a:r>
              <a:rPr lang="en-US" sz="1500" dirty="0" smtClean="0"/>
              <a:t>         String </a:t>
            </a:r>
            <a:r>
              <a:rPr lang="en-US" sz="1500" dirty="0" err="1" smtClean="0">
                <a:solidFill>
                  <a:schemeClr val="accent5"/>
                </a:solidFill>
              </a:rPr>
              <a:t>widthString</a:t>
            </a:r>
            <a:r>
              <a:rPr lang="en-US" sz="1500" dirty="0" smtClean="0"/>
              <a:t>=</a:t>
            </a:r>
            <a:r>
              <a:rPr lang="en-US" sz="1500" dirty="0" err="1" smtClean="0">
                <a:solidFill>
                  <a:schemeClr val="accent5"/>
                </a:solidFill>
              </a:rPr>
              <a:t>widthText</a:t>
            </a:r>
            <a:r>
              <a:rPr lang="en-US" sz="1500" dirty="0" err="1" smtClean="0"/>
              <a:t>.</a:t>
            </a:r>
            <a:r>
              <a:rPr lang="en-US" sz="1500" dirty="0" err="1" smtClean="0">
                <a:solidFill>
                  <a:schemeClr val="accent4"/>
                </a:solidFill>
              </a:rPr>
              <a:t>getText</a:t>
            </a:r>
            <a:r>
              <a:rPr lang="en-US" sz="1500" dirty="0" err="1" smtClean="0"/>
              <a:t>().t</a:t>
            </a:r>
            <a:r>
              <a:rPr lang="en-US" sz="1500" dirty="0" err="1" smtClean="0">
                <a:solidFill>
                  <a:schemeClr val="accent4"/>
                </a:solidFill>
              </a:rPr>
              <a:t>oString</a:t>
            </a:r>
            <a:r>
              <a:rPr lang="en-US" sz="1500" dirty="0" smtClean="0"/>
              <a:t>();</a:t>
            </a:r>
          </a:p>
          <a:p>
            <a:pPr>
              <a:buNone/>
            </a:pPr>
            <a:r>
              <a:rPr lang="en-US" sz="1500" dirty="0" smtClean="0"/>
              <a:t>         </a:t>
            </a:r>
            <a:r>
              <a:rPr lang="en-US" sz="1500" dirty="0" smtClean="0">
                <a:solidFill>
                  <a:schemeClr val="accent5"/>
                </a:solidFill>
              </a:rPr>
              <a:t>width</a:t>
            </a:r>
            <a:r>
              <a:rPr lang="en-US" sz="1500" dirty="0" smtClean="0"/>
              <a:t>=</a:t>
            </a:r>
            <a:r>
              <a:rPr lang="en-US" sz="1500" dirty="0" err="1" smtClean="0"/>
              <a:t>Integer.</a:t>
            </a:r>
            <a:r>
              <a:rPr lang="en-US" sz="1500" i="1" dirty="0" err="1" smtClean="0"/>
              <a:t>parseInt(</a:t>
            </a:r>
            <a:r>
              <a:rPr lang="en-US" sz="1500" i="1" dirty="0" err="1" smtClean="0">
                <a:solidFill>
                  <a:schemeClr val="accent5"/>
                </a:solidFill>
              </a:rPr>
              <a:t>widthString</a:t>
            </a:r>
            <a:r>
              <a:rPr lang="en-US" sz="1500" i="1" dirty="0" smtClean="0"/>
              <a:t>);</a:t>
            </a:r>
          </a:p>
          <a:p>
            <a:pPr>
              <a:buNone/>
            </a:pPr>
            <a:r>
              <a:rPr lang="en-US" sz="1500" dirty="0" smtClean="0"/>
              <a:t>         String </a:t>
            </a:r>
            <a:r>
              <a:rPr lang="en-US" sz="1500" dirty="0" err="1" smtClean="0">
                <a:solidFill>
                  <a:schemeClr val="accent5"/>
                </a:solidFill>
              </a:rPr>
              <a:t>heightString</a:t>
            </a:r>
            <a:r>
              <a:rPr lang="en-US" sz="1500" dirty="0" smtClean="0"/>
              <a:t>=</a:t>
            </a:r>
            <a:r>
              <a:rPr lang="en-US" sz="1500" dirty="0" err="1" smtClean="0">
                <a:solidFill>
                  <a:schemeClr val="accent5"/>
                </a:solidFill>
              </a:rPr>
              <a:t>heightText</a:t>
            </a:r>
            <a:r>
              <a:rPr lang="en-US" sz="1500" dirty="0" err="1" smtClean="0"/>
              <a:t>.</a:t>
            </a:r>
            <a:r>
              <a:rPr lang="en-US" sz="1500" dirty="0" err="1" smtClean="0">
                <a:solidFill>
                  <a:schemeClr val="accent4"/>
                </a:solidFill>
              </a:rPr>
              <a:t>getText</a:t>
            </a:r>
            <a:r>
              <a:rPr lang="en-US" sz="1500" dirty="0" err="1" smtClean="0"/>
              <a:t>().</a:t>
            </a:r>
            <a:r>
              <a:rPr lang="en-US" sz="1500" dirty="0" err="1" smtClean="0">
                <a:solidFill>
                  <a:schemeClr val="accent4"/>
                </a:solidFill>
              </a:rPr>
              <a:t>toString</a:t>
            </a:r>
            <a:r>
              <a:rPr lang="en-US" sz="1500" dirty="0" smtClean="0"/>
              <a:t>();</a:t>
            </a:r>
          </a:p>
          <a:p>
            <a:pPr>
              <a:buNone/>
            </a:pPr>
            <a:r>
              <a:rPr lang="en-US" sz="1500" dirty="0" smtClean="0"/>
              <a:t>         </a:t>
            </a:r>
            <a:r>
              <a:rPr lang="en-US" sz="1500" dirty="0" smtClean="0">
                <a:solidFill>
                  <a:schemeClr val="accent5"/>
                </a:solidFill>
              </a:rPr>
              <a:t>height</a:t>
            </a:r>
            <a:r>
              <a:rPr lang="en-US" sz="1500" dirty="0" smtClean="0"/>
              <a:t>=</a:t>
            </a:r>
            <a:r>
              <a:rPr lang="en-US" sz="1500" dirty="0" err="1" smtClean="0"/>
              <a:t>Integer.</a:t>
            </a:r>
            <a:r>
              <a:rPr lang="en-US" sz="1500" i="1" dirty="0" err="1" smtClean="0"/>
              <a:t>parseInt(</a:t>
            </a:r>
            <a:r>
              <a:rPr lang="en-US" sz="1500" i="1" dirty="0" err="1" smtClean="0">
                <a:solidFill>
                  <a:schemeClr val="accent5"/>
                </a:solidFill>
              </a:rPr>
              <a:t>heightString</a:t>
            </a:r>
            <a:r>
              <a:rPr lang="en-US" sz="1500" i="1" dirty="0" smtClean="0"/>
              <a:t>)</a:t>
            </a:r>
            <a:r>
              <a:rPr lang="en-US" sz="1500" i="1" dirty="0" smtClean="0">
                <a:solidFill>
                  <a:schemeClr val="accent5"/>
                </a:solidFill>
              </a:rPr>
              <a:t>;</a:t>
            </a:r>
            <a:r>
              <a:rPr lang="en-US" sz="1500" dirty="0" smtClean="0"/>
              <a:t> 	</a:t>
            </a:r>
          </a:p>
          <a:p>
            <a:pPr>
              <a:buNone/>
            </a:pPr>
            <a:r>
              <a:rPr lang="en-US" sz="1500" dirty="0" smtClean="0"/>
              <a:t>[…]</a:t>
            </a:r>
          </a:p>
          <a:p>
            <a:pPr>
              <a:buNone/>
            </a:pPr>
            <a:r>
              <a:rPr lang="en-US" sz="1600" dirty="0" smtClean="0"/>
              <a:t>	 </a:t>
            </a:r>
            <a:r>
              <a:rPr lang="en-US" sz="1600" dirty="0" err="1" smtClean="0">
                <a:solidFill>
                  <a:schemeClr val="accent5"/>
                </a:solidFill>
              </a:rPr>
              <a:t>rectangle</a:t>
            </a:r>
            <a:r>
              <a:rPr lang="en-US" sz="1600" dirty="0" err="1" smtClean="0"/>
              <a:t>.</a:t>
            </a:r>
            <a:r>
              <a:rPr lang="en-US" sz="1600" dirty="0" err="1" smtClean="0">
                <a:solidFill>
                  <a:schemeClr val="accent4"/>
                </a:solidFill>
              </a:rPr>
              <a:t>setIntrinsicHeight</a:t>
            </a:r>
            <a:r>
              <a:rPr lang="en-US" sz="1600" dirty="0" err="1" smtClean="0"/>
              <a:t>(</a:t>
            </a:r>
            <a:r>
              <a:rPr lang="en-US" sz="1600" dirty="0" err="1" smtClean="0">
                <a:solidFill>
                  <a:schemeClr val="accent5"/>
                </a:solidFill>
              </a:rPr>
              <a:t>width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         </a:t>
            </a:r>
            <a:r>
              <a:rPr lang="en-US" sz="1600" dirty="0" err="1" smtClean="0">
                <a:solidFill>
                  <a:schemeClr val="accent5"/>
                </a:solidFill>
              </a:rPr>
              <a:t>rectangle</a:t>
            </a:r>
            <a:r>
              <a:rPr lang="en-US" sz="1600" dirty="0" err="1" smtClean="0"/>
              <a:t>.</a:t>
            </a:r>
            <a:r>
              <a:rPr lang="en-US" sz="1600" dirty="0" err="1" smtClean="0">
                <a:solidFill>
                  <a:schemeClr val="accent4"/>
                </a:solidFill>
              </a:rPr>
              <a:t>setIntrinsicWidth</a:t>
            </a:r>
            <a:r>
              <a:rPr lang="en-US" sz="1600" dirty="0" err="1" smtClean="0"/>
              <a:t>(</a:t>
            </a:r>
            <a:r>
              <a:rPr lang="en-US" sz="1600" dirty="0" err="1" smtClean="0">
                <a:solidFill>
                  <a:schemeClr val="accent5"/>
                </a:solidFill>
              </a:rPr>
              <a:t>height</a:t>
            </a:r>
            <a:r>
              <a:rPr lang="en-US" sz="1600" dirty="0" smtClean="0"/>
              <a:t>);</a:t>
            </a:r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r>
              <a:rPr lang="en-US" sz="1500" dirty="0" smtClean="0"/>
              <a:t>[…]</a:t>
            </a:r>
          </a:p>
          <a:p>
            <a:pPr>
              <a:buNone/>
            </a:pPr>
            <a:r>
              <a:rPr lang="en-US" sz="1500" dirty="0" smtClean="0"/>
              <a:t>          </a:t>
            </a:r>
            <a:r>
              <a:rPr lang="en-US" sz="1500" dirty="0" smtClean="0">
                <a:solidFill>
                  <a:schemeClr val="accent2"/>
                </a:solidFill>
              </a:rPr>
              <a:t>}</a:t>
            </a:r>
          </a:p>
          <a:p>
            <a:pPr>
              <a:buNone/>
            </a:pPr>
            <a:r>
              <a:rPr lang="en-US" sz="1500" dirty="0" smtClean="0">
                <a:solidFill>
                  <a:schemeClr val="accent2"/>
                </a:solidFill>
              </a:rPr>
              <a:t> });</a:t>
            </a:r>
            <a:endParaRPr lang="en-US" sz="15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Letting Users Pick the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91727" cy="4525963"/>
          </a:xfrm>
        </p:spPr>
        <p:txBody>
          <a:bodyPr/>
          <a:lstStyle/>
          <a:p>
            <a:r>
              <a:rPr lang="en-US" dirty="0" smtClean="0"/>
              <a:t>Add a spinners in </a:t>
            </a:r>
            <a:r>
              <a:rPr lang="en-US" dirty="0" err="1" smtClean="0"/>
              <a:t>main.xml</a:t>
            </a:r>
            <a:endParaRPr lang="en-US" dirty="0" smtClean="0"/>
          </a:p>
          <a:p>
            <a:r>
              <a:rPr lang="en-US" dirty="0" smtClean="0"/>
              <a:t>Populate them with an array of strings</a:t>
            </a:r>
          </a:p>
          <a:p>
            <a:r>
              <a:rPr lang="en-US" dirty="0" smtClean="0"/>
              <a:t>Get the user choice </a:t>
            </a:r>
            <a:r>
              <a:rPr lang="en-US" dirty="0" err="1" smtClean="0"/>
              <a:t>onClick</a:t>
            </a:r>
            <a:endParaRPr lang="en-US" dirty="0" smtClean="0"/>
          </a:p>
          <a:p>
            <a:r>
              <a:rPr lang="en-US" dirty="0" smtClean="0"/>
              <a:t>Use the user's choice to add color</a:t>
            </a:r>
            <a:endParaRPr lang="en-US" dirty="0"/>
          </a:p>
        </p:txBody>
      </p:sp>
      <p:pic>
        <p:nvPicPr>
          <p:cNvPr id="5" name="Picture 4" descr="Screen shot 2011-06-15 at 1.59.2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429" y="1216474"/>
            <a:ext cx="3416300" cy="5346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</a:p>
          <a:p>
            <a:r>
              <a:rPr lang="en-US" dirty="0" smtClean="0"/>
              <a:t>Classes, Methods, States</a:t>
            </a:r>
          </a:p>
          <a:p>
            <a:r>
              <a:rPr lang="en-US" dirty="0" smtClean="0"/>
              <a:t>Android SDK</a:t>
            </a:r>
          </a:p>
          <a:p>
            <a:r>
              <a:rPr lang="en-US" dirty="0" smtClean="0"/>
              <a:t>Getting User Data</a:t>
            </a:r>
          </a:p>
          <a:p>
            <a:r>
              <a:rPr lang="en-US" dirty="0" smtClean="0"/>
              <a:t>Giving User Data</a:t>
            </a:r>
          </a:p>
          <a:p>
            <a:r>
              <a:rPr lang="en-US" dirty="0" smtClean="0"/>
              <a:t>Math class</a:t>
            </a:r>
          </a:p>
          <a:p>
            <a:r>
              <a:rPr lang="en-US" dirty="0" smtClean="0"/>
              <a:t>String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Letting Users Pick the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Spinner—</a:t>
            </a:r>
          </a:p>
          <a:p>
            <a:pPr>
              <a:buNone/>
            </a:pPr>
            <a:r>
              <a:rPr lang="en-US" dirty="0" err="1" smtClean="0"/>
              <a:t>android:entries</a:t>
            </a:r>
            <a:r>
              <a:rPr lang="en-US" dirty="0" smtClean="0"/>
              <a:t>="@array/colors"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Strings—</a:t>
            </a:r>
          </a:p>
          <a:p>
            <a:pPr>
              <a:buNone/>
            </a:pPr>
            <a:r>
              <a:rPr lang="en-US" dirty="0" smtClean="0"/>
              <a:t>&lt;string-array name=</a:t>
            </a:r>
            <a:r>
              <a:rPr lang="en-US" i="1" dirty="0" smtClean="0"/>
              <a:t>"colors"&gt;</a:t>
            </a:r>
          </a:p>
          <a:p>
            <a:pPr>
              <a:buNone/>
            </a:pPr>
            <a:r>
              <a:rPr lang="en-US" dirty="0" smtClean="0"/>
              <a:t>	&lt;item name=</a:t>
            </a:r>
            <a:r>
              <a:rPr lang="en-US" i="1" dirty="0" smtClean="0"/>
              <a:t>"green"&gt;Green&lt;/item&gt;</a:t>
            </a:r>
          </a:p>
          <a:p>
            <a:pPr>
              <a:buNone/>
            </a:pPr>
            <a:r>
              <a:rPr lang="en-US" dirty="0" smtClean="0"/>
              <a:t>	&lt;item name=</a:t>
            </a:r>
            <a:r>
              <a:rPr lang="en-US" i="1" dirty="0" smtClean="0"/>
              <a:t>"blue"&gt;Blue&lt;/item&gt;</a:t>
            </a:r>
          </a:p>
          <a:p>
            <a:pPr>
              <a:buNone/>
            </a:pPr>
            <a:r>
              <a:rPr lang="en-US" dirty="0" smtClean="0"/>
              <a:t>	&lt;item name=</a:t>
            </a:r>
            <a:r>
              <a:rPr lang="en-US" i="1" dirty="0" smtClean="0"/>
              <a:t>"magenta"&gt;</a:t>
            </a:r>
            <a:r>
              <a:rPr lang="en-US" i="1" u="sng" dirty="0" smtClean="0"/>
              <a:t>Magenta&lt;/item&gt;</a:t>
            </a:r>
          </a:p>
          <a:p>
            <a:pPr>
              <a:buNone/>
            </a:pPr>
            <a:r>
              <a:rPr lang="en-US" dirty="0" smtClean="0"/>
              <a:t>	&lt;item name=</a:t>
            </a:r>
            <a:r>
              <a:rPr lang="en-US" i="1" dirty="0" smtClean="0"/>
              <a:t>"cyan"&gt;</a:t>
            </a:r>
            <a:r>
              <a:rPr lang="en-US" i="1" u="sng" dirty="0" smtClean="0"/>
              <a:t>Cyan&lt;/item&gt;</a:t>
            </a:r>
          </a:p>
          <a:p>
            <a:pPr>
              <a:buNone/>
            </a:pPr>
            <a:r>
              <a:rPr lang="en-US" dirty="0" smtClean="0"/>
              <a:t>&lt;/string-array&gt;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Letting Users Pick the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colorSpinner</a:t>
            </a:r>
            <a:r>
              <a:rPr lang="en-US" dirty="0" smtClean="0"/>
              <a:t>= (Spinner)findViewById(R.id.</a:t>
            </a:r>
            <a:r>
              <a:rPr lang="en-US" i="1" dirty="0" smtClean="0"/>
              <a:t>spinner1);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colorPos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chemeClr val="accent5"/>
                </a:solidFill>
              </a:rPr>
              <a:t>colorSpinner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4"/>
                </a:solidFill>
              </a:rPr>
              <a:t>getSelectedItemPosition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chemeClr val="accent5"/>
                </a:solidFill>
              </a:rPr>
              <a:t>colorPos</a:t>
            </a:r>
            <a:r>
              <a:rPr lang="en-US" dirty="0" smtClean="0"/>
              <a:t>==0)</a:t>
            </a:r>
            <a:r>
              <a:rPr lang="en-US" dirty="0" smtClean="0">
                <a:solidFill>
                  <a:schemeClr val="accent2"/>
                </a:solidFill>
              </a:rPr>
              <a:t>{</a:t>
            </a:r>
          </a:p>
          <a:p>
            <a:pPr>
              <a:buNone/>
            </a:pPr>
            <a:r>
              <a:rPr lang="en-US" dirty="0" smtClean="0"/>
              <a:t>	        </a:t>
            </a:r>
            <a:r>
              <a:rPr lang="en-US" dirty="0" smtClean="0">
                <a:solidFill>
                  <a:schemeClr val="accent5"/>
                </a:solidFill>
              </a:rPr>
              <a:t>color</a:t>
            </a:r>
            <a:r>
              <a:rPr lang="en-US" dirty="0" smtClean="0"/>
              <a:t>=</a:t>
            </a:r>
            <a:r>
              <a:rPr lang="en-US" dirty="0" err="1" smtClean="0"/>
              <a:t>Color.</a:t>
            </a:r>
            <a:r>
              <a:rPr lang="en-US" i="1" dirty="0" err="1" smtClean="0"/>
              <a:t>GREEN</a:t>
            </a:r>
            <a:r>
              <a:rPr lang="en-US" i="1" dirty="0" smtClean="0"/>
              <a:t>;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smtClean="0">
                <a:solidFill>
                  <a:schemeClr val="accent2"/>
                </a:solidFill>
              </a:rPr>
              <a:t>	}</a:t>
            </a: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else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 err="1" smtClean="0"/>
              <a:t>(</a:t>
            </a:r>
            <a:r>
              <a:rPr lang="en-US" dirty="0" err="1" smtClean="0">
                <a:solidFill>
                  <a:schemeClr val="accent5"/>
                </a:solidFill>
              </a:rPr>
              <a:t>colorPos</a:t>
            </a:r>
            <a:r>
              <a:rPr lang="en-US" dirty="0" smtClean="0"/>
              <a:t>==1)</a:t>
            </a:r>
            <a:r>
              <a:rPr lang="en-US" dirty="0" smtClean="0">
                <a:solidFill>
                  <a:schemeClr val="accent2"/>
                </a:solidFill>
              </a:rPr>
              <a:t>{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chemeClr val="accent5"/>
                </a:solidFill>
              </a:rPr>
              <a:t>color</a:t>
            </a:r>
            <a:r>
              <a:rPr lang="en-US" dirty="0" smtClean="0"/>
              <a:t>=</a:t>
            </a:r>
            <a:r>
              <a:rPr lang="en-US" dirty="0" err="1" smtClean="0"/>
              <a:t>Color.</a:t>
            </a:r>
            <a:r>
              <a:rPr lang="en-US" i="1" dirty="0" err="1" smtClean="0"/>
              <a:t>BLUE</a:t>
            </a:r>
            <a:r>
              <a:rPr lang="en-US" i="1" dirty="0" smtClean="0"/>
              <a:t>;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        }</a:t>
            </a: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else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 err="1" smtClean="0"/>
              <a:t>(</a:t>
            </a:r>
            <a:r>
              <a:rPr lang="en-US" dirty="0" err="1" smtClean="0">
                <a:solidFill>
                  <a:schemeClr val="accent5"/>
                </a:solidFill>
              </a:rPr>
              <a:t>colorPos</a:t>
            </a:r>
            <a:r>
              <a:rPr lang="en-US" dirty="0" smtClean="0"/>
              <a:t>==2)</a:t>
            </a:r>
            <a:r>
              <a:rPr lang="en-US" dirty="0" smtClean="0">
                <a:solidFill>
                  <a:schemeClr val="accent2"/>
                </a:solidFill>
              </a:rPr>
              <a:t>{</a:t>
            </a:r>
          </a:p>
          <a:p>
            <a:pPr>
              <a:buNone/>
            </a:pPr>
            <a:r>
              <a:rPr lang="en-US" dirty="0" smtClean="0"/>
              <a:t>	      </a:t>
            </a:r>
            <a:r>
              <a:rPr lang="en-US" dirty="0" smtClean="0">
                <a:solidFill>
                  <a:schemeClr val="accent5"/>
                </a:solidFill>
              </a:rPr>
              <a:t> color=</a:t>
            </a:r>
            <a:r>
              <a:rPr lang="en-US" dirty="0" err="1" smtClean="0"/>
              <a:t>Color.</a:t>
            </a:r>
            <a:r>
              <a:rPr lang="en-US" i="1" dirty="0" err="1" smtClean="0"/>
              <a:t>MAGENTA</a:t>
            </a:r>
            <a:r>
              <a:rPr lang="en-US" i="1" dirty="0" smtClean="0"/>
              <a:t>;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smtClean="0">
                <a:solidFill>
                  <a:schemeClr val="accent2"/>
                </a:solidFill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else</a:t>
            </a:r>
            <a:r>
              <a:rPr lang="en-US" dirty="0" smtClean="0">
                <a:solidFill>
                  <a:schemeClr val="accent2"/>
                </a:solidFill>
              </a:rPr>
              <a:t>{</a:t>
            </a:r>
          </a:p>
          <a:p>
            <a:pPr>
              <a:buNone/>
            </a:pPr>
            <a:r>
              <a:rPr lang="en-US" dirty="0" smtClean="0"/>
              <a:t>	       </a:t>
            </a:r>
            <a:r>
              <a:rPr lang="en-US" dirty="0" smtClean="0">
                <a:solidFill>
                  <a:schemeClr val="accent5"/>
                </a:solidFill>
              </a:rPr>
              <a:t>color</a:t>
            </a:r>
            <a:r>
              <a:rPr lang="en-US" dirty="0" smtClean="0"/>
              <a:t>=</a:t>
            </a:r>
            <a:r>
              <a:rPr lang="en-US" dirty="0" err="1" smtClean="0"/>
              <a:t>Color.</a:t>
            </a:r>
            <a:r>
              <a:rPr lang="en-US" i="1" dirty="0" err="1" smtClean="0"/>
              <a:t>CYAN</a:t>
            </a:r>
            <a:r>
              <a:rPr lang="en-US" i="1" dirty="0" smtClean="0"/>
              <a:t>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chemeClr val="accent2"/>
                </a:solidFill>
              </a:rPr>
              <a:t> }</a:t>
            </a:r>
          </a:p>
          <a:p>
            <a:pPr>
              <a:buNone/>
            </a:pPr>
            <a:r>
              <a:rPr lang="en-US" dirty="0" smtClean="0"/>
              <a:t>[…]</a:t>
            </a:r>
          </a:p>
          <a:p>
            <a:pPr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rectangle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4"/>
                </a:solidFill>
              </a:rPr>
              <a:t>getPaint</a:t>
            </a:r>
            <a:r>
              <a:rPr lang="en-US" dirty="0" err="1" smtClean="0"/>
              <a:t>().</a:t>
            </a:r>
            <a:r>
              <a:rPr lang="en-US" dirty="0" err="1" smtClean="0">
                <a:solidFill>
                  <a:schemeClr val="accent4"/>
                </a:solidFill>
              </a:rPr>
              <a:t>setColor</a:t>
            </a:r>
            <a:r>
              <a:rPr lang="en-US" dirty="0" err="1" smtClean="0"/>
              <a:t>(</a:t>
            </a:r>
            <a:r>
              <a:rPr lang="en-US" dirty="0" err="1" smtClean="0">
                <a:solidFill>
                  <a:schemeClr val="accent5"/>
                </a:solidFill>
              </a:rPr>
              <a:t>color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[…]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and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applications (or add to your existing one) to create circles, ovals, or paths in Canvas and with </a:t>
            </a:r>
            <a:r>
              <a:rPr lang="en-US" dirty="0" err="1" smtClean="0"/>
              <a:t>ShapeDrawable</a:t>
            </a:r>
            <a:endParaRPr lang="en-US" dirty="0" smtClean="0"/>
          </a:p>
          <a:p>
            <a:r>
              <a:rPr lang="en-US" dirty="0" smtClean="0"/>
              <a:t>Experiment with Paint Color and Gradient</a:t>
            </a:r>
          </a:p>
          <a:p>
            <a:r>
              <a:rPr lang="en-US" dirty="0" smtClean="0"/>
              <a:t>Think of one other widget we could use to get user data and apply it to the shapes we are drawing.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1725017" y="-172955"/>
            <a:ext cx="5964523" cy="74789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LeftUp">
                <a:rot lat="2100000" lon="1320000" rev="0"/>
              </a:camera>
              <a:lightRig rig="threePt" dir="t"/>
            </a:scene3d>
          </a:bodyPr>
          <a:lstStyle/>
          <a:p>
            <a:pPr algn="ctr"/>
            <a:r>
              <a:rPr lang="en-US" sz="48000" b="1" spc="6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139700">
                    <a:schemeClr val="accent1">
                      <a:alpha val="75000"/>
                    </a:schemeClr>
                  </a:glow>
                  <a:innerShdw blurRad="63500" dist="50800" dir="2700000">
                    <a:srgbClr val="000000">
                      <a:alpha val="50000"/>
                    </a:srgbClr>
                  </a:innerShdw>
                  <a:reflection stA="50000" endPos="75000" dist="12700" dir="5400000" sy="-100000" algn="bl" rotWithShape="0"/>
                </a:effectLst>
              </a:rPr>
              <a:t>?</a:t>
            </a:r>
            <a:endParaRPr lang="en-US" sz="40000" b="1" spc="60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glow rad="139700">
                  <a:schemeClr val="accent1">
                    <a:alpha val="75000"/>
                  </a:schemeClr>
                </a:glow>
                <a:innerShdw blurRad="63500" dist="50800" dir="2700000">
                  <a:srgbClr val="000000">
                    <a:alpha val="50000"/>
                  </a:srgbClr>
                </a:innerShdw>
                <a:reflection stA="50000" endPos="75000" dist="127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rot="5400000">
            <a:off x="3057291" y="2718890"/>
            <a:ext cx="5997764" cy="2280456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from Java API</a:t>
            </a:r>
          </a:p>
          <a:p>
            <a:pPr lvl="1"/>
            <a:r>
              <a:rPr lang="en-US" dirty="0" smtClean="0"/>
              <a:t>updated for Android SDK</a:t>
            </a:r>
          </a:p>
          <a:p>
            <a:r>
              <a:rPr lang="en-US" dirty="0" smtClean="0"/>
              <a:t>Draw images, shapes, text</a:t>
            </a:r>
          </a:p>
          <a:p>
            <a:r>
              <a:rPr lang="en-US" dirty="0" smtClean="0"/>
              <a:t>Import </a:t>
            </a:r>
            <a:r>
              <a:rPr lang="en-US" dirty="0" err="1" smtClean="0">
                <a:solidFill>
                  <a:schemeClr val="accent6"/>
                </a:solidFill>
              </a:rPr>
              <a:t>android.graphics.Canvas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/>
              <a:t>On a </a:t>
            </a:r>
            <a:r>
              <a:rPr lang="en-US" dirty="0" smtClean="0">
                <a:solidFill>
                  <a:schemeClr val="accent6"/>
                </a:solidFill>
              </a:rPr>
              <a:t>View</a:t>
            </a:r>
            <a:r>
              <a:rPr lang="en-US" dirty="0" smtClean="0"/>
              <a:t> or a </a:t>
            </a:r>
            <a:r>
              <a:rPr lang="en-US" dirty="0" err="1" smtClean="0">
                <a:solidFill>
                  <a:schemeClr val="accent6"/>
                </a:solidFill>
              </a:rPr>
              <a:t>SurfaceView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/>
              <a:t>Allows constant iteration</a:t>
            </a:r>
          </a:p>
          <a:p>
            <a:pPr lvl="1"/>
            <a:r>
              <a:rPr lang="en-US" dirty="0" smtClean="0"/>
              <a:t>can be animated and interacted with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4081446" y="3743047"/>
            <a:ext cx="5997764" cy="232143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5215608" y="3148521"/>
            <a:ext cx="4961613" cy="993674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/>
          <p:cNvSpPr/>
          <p:nvPr/>
        </p:nvSpPr>
        <p:spPr>
          <a:xfrm>
            <a:off x="8686800" y="1600200"/>
            <a:ext cx="3470436" cy="3784747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35557" y="6858001"/>
            <a:ext cx="4151243" cy="1588"/>
          </a:xfrm>
          <a:prstGeom prst="line">
            <a:avLst/>
          </a:prstGeom>
          <a:ln w="152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Color objects solid or with gradients</a:t>
            </a:r>
          </a:p>
          <a:p>
            <a:r>
              <a:rPr lang="en-US" dirty="0" smtClean="0"/>
              <a:t>Style stroke and font</a:t>
            </a:r>
          </a:p>
          <a:p>
            <a:r>
              <a:rPr lang="en-US" dirty="0" smtClean="0"/>
              <a:t>import </a:t>
            </a:r>
            <a:r>
              <a:rPr lang="en-US" dirty="0" err="1" smtClean="0">
                <a:solidFill>
                  <a:schemeClr val="accent6"/>
                </a:solidFill>
              </a:rPr>
              <a:t>android.graphics.Paint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/>
              <a:t>import </a:t>
            </a:r>
            <a:r>
              <a:rPr lang="en-US" dirty="0" err="1" smtClean="0">
                <a:solidFill>
                  <a:schemeClr val="accent6"/>
                </a:solidFill>
              </a:rPr>
              <a:t>android.graphics.Color</a:t>
            </a:r>
            <a:endParaRPr lang="en-US" dirty="0" smtClean="0">
              <a:solidFill>
                <a:schemeClr val="accent6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Color Types</a:t>
            </a:r>
          </a:p>
          <a:p>
            <a:pPr lvl="1"/>
            <a:r>
              <a:rPr lang="en-US" dirty="0" smtClean="0"/>
              <a:t>Hexadecimal (#000000)</a:t>
            </a:r>
          </a:p>
          <a:p>
            <a:pPr lvl="1"/>
            <a:r>
              <a:rPr lang="en-US" dirty="0" smtClean="0"/>
              <a:t>Integer (</a:t>
            </a:r>
            <a:r>
              <a:rPr lang="en-US" dirty="0" err="1" smtClean="0"/>
              <a:t>Color.BLACK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RGB (0, 0, 0)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925578" y="3495636"/>
            <a:ext cx="3761222" cy="2630527"/>
          </a:xfrm>
          <a:custGeom>
            <a:avLst/>
            <a:gdLst>
              <a:gd name="connsiteX0" fmla="*/ 0 w 3761222"/>
              <a:gd name="connsiteY0" fmla="*/ 165373 h 2630527"/>
              <a:gd name="connsiteX1" fmla="*/ 1256680 w 3761222"/>
              <a:gd name="connsiteY1" fmla="*/ 165373 h 2630527"/>
              <a:gd name="connsiteX2" fmla="*/ 661411 w 3761222"/>
              <a:gd name="connsiteY2" fmla="*/ 1157609 h 2630527"/>
              <a:gd name="connsiteX3" fmla="*/ 2407535 w 3761222"/>
              <a:gd name="connsiteY3" fmla="*/ 1184068 h 2630527"/>
              <a:gd name="connsiteX4" fmla="*/ 2473676 w 3761222"/>
              <a:gd name="connsiteY4" fmla="*/ 2401210 h 2630527"/>
              <a:gd name="connsiteX5" fmla="*/ 3002804 w 3761222"/>
              <a:gd name="connsiteY5" fmla="*/ 2559968 h 2630527"/>
              <a:gd name="connsiteX6" fmla="*/ 3677443 w 3761222"/>
              <a:gd name="connsiteY6" fmla="*/ 2321832 h 2630527"/>
              <a:gd name="connsiteX7" fmla="*/ 3505476 w 3761222"/>
              <a:gd name="connsiteY7" fmla="*/ 2520279 h 263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1222" h="2630527">
                <a:moveTo>
                  <a:pt x="0" y="165373"/>
                </a:moveTo>
                <a:cubicBezTo>
                  <a:pt x="573222" y="82686"/>
                  <a:pt x="1146445" y="0"/>
                  <a:pt x="1256680" y="165373"/>
                </a:cubicBezTo>
                <a:cubicBezTo>
                  <a:pt x="1366915" y="330746"/>
                  <a:pt x="469602" y="987827"/>
                  <a:pt x="661411" y="1157609"/>
                </a:cubicBezTo>
                <a:cubicBezTo>
                  <a:pt x="853220" y="1327392"/>
                  <a:pt x="2105491" y="976801"/>
                  <a:pt x="2407535" y="1184068"/>
                </a:cubicBezTo>
                <a:cubicBezTo>
                  <a:pt x="2709579" y="1391335"/>
                  <a:pt x="2374465" y="2171893"/>
                  <a:pt x="2473676" y="2401210"/>
                </a:cubicBezTo>
                <a:cubicBezTo>
                  <a:pt x="2572888" y="2630527"/>
                  <a:pt x="2802176" y="2573198"/>
                  <a:pt x="3002804" y="2559968"/>
                </a:cubicBezTo>
                <a:cubicBezTo>
                  <a:pt x="3203432" y="2546738"/>
                  <a:pt x="3593664" y="2328447"/>
                  <a:pt x="3677443" y="2321832"/>
                </a:cubicBezTo>
                <a:cubicBezTo>
                  <a:pt x="3761222" y="2315217"/>
                  <a:pt x="3505476" y="2520279"/>
                  <a:pt x="3505476" y="2520279"/>
                </a:cubicBezTo>
              </a:path>
            </a:pathLst>
          </a:custGeom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5">
                <a:lumMod val="60000"/>
                <a:lumOff val="40000"/>
                <a:alpha val="7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150002" y="1399802"/>
            <a:ext cx="3761222" cy="2630527"/>
          </a:xfrm>
          <a:custGeom>
            <a:avLst/>
            <a:gdLst>
              <a:gd name="connsiteX0" fmla="*/ 0 w 3761222"/>
              <a:gd name="connsiteY0" fmla="*/ 165373 h 2630527"/>
              <a:gd name="connsiteX1" fmla="*/ 1256680 w 3761222"/>
              <a:gd name="connsiteY1" fmla="*/ 165373 h 2630527"/>
              <a:gd name="connsiteX2" fmla="*/ 661411 w 3761222"/>
              <a:gd name="connsiteY2" fmla="*/ 1157609 h 2630527"/>
              <a:gd name="connsiteX3" fmla="*/ 2407535 w 3761222"/>
              <a:gd name="connsiteY3" fmla="*/ 1184068 h 2630527"/>
              <a:gd name="connsiteX4" fmla="*/ 2473676 w 3761222"/>
              <a:gd name="connsiteY4" fmla="*/ 2401210 h 2630527"/>
              <a:gd name="connsiteX5" fmla="*/ 3002804 w 3761222"/>
              <a:gd name="connsiteY5" fmla="*/ 2559968 h 2630527"/>
              <a:gd name="connsiteX6" fmla="*/ 3677443 w 3761222"/>
              <a:gd name="connsiteY6" fmla="*/ 2321832 h 2630527"/>
              <a:gd name="connsiteX7" fmla="*/ 3505476 w 3761222"/>
              <a:gd name="connsiteY7" fmla="*/ 2520279 h 263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1222" h="2630527">
                <a:moveTo>
                  <a:pt x="0" y="165373"/>
                </a:moveTo>
                <a:cubicBezTo>
                  <a:pt x="573222" y="82686"/>
                  <a:pt x="1146445" y="0"/>
                  <a:pt x="1256680" y="165373"/>
                </a:cubicBezTo>
                <a:cubicBezTo>
                  <a:pt x="1366915" y="330746"/>
                  <a:pt x="469602" y="987827"/>
                  <a:pt x="661411" y="1157609"/>
                </a:cubicBezTo>
                <a:cubicBezTo>
                  <a:pt x="853220" y="1327392"/>
                  <a:pt x="2105491" y="976801"/>
                  <a:pt x="2407535" y="1184068"/>
                </a:cubicBezTo>
                <a:cubicBezTo>
                  <a:pt x="2709579" y="1391335"/>
                  <a:pt x="2374465" y="2171893"/>
                  <a:pt x="2473676" y="2401210"/>
                </a:cubicBezTo>
                <a:cubicBezTo>
                  <a:pt x="2572888" y="2630527"/>
                  <a:pt x="2802176" y="2573198"/>
                  <a:pt x="3002804" y="2559968"/>
                </a:cubicBezTo>
                <a:cubicBezTo>
                  <a:pt x="3203432" y="2546738"/>
                  <a:pt x="3593664" y="2328447"/>
                  <a:pt x="3677443" y="2321832"/>
                </a:cubicBezTo>
                <a:cubicBezTo>
                  <a:pt x="3761222" y="2315217"/>
                  <a:pt x="3505476" y="2520279"/>
                  <a:pt x="3505476" y="2520279"/>
                </a:cubicBezTo>
              </a:path>
            </a:pathLst>
          </a:custGeom>
          <a:ln w="76200" cap="rnd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  <a:effectLst>
            <a:glow rad="101600">
              <a:schemeClr val="accent4">
                <a:lumMod val="40000"/>
                <a:lumOff val="60000"/>
                <a:alpha val="75000"/>
              </a:schemeClr>
            </a:glow>
            <a:outerShdw blurRad="40000" dist="20000" dir="5400000" rotWithShape="0">
              <a:schemeClr val="accent4">
                <a:lumMod val="20000"/>
                <a:lumOff val="8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4008698" y="4108367"/>
            <a:ext cx="3761222" cy="2630527"/>
          </a:xfrm>
          <a:custGeom>
            <a:avLst/>
            <a:gdLst>
              <a:gd name="connsiteX0" fmla="*/ 0 w 3761222"/>
              <a:gd name="connsiteY0" fmla="*/ 165373 h 2630527"/>
              <a:gd name="connsiteX1" fmla="*/ 1256680 w 3761222"/>
              <a:gd name="connsiteY1" fmla="*/ 165373 h 2630527"/>
              <a:gd name="connsiteX2" fmla="*/ 661411 w 3761222"/>
              <a:gd name="connsiteY2" fmla="*/ 1157609 h 2630527"/>
              <a:gd name="connsiteX3" fmla="*/ 2407535 w 3761222"/>
              <a:gd name="connsiteY3" fmla="*/ 1184068 h 2630527"/>
              <a:gd name="connsiteX4" fmla="*/ 2473676 w 3761222"/>
              <a:gd name="connsiteY4" fmla="*/ 2401210 h 2630527"/>
              <a:gd name="connsiteX5" fmla="*/ 3002804 w 3761222"/>
              <a:gd name="connsiteY5" fmla="*/ 2559968 h 2630527"/>
              <a:gd name="connsiteX6" fmla="*/ 3677443 w 3761222"/>
              <a:gd name="connsiteY6" fmla="*/ 2321832 h 2630527"/>
              <a:gd name="connsiteX7" fmla="*/ 3505476 w 3761222"/>
              <a:gd name="connsiteY7" fmla="*/ 2520279 h 263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1222" h="2630527">
                <a:moveTo>
                  <a:pt x="0" y="165373"/>
                </a:moveTo>
                <a:cubicBezTo>
                  <a:pt x="573222" y="82686"/>
                  <a:pt x="1146445" y="0"/>
                  <a:pt x="1256680" y="165373"/>
                </a:cubicBezTo>
                <a:cubicBezTo>
                  <a:pt x="1366915" y="330746"/>
                  <a:pt x="469602" y="987827"/>
                  <a:pt x="661411" y="1157609"/>
                </a:cubicBezTo>
                <a:cubicBezTo>
                  <a:pt x="853220" y="1327392"/>
                  <a:pt x="2105491" y="976801"/>
                  <a:pt x="2407535" y="1184068"/>
                </a:cubicBezTo>
                <a:cubicBezTo>
                  <a:pt x="2709579" y="1391335"/>
                  <a:pt x="2374465" y="2171893"/>
                  <a:pt x="2473676" y="2401210"/>
                </a:cubicBezTo>
                <a:cubicBezTo>
                  <a:pt x="2572888" y="2630527"/>
                  <a:pt x="2802176" y="2573198"/>
                  <a:pt x="3002804" y="2559968"/>
                </a:cubicBezTo>
                <a:cubicBezTo>
                  <a:pt x="3203432" y="2546738"/>
                  <a:pt x="3593664" y="2328447"/>
                  <a:pt x="3677443" y="2321832"/>
                </a:cubicBezTo>
                <a:cubicBezTo>
                  <a:pt x="3761222" y="2315217"/>
                  <a:pt x="3505476" y="2520279"/>
                  <a:pt x="3505476" y="2520279"/>
                </a:cubicBezTo>
              </a:path>
            </a:pathLst>
          </a:custGeom>
          <a:ln w="76200" cap="rnd" cmpd="sng">
            <a:solidFill>
              <a:schemeClr val="accent6"/>
            </a:solidFill>
          </a:ln>
          <a:effectLst>
            <a:glow rad="101600">
              <a:schemeClr val="accent6">
                <a:lumMod val="60000"/>
                <a:lumOff val="40000"/>
                <a:alpha val="7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602973" y="2793104"/>
            <a:ext cx="3761222" cy="2630527"/>
          </a:xfrm>
          <a:custGeom>
            <a:avLst/>
            <a:gdLst>
              <a:gd name="connsiteX0" fmla="*/ 0 w 3761222"/>
              <a:gd name="connsiteY0" fmla="*/ 165373 h 2630527"/>
              <a:gd name="connsiteX1" fmla="*/ 1256680 w 3761222"/>
              <a:gd name="connsiteY1" fmla="*/ 165373 h 2630527"/>
              <a:gd name="connsiteX2" fmla="*/ 661411 w 3761222"/>
              <a:gd name="connsiteY2" fmla="*/ 1157609 h 2630527"/>
              <a:gd name="connsiteX3" fmla="*/ 2407535 w 3761222"/>
              <a:gd name="connsiteY3" fmla="*/ 1184068 h 2630527"/>
              <a:gd name="connsiteX4" fmla="*/ 2473676 w 3761222"/>
              <a:gd name="connsiteY4" fmla="*/ 2401210 h 2630527"/>
              <a:gd name="connsiteX5" fmla="*/ 3002804 w 3761222"/>
              <a:gd name="connsiteY5" fmla="*/ 2559968 h 2630527"/>
              <a:gd name="connsiteX6" fmla="*/ 3677443 w 3761222"/>
              <a:gd name="connsiteY6" fmla="*/ 2321832 h 2630527"/>
              <a:gd name="connsiteX7" fmla="*/ 3505476 w 3761222"/>
              <a:gd name="connsiteY7" fmla="*/ 2520279 h 263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1222" h="2630527">
                <a:moveTo>
                  <a:pt x="0" y="165373"/>
                </a:moveTo>
                <a:cubicBezTo>
                  <a:pt x="573222" y="82686"/>
                  <a:pt x="1146445" y="0"/>
                  <a:pt x="1256680" y="165373"/>
                </a:cubicBezTo>
                <a:cubicBezTo>
                  <a:pt x="1366915" y="330746"/>
                  <a:pt x="469602" y="987827"/>
                  <a:pt x="661411" y="1157609"/>
                </a:cubicBezTo>
                <a:cubicBezTo>
                  <a:pt x="853220" y="1327392"/>
                  <a:pt x="2105491" y="976801"/>
                  <a:pt x="2407535" y="1184068"/>
                </a:cubicBezTo>
                <a:cubicBezTo>
                  <a:pt x="2709579" y="1391335"/>
                  <a:pt x="2374465" y="2171893"/>
                  <a:pt x="2473676" y="2401210"/>
                </a:cubicBezTo>
                <a:cubicBezTo>
                  <a:pt x="2572888" y="2630527"/>
                  <a:pt x="2802176" y="2573198"/>
                  <a:pt x="3002804" y="2559968"/>
                </a:cubicBezTo>
                <a:cubicBezTo>
                  <a:pt x="3203432" y="2546738"/>
                  <a:pt x="3593664" y="2328447"/>
                  <a:pt x="3677443" y="2321832"/>
                </a:cubicBezTo>
                <a:cubicBezTo>
                  <a:pt x="3761222" y="2315217"/>
                  <a:pt x="3505476" y="2520279"/>
                  <a:pt x="3505476" y="2520279"/>
                </a:cubicBezTo>
              </a:path>
            </a:pathLst>
          </a:cu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lumMod val="60000"/>
                <a:lumOff val="40000"/>
                <a:alpha val="7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204032" y="481833"/>
            <a:ext cx="2314936" cy="223673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2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2000"/>
                </a:schemeClr>
              </a:gs>
            </a:gsLst>
            <a:lin ang="16200000" scaled="0"/>
            <a:tileRect/>
          </a:gradFill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30838" y="2553352"/>
            <a:ext cx="3187998" cy="240782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2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2000"/>
                </a:schemeClr>
              </a:gs>
            </a:gsLst>
            <a:lin ang="16200000" scaled="0"/>
            <a:tileRect/>
          </a:gradFill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145345" y="3823571"/>
            <a:ext cx="2751799" cy="2619186"/>
          </a:xfrm>
          <a:prstGeom prst="line">
            <a:avLst/>
          </a:prstGeom>
          <a:ln w="117475" cap="flat" cmpd="sng" algn="ctr">
            <a:solidFill>
              <a:schemeClr val="accent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shapes can we draw?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458613" cy="527664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Circle---</a:t>
            </a:r>
          </a:p>
          <a:p>
            <a:pPr>
              <a:buNone/>
            </a:pPr>
            <a:r>
              <a:rPr lang="en-US" dirty="0" err="1" smtClean="0">
                <a:solidFill>
                  <a:schemeClr val="accent6"/>
                </a:solidFill>
              </a:rPr>
              <a:t>drawCircle</a:t>
            </a:r>
            <a:r>
              <a:rPr lang="en-US" dirty="0" err="1" smtClean="0"/>
              <a:t>(int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xPosition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yPosition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radius</a:t>
            </a:r>
            <a:r>
              <a:rPr lang="en-US" dirty="0" smtClean="0"/>
              <a:t>, Paint </a:t>
            </a:r>
            <a:r>
              <a:rPr lang="en-US" dirty="0" smtClean="0">
                <a:solidFill>
                  <a:schemeClr val="accent5"/>
                </a:solidFill>
              </a:rPr>
              <a:t>paint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>
              <a:solidFill>
                <a:srgbClr val="68007F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68007F"/>
                </a:solidFill>
              </a:rPr>
              <a:t>Color---</a:t>
            </a:r>
          </a:p>
          <a:p>
            <a:pPr>
              <a:buNone/>
            </a:pPr>
            <a:r>
              <a:rPr lang="en-US" dirty="0" err="1" smtClean="0">
                <a:solidFill>
                  <a:schemeClr val="accent6"/>
                </a:solidFill>
              </a:rPr>
              <a:t>drawColor</a:t>
            </a:r>
            <a:r>
              <a:rPr lang="en-US" dirty="0" err="1" smtClean="0"/>
              <a:t>(int</a:t>
            </a:r>
            <a:r>
              <a:rPr lang="en-US" dirty="0" smtClean="0">
                <a:solidFill>
                  <a:schemeClr val="accent5"/>
                </a:solidFill>
              </a:rPr>
              <a:t> color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>
              <a:solidFill>
                <a:srgbClr val="68007F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68007F"/>
                </a:solidFill>
              </a:rPr>
              <a:t>Line---</a:t>
            </a:r>
          </a:p>
          <a:p>
            <a:pPr>
              <a:buNone/>
            </a:pPr>
            <a:r>
              <a:rPr lang="en-US" dirty="0" err="1" smtClean="0">
                <a:solidFill>
                  <a:schemeClr val="accent6"/>
                </a:solidFill>
              </a:rPr>
              <a:t>drawLine</a:t>
            </a:r>
            <a:r>
              <a:rPr lang="en-US" dirty="0" err="1" smtClean="0"/>
              <a:t>(float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startX</a:t>
            </a:r>
            <a:r>
              <a:rPr lang="en-US" dirty="0" smtClean="0"/>
              <a:t>, float </a:t>
            </a:r>
            <a:r>
              <a:rPr lang="en-US" dirty="0" err="1" smtClean="0">
                <a:solidFill>
                  <a:schemeClr val="accent5"/>
                </a:solidFill>
              </a:rPr>
              <a:t>startY</a:t>
            </a:r>
            <a:r>
              <a:rPr lang="en-US" dirty="0" smtClean="0"/>
              <a:t>, float </a:t>
            </a:r>
            <a:r>
              <a:rPr lang="en-US" dirty="0" err="1" smtClean="0">
                <a:solidFill>
                  <a:schemeClr val="accent5"/>
                </a:solidFill>
              </a:rPr>
              <a:t>stopX</a:t>
            </a:r>
            <a:r>
              <a:rPr lang="en-US" dirty="0" smtClean="0"/>
              <a:t>, float </a:t>
            </a:r>
            <a:r>
              <a:rPr lang="en-US" dirty="0" err="1" smtClean="0">
                <a:solidFill>
                  <a:schemeClr val="accent5"/>
                </a:solidFill>
              </a:rPr>
              <a:t>stopY</a:t>
            </a:r>
            <a:r>
              <a:rPr lang="en-US" dirty="0" smtClean="0"/>
              <a:t>, Paint </a:t>
            </a:r>
            <a:r>
              <a:rPr lang="en-US" dirty="0" smtClean="0">
                <a:solidFill>
                  <a:schemeClr val="accent5"/>
                </a:solidFill>
              </a:rPr>
              <a:t>paint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>
              <a:solidFill>
                <a:srgbClr val="68007F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68007F"/>
                </a:solidFill>
              </a:rPr>
              <a:t>Point---</a:t>
            </a:r>
          </a:p>
          <a:p>
            <a:pPr>
              <a:buNone/>
            </a:pPr>
            <a:r>
              <a:rPr lang="en-US" dirty="0" err="1" smtClean="0">
                <a:solidFill>
                  <a:schemeClr val="accent6"/>
                </a:solidFill>
              </a:rPr>
              <a:t>drawPoint</a:t>
            </a:r>
            <a:r>
              <a:rPr lang="en-US" dirty="0" smtClean="0"/>
              <a:t> (float </a:t>
            </a:r>
            <a:r>
              <a:rPr lang="en-US" dirty="0" smtClean="0">
                <a:solidFill>
                  <a:schemeClr val="accent5"/>
                </a:solidFill>
              </a:rPr>
              <a:t>x</a:t>
            </a:r>
            <a:r>
              <a:rPr lang="en-US" dirty="0" smtClean="0"/>
              <a:t>, float </a:t>
            </a:r>
            <a:r>
              <a:rPr lang="en-US" dirty="0" smtClean="0">
                <a:solidFill>
                  <a:schemeClr val="accent5"/>
                </a:solidFill>
              </a:rPr>
              <a:t>y</a:t>
            </a:r>
            <a:r>
              <a:rPr lang="en-US" dirty="0" smtClean="0"/>
              <a:t>, Paint </a:t>
            </a:r>
            <a:r>
              <a:rPr lang="en-US" dirty="0" smtClean="0">
                <a:solidFill>
                  <a:schemeClr val="accent5"/>
                </a:solidFill>
              </a:rPr>
              <a:t>paint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>
              <a:solidFill>
                <a:srgbClr val="68007F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68007F"/>
                </a:solidFill>
              </a:rPr>
              <a:t>Rectangle---</a:t>
            </a:r>
          </a:p>
          <a:p>
            <a:pPr>
              <a:buNone/>
            </a:pPr>
            <a:r>
              <a:rPr lang="en-US" dirty="0" err="1" smtClean="0">
                <a:solidFill>
                  <a:schemeClr val="accent6"/>
                </a:solidFill>
              </a:rPr>
              <a:t>drawRect</a:t>
            </a:r>
            <a:r>
              <a:rPr lang="en-US" dirty="0" smtClean="0"/>
              <a:t> (float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xLeft</a:t>
            </a:r>
            <a:r>
              <a:rPr lang="en-US" dirty="0" smtClean="0"/>
              <a:t>, float </a:t>
            </a:r>
            <a:r>
              <a:rPr lang="en-US" dirty="0" err="1" smtClean="0">
                <a:solidFill>
                  <a:schemeClr val="accent5"/>
                </a:solidFill>
              </a:rPr>
              <a:t>yTop</a:t>
            </a:r>
            <a:r>
              <a:rPr lang="en-US" dirty="0" smtClean="0"/>
              <a:t>, float </a:t>
            </a:r>
            <a:r>
              <a:rPr lang="en-US" dirty="0" err="1" smtClean="0">
                <a:solidFill>
                  <a:schemeClr val="accent5"/>
                </a:solidFill>
              </a:rPr>
              <a:t>xRight</a:t>
            </a:r>
            <a:r>
              <a:rPr lang="en-US" dirty="0" smtClean="0"/>
              <a:t>, float </a:t>
            </a:r>
            <a:r>
              <a:rPr lang="en-US" dirty="0" err="1" smtClean="0">
                <a:solidFill>
                  <a:schemeClr val="accent5"/>
                </a:solidFill>
              </a:rPr>
              <a:t>yBottom</a:t>
            </a:r>
            <a:r>
              <a:rPr lang="en-US" dirty="0" smtClean="0"/>
              <a:t>, Paint </a:t>
            </a:r>
            <a:r>
              <a:rPr lang="en-US" dirty="0" smtClean="0">
                <a:solidFill>
                  <a:schemeClr val="accent5"/>
                </a:solidFill>
              </a:rPr>
              <a:t>paint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>
              <a:solidFill>
                <a:srgbClr val="68007F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68007F"/>
                </a:solidFill>
              </a:rPr>
              <a:t>Bitmap---</a:t>
            </a:r>
          </a:p>
          <a:p>
            <a:pPr>
              <a:buNone/>
            </a:pPr>
            <a:r>
              <a:rPr lang="en-US" dirty="0" err="1" smtClean="0">
                <a:solidFill>
                  <a:schemeClr val="accent6"/>
                </a:solidFill>
              </a:rPr>
              <a:t>drawBitmap</a:t>
            </a:r>
            <a:r>
              <a:rPr lang="en-US" dirty="0" err="1" smtClean="0"/>
              <a:t>(Bitmap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bitmap</a:t>
            </a:r>
            <a:r>
              <a:rPr lang="en-US" dirty="0" smtClean="0"/>
              <a:t>, float </a:t>
            </a:r>
            <a:r>
              <a:rPr lang="en-US" dirty="0" err="1" smtClean="0">
                <a:solidFill>
                  <a:schemeClr val="accent5"/>
                </a:solidFill>
              </a:rPr>
              <a:t>xLeft</a:t>
            </a:r>
            <a:r>
              <a:rPr lang="en-US" dirty="0" smtClean="0"/>
              <a:t>, float </a:t>
            </a:r>
            <a:r>
              <a:rPr lang="en-US" dirty="0" err="1" smtClean="0">
                <a:solidFill>
                  <a:schemeClr val="accent5"/>
                </a:solidFill>
              </a:rPr>
              <a:t>yTop</a:t>
            </a:r>
            <a:r>
              <a:rPr lang="en-US" dirty="0" smtClean="0"/>
              <a:t>, Paint </a:t>
            </a:r>
            <a:r>
              <a:rPr lang="en-US" dirty="0" smtClean="0">
                <a:solidFill>
                  <a:schemeClr val="accent5"/>
                </a:solidFill>
              </a:rPr>
              <a:t>paint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Shapes on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Android application, called </a:t>
            </a:r>
            <a:r>
              <a:rPr lang="en-US" dirty="0" err="1" smtClean="0"/>
              <a:t>ShapesCanvas</a:t>
            </a:r>
            <a:endParaRPr lang="en-US" dirty="0" smtClean="0"/>
          </a:p>
          <a:p>
            <a:pPr lvl="1"/>
            <a:r>
              <a:rPr lang="en-US" dirty="0" err="1" smtClean="0"/>
              <a:t>com.gdi.shapescanvas</a:t>
            </a:r>
            <a:endParaRPr lang="en-US" dirty="0" smtClean="0"/>
          </a:p>
          <a:p>
            <a:pPr lvl="1"/>
            <a:r>
              <a:rPr lang="en-US" dirty="0" smtClean="0"/>
              <a:t>Default activity </a:t>
            </a:r>
            <a:r>
              <a:rPr lang="en-US" dirty="0" err="1" smtClean="0"/>
              <a:t>ShapeCanvas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private class </a:t>
            </a:r>
            <a:r>
              <a:rPr lang="en-US" dirty="0" smtClean="0">
                <a:solidFill>
                  <a:schemeClr val="accent1"/>
                </a:solidFill>
              </a:rPr>
              <a:t>Rectangle</a:t>
            </a:r>
            <a:r>
              <a:rPr lang="en-US" dirty="0" smtClean="0"/>
              <a:t> extends </a:t>
            </a:r>
            <a:r>
              <a:rPr lang="en-US" dirty="0" smtClean="0">
                <a:solidFill>
                  <a:schemeClr val="accent1"/>
                </a:solidFill>
              </a:rPr>
              <a:t>View</a:t>
            </a:r>
            <a:r>
              <a:rPr lang="en-US" dirty="0" smtClean="0">
                <a:solidFill>
                  <a:schemeClr val="accent2"/>
                </a:solidFill>
              </a:rPr>
              <a:t>{</a:t>
            </a:r>
          </a:p>
          <a:p>
            <a:pPr>
              <a:buNone/>
            </a:pPr>
            <a:r>
              <a:rPr lang="en-US" dirty="0" smtClean="0"/>
              <a:t>    private final float </a:t>
            </a:r>
            <a:r>
              <a:rPr lang="en-US" dirty="0" err="1" smtClean="0">
                <a:solidFill>
                  <a:schemeClr val="accent5"/>
                </a:solidFill>
              </a:rPr>
              <a:t>x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private final float </a:t>
            </a:r>
            <a:r>
              <a:rPr lang="en-US" dirty="0" err="1" smtClean="0">
                <a:solidFill>
                  <a:schemeClr val="accent5"/>
                </a:solidFill>
              </a:rPr>
              <a:t>y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private Paint </a:t>
            </a:r>
            <a:r>
              <a:rPr lang="en-US" dirty="0" err="1" smtClean="0">
                <a:solidFill>
                  <a:schemeClr val="accent5"/>
                </a:solidFill>
              </a:rPr>
              <a:t>rectPaint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= new </a:t>
            </a:r>
            <a:r>
              <a:rPr lang="en-US" dirty="0" err="1" smtClean="0"/>
              <a:t>Paint(Paint.</a:t>
            </a:r>
            <a:r>
              <a:rPr lang="en-US" i="1" dirty="0" err="1" smtClean="0"/>
              <a:t>ANTI_ALIAS_FLAG</a:t>
            </a:r>
            <a:r>
              <a:rPr lang="en-US" i="1" dirty="0" smtClean="0"/>
              <a:t>);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err="1" smtClean="0">
                <a:solidFill>
                  <a:schemeClr val="accent3"/>
                </a:solidFill>
              </a:rPr>
              <a:t>Rectangle</a:t>
            </a:r>
            <a:r>
              <a:rPr lang="en-US" dirty="0" err="1" smtClean="0"/>
              <a:t>(Context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context</a:t>
            </a:r>
            <a:r>
              <a:rPr lang="en-US" dirty="0" smtClean="0"/>
              <a:t>, float </a:t>
            </a:r>
            <a:r>
              <a:rPr lang="en-US" dirty="0" err="1" smtClean="0">
                <a:solidFill>
                  <a:schemeClr val="accent5"/>
                </a:solidFill>
              </a:rPr>
              <a:t>x</a:t>
            </a:r>
            <a:r>
              <a:rPr lang="en-US" dirty="0" smtClean="0"/>
              <a:t>, float </a:t>
            </a:r>
            <a:r>
              <a:rPr lang="en-US" dirty="0" err="1" smtClean="0">
                <a:solidFill>
                  <a:schemeClr val="accent5"/>
                </a:solidFill>
              </a:rPr>
              <a:t>y</a:t>
            </a:r>
            <a:r>
              <a:rPr lang="en-US" dirty="0" smtClean="0"/>
              <a:t>) </a:t>
            </a:r>
            <a:r>
              <a:rPr lang="en-US" dirty="0" smtClean="0">
                <a:solidFill>
                  <a:schemeClr val="accent2"/>
                </a:solidFill>
              </a:rPr>
              <a:t>{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super(</a:t>
            </a:r>
            <a:r>
              <a:rPr lang="en-US" dirty="0" err="1" smtClean="0">
                <a:solidFill>
                  <a:schemeClr val="accent5"/>
                </a:solidFill>
              </a:rPr>
              <a:t>context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    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this.</a:t>
            </a:r>
            <a:r>
              <a:rPr lang="en-US" dirty="0" err="1" smtClean="0">
                <a:solidFill>
                  <a:schemeClr val="accent5"/>
                </a:solidFill>
              </a:rPr>
              <a:t>x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chemeClr val="accent5"/>
                </a:solidFill>
              </a:rPr>
              <a:t>x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this.</a:t>
            </a:r>
            <a:r>
              <a:rPr lang="en-US" dirty="0" err="1" smtClean="0">
                <a:solidFill>
                  <a:schemeClr val="accent5"/>
                </a:solidFill>
              </a:rPr>
              <a:t>y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chemeClr val="accent5"/>
                </a:solidFill>
              </a:rPr>
              <a:t>y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}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876572" cy="5223724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5000" dirty="0" smtClean="0"/>
              <a:t>@Override</a:t>
            </a:r>
          </a:p>
          <a:p>
            <a:pPr>
              <a:buNone/>
            </a:pPr>
            <a:r>
              <a:rPr lang="en-US" sz="5000" dirty="0" smtClean="0"/>
              <a:t>    protected void </a:t>
            </a:r>
            <a:r>
              <a:rPr lang="en-US" sz="5000" dirty="0" err="1" smtClean="0">
                <a:solidFill>
                  <a:schemeClr val="accent4"/>
                </a:solidFill>
              </a:rPr>
              <a:t>onDraw</a:t>
            </a:r>
            <a:r>
              <a:rPr lang="en-US" sz="5000" dirty="0" err="1" smtClean="0"/>
              <a:t>(Canvas</a:t>
            </a:r>
            <a:r>
              <a:rPr lang="en-US" sz="5000" dirty="0" smtClean="0"/>
              <a:t> </a:t>
            </a:r>
            <a:r>
              <a:rPr lang="en-US" sz="5000" dirty="0" smtClean="0">
                <a:solidFill>
                  <a:schemeClr val="accent5"/>
                </a:solidFill>
              </a:rPr>
              <a:t>canvas</a:t>
            </a:r>
            <a:r>
              <a:rPr lang="en-US" sz="5000" dirty="0" smtClean="0"/>
              <a:t>) {</a:t>
            </a:r>
          </a:p>
          <a:p>
            <a:pPr>
              <a:buNone/>
            </a:pPr>
            <a:r>
              <a:rPr lang="en-US" sz="5000" dirty="0" smtClean="0"/>
              <a:t>        </a:t>
            </a:r>
            <a:r>
              <a:rPr lang="en-US" sz="5000" dirty="0" err="1" smtClean="0"/>
              <a:t>super.</a:t>
            </a:r>
            <a:r>
              <a:rPr lang="en-US" sz="5000" dirty="0" err="1" smtClean="0">
                <a:solidFill>
                  <a:schemeClr val="accent4"/>
                </a:solidFill>
              </a:rPr>
              <a:t>onDraw</a:t>
            </a:r>
            <a:r>
              <a:rPr lang="en-US" sz="5000" dirty="0" err="1" smtClean="0"/>
              <a:t>(</a:t>
            </a:r>
            <a:r>
              <a:rPr lang="en-US" sz="5000" dirty="0" err="1" smtClean="0">
                <a:solidFill>
                  <a:schemeClr val="accent5"/>
                </a:solidFill>
              </a:rPr>
              <a:t>canvas</a:t>
            </a:r>
            <a:r>
              <a:rPr lang="en-US" sz="5000" dirty="0" smtClean="0"/>
              <a:t>);</a:t>
            </a:r>
          </a:p>
          <a:p>
            <a:pPr>
              <a:buNone/>
            </a:pPr>
            <a:endParaRPr lang="en-US" sz="5000" dirty="0" smtClean="0"/>
          </a:p>
          <a:p>
            <a:pPr>
              <a:buNone/>
            </a:pPr>
            <a:r>
              <a:rPr lang="en-US" sz="5000" dirty="0" smtClean="0"/>
              <a:t>	 float </a:t>
            </a:r>
            <a:r>
              <a:rPr lang="en-US" sz="5000" dirty="0" err="1" smtClean="0">
                <a:solidFill>
                  <a:schemeClr val="accent5"/>
                </a:solidFill>
              </a:rPr>
              <a:t>centerX</a:t>
            </a:r>
            <a:r>
              <a:rPr lang="en-US" sz="5000" dirty="0" smtClean="0"/>
              <a:t>=</a:t>
            </a:r>
            <a:r>
              <a:rPr lang="en-US" sz="5000" dirty="0" err="1" smtClean="0">
                <a:solidFill>
                  <a:schemeClr val="accent5"/>
                </a:solidFill>
              </a:rPr>
              <a:t>canvas</a:t>
            </a:r>
            <a:r>
              <a:rPr lang="en-US" sz="5000" dirty="0" err="1" smtClean="0">
                <a:solidFill>
                  <a:schemeClr val="accent6"/>
                </a:solidFill>
              </a:rPr>
              <a:t>.</a:t>
            </a:r>
            <a:r>
              <a:rPr lang="en-US" sz="5000" dirty="0" err="1" smtClean="0">
                <a:solidFill>
                  <a:schemeClr val="accent4"/>
                </a:solidFill>
              </a:rPr>
              <a:t>getWidth</a:t>
            </a:r>
            <a:r>
              <a:rPr lang="en-US" sz="5000" dirty="0" smtClean="0">
                <a:solidFill>
                  <a:schemeClr val="accent4"/>
                </a:solidFill>
              </a:rPr>
              <a:t>()</a:t>
            </a:r>
            <a:r>
              <a:rPr lang="en-US" sz="5000" dirty="0"/>
              <a:t>/</a:t>
            </a:r>
            <a:r>
              <a:rPr lang="en-US" sz="5000" dirty="0" smtClean="0"/>
              <a:t>2;</a:t>
            </a:r>
          </a:p>
          <a:p>
            <a:pPr>
              <a:buNone/>
            </a:pPr>
            <a:r>
              <a:rPr lang="en-US" sz="5000" dirty="0" smtClean="0"/>
              <a:t>     	 float </a:t>
            </a:r>
            <a:r>
              <a:rPr lang="en-US" sz="5000" dirty="0" err="1" smtClean="0">
                <a:solidFill>
                  <a:schemeClr val="accent5"/>
                </a:solidFill>
              </a:rPr>
              <a:t>centerY</a:t>
            </a:r>
            <a:r>
              <a:rPr lang="en-US" sz="5000" dirty="0" smtClean="0"/>
              <a:t>=</a:t>
            </a:r>
            <a:r>
              <a:rPr lang="en-US" sz="5000" dirty="0" smtClean="0">
                <a:solidFill>
                  <a:schemeClr val="accent5"/>
                </a:solidFill>
              </a:rPr>
              <a:t>canvas</a:t>
            </a:r>
            <a:r>
              <a:rPr lang="en-US" sz="5000" dirty="0" smtClean="0"/>
              <a:t>.</a:t>
            </a:r>
            <a:r>
              <a:rPr lang="en-US" sz="5000" dirty="0" smtClean="0">
                <a:solidFill>
                  <a:schemeClr val="accent4"/>
                </a:solidFill>
              </a:rPr>
              <a:t>getHeight()</a:t>
            </a:r>
            <a:r>
              <a:rPr lang="en-US" sz="5000" dirty="0" smtClean="0"/>
              <a:t>/2;</a:t>
            </a:r>
          </a:p>
          <a:p>
            <a:pPr>
              <a:buNone/>
            </a:pPr>
            <a:r>
              <a:rPr lang="en-US" sz="5000" dirty="0" smtClean="0"/>
              <a:t>    	  </a:t>
            </a:r>
            <a:r>
              <a:rPr lang="en-US" sz="5000" dirty="0" err="1" smtClean="0"/>
              <a:t>int</a:t>
            </a:r>
            <a:r>
              <a:rPr lang="en-US" sz="5000" dirty="0" smtClean="0"/>
              <a:t> </a:t>
            </a:r>
            <a:r>
              <a:rPr lang="en-US" sz="5000" dirty="0" err="1" smtClean="0">
                <a:solidFill>
                  <a:schemeClr val="accent5"/>
                </a:solidFill>
              </a:rPr>
              <a:t>topX</a:t>
            </a:r>
            <a:r>
              <a:rPr lang="en-US" sz="5000" dirty="0" smtClean="0"/>
              <a:t>=(int)(</a:t>
            </a:r>
            <a:r>
              <a:rPr lang="en-US" sz="5000" dirty="0" smtClean="0">
                <a:solidFill>
                  <a:schemeClr val="accent5"/>
                </a:solidFill>
              </a:rPr>
              <a:t>centerX</a:t>
            </a:r>
            <a:r>
              <a:rPr lang="en-US" sz="5000" dirty="0" smtClean="0"/>
              <a:t>-(</a:t>
            </a:r>
            <a:r>
              <a:rPr lang="en-US" sz="5000" dirty="0" smtClean="0">
                <a:solidFill>
                  <a:schemeClr val="accent5"/>
                </a:solidFill>
              </a:rPr>
              <a:t>x</a:t>
            </a:r>
            <a:r>
              <a:rPr lang="en-US" sz="5000" dirty="0" smtClean="0"/>
              <a:t>/2));</a:t>
            </a:r>
          </a:p>
          <a:p>
            <a:pPr>
              <a:buNone/>
            </a:pPr>
            <a:r>
              <a:rPr lang="en-US" sz="5000" dirty="0" smtClean="0"/>
              <a:t>		</a:t>
            </a:r>
            <a:r>
              <a:rPr lang="en-US" sz="5000" dirty="0" err="1" smtClean="0"/>
              <a:t>int</a:t>
            </a:r>
            <a:r>
              <a:rPr lang="en-US" sz="5000" dirty="0" smtClean="0"/>
              <a:t> </a:t>
            </a:r>
            <a:r>
              <a:rPr lang="en-US" sz="5000" dirty="0" err="1" smtClean="0">
                <a:solidFill>
                  <a:schemeClr val="accent5"/>
                </a:solidFill>
              </a:rPr>
              <a:t>topY</a:t>
            </a:r>
            <a:r>
              <a:rPr lang="en-US" sz="5000" dirty="0" smtClean="0"/>
              <a:t>=(int)(</a:t>
            </a:r>
            <a:r>
              <a:rPr lang="en-US" sz="5000" dirty="0" smtClean="0">
                <a:solidFill>
                  <a:schemeClr val="accent5"/>
                </a:solidFill>
              </a:rPr>
              <a:t>centerY</a:t>
            </a:r>
            <a:r>
              <a:rPr lang="en-US" sz="5000" dirty="0" smtClean="0"/>
              <a:t>-(</a:t>
            </a:r>
            <a:r>
              <a:rPr lang="en-US" sz="5000" dirty="0" smtClean="0">
                <a:solidFill>
                  <a:schemeClr val="accent5"/>
                </a:solidFill>
              </a:rPr>
              <a:t>y</a:t>
            </a:r>
            <a:r>
              <a:rPr lang="en-US" sz="5000" dirty="0" smtClean="0"/>
              <a:t>/2));</a:t>
            </a:r>
          </a:p>
          <a:p>
            <a:pPr>
              <a:buNone/>
            </a:pPr>
            <a:r>
              <a:rPr lang="en-US" sz="5000" dirty="0" smtClean="0"/>
              <a:t>		</a:t>
            </a:r>
            <a:r>
              <a:rPr lang="en-US" sz="5000" dirty="0" err="1" smtClean="0"/>
              <a:t>int</a:t>
            </a:r>
            <a:r>
              <a:rPr lang="en-US" sz="5000" dirty="0" smtClean="0"/>
              <a:t> </a:t>
            </a:r>
            <a:r>
              <a:rPr lang="en-US" sz="5000" dirty="0" err="1" smtClean="0">
                <a:solidFill>
                  <a:schemeClr val="accent5"/>
                </a:solidFill>
              </a:rPr>
              <a:t>botX</a:t>
            </a:r>
            <a:r>
              <a:rPr lang="en-US" sz="5000" dirty="0" smtClean="0"/>
              <a:t>=(int)(</a:t>
            </a:r>
            <a:r>
              <a:rPr lang="en-US" sz="5000" dirty="0" smtClean="0">
                <a:solidFill>
                  <a:schemeClr val="accent5"/>
                </a:solidFill>
              </a:rPr>
              <a:t>centerX</a:t>
            </a:r>
            <a:r>
              <a:rPr lang="en-US" sz="5000" dirty="0" smtClean="0"/>
              <a:t>+(</a:t>
            </a:r>
            <a:r>
              <a:rPr lang="en-US" sz="5000" dirty="0" smtClean="0">
                <a:solidFill>
                  <a:schemeClr val="accent5"/>
                </a:solidFill>
              </a:rPr>
              <a:t>x</a:t>
            </a:r>
            <a:r>
              <a:rPr lang="en-US" sz="5000" dirty="0" smtClean="0"/>
              <a:t>/2));</a:t>
            </a:r>
          </a:p>
          <a:p>
            <a:pPr>
              <a:buNone/>
            </a:pPr>
            <a:r>
              <a:rPr lang="en-US" sz="5000" dirty="0" smtClean="0"/>
              <a:t>     		</a:t>
            </a:r>
            <a:r>
              <a:rPr lang="en-US" sz="5000" dirty="0" err="1" smtClean="0"/>
              <a:t>int</a:t>
            </a:r>
            <a:r>
              <a:rPr lang="en-US" sz="5000" dirty="0" smtClean="0"/>
              <a:t> </a:t>
            </a:r>
            <a:r>
              <a:rPr lang="en-US" sz="5000" dirty="0" err="1" smtClean="0">
                <a:solidFill>
                  <a:schemeClr val="accent5"/>
                </a:solidFill>
              </a:rPr>
              <a:t>botY</a:t>
            </a:r>
            <a:r>
              <a:rPr lang="en-US" sz="5000" dirty="0" smtClean="0"/>
              <a:t>=(int)(</a:t>
            </a:r>
            <a:r>
              <a:rPr lang="en-US" sz="5000" dirty="0" smtClean="0">
                <a:solidFill>
                  <a:schemeClr val="accent5"/>
                </a:solidFill>
              </a:rPr>
              <a:t>centerY</a:t>
            </a:r>
            <a:r>
              <a:rPr lang="en-US" sz="5000" dirty="0" smtClean="0"/>
              <a:t>+(</a:t>
            </a:r>
            <a:r>
              <a:rPr lang="en-US" sz="5000" dirty="0" smtClean="0">
                <a:solidFill>
                  <a:schemeClr val="accent5"/>
                </a:solidFill>
              </a:rPr>
              <a:t>y</a:t>
            </a:r>
            <a:r>
              <a:rPr lang="en-US" sz="5000" dirty="0" smtClean="0"/>
              <a:t>/2));</a:t>
            </a:r>
          </a:p>
          <a:p>
            <a:pPr>
              <a:buNone/>
            </a:pPr>
            <a:endParaRPr lang="en-US" sz="5000" dirty="0" smtClean="0"/>
          </a:p>
          <a:p>
            <a:pPr>
              <a:buNone/>
            </a:pPr>
            <a:r>
              <a:rPr lang="en-US" sz="5000" dirty="0" err="1" smtClean="0">
                <a:solidFill>
                  <a:schemeClr val="accent5"/>
                </a:solidFill>
              </a:rPr>
              <a:t>rectPaint</a:t>
            </a:r>
            <a:r>
              <a:rPr lang="en-US" sz="5000" dirty="0" err="1" smtClean="0"/>
              <a:t>.</a:t>
            </a:r>
            <a:r>
              <a:rPr lang="en-US" sz="5000" dirty="0" err="1" smtClean="0">
                <a:solidFill>
                  <a:schemeClr val="accent4"/>
                </a:solidFill>
              </a:rPr>
              <a:t>setColo</a:t>
            </a:r>
            <a:r>
              <a:rPr lang="en-US" sz="5000" dirty="0" err="1" smtClean="0"/>
              <a:t>r</a:t>
            </a:r>
            <a:r>
              <a:rPr lang="en-US" sz="5000" dirty="0" smtClean="0"/>
              <a:t>(</a:t>
            </a:r>
            <a:r>
              <a:rPr lang="en-US" sz="5000" dirty="0" err="1" smtClean="0"/>
              <a:t>Color.GREEN</a:t>
            </a:r>
            <a:r>
              <a:rPr lang="en-US" sz="5000" dirty="0" smtClean="0"/>
              <a:t>);</a:t>
            </a:r>
          </a:p>
          <a:p>
            <a:pPr>
              <a:buNone/>
            </a:pPr>
            <a:endParaRPr lang="en-US" sz="5000" dirty="0" smtClean="0"/>
          </a:p>
          <a:p>
            <a:pPr>
              <a:buNone/>
            </a:pPr>
            <a:r>
              <a:rPr lang="en-US" sz="5000" dirty="0" err="1" smtClean="0">
                <a:solidFill>
                  <a:schemeClr val="accent5"/>
                </a:solidFill>
              </a:rPr>
              <a:t>canvas</a:t>
            </a:r>
            <a:r>
              <a:rPr lang="en-US" sz="5000" dirty="0" err="1" smtClean="0"/>
              <a:t>.</a:t>
            </a:r>
            <a:r>
              <a:rPr lang="en-US" sz="5000" dirty="0" err="1" smtClean="0">
                <a:solidFill>
                  <a:schemeClr val="accent4"/>
                </a:solidFill>
              </a:rPr>
              <a:t>drawRec</a:t>
            </a:r>
            <a:r>
              <a:rPr lang="en-US" sz="5000" dirty="0" err="1" smtClean="0"/>
              <a:t>t(</a:t>
            </a:r>
            <a:r>
              <a:rPr lang="en-US" sz="5000" dirty="0" err="1" smtClean="0">
                <a:solidFill>
                  <a:schemeClr val="accent5"/>
                </a:solidFill>
              </a:rPr>
              <a:t>topX</a:t>
            </a:r>
            <a:r>
              <a:rPr lang="en-US" sz="5000" dirty="0" smtClean="0"/>
              <a:t>, </a:t>
            </a:r>
            <a:r>
              <a:rPr lang="en-US" sz="5000" dirty="0" err="1" smtClean="0">
                <a:solidFill>
                  <a:schemeClr val="accent5"/>
                </a:solidFill>
              </a:rPr>
              <a:t>topY</a:t>
            </a:r>
            <a:r>
              <a:rPr lang="en-US" sz="5000" dirty="0" smtClean="0"/>
              <a:t>, </a:t>
            </a:r>
            <a:r>
              <a:rPr lang="en-US" sz="5000" dirty="0" err="1" smtClean="0">
                <a:solidFill>
                  <a:schemeClr val="accent5"/>
                </a:solidFill>
              </a:rPr>
              <a:t>botX</a:t>
            </a:r>
            <a:r>
              <a:rPr lang="en-US" sz="5000" dirty="0" smtClean="0"/>
              <a:t>, </a:t>
            </a:r>
            <a:r>
              <a:rPr lang="en-US" sz="5000" dirty="0" err="1" smtClean="0">
                <a:solidFill>
                  <a:schemeClr val="accent5"/>
                </a:solidFill>
              </a:rPr>
              <a:t>botY</a:t>
            </a:r>
            <a:r>
              <a:rPr lang="en-US" sz="5000" dirty="0" smtClean="0"/>
              <a:t>, </a:t>
            </a:r>
            <a:r>
              <a:rPr lang="en-US" sz="5000" dirty="0" err="1" smtClean="0">
                <a:solidFill>
                  <a:schemeClr val="accent5"/>
                </a:solidFill>
              </a:rPr>
              <a:t>rectPain</a:t>
            </a:r>
            <a:r>
              <a:rPr lang="en-US" sz="5000" dirty="0" err="1" smtClean="0"/>
              <a:t>t</a:t>
            </a:r>
            <a:r>
              <a:rPr lang="en-US" sz="5000" dirty="0" smtClean="0"/>
              <a:t>);</a:t>
            </a:r>
          </a:p>
          <a:p>
            <a:pPr>
              <a:buNone/>
            </a:pPr>
            <a:endParaRPr lang="en-US" sz="5000" dirty="0" smtClean="0"/>
          </a:p>
          <a:p>
            <a:pPr>
              <a:buNone/>
            </a:pPr>
            <a:r>
              <a:rPr lang="en-US" sz="5000" dirty="0" smtClean="0"/>
              <a:t>	}</a:t>
            </a:r>
          </a:p>
          <a:p>
            <a:pPr>
              <a:buNone/>
            </a:pPr>
            <a:r>
              <a:rPr lang="en-US" sz="50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21951" y="2594365"/>
            <a:ext cx="305818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Because </a:t>
            </a:r>
            <a:r>
              <a:rPr lang="en-US" dirty="0" err="1" smtClean="0"/>
              <a:t>drawRect</a:t>
            </a:r>
            <a:r>
              <a:rPr lang="en-US" dirty="0" smtClean="0"/>
              <a:t> needs the coordinates of the upper left and the bottom right corners, we have to generate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on our screen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5720374" cy="432675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i="1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Rectangle </a:t>
            </a:r>
            <a:r>
              <a:rPr lang="en-US" dirty="0" err="1" smtClean="0">
                <a:solidFill>
                  <a:schemeClr val="accent5"/>
                </a:solidFill>
              </a:rPr>
              <a:t>myRectangle</a:t>
            </a:r>
            <a:r>
              <a:rPr lang="en-US" dirty="0" smtClean="0"/>
              <a:t> = new </a:t>
            </a:r>
            <a:r>
              <a:rPr lang="en-US" dirty="0" err="1" smtClean="0"/>
              <a:t>Rectangle(this</a:t>
            </a:r>
            <a:r>
              <a:rPr lang="en-US" dirty="0" smtClean="0"/>
              <a:t>, 20,40</a:t>
            </a:r>
            <a:r>
              <a:rPr lang="en-US" i="1" dirty="0" smtClean="0"/>
              <a:t>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setContentView(</a:t>
            </a:r>
            <a:r>
              <a:rPr lang="en-US" dirty="0" err="1" smtClean="0">
                <a:solidFill>
                  <a:schemeClr val="accent5"/>
                </a:solidFill>
              </a:rPr>
              <a:t>myRectangle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8813" y="2910557"/>
            <a:ext cx="2910228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To think about:</a:t>
            </a:r>
          </a:p>
          <a:p>
            <a:r>
              <a:rPr lang="en-US" dirty="0" smtClean="0"/>
              <a:t>Fair warning, your homework will be to do everything we did today for a circle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DI_2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GDI_2.thmx</Template>
  <TotalTime>1567</TotalTime>
  <Words>1299</Words>
  <Application>Microsoft Macintosh PowerPoint</Application>
  <PresentationFormat>On-screen Show (4:3)</PresentationFormat>
  <Paragraphs>211</Paragraphs>
  <Slides>23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GDI_2</vt:lpstr>
      <vt:lpstr>Beginning Java for Android Session 3: Drawing—a high tech Pre-K class</vt:lpstr>
      <vt:lpstr>Quick Review</vt:lpstr>
      <vt:lpstr>Canvas</vt:lpstr>
      <vt:lpstr>Paint</vt:lpstr>
      <vt:lpstr>What shapes can we draw?</vt:lpstr>
      <vt:lpstr>Draw Shapes on Canvas</vt:lpstr>
      <vt:lpstr>Creating a new class</vt:lpstr>
      <vt:lpstr>Implementing Canvas</vt:lpstr>
      <vt:lpstr>Drawing on our screen</vt:lpstr>
      <vt:lpstr>What Styles can we add?</vt:lpstr>
      <vt:lpstr>Dressing up our rectangle</vt:lpstr>
      <vt:lpstr>Drawables</vt:lpstr>
      <vt:lpstr>Drawing with Drawables</vt:lpstr>
      <vt:lpstr>Creating a ShapeDrawable</vt:lpstr>
      <vt:lpstr>What else can we draw?</vt:lpstr>
      <vt:lpstr>Slide 16</vt:lpstr>
      <vt:lpstr>Letting users pick the size</vt:lpstr>
      <vt:lpstr>Letting users pick the size</vt:lpstr>
      <vt:lpstr>Letting Users Pick the Color</vt:lpstr>
      <vt:lpstr>Letting Users Pick the Color</vt:lpstr>
      <vt:lpstr>Letting Users Pick the Color</vt:lpstr>
      <vt:lpstr>In Class and Homework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Java for Android Session 3: Drawing—a high tech Pre-K class</dc:title>
  <dc:creator>Izzy Johnston</dc:creator>
  <cp:lastModifiedBy>Izzy Johnston</cp:lastModifiedBy>
  <cp:revision>54</cp:revision>
  <dcterms:created xsi:type="dcterms:W3CDTF">2011-11-29T23:36:24Z</dcterms:created>
  <dcterms:modified xsi:type="dcterms:W3CDTF">2011-11-30T01:56:28Z</dcterms:modified>
</cp:coreProperties>
</file>