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93" r:id="rId6"/>
    <p:sldId id="290" r:id="rId7"/>
    <p:sldId id="291" r:id="rId8"/>
    <p:sldId id="295" r:id="rId9"/>
    <p:sldId id="297" r:id="rId10"/>
    <p:sldId id="298" r:id="rId11"/>
    <p:sldId id="301" r:id="rId12"/>
    <p:sldId id="299" r:id="rId13"/>
    <p:sldId id="296" r:id="rId14"/>
    <p:sldId id="260" r:id="rId15"/>
  </p:sldIdLst>
  <p:sldSz cx="12192000" cy="6858000"/>
  <p:notesSz cx="6858000" cy="9144000"/>
  <p:defaultTextStyle>
    <a:defPPr>
      <a:defRPr lang="en-US"/>
    </a:defPPr>
    <a:lvl1pPr marL="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3E76"/>
    <a:srgbClr val="EBEBE8"/>
    <a:srgbClr val="00A9C9"/>
    <a:srgbClr val="FFB81C"/>
    <a:srgbClr val="F3B12E"/>
    <a:srgbClr val="372A71"/>
    <a:srgbClr val="330072"/>
    <a:srgbClr val="003087"/>
    <a:srgbClr val="991F21"/>
    <a:srgbClr val="0C4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74713" autoAdjust="0"/>
  </p:normalViewPr>
  <p:slideViewPr>
    <p:cSldViewPr snapToGrid="0" snapToObjects="1">
      <p:cViewPr varScale="1">
        <p:scale>
          <a:sx n="111" d="100"/>
          <a:sy n="111" d="100"/>
        </p:scale>
        <p:origin x="59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B2A64-268F-4128-AB52-25E7BE6780E1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4BCE8-4F4D-4299-9F2E-5C5DCBF7D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719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4BCE8-4F4D-4299-9F2E-5C5DCBF7D2E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345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4BCE8-4F4D-4299-9F2E-5C5DCBF7D2E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42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0" y="4591753"/>
            <a:ext cx="12192000" cy="2266247"/>
          </a:xfrm>
          <a:prstGeom prst="rect">
            <a:avLst/>
          </a:prstGeom>
          <a:solidFill>
            <a:srgbClr val="00A9C9"/>
          </a:solidFill>
          <a:ln>
            <a:noFill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-71123"/>
            <a:ext cx="12192000" cy="1402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240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0" y="6397574"/>
            <a:ext cx="12192000" cy="469562"/>
          </a:xfrm>
          <a:prstGeom prst="rect">
            <a:avLst/>
          </a:prstGeom>
          <a:solidFill>
            <a:srgbClr val="372A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0" y="6560742"/>
            <a:ext cx="12192000" cy="1926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b="1" i="0" kern="1200" spc="40">
                <a:solidFill>
                  <a:schemeClr val="bg1"/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DRE</a:t>
            </a:r>
            <a:r>
              <a:rPr lang="en-US" sz="1000" b="0" i="0" kern="1200" spc="40">
                <a:solidFill>
                  <a:schemeClr val="bg1"/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 –</a:t>
            </a:r>
            <a:r>
              <a:rPr lang="en-US" sz="1000" b="0" i="0" kern="1200" spc="40" baseline="0">
                <a:solidFill>
                  <a:schemeClr val="bg1"/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00" b="0" i="0" kern="1200" spc="40">
                <a:solidFill>
                  <a:schemeClr val="bg1"/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DIGITAL RESEARCH ENVIRONMENT 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743166" y="3945352"/>
            <a:ext cx="10793051" cy="648000"/>
          </a:xfrm>
        </p:spPr>
        <p:txBody>
          <a:bodyPr lIns="0" tIns="0" bIns="0">
            <a:noAutofit/>
          </a:bodyPr>
          <a:lstStyle>
            <a:lvl1pPr>
              <a:defRPr sz="3200">
                <a:solidFill>
                  <a:srgbClr val="372A71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3167" y="4603801"/>
            <a:ext cx="7486434" cy="1437931"/>
          </a:xfrm>
        </p:spPr>
        <p:txBody>
          <a:bodyPr lIns="0" tIns="234000">
            <a:noAutofit/>
          </a:bodyPr>
          <a:lstStyle>
            <a:lvl1pPr marL="0" indent="0" algn="l">
              <a:buNone/>
              <a:defRPr sz="2400" spc="100" baseline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609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229601" y="4796374"/>
            <a:ext cx="3306616" cy="1245357"/>
          </a:xfrm>
        </p:spPr>
        <p:txBody>
          <a:bodyPr rIns="0">
            <a:noAutofit/>
          </a:bodyPr>
          <a:lstStyle>
            <a:lvl1pPr marL="0" indent="0" algn="r">
              <a:buNone/>
              <a:defRPr sz="2400" i="1" spc="100" baseline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609594" indent="0">
              <a:buNone/>
              <a:defRPr/>
            </a:lvl2pPr>
            <a:lvl3pPr marL="1219188" indent="0">
              <a:buNone/>
              <a:defRPr/>
            </a:lvl3pPr>
            <a:lvl4pPr marL="1828782" indent="0">
              <a:buNone/>
              <a:defRPr/>
            </a:lvl4pPr>
            <a:lvl5pPr marL="2438376" indent="0">
              <a:buNone/>
              <a:defRPr/>
            </a:lvl5pPr>
          </a:lstStyle>
          <a:p>
            <a:pPr lvl="0"/>
            <a:r>
              <a:rPr lang="en-US" dirty="0"/>
              <a:t>Month 2018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66" y="780449"/>
            <a:ext cx="2238392" cy="223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12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19" y="1330961"/>
            <a:ext cx="11462326" cy="4795204"/>
          </a:xfrm>
        </p:spPr>
        <p:txBody>
          <a:bodyPr lIns="0" tIns="46800" rIns="0" bIns="46800">
            <a:noAutofit/>
          </a:bodyPr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0219" y="301367"/>
            <a:ext cx="10575636" cy="669600"/>
          </a:xfrm>
          <a:prstGeom prst="rect">
            <a:avLst/>
          </a:prstGeom>
        </p:spPr>
        <p:txBody>
          <a:bodyPr vert="horz" lIns="0" tIns="46800" rIns="0" bIns="4680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7498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219" y="1330560"/>
            <a:ext cx="5622892" cy="474078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spcBef>
                <a:spcPts val="0"/>
              </a:spcBef>
              <a:spcAft>
                <a:spcPts val="600"/>
              </a:spcAft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spcBef>
                <a:spcPts val="0"/>
              </a:spcBef>
              <a:spcAft>
                <a:spcPts val="600"/>
              </a:spcAft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599" y="1330560"/>
            <a:ext cx="5624946" cy="474078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800">
                <a:solidFill>
                  <a:srgbClr val="113E76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0218" y="301367"/>
            <a:ext cx="10510982" cy="6696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380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18" y="1330562"/>
            <a:ext cx="5641415" cy="682153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609594" indent="0">
              <a:buNone/>
              <a:defRPr sz="2666" b="1"/>
            </a:lvl2pPr>
            <a:lvl3pPr marL="1219188" indent="0">
              <a:buNone/>
              <a:defRPr sz="2400" b="1"/>
            </a:lvl3pPr>
            <a:lvl4pPr marL="1828782" indent="0">
              <a:buNone/>
              <a:defRPr sz="2134" b="1"/>
            </a:lvl4pPr>
            <a:lvl5pPr marL="2438376" indent="0">
              <a:buNone/>
              <a:defRPr sz="2134" b="1"/>
            </a:lvl5pPr>
            <a:lvl6pPr marL="3047970" indent="0">
              <a:buNone/>
              <a:defRPr sz="2134" b="1"/>
            </a:lvl6pPr>
            <a:lvl7pPr marL="3657564" indent="0">
              <a:buNone/>
              <a:defRPr sz="2134" b="1"/>
            </a:lvl7pPr>
            <a:lvl8pPr marL="4267157" indent="0">
              <a:buNone/>
              <a:defRPr sz="2134" b="1"/>
            </a:lvl8pPr>
            <a:lvl9pPr marL="4876751" indent="0">
              <a:buNone/>
              <a:defRPr sz="213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218" y="2025145"/>
            <a:ext cx="5641415" cy="421309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8488" y="1330562"/>
            <a:ext cx="5651767" cy="682153"/>
          </a:xfrm>
        </p:spPr>
        <p:txBody>
          <a:bodyPr anchor="b">
            <a:noAutofit/>
          </a:bodyPr>
          <a:lstStyle>
            <a:lvl1pPr marL="0" indent="0">
              <a:buNone/>
              <a:defRPr sz="2134" b="0"/>
            </a:lvl1pPr>
            <a:lvl2pPr marL="609594" indent="0">
              <a:buNone/>
              <a:defRPr sz="2666" b="1"/>
            </a:lvl2pPr>
            <a:lvl3pPr marL="1219188" indent="0">
              <a:buNone/>
              <a:defRPr sz="2400" b="1"/>
            </a:lvl3pPr>
            <a:lvl4pPr marL="1828782" indent="0">
              <a:buNone/>
              <a:defRPr sz="2134" b="1"/>
            </a:lvl4pPr>
            <a:lvl5pPr marL="2438376" indent="0">
              <a:buNone/>
              <a:defRPr sz="2134" b="1"/>
            </a:lvl5pPr>
            <a:lvl6pPr marL="3047970" indent="0">
              <a:buNone/>
              <a:defRPr sz="2134" b="1"/>
            </a:lvl6pPr>
            <a:lvl7pPr marL="3657564" indent="0">
              <a:buNone/>
              <a:defRPr sz="2134" b="1"/>
            </a:lvl7pPr>
            <a:lvl8pPr marL="4267157" indent="0">
              <a:buNone/>
              <a:defRPr sz="2134" b="1"/>
            </a:lvl8pPr>
            <a:lvl9pPr marL="4876751" indent="0">
              <a:buNone/>
              <a:defRPr sz="213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8488" y="2025145"/>
            <a:ext cx="5651767" cy="421309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0218" y="301367"/>
            <a:ext cx="10400146" cy="6696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0129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0218" y="301367"/>
            <a:ext cx="10400146" cy="6696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5982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110588"/>
            <a:ext cx="12192000" cy="2102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74179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435102"/>
            <a:ext cx="7046575" cy="4691063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218" y="1435103"/>
            <a:ext cx="4260471" cy="4691063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609594" indent="0">
              <a:buNone/>
              <a:defRPr sz="1600"/>
            </a:lvl2pPr>
            <a:lvl3pPr marL="1219188" indent="0">
              <a:buNone/>
              <a:defRPr sz="1333"/>
            </a:lvl3pPr>
            <a:lvl4pPr marL="1828782" indent="0">
              <a:buNone/>
              <a:defRPr sz="1200"/>
            </a:lvl4pPr>
            <a:lvl5pPr marL="2438376" indent="0">
              <a:buNone/>
              <a:defRPr sz="1200"/>
            </a:lvl5pPr>
            <a:lvl6pPr marL="3047970" indent="0">
              <a:buNone/>
              <a:defRPr sz="1200"/>
            </a:lvl6pPr>
            <a:lvl7pPr marL="3657564" indent="0">
              <a:buNone/>
              <a:defRPr sz="1200"/>
            </a:lvl7pPr>
            <a:lvl8pPr marL="4267157" indent="0">
              <a:buNone/>
              <a:defRPr sz="1200"/>
            </a:lvl8pPr>
            <a:lvl9pPr marL="4876751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0218" y="301367"/>
            <a:ext cx="10400146" cy="6696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1219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87085" y="-33092"/>
            <a:ext cx="12417552" cy="6912864"/>
          </a:xfrm>
          <a:prstGeom prst="rect">
            <a:avLst/>
          </a:prstGeom>
          <a:solidFill>
            <a:srgbClr val="00A9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-564776" y="4495803"/>
            <a:ext cx="7439709" cy="67450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vert="horz" lIns="180000" tIns="45720" rIns="270000" bIns="45720" rtlCol="0" anchor="ctr">
            <a:noAutofit/>
          </a:bodyPr>
          <a:lstStyle>
            <a:lvl1pPr algn="r">
              <a:defRPr sz="3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auto">
          <a:xfrm>
            <a:off x="0" y="6484119"/>
            <a:ext cx="12192000" cy="388800"/>
          </a:xfrm>
          <a:prstGeom prst="rect">
            <a:avLst/>
          </a:prstGeom>
          <a:solidFill>
            <a:srgbClr val="00A9C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12191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66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218" y="301367"/>
            <a:ext cx="10326256" cy="66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18" y="1330560"/>
            <a:ext cx="11471564" cy="496108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665" y="301367"/>
            <a:ext cx="669600" cy="6696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503372" y="6534335"/>
            <a:ext cx="1328410" cy="24622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indent="0" algn="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Slide </a:t>
            </a:r>
            <a:fld id="{45161DBE-4736-EE43-A824-AB4A2F59E3C4}" type="slidenum">
              <a:rPr lang="uk-UA" sz="1000" b="0" i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pPr marL="0" marR="0" indent="0" algn="r" defTabSz="548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0" i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60218" y="6534335"/>
            <a:ext cx="4962533" cy="246221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en-US" sz="1000" b="0" i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DRE</a:t>
            </a:r>
          </a:p>
        </p:txBody>
      </p:sp>
    </p:spTree>
    <p:extLst>
      <p:ext uri="{BB962C8B-B14F-4D97-AF65-F5344CB8AC3E}">
        <p14:creationId xmlns:p14="http://schemas.microsoft.com/office/powerpoint/2010/main" val="304806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609594" rtl="0" eaLnBrk="1" latinLnBrk="0" hangingPunct="1">
        <a:spcBef>
          <a:spcPct val="0"/>
        </a:spcBef>
        <a:buNone/>
        <a:defRPr sz="2800" b="0" i="0" kern="1200">
          <a:solidFill>
            <a:srgbClr val="372A71"/>
          </a:solidFill>
          <a:latin typeface="Montserrat" charset="0"/>
          <a:ea typeface="Montserrat" charset="0"/>
          <a:cs typeface="Montserrat" charset="0"/>
        </a:defRPr>
      </a:lvl1pPr>
    </p:titleStyle>
    <p:bodyStyle>
      <a:lvl1pPr marL="0" indent="-360000" algn="l" defTabSz="609594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72A71"/>
          </a:solidFill>
          <a:latin typeface="Montserrat" charset="0"/>
          <a:ea typeface="Montserrat" charset="0"/>
          <a:cs typeface="Montserrat" charset="0"/>
        </a:defRPr>
      </a:lvl1pPr>
      <a:lvl2pPr marL="756000" indent="-360000" algn="l" defTabSz="609594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113E76"/>
          </a:solidFill>
          <a:latin typeface="Montserrat" charset="0"/>
          <a:ea typeface="Montserrat" charset="0"/>
          <a:cs typeface="Montserrat" charset="0"/>
        </a:defRPr>
      </a:lvl2pPr>
      <a:lvl3pPr marL="1152000" indent="-360000" algn="l" defTabSz="609594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113E76"/>
          </a:solidFill>
          <a:latin typeface="Montserrat" charset="0"/>
          <a:ea typeface="Montserrat" charset="0"/>
          <a:cs typeface="Montserrat" charset="0"/>
        </a:defRPr>
      </a:lvl3pPr>
      <a:lvl4pPr marL="1548000" indent="-360000" algn="l" defTabSz="609594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113E76"/>
          </a:solidFill>
          <a:latin typeface="Montserrat" charset="0"/>
          <a:ea typeface="Montserrat" charset="0"/>
          <a:cs typeface="Montserrat" charset="0"/>
        </a:defRPr>
      </a:lvl4pPr>
      <a:lvl5pPr marL="1944000" indent="-360000" algn="l" defTabSz="609594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113E76"/>
          </a:solidFill>
          <a:latin typeface="Montserrat" charset="0"/>
          <a:ea typeface="Montserrat" charset="0"/>
          <a:cs typeface="Montserrat" charset="0"/>
        </a:defRPr>
      </a:lvl5pPr>
      <a:lvl6pPr marL="3352766" indent="-304796" algn="l" defTabSz="609594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2360" indent="-304796" algn="l" defTabSz="609594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1954" indent="-304796" algn="l" defTabSz="609594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1548" indent="-304796" algn="l" defTabSz="609594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94" algn="l" defTabSz="6095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88" algn="l" defTabSz="6095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82" algn="l" defTabSz="6095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76" algn="l" defTabSz="6095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70" algn="l" defTabSz="6095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64" algn="l" defTabSz="6095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57" algn="l" defTabSz="6095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51" algn="l" defTabSz="6095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github.io/renv/articles/renv.html" TargetMode="External"/><Relationship Id="rId2" Type="http://schemas.openxmlformats.org/officeDocument/2006/relationships/hyperlink" Target="https://books.ropensci.org/target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Targets, what’s that and why?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3167" y="4562275"/>
            <a:ext cx="7486434" cy="1437931"/>
          </a:xfrm>
        </p:spPr>
        <p:txBody>
          <a:bodyPr/>
          <a:lstStyle/>
          <a:p>
            <a:r>
              <a:rPr lang="en-US" dirty="0" smtClean="0"/>
              <a:t>Daniel Key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i="0" dirty="0" smtClean="0"/>
              <a:t>October 2021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797457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en-GB" dirty="0">
                <a:hlinkClick r:id="rId2"/>
              </a:rPr>
              <a:t>https://books.ropensci.org/targets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>
              <a:lnSpc>
                <a:spcPct val="200000"/>
              </a:lnSpc>
            </a:pPr>
            <a:r>
              <a:rPr lang="en-GB" dirty="0" smtClean="0"/>
              <a:t>For (a bit more</a:t>
            </a:r>
            <a:r>
              <a:rPr lang="en-GB" dirty="0"/>
              <a:t>)</a:t>
            </a:r>
            <a:r>
              <a:rPr lang="en-GB" dirty="0" smtClean="0"/>
              <a:t> reproducibility we also like </a:t>
            </a:r>
            <a:r>
              <a:rPr lang="en-GB" dirty="0" err="1" smtClean="0"/>
              <a:t>renv</a:t>
            </a:r>
            <a:r>
              <a:rPr lang="en-GB" dirty="0"/>
              <a:t>: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rstudio.github.io/renv/articles/renv.html</a:t>
            </a: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2657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947" y="1557394"/>
            <a:ext cx="3044106" cy="3044106"/>
          </a:xfrm>
          <a:prstGeom prst="rect">
            <a:avLst/>
          </a:prstGeom>
          <a:effectLst>
            <a:outerShdw blurRad="25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0714993" y="0"/>
            <a:ext cx="1385735" cy="1155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825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 smtClean="0"/>
              <a:t>Digital Research Environment</a:t>
            </a:r>
            <a:br>
              <a:rPr lang="en-GB" sz="4000" dirty="0" smtClean="0"/>
            </a:br>
            <a:r>
              <a:rPr lang="en-GB" sz="4000" dirty="0" smtClean="0"/>
              <a:t>GOSH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1587" cy="4351338"/>
          </a:xfrm>
        </p:spPr>
        <p:txBody>
          <a:bodyPr>
            <a:normAutofit lnSpcReduction="10000"/>
          </a:bodyPr>
          <a:lstStyle/>
          <a:p>
            <a:r>
              <a:rPr lang="en-GB" sz="2400" dirty="0" smtClean="0"/>
              <a:t>Provision data for researchers from the backend databases of the hospital electronic patient record system.</a:t>
            </a:r>
          </a:p>
          <a:p>
            <a:endParaRPr lang="en-GB" sz="2400" dirty="0" smtClean="0"/>
          </a:p>
          <a:p>
            <a:r>
              <a:rPr lang="en-GB" sz="2400" dirty="0" smtClean="0"/>
              <a:t>Provide analytical support through open sessions/ regular meetings.</a:t>
            </a:r>
          </a:p>
          <a:p>
            <a:endParaRPr lang="en-GB" sz="2400" dirty="0"/>
          </a:p>
          <a:p>
            <a:r>
              <a:rPr lang="en-GB" sz="2400" dirty="0" smtClean="0"/>
              <a:t>Work with interns, PhD researchers, clinicians, analytical teams</a:t>
            </a:r>
            <a:r>
              <a:rPr lang="en-GB" sz="2400" dirty="0"/>
              <a:t> </a:t>
            </a:r>
            <a:r>
              <a:rPr lang="en-GB" sz="2400" dirty="0" smtClean="0"/>
              <a:t>on operational and clinical research projects in the hospital. 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432" y="0"/>
            <a:ext cx="4709568" cy="712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31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en-GB" dirty="0" smtClean="0"/>
              <a:t>Make-like data pipeline tool (if that means something to you)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Replaces drake (if you know what that is)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Saves a lot of time writing frequently changing data processes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 </a:t>
            </a:r>
            <a:r>
              <a:rPr lang="en-GB" dirty="0"/>
              <a:t>M</a:t>
            </a:r>
            <a:r>
              <a:rPr lang="en-GB" dirty="0" smtClean="0"/>
              <a:t>edium strength reproducibility (by itself)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(You also definitely want </a:t>
            </a:r>
            <a:r>
              <a:rPr lang="en-GB" dirty="0" err="1" smtClean="0"/>
              <a:t>tarchetypes</a:t>
            </a:r>
            <a:r>
              <a:rPr lang="en-GB" dirty="0" smtClean="0"/>
              <a:t> package)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R targets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2596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indent="0" algn="ctr">
              <a:buNone/>
            </a:pPr>
            <a:r>
              <a:rPr lang="en-GB" dirty="0" smtClean="0"/>
              <a:t>Motivating example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0155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en-GB" dirty="0" smtClean="0"/>
              <a:t>Use = instead of &lt;- inside </a:t>
            </a:r>
            <a:r>
              <a:rPr lang="en-GB" dirty="0" err="1" smtClean="0"/>
              <a:t>tar_plan</a:t>
            </a:r>
            <a:endParaRPr lang="en-GB" dirty="0" smtClean="0"/>
          </a:p>
          <a:p>
            <a:pPr>
              <a:lnSpc>
                <a:spcPct val="200000"/>
              </a:lnSpc>
            </a:pPr>
            <a:r>
              <a:rPr lang="en-GB" dirty="0" smtClean="0"/>
              <a:t>Caches based only on the R function code and its inputs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Doesn’t detect change in files unless you </a:t>
            </a:r>
            <a:r>
              <a:rPr lang="en-GB" dirty="0" err="1" smtClean="0"/>
              <a:t>tar_file</a:t>
            </a:r>
            <a:r>
              <a:rPr lang="en-GB" dirty="0" smtClean="0"/>
              <a:t> them (a path is just a string)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Gotchas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929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indent="0" algn="ctr">
              <a:buNone/>
            </a:pPr>
            <a:r>
              <a:rPr lang="en-GB" dirty="0" err="1" smtClean="0"/>
              <a:t>Gotchas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588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en-GB" dirty="0" smtClean="0"/>
              <a:t>Allows you to dynamically generate targets rather than writing out repetitive ones by hand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Easiest (and most frequently used) example is over files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But there’s a lot more to it!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Branching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894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indent="0" algn="ctr">
              <a:buNone/>
            </a:pPr>
            <a:r>
              <a:rPr lang="en-GB" dirty="0" smtClean="0"/>
              <a:t>Branching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9239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en-GB" dirty="0" err="1" smtClean="0"/>
              <a:t>tar_make</a:t>
            </a:r>
            <a:r>
              <a:rPr lang="en-GB" dirty="0" smtClean="0"/>
              <a:t>(</a:t>
            </a:r>
            <a:r>
              <a:rPr lang="en-GB" dirty="0" err="1" smtClean="0"/>
              <a:t>some_target</a:t>
            </a:r>
            <a:r>
              <a:rPr lang="en-GB" dirty="0" smtClean="0"/>
              <a:t>) / </a:t>
            </a:r>
            <a:r>
              <a:rPr lang="en-GB" dirty="0" err="1" smtClean="0"/>
              <a:t>tar_make</a:t>
            </a:r>
            <a:r>
              <a:rPr lang="en-GB" dirty="0" smtClean="0"/>
              <a:t>()</a:t>
            </a:r>
          </a:p>
          <a:p>
            <a:pPr>
              <a:lnSpc>
                <a:spcPct val="200000"/>
              </a:lnSpc>
            </a:pPr>
            <a:r>
              <a:rPr lang="en-GB" dirty="0" err="1" smtClean="0"/>
              <a:t>tar_visnetwork</a:t>
            </a:r>
            <a:r>
              <a:rPr lang="en-GB" dirty="0" smtClean="0"/>
              <a:t>()</a:t>
            </a:r>
          </a:p>
          <a:p>
            <a:pPr>
              <a:lnSpc>
                <a:spcPct val="200000"/>
              </a:lnSpc>
            </a:pPr>
            <a:r>
              <a:rPr lang="en-GB" dirty="0" err="1" smtClean="0"/>
              <a:t>tar_load</a:t>
            </a:r>
            <a:r>
              <a:rPr lang="en-GB" dirty="0" smtClean="0"/>
              <a:t>(</a:t>
            </a:r>
            <a:r>
              <a:rPr lang="en-GB" dirty="0" err="1" smtClean="0"/>
              <a:t>some_target</a:t>
            </a:r>
            <a:r>
              <a:rPr lang="en-GB" dirty="0" smtClean="0"/>
              <a:t>) / </a:t>
            </a:r>
            <a:r>
              <a:rPr lang="en-GB" dirty="0" err="1" smtClean="0"/>
              <a:t>tar_load</a:t>
            </a:r>
            <a:r>
              <a:rPr lang="en-GB" dirty="0" smtClean="0"/>
              <a:t>(</a:t>
            </a:r>
            <a:r>
              <a:rPr lang="en-GB" dirty="0" err="1" smtClean="0"/>
              <a:t>starts_with</a:t>
            </a:r>
            <a:r>
              <a:rPr lang="en-GB" dirty="0" smtClean="0"/>
              <a:t>(‘</a:t>
            </a:r>
            <a:r>
              <a:rPr lang="en-GB" dirty="0" err="1" smtClean="0"/>
              <a:t>df</a:t>
            </a:r>
            <a:r>
              <a:rPr lang="en-GB" dirty="0" smtClean="0"/>
              <a:t>_’) / </a:t>
            </a:r>
            <a:r>
              <a:rPr lang="en-GB" dirty="0" err="1" smtClean="0"/>
              <a:t>tar_load</a:t>
            </a:r>
            <a:r>
              <a:rPr lang="en-GB" dirty="0" smtClean="0"/>
              <a:t>(everything())</a:t>
            </a:r>
          </a:p>
          <a:p>
            <a:pPr>
              <a:lnSpc>
                <a:spcPct val="200000"/>
              </a:lnSpc>
            </a:pPr>
            <a:r>
              <a:rPr lang="en-GB" dirty="0" err="1" smtClean="0"/>
              <a:t>tar_delete</a:t>
            </a:r>
            <a:r>
              <a:rPr lang="en-GB" dirty="0" smtClean="0"/>
              <a:t>(</a:t>
            </a:r>
            <a:r>
              <a:rPr lang="en-GB" dirty="0" err="1" smtClean="0"/>
              <a:t>some_target</a:t>
            </a:r>
            <a:r>
              <a:rPr lang="en-GB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 </a:t>
            </a:r>
            <a:r>
              <a:rPr lang="en-GB" dirty="0" err="1" smtClean="0"/>
              <a:t>tar_destroy</a:t>
            </a:r>
            <a:r>
              <a:rPr lang="en-GB" dirty="0" smtClean="0"/>
              <a:t>(“all”)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Most frequent commands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980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alytiXagility_WIDE_Template_PUBLIC">
  <a:themeElements>
    <a:clrScheme name="AnalytiXAgility">
      <a:dk1>
        <a:sysClr val="windowText" lastClr="000000"/>
      </a:dk1>
      <a:lt1>
        <a:sysClr val="window" lastClr="FFFFFF"/>
      </a:lt1>
      <a:dk2>
        <a:srgbClr val="0A415A"/>
      </a:dk2>
      <a:lt2>
        <a:srgbClr val="EEECE1"/>
      </a:lt2>
      <a:accent1>
        <a:srgbClr val="379AB2"/>
      </a:accent1>
      <a:accent2>
        <a:srgbClr val="991E20"/>
      </a:accent2>
      <a:accent3>
        <a:srgbClr val="4B966A"/>
      </a:accent3>
      <a:accent4>
        <a:srgbClr val="6A3263"/>
      </a:accent4>
      <a:accent5>
        <a:srgbClr val="5E9197"/>
      </a:accent5>
      <a:accent6>
        <a:srgbClr val="F15927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A9669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REtemplate  -  Read-Only" id="{10547DB6-A265-412E-AE4E-0057AEDB4B10}" vid="{1AA97E7E-447C-47D7-A379-5CF5385531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E18DA79B345F42A60D0D21AFC85D5D" ma:contentTypeVersion="8" ma:contentTypeDescription="Create a new document." ma:contentTypeScope="" ma:versionID="c9f958584656585133256e26ca0f9530">
  <xsd:schema xmlns:xsd="http://www.w3.org/2001/XMLSchema" xmlns:xs="http://www.w3.org/2001/XMLSchema" xmlns:p="http://schemas.microsoft.com/office/2006/metadata/properties" xmlns:ns2="81625d4c-a423-47e1-8776-f273f3ef7ce0" xmlns:ns3="f65a858f-9232-4c30-99ad-efa6d065501a" targetNamespace="http://schemas.microsoft.com/office/2006/metadata/properties" ma:root="true" ma:fieldsID="27de83e10b3173ad0d7cd6da0d68e907" ns2:_="" ns3:_="">
    <xsd:import namespace="81625d4c-a423-47e1-8776-f273f3ef7ce0"/>
    <xsd:import namespace="f65a858f-9232-4c30-99ad-efa6d065501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625d4c-a423-47e1-8776-f273f3ef7ce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a858f-9232-4c30-99ad-efa6d06550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712D72-1550-4F86-9277-A7203A227857}">
  <ds:schemaRefs>
    <ds:schemaRef ds:uri="http://purl.org/dc/elements/1.1/"/>
    <ds:schemaRef ds:uri="http://schemas.microsoft.com/office/2006/metadata/properties"/>
    <ds:schemaRef ds:uri="81625d4c-a423-47e1-8776-f273f3ef7ce0"/>
    <ds:schemaRef ds:uri="f65a858f-9232-4c30-99ad-efa6d065501a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AF8C988-E14E-4924-87D5-7AD31F4A58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625d4c-a423-47e1-8776-f273f3ef7ce0"/>
    <ds:schemaRef ds:uri="f65a858f-9232-4c30-99ad-efa6d06550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5BD464-00AE-49A9-9FCB-7EBB821E3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DRE Slide Templates_v2</Template>
  <TotalTime>179</TotalTime>
  <Words>238</Words>
  <Application>Microsoft Office PowerPoint</Application>
  <PresentationFormat>Widescreen</PresentationFormat>
  <Paragraphs>37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Helvetica</vt:lpstr>
      <vt:lpstr>Montserrat</vt:lpstr>
      <vt:lpstr>AnalytiXagility_WIDE_Template_PUBLIC</vt:lpstr>
      <vt:lpstr>R Targets, what’s that and why?</vt:lpstr>
      <vt:lpstr>Digital Research Environment GOSH</vt:lpstr>
      <vt:lpstr>What’s R targets</vt:lpstr>
      <vt:lpstr>PowerPoint Presentation</vt:lpstr>
      <vt:lpstr>Gotchas</vt:lpstr>
      <vt:lpstr>PowerPoint Presentation</vt:lpstr>
      <vt:lpstr>Branching</vt:lpstr>
      <vt:lpstr>PowerPoint Presentation</vt:lpstr>
      <vt:lpstr>Most frequent commands</vt:lpstr>
      <vt:lpstr>Moar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Targets, what’s that and why?</dc:title>
  <dc:creator>Daniel Key</dc:creator>
  <cp:lastModifiedBy>Daniel Key</cp:lastModifiedBy>
  <cp:revision>32</cp:revision>
  <dcterms:created xsi:type="dcterms:W3CDTF">2021-10-01T09:52:38Z</dcterms:created>
  <dcterms:modified xsi:type="dcterms:W3CDTF">2021-10-01T12:51:49Z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0x01010098E18DA79B345F42A60D0D21AFC85D5D</vt:lpwstr>
  </property>
</Properties>
</file>