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9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7E0BC-6176-4E19-9277-05F9E80AFADC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4991-4275-4ECA-B8BF-E5056F9EC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22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4991-4275-4ECA-B8BF-E5056F9ECF6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721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4991-4275-4ECA-B8BF-E5056F9ECF6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56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B758-8F72-474C-B30B-1D258F5E59BA}" type="datetime1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0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C7FE-9000-4100-96AF-009746B454D4}" type="datetime1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5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24A8-4BD6-4238-B1B7-275FAA51958C}" type="datetime1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7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01C2-713D-457A-95DE-5B0008D3F703}" type="datetime1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26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ED23-BB61-4807-8B59-DC0E764A3AA7}" type="datetime1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3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204E-86D2-4CEB-99B9-47D3CC66D8D7}" type="datetime1">
              <a:rPr lang="ru-RU" smtClean="0"/>
              <a:t>17.06.2020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16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8100-D00B-4BF3-BDF9-2818F5487A0B}" type="datetime1">
              <a:rPr lang="ru-RU" smtClean="0"/>
              <a:t>17.06.2020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97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9376-D193-4090-9215-DD4BAC1601BD}" type="datetime1">
              <a:rPr lang="ru-RU" smtClean="0"/>
              <a:t>17.06.2020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4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855F-72BC-40AA-9BEA-64A1644E56BA}" type="datetime1">
              <a:rPr lang="ru-RU" smtClean="0"/>
              <a:t>17.06.2020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42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73C7D4-2367-4F77-A3C2-E787FFCABD15}" type="datetime1">
              <a:rPr lang="ru-RU" smtClean="0"/>
              <a:t>17.06.2020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C2C5BB-92CC-4D0C-A27A-A1E7E7B40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7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AC67-3375-49E7-A18F-A465294695D7}" type="datetime1">
              <a:rPr lang="ru-RU" smtClean="0"/>
              <a:t>17.06.2020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32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D4299E-431A-40C7-8824-DAAA74E97947}" type="datetime1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C2C5BB-92CC-4D0C-A27A-A1E7E7B40D8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2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1403796"/>
            <a:ext cx="10058400" cy="2929307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АВТОМАТИЗАЦИЯ </a:t>
            </a:r>
            <a:r>
              <a:rPr lang="ru-RU" sz="4000" dirty="0" smtClean="0"/>
              <a:t>УЧЕТА</a:t>
            </a:r>
            <a:br>
              <a:rPr lang="ru-RU" sz="4000" dirty="0" smtClean="0"/>
            </a:br>
            <a:r>
              <a:rPr lang="ru-RU" sz="4000" dirty="0" smtClean="0"/>
              <a:t>ГАРАНТИЙНОГО </a:t>
            </a:r>
            <a:r>
              <a:rPr lang="ru-RU" sz="4000" dirty="0"/>
              <a:t>ОБОРУДОВАНИЯ В СЕРВИСНОМ ЦЕНТРЕ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7280" y="4606592"/>
            <a:ext cx="10058400" cy="1748158"/>
          </a:xfrm>
        </p:spPr>
        <p:txBody>
          <a:bodyPr>
            <a:noAutofit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дипломник гр. </a:t>
            </a:r>
            <a:r>
              <a:rPr lang="ru-RU" sz="2000" dirty="0">
                <a:solidFill>
                  <a:schemeClr val="tx1"/>
                </a:solidFill>
              </a:rPr>
              <a:t>16П-2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Батурин Н.С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Дипломный руководитель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Зиганшина Р.С.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256228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+mj-lt"/>
              </a:rPr>
              <a:t>Министерство образования и науки Республики Башкортостан</a:t>
            </a:r>
          </a:p>
          <a:p>
            <a:pPr algn="ctr"/>
            <a:r>
              <a:rPr lang="ru-RU" dirty="0">
                <a:latin typeface="+mj-lt"/>
              </a:rPr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dirty="0">
                <a:latin typeface="+mj-lt"/>
              </a:rPr>
              <a:t>Уфимский колледж статистики, информатики и</a:t>
            </a:r>
          </a:p>
          <a:p>
            <a:pPr algn="ctr"/>
            <a:r>
              <a:rPr lang="ru-RU" dirty="0">
                <a:latin typeface="+mj-lt"/>
              </a:rPr>
              <a:t>вычислительной техники</a:t>
            </a:r>
          </a:p>
        </p:txBody>
      </p:sp>
    </p:spTree>
    <p:extLst>
      <p:ext uri="{BB962C8B-B14F-4D97-AF65-F5344CB8AC3E}">
        <p14:creationId xmlns:p14="http://schemas.microsoft.com/office/powerpoint/2010/main" val="2408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5293861"/>
            <a:ext cx="10113264" cy="822960"/>
          </a:xfrm>
        </p:spPr>
        <p:txBody>
          <a:bodyPr/>
          <a:lstStyle/>
          <a:p>
            <a:pPr algn="ctr"/>
            <a:r>
              <a:rPr lang="ru-RU" sz="4800" dirty="0" smtClean="0"/>
              <a:t>Шаблон отчета</a:t>
            </a:r>
            <a:endParaRPr lang="ru-RU" sz="48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846" y="1210614"/>
            <a:ext cx="12165154" cy="215887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3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5293861"/>
            <a:ext cx="10113264" cy="822960"/>
          </a:xfrm>
        </p:spPr>
        <p:txBody>
          <a:bodyPr/>
          <a:lstStyle/>
          <a:p>
            <a:pPr algn="ctr"/>
            <a:r>
              <a:rPr lang="ru-RU" sz="4800" dirty="0" smtClean="0"/>
              <a:t>Схема отношений базы данных</a:t>
            </a:r>
            <a:endParaRPr lang="ru-RU" sz="48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43350" y="0"/>
            <a:ext cx="6421124" cy="491467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90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5293861"/>
            <a:ext cx="10113264" cy="822960"/>
          </a:xfrm>
        </p:spPr>
        <p:txBody>
          <a:bodyPr/>
          <a:lstStyle/>
          <a:p>
            <a:pPr algn="ctr"/>
            <a:r>
              <a:rPr lang="ru-RU" sz="4800" dirty="0" smtClean="0"/>
              <a:t>Модульная схема</a:t>
            </a:r>
            <a:endParaRPr lang="ru-RU" sz="48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25063" y="0"/>
            <a:ext cx="5857698" cy="492073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27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Аппаратные и программные средства</a:t>
            </a:r>
            <a:endParaRPr lang="ru-RU" dirty="0"/>
          </a:p>
        </p:txBody>
      </p:sp>
      <p:pic>
        <p:nvPicPr>
          <p:cNvPr id="5" name="Picture 4" descr="ÐÐ°ÑÑÐ¸Ð½ÐºÐ¸ Ð¿Ð¾ Ð·Ð°Ð¿ÑÐ¾ÑÑ Ð½Ð¾ÑÑÐ±ÑÐº 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111714"/>
            <a:ext cx="4938712" cy="349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ÐÐ°ÑÑÐ¸Ð½ÐºÐ¸ Ð¿Ð¾ Ð·Ð°Ð¿ÑÐ¾ÑÑ window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80" y="2050733"/>
            <a:ext cx="1133460" cy="113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ÐÐ¾ÑÐ¾Ð¶ÐµÐµ Ð¸Ð·Ð¾Ð±ÑÐ°Ð¶ÐµÐ½Ð¸Ðµ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326" y="316513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65" y="1866149"/>
            <a:ext cx="1570149" cy="157014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01" y="1798629"/>
            <a:ext cx="1637669" cy="163766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3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2045"/>
          </a:xfrm>
        </p:spPr>
        <p:txBody>
          <a:bodyPr/>
          <a:lstStyle/>
          <a:p>
            <a:pPr algn="ctr"/>
            <a:r>
              <a:rPr lang="ru-RU" dirty="0" smtClean="0"/>
              <a:t>Окно авторизации и некорректные данные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41954"/>
            <a:ext cx="4968562" cy="253713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131" y="2441954"/>
            <a:ext cx="4994549" cy="252929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3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Окно приемщика и окно создания заказа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199711" y="1763118"/>
            <a:ext cx="7853537" cy="457913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Тестирование на некорректный ввод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09" y="3209287"/>
            <a:ext cx="3743975" cy="1383876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5840730" y="1964631"/>
            <a:ext cx="5314950" cy="71437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5864542" y="2813698"/>
            <a:ext cx="5267325" cy="63817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5"/>
          <a:stretch>
            <a:fillRect/>
          </a:stretch>
        </p:blipFill>
        <p:spPr>
          <a:xfrm>
            <a:off x="5850254" y="3586900"/>
            <a:ext cx="5295900" cy="6286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354" y="4350577"/>
            <a:ext cx="5219700" cy="1143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5327" y="1990870"/>
            <a:ext cx="2047875" cy="885825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1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Ввод верных данных и создание заказа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88" y="1763118"/>
            <a:ext cx="8775383" cy="456458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Окно списка заказов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467" y="1859790"/>
            <a:ext cx="9344025" cy="440055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Работа фильтров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91" y="1835105"/>
            <a:ext cx="8069178" cy="22233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530" y="4156150"/>
            <a:ext cx="9867900" cy="20574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68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421228"/>
            <a:ext cx="10058400" cy="3447866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+mj-lt"/>
              </a:rPr>
              <a:t>Облегчить работу с клиентами гарантийного сервисного центра</a:t>
            </a:r>
            <a:endParaRPr lang="ru-RU" sz="3600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z="1200" smtClean="0"/>
              <a:t>2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921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Продолжение работы фильтров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80" y="1852545"/>
            <a:ext cx="9372600" cy="24574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80" y="4425180"/>
            <a:ext cx="9382125" cy="165735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Окно мастера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" y="1861198"/>
            <a:ext cx="10687050" cy="437197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8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Окно формирования актов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92" y="1895944"/>
            <a:ext cx="9010650" cy="6191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967" y="1781643"/>
            <a:ext cx="1181100" cy="8477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480" y="2860942"/>
            <a:ext cx="5375132" cy="232633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92" y="2629368"/>
            <a:ext cx="5037222" cy="255790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7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Созданные акты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8" y="1909977"/>
            <a:ext cx="5937162" cy="281083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9" y="1861400"/>
            <a:ext cx="5759589" cy="326439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5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Отчет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92" y="1839800"/>
            <a:ext cx="9324975" cy="20193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17" y="4322874"/>
            <a:ext cx="9391650" cy="120015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8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Экономический раздел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326281" cy="4023360"/>
              </a:xfrm>
            </p:spPr>
            <p:txBody>
              <a:bodyPr>
                <a:normAutofit/>
              </a:bodyPr>
              <a:lstStyle/>
              <a:p>
                <a:r>
                  <a:rPr lang="ru-RU" sz="2800" dirty="0" smtClean="0"/>
                  <a:t>Полные затраты на разработку программного продукта: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З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пол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=ФОТ+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Н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з/п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З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овт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З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спп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З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хн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Р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н</m:t>
                        </m:r>
                      </m:sub>
                    </m:sSub>
                  </m:oMath>
                </a14:m>
                <a:endParaRPr lang="ru-RU" sz="2800" i="1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З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пол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=29 885+9 025+10 507+25 000+</m:t>
                    </m:r>
                    <m:r>
                      <a:rPr lang="ru-RU" sz="2800">
                        <a:latin typeface="Cambria Math" panose="02040503050406030204" pitchFamily="18" charset="0"/>
                      </a:rPr>
                      <m:t>1 425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13 448,25=89 290,25</m:t>
                    </m:r>
                  </m:oMath>
                </a14:m>
                <a:r>
                  <a:rPr lang="ru-RU" sz="2800" dirty="0"/>
                  <a:t> (руб</a:t>
                </a:r>
                <a:r>
                  <a:rPr lang="ru-RU" sz="2800" dirty="0" smtClean="0"/>
                  <a:t>.)</a:t>
                </a:r>
              </a:p>
              <a:p>
                <a:r>
                  <a:rPr lang="ru-RU" sz="2800" dirty="0"/>
                  <a:t>Расчет минимального количества копий, необходимых для реализации, для получения установочной прибыли:</a:t>
                </a:r>
              </a:p>
              <a:p>
                <a:r>
                  <a:rPr lang="ru-RU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Ц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пр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Ц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спр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З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тираж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                        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126 435</m:t>
                        </m:r>
                      </m:num>
                      <m:den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100 000−450</m:t>
                        </m:r>
                      </m:den>
                    </m:f>
                    <m:r>
                      <a:rPr lang="ru-RU" sz="2800" i="1">
                        <a:latin typeface="Cambria Math" panose="02040503050406030204" pitchFamily="18" charset="0"/>
                      </a:rPr>
                      <m:t>≈2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 smtClean="0"/>
                  <a:t>шт</a:t>
                </a:r>
                <a:r>
                  <a:rPr lang="en-US" sz="2800" dirty="0" smtClean="0"/>
                  <a:t>.</a:t>
                </a:r>
                <a:endParaRPr lang="ru-RU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326281" cy="4023360"/>
              </a:xfrm>
              <a:blipFill rotWithShape="0">
                <a:blip r:embed="rId2"/>
                <a:stretch>
                  <a:fillRect l="-1181" t="-2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21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>
                <a:latin typeface="+mj-lt"/>
              </a:rPr>
              <a:t>В результате выполнения дипломного </a:t>
            </a:r>
            <a:r>
              <a:rPr lang="ru-RU" sz="3200" dirty="0" smtClean="0">
                <a:latin typeface="+mj-lt"/>
              </a:rPr>
              <a:t>проекта был разработан программный продукт для автоматизации учета гарантийного оборудования в сервисном центре</a:t>
            </a:r>
            <a:endParaRPr lang="ru-RU" sz="3200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2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5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 </a:t>
            </a:r>
            <a:r>
              <a:rPr lang="ru-RU" sz="3200" dirty="0">
                <a:latin typeface="+mj-lt"/>
              </a:rPr>
              <a:t>проанализировать деятельность сервисного центра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 описать предметную область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 спроектировать базу данных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 определить входные и выходные данные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 разработать программный продукт</a:t>
            </a:r>
          </a:p>
          <a:p>
            <a:endParaRPr lang="ru-RU" sz="3200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8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3030" y="5306740"/>
            <a:ext cx="10113264" cy="822960"/>
          </a:xfrm>
        </p:spPr>
        <p:txBody>
          <a:bodyPr/>
          <a:lstStyle/>
          <a:p>
            <a:pPr algn="ctr"/>
            <a:r>
              <a:rPr lang="ru-RU" sz="4800" dirty="0"/>
              <a:t>Функциональная модель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0"/>
            <a:ext cx="8583299" cy="487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6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9319" y="5306740"/>
            <a:ext cx="10420683" cy="822960"/>
          </a:xfrm>
        </p:spPr>
        <p:txBody>
          <a:bodyPr/>
          <a:lstStyle/>
          <a:p>
            <a:pPr algn="ctr"/>
            <a:r>
              <a:rPr lang="ru-RU" sz="4800" dirty="0" smtClean="0"/>
              <a:t>Декомпозиция функциональной модели</a:t>
            </a:r>
            <a:endParaRPr lang="ru-RU" sz="4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91" y="74141"/>
            <a:ext cx="8511079" cy="479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1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Входная 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 чек покупки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 информация о клиенте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 каталог товаров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2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Выходная 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 акт приема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 акт выдачи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 отчет заказов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9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5293861"/>
            <a:ext cx="10113264" cy="822960"/>
          </a:xfrm>
        </p:spPr>
        <p:txBody>
          <a:bodyPr/>
          <a:lstStyle/>
          <a:p>
            <a:pPr algn="ctr"/>
            <a:r>
              <a:rPr lang="ru-RU" sz="4800" dirty="0" smtClean="0"/>
              <a:t>Шаблон акта приема</a:t>
            </a:r>
            <a:endParaRPr lang="ru-RU" sz="48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06061"/>
            <a:ext cx="10113264" cy="437981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01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5293861"/>
            <a:ext cx="10113264" cy="822960"/>
          </a:xfrm>
        </p:spPr>
        <p:txBody>
          <a:bodyPr/>
          <a:lstStyle/>
          <a:p>
            <a:pPr algn="ctr"/>
            <a:r>
              <a:rPr lang="ru-RU" sz="4800" dirty="0" smtClean="0"/>
              <a:t>Шаблон акта выдачи</a:t>
            </a:r>
            <a:endParaRPr lang="ru-RU" sz="48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92206" y="0"/>
            <a:ext cx="9523412" cy="4884194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C5BB-92CC-4D0C-A27A-A1E7E7B40D8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2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1427</TotalTime>
  <Words>206</Words>
  <Application>Microsoft Office PowerPoint</Application>
  <PresentationFormat>Широкоэкранный</PresentationFormat>
  <Paragraphs>80</Paragraphs>
  <Slides>27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Ретро</vt:lpstr>
      <vt:lpstr>АВТОМАТИЗАЦИЯ УЧЕТА ГАРАНТИЙНОГО ОБОРУДОВАНИЯ В СЕРВИСНОМ ЦЕНТРЕ</vt:lpstr>
      <vt:lpstr>Цель</vt:lpstr>
      <vt:lpstr>Задачи</vt:lpstr>
      <vt:lpstr>Функциональная модель</vt:lpstr>
      <vt:lpstr>Декомпозиция функциональной модели</vt:lpstr>
      <vt:lpstr>Входная информация</vt:lpstr>
      <vt:lpstr>Выходная информация</vt:lpstr>
      <vt:lpstr>Шаблон акта приема</vt:lpstr>
      <vt:lpstr>Шаблон акта выдачи</vt:lpstr>
      <vt:lpstr>Шаблон отчета</vt:lpstr>
      <vt:lpstr>Схема отношений базы данных</vt:lpstr>
      <vt:lpstr>Модульная схема</vt:lpstr>
      <vt:lpstr>Аппаратные и программные средства</vt:lpstr>
      <vt:lpstr>Окно авторизации и некорректные данные</vt:lpstr>
      <vt:lpstr>Окно приемщика и окно создания заказа</vt:lpstr>
      <vt:lpstr>Тестирование на некорректный ввод</vt:lpstr>
      <vt:lpstr>Ввод верных данных и создание заказа</vt:lpstr>
      <vt:lpstr>Окно списка заказов</vt:lpstr>
      <vt:lpstr>Работа фильтров</vt:lpstr>
      <vt:lpstr>Продолжение работы фильтров</vt:lpstr>
      <vt:lpstr>Окно мастера</vt:lpstr>
      <vt:lpstr>Окно формирования актов</vt:lpstr>
      <vt:lpstr>Созданные акты</vt:lpstr>
      <vt:lpstr>Отчет</vt:lpstr>
      <vt:lpstr>Экономический раздел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Батурин</dc:creator>
  <cp:lastModifiedBy>Никита Батурин</cp:lastModifiedBy>
  <cp:revision>29</cp:revision>
  <dcterms:created xsi:type="dcterms:W3CDTF">2020-06-08T19:54:15Z</dcterms:created>
  <dcterms:modified xsi:type="dcterms:W3CDTF">2020-06-16T21:32:29Z</dcterms:modified>
</cp:coreProperties>
</file>