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81FF20-43EB-4580-A884-391B4360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9477"/>
              </p:ext>
            </p:extLst>
          </p:nvPr>
        </p:nvGraphicFramePr>
        <p:xfrm>
          <a:off x="434401" y="1226666"/>
          <a:ext cx="11284781" cy="443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815">
                  <a:extLst>
                    <a:ext uri="{9D8B030D-6E8A-4147-A177-3AD203B41FA5}">
                      <a16:colId xmlns:a16="http://schemas.microsoft.com/office/drawing/2014/main" val="1139213828"/>
                    </a:ext>
                  </a:extLst>
                </a:gridCol>
                <a:gridCol w="1050274">
                  <a:extLst>
                    <a:ext uri="{9D8B030D-6E8A-4147-A177-3AD203B41FA5}">
                      <a16:colId xmlns:a16="http://schemas.microsoft.com/office/drawing/2014/main" val="1306870946"/>
                    </a:ext>
                  </a:extLst>
                </a:gridCol>
                <a:gridCol w="1060373">
                  <a:extLst>
                    <a:ext uri="{9D8B030D-6E8A-4147-A177-3AD203B41FA5}">
                      <a16:colId xmlns:a16="http://schemas.microsoft.com/office/drawing/2014/main" val="2151973526"/>
                    </a:ext>
                  </a:extLst>
                </a:gridCol>
                <a:gridCol w="2358582">
                  <a:extLst>
                    <a:ext uri="{9D8B030D-6E8A-4147-A177-3AD203B41FA5}">
                      <a16:colId xmlns:a16="http://schemas.microsoft.com/office/drawing/2014/main" val="3664047436"/>
                    </a:ext>
                  </a:extLst>
                </a:gridCol>
                <a:gridCol w="3858490">
                  <a:extLst>
                    <a:ext uri="{9D8B030D-6E8A-4147-A177-3AD203B41FA5}">
                      <a16:colId xmlns:a16="http://schemas.microsoft.com/office/drawing/2014/main" val="2870670714"/>
                    </a:ext>
                  </a:extLst>
                </a:gridCol>
                <a:gridCol w="1516177">
                  <a:extLst>
                    <a:ext uri="{9D8B030D-6E8A-4147-A177-3AD203B41FA5}">
                      <a16:colId xmlns:a16="http://schemas.microsoft.com/office/drawing/2014/main" val="103611169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3542769285"/>
                    </a:ext>
                  </a:extLst>
                </a:gridCol>
              </a:tblGrid>
              <a:tr h="2643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메뉴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 dirty="0">
                          <a:latin typeface="나눔"/>
                        </a:rPr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>
                          <a:latin typeface="나눔"/>
                        </a:rPr>
                        <a:t>uri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 dirty="0">
                          <a:latin typeface="나눔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 dirty="0">
                          <a:latin typeface="나눔"/>
                        </a:rPr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권한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05554"/>
                  </a:ext>
                </a:extLst>
              </a:tr>
              <a:tr h="264384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공지사항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>
                          <a:latin typeface="나눔"/>
                        </a:rPr>
                        <a:t>전체리스트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i="0">
                          <a:latin typeface="나눔"/>
                        </a:rPr>
                        <a:t>/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i="0">
                          <a:latin typeface="나눔"/>
                        </a:rPr>
                        <a:t>공지사항 전체 리스트 보기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URI: / (get)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자사, 타사, 관리자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483216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업데이트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900" b="0" i="0" u="none" strike="noStrike" noProof="0"/>
                        <a:t>/:id/update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공지사항 상세 값 수정하기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</a:t>
                      </a:r>
                      <a:r>
                        <a:rPr lang="en-US" altLang="ko-KR" sz="900" b="0" i="0" u="none" strike="noStrike" noProof="0" dirty="0">
                          <a:latin typeface="맑은 고딕"/>
                          <a:ea typeface="맑은 고딕"/>
                        </a:rPr>
                        <a:t>/:id</a:t>
                      </a:r>
                      <a:r>
                        <a:rPr lang="ko-KR" sz="900" b="0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en-US" altLang="ko-KR" sz="900" b="0" i="0" u="none" strike="noStrike" noProof="0" dirty="0">
                          <a:latin typeface="맑은 고딕"/>
                          <a:ea typeface="맑은 고딕"/>
                        </a:rPr>
                        <a:t>update</a:t>
                      </a:r>
                      <a:r>
                        <a:rPr lang="ko-KR" altLang="en-US" sz="900" b="0" i="0" u="none" strike="noStrike" noProof="0" dirty="0"/>
                        <a:t> </a:t>
                      </a:r>
                      <a:r>
                        <a:rPr lang="ko-KR" sz="900" b="0" i="0" u="none" strike="noStrike" noProof="0" dirty="0"/>
                        <a:t>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900" b="0" i="0" u="none" strike="noStrike" noProof="0"/>
                        <a:t>관리자</a:t>
                      </a:r>
                      <a:endParaRPr lang="ko-KR" sz="9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161475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상세보기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/:id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공지사항 세부내용 및 댓글</a:t>
                      </a:r>
                      <a:endParaRPr lang="ko-KR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</a:t>
                      </a:r>
                      <a:r>
                        <a:rPr lang="en-US" altLang="ko-KR" sz="900" b="0" i="0" u="none" strike="noStrike" noProof="0"/>
                        <a:t>/:id</a:t>
                      </a:r>
                      <a:r>
                        <a:rPr lang="ko-KR" sz="900" b="0" i="0" u="none" strike="noStrike" noProof="0"/>
                        <a:t> (get) </a:t>
                      </a:r>
                      <a:r>
                        <a:rPr lang="ko-KR" altLang="en-US" sz="900" i="0">
                          <a:latin typeface="나눔"/>
                        </a:rPr>
                        <a:t>댓글 입력 시 본문아래에 추가되기.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900" b="0" i="0" u="none" strike="noStrike" noProof="0"/>
                        <a:t>자사, 타사, 관리자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3454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삭제하기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/:</a:t>
                      </a:r>
                      <a:r>
                        <a:rPr lang="ko-KR" sz="900" b="0" i="0" u="none" strike="noStrike" noProof="0"/>
                        <a:t>id</a:t>
                      </a:r>
                      <a:r>
                        <a:rPr lang="en-US" altLang="ko-KR" sz="900" b="0" i="0" u="none" strike="noStrike" noProof="0"/>
                        <a:t>/delete</a:t>
                      </a:r>
                      <a:endParaRPr lang="ko-KR" altLang="en-US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공지사항 삭제하기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</a:t>
                      </a:r>
                      <a:r>
                        <a:rPr lang="en-US" altLang="ko-KR" sz="900" b="0" i="0" u="none" strike="noStrike" noProof="0" dirty="0"/>
                        <a:t>/:id/delete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/>
                        <a:t>관리자</a:t>
                      </a:r>
                      <a:endParaRPr lang="ko-KR" sz="9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041431"/>
                  </a:ext>
                </a:extLst>
              </a:tr>
              <a:tr h="264384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/>
                        <a:t>FAQ</a:t>
                      </a:r>
                      <a:endParaRPr lang="ko-KR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>
                          <a:latin typeface="나눔"/>
                        </a:rPr>
                        <a:t>리스트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/faq</a:t>
                      </a:r>
                      <a:endParaRPr lang="ko-KR" altLang="en-US" sz="9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i="0" dirty="0">
                          <a:latin typeface="나눔"/>
                        </a:rPr>
                        <a:t>평소에 자주 묻는 질문 나열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/</a:t>
                      </a:r>
                      <a:r>
                        <a:rPr lang="en-US" altLang="ko-KR" sz="900" b="0" i="0" u="none" strike="noStrike" noProof="0" dirty="0"/>
                        <a:t>faq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 타사</a:t>
                      </a:r>
                      <a:r>
                        <a:rPr lang="en-US" altLang="ko-KR" sz="9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 관리자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20330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추가/삭제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/faq/update</a:t>
                      </a:r>
                      <a:endParaRPr lang="en-US" altLang="ko-KR" sz="900" b="0" i="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FAQ 추가 삭제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URI:/faq/update</a:t>
                      </a:r>
                      <a:r>
                        <a:rPr lang="ko-KR" sz="900" b="0" i="0" u="none" strike="noStrike" noProof="0" dirty="0"/>
                        <a:t> (</a:t>
                      </a:r>
                      <a:r>
                        <a:rPr lang="en-US" altLang="ko-KR" sz="900" b="0" i="0" u="none" strike="noStrike" noProof="0" dirty="0"/>
                        <a:t>post)</a:t>
                      </a:r>
                      <a:endParaRPr lang="ko-KR" altLang="en-US" sz="9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80497"/>
                  </a:ext>
                </a:extLst>
              </a:tr>
              <a:tr h="264384">
                <a:tc row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문의사항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i="0" dirty="0">
                          <a:latin typeface="나눔"/>
                        </a:rPr>
                        <a:t>문의하기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/inquiry</a:t>
                      </a:r>
                      <a:endParaRPr lang="ko-KR" altLang="en-US" sz="9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i="0">
                          <a:latin typeface="나눔"/>
                        </a:rPr>
                        <a:t>사용자의 문의 사항을 나열 </a:t>
                      </a:r>
                      <a:r>
                        <a:rPr lang="ko-KR" altLang="en-US" sz="900" i="0" dirty="0">
                          <a:latin typeface="나눔"/>
                        </a:rPr>
                        <a:t>테이블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 dirty="0"/>
                        <a:t>: /</a:t>
                      </a:r>
                      <a:r>
                        <a:rPr lang="en-US" altLang="ko-KR" sz="900" b="0" i="0" u="none" strike="noStrike" noProof="0" dirty="0"/>
                        <a:t>inquiry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 타사</a:t>
                      </a:r>
                      <a:r>
                        <a:rPr lang="en-US" altLang="ko-KR" sz="9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 관리자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4229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문의작성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/inquiryWrite</a:t>
                      </a:r>
                      <a:endParaRPr lang="en-US" altLang="ko-KR" sz="900" b="0" i="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사용자의 문의사항을 받을 수 있는 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/</a:t>
                      </a:r>
                      <a:r>
                        <a:rPr lang="en-US" altLang="ko-KR" sz="900" b="0" i="0" u="none" strike="noStrike" noProof="0" dirty="0"/>
                        <a:t>inquiryWrite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타사</a:t>
                      </a:r>
                      <a:endParaRPr lang="en-US" altLang="ko-KR" sz="9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845305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업데이트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/:id</a:t>
                      </a:r>
                      <a:r>
                        <a:rPr lang="en-US" sz="900" b="0" i="0" u="none" strike="noStrike" noProof="0">
                          <a:latin typeface="맑은 고딕"/>
                        </a:rPr>
                        <a:t>/</a:t>
                      </a:r>
                      <a:r>
                        <a:rPr lang="en-US" altLang="ko-KR" sz="900" b="0" i="0" u="none" strike="noStrike" noProof="0"/>
                        <a:t>inquiryWrite</a:t>
                      </a:r>
                      <a:endParaRPr lang="ko-KR" altLang="en-US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사용자의 문의사항을 수정하기</a:t>
                      </a:r>
                      <a:endParaRPr lang="ko-KR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URI:</a:t>
                      </a:r>
                      <a:r>
                        <a:rPr lang="ko-KR" altLang="en-US" sz="900" b="0" i="0" u="none" strike="noStrike" noProof="0"/>
                        <a:t> /:id</a:t>
                      </a:r>
                      <a:r>
                        <a:rPr lang="en-US" altLang="ko-KR" sz="900" b="0" i="0" u="none" strike="noStrike" noProof="0"/>
                        <a:t>/inquiryWrite</a:t>
                      </a:r>
                      <a:r>
                        <a:rPr lang="ko-KR" altLang="en-US" sz="900" b="0" i="0" u="none" strike="noStrike" noProof="0" dirty="0"/>
                        <a:t> </a:t>
                      </a:r>
                      <a:r>
                        <a:rPr lang="en-US" altLang="ko-KR" sz="900" b="0" i="0" u="none" strike="noStrike" noProof="0" dirty="0"/>
                        <a:t>(post)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타사</a:t>
                      </a:r>
                      <a:endParaRPr lang="en-US" altLang="ko-KR" sz="9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158084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삭제하기</a:t>
                      </a:r>
                      <a:endParaRPr lang="ko-KR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/:id/inquiryWrite</a:t>
                      </a:r>
                      <a:endParaRPr lang="ko-KR" altLang="en-US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사용자의 문의사항을 삭제하기</a:t>
                      </a:r>
                      <a:endParaRPr lang="ko-KR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URI:</a:t>
                      </a:r>
                      <a:r>
                        <a:rPr lang="ko-KR" altLang="en-US" sz="900" b="0" i="0" u="none" strike="noStrike" noProof="0"/>
                        <a:t> /:id</a:t>
                      </a:r>
                      <a:r>
                        <a:rPr lang="en-US" altLang="ko-KR" sz="900" b="0" i="0" u="none" strike="noStrike" noProof="0"/>
                        <a:t>/inquiryWrite</a:t>
                      </a:r>
                      <a:r>
                        <a:rPr lang="ko-KR" altLang="en-US" sz="900" b="0" i="0" u="none" strike="noStrike" noProof="0" dirty="0"/>
                        <a:t> </a:t>
                      </a:r>
                      <a:r>
                        <a:rPr lang="en-US" altLang="ko-KR" sz="900" b="0" i="0" u="none" strike="noStrike" noProof="0" dirty="0"/>
                        <a:t>(post)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타사</a:t>
                      </a:r>
                      <a:endParaRPr lang="en-US" altLang="ko-KR" sz="9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696324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문의세부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>
                          <a:latin typeface="맑은 고딕"/>
                        </a:rPr>
                        <a:t>/inquiryDetail/:id</a:t>
                      </a:r>
                      <a:endParaRPr lang="ko-KR" altLang="en-US" sz="9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사용자의 문의사항 상세 내용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/</a:t>
                      </a:r>
                      <a:r>
                        <a:rPr lang="en-US" altLang="ko-KR" sz="900" b="0" i="0" u="none" strike="noStrike" noProof="0" dirty="0"/>
                        <a:t>inquiryDetail/:id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 타사</a:t>
                      </a:r>
                      <a:r>
                        <a:rPr lang="en-US" altLang="ko-KR" sz="9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 관리자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522591"/>
                  </a:ext>
                </a:extLst>
              </a:tr>
              <a:tr h="26438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문의답변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/>
                        <a:t>/inquiryWrite/:id</a:t>
                      </a:r>
                      <a:endParaRPr lang="en-US" sz="900" b="0" i="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/>
                        <a:t>사용자의 문의사항에 </a:t>
                      </a:r>
                      <a:r>
                        <a:rPr lang="ko-KR" altLang="en-US" sz="900" b="0" i="0" u="none" strike="noStrike" noProof="0"/>
                        <a:t>답변하기</a:t>
                      </a:r>
                      <a:endParaRPr lang="ko-KR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noProof="0"/>
                        <a:t>URI:</a:t>
                      </a:r>
                      <a:r>
                        <a:rPr lang="ko-KR" sz="900" b="0" i="0" u="none" strike="noStrike" noProof="0" dirty="0"/>
                        <a:t> </a:t>
                      </a:r>
                      <a:r>
                        <a:rPr lang="en-US" altLang="ko-KR" sz="900" b="0" i="0" u="none" strike="noStrike" noProof="0" dirty="0"/>
                        <a:t>/</a:t>
                      </a:r>
                      <a:r>
                        <a:rPr lang="en-US" sz="900" b="0" i="0" u="none" strike="noStrike" noProof="0" dirty="0"/>
                        <a:t>inquiryWrite/:id</a:t>
                      </a:r>
                      <a:r>
                        <a:rPr lang="ko-KR" sz="900" b="0" i="0" u="none" strike="noStrike" noProof="0" dirty="0"/>
                        <a:t> </a:t>
                      </a:r>
                      <a:r>
                        <a:rPr lang="en-US" altLang="ko-KR" sz="900" b="0" i="0" u="none" strike="noStrike" noProof="0" dirty="0"/>
                        <a:t>(post)</a:t>
                      </a:r>
                      <a:endParaRPr lang="ko-KR" altLang="en-US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맑은 고딕"/>
                          <a:ea typeface="맑은 고딕"/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483187"/>
                  </a:ext>
                </a:extLst>
              </a:tr>
              <a:tr h="254215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배송확인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배송확인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/deliveryConf</a:t>
                      </a:r>
                      <a:endParaRPr lang="ko-KR" altLang="en-US" sz="9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회원번호를 통한 운송서비스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/</a:t>
                      </a:r>
                      <a:r>
                        <a:rPr lang="en-US" altLang="ko-KR" sz="900" b="0" i="0" u="none" strike="noStrike" noProof="0" dirty="0"/>
                        <a:t>deliveryConf</a:t>
                      </a:r>
                      <a:r>
                        <a:rPr lang="ko-KR" sz="900" b="0" i="0" u="none" strike="noStrike" noProof="0" dirty="0"/>
                        <a:t> (get)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900" b="0" i="0" u="none" strike="noStrike" noProof="0">
                          <a:latin typeface="Malgun Gothic"/>
                          <a:ea typeface="Malgun Gothic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Malgun Gothic"/>
                        </a:rPr>
                        <a:t>,</a:t>
                      </a:r>
                      <a:r>
                        <a:rPr lang="ko-KR" sz="900" b="0" i="0" u="none" strike="noStrike" noProof="0">
                          <a:latin typeface="Malgun Gothic"/>
                          <a:ea typeface="Malgun Gothic"/>
                        </a:rPr>
                        <a:t> 타사</a:t>
                      </a:r>
                      <a:r>
                        <a:rPr lang="en-US" altLang="ko-KR" sz="900" b="0" i="0" u="none" strike="noStrike" noProof="0">
                          <a:latin typeface="Malgun Gothic"/>
                        </a:rPr>
                        <a:t>,</a:t>
                      </a:r>
                      <a:r>
                        <a:rPr lang="ko-KR" sz="900" b="0" i="0" u="none" strike="noStrike" noProof="0">
                          <a:latin typeface="Malgun Gothic"/>
                          <a:ea typeface="Malgun Gothic"/>
                        </a:rPr>
                        <a:t> 관리자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632889"/>
                  </a:ext>
                </a:extLst>
              </a:tr>
              <a:tr h="254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상세보기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/deliveryDetail</a:t>
                      </a:r>
                      <a:endParaRPr lang="en-US" altLang="ko-KR" sz="900" b="0" i="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내용정보 상세보기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URI: /deliveryDetail/:id (get)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900" b="0" i="0" u="none" strike="noStrike" noProof="0">
                          <a:latin typeface="Malgun Gothic"/>
                          <a:ea typeface="Malgun Gothic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Malgun Gothic"/>
                        </a:rPr>
                        <a:t>,</a:t>
                      </a:r>
                      <a:r>
                        <a:rPr lang="ko-KR" sz="900" b="0" i="0" u="none" strike="noStrike" noProof="0">
                          <a:latin typeface="Malgun Gothic"/>
                          <a:ea typeface="Malgun Gothic"/>
                        </a:rPr>
                        <a:t> 타사</a:t>
                      </a:r>
                      <a:r>
                        <a:rPr lang="en-US" altLang="ko-KR" sz="900" b="0" i="0" u="none" strike="noStrike" noProof="0">
                          <a:latin typeface="Malgun Gothic"/>
                        </a:rPr>
                        <a:t>,</a:t>
                      </a:r>
                      <a:r>
                        <a:rPr lang="ko-KR" sz="900" b="0" i="0" u="none" strike="noStrike" noProof="0">
                          <a:latin typeface="Malgun Gothic"/>
                          <a:ea typeface="Malgun Gothic"/>
                        </a:rPr>
                        <a:t> 관리자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385676"/>
                  </a:ext>
                </a:extLst>
              </a:tr>
              <a:tr h="2241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반품신청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반품신청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/refundForm</a:t>
                      </a:r>
                      <a:endParaRPr lang="en-US" altLang="ko-KR" sz="900" b="0" i="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사용자의 제품문제로 인한 반품신청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/</a:t>
                      </a:r>
                      <a:r>
                        <a:rPr lang="en-US" altLang="ko-KR" sz="900" b="0" i="0" u="none" strike="noStrike" noProof="0" dirty="0"/>
                        <a:t>refundForm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Malgun Gothic"/>
                          <a:ea typeface="Malgun Gothic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Malgun Gothic"/>
                          <a:ea typeface="Malgun Gothic"/>
                        </a:rPr>
                        <a:t> 타사</a:t>
                      </a:r>
                      <a:r>
                        <a:rPr lang="en-US" altLang="ko-KR" sz="900" b="0" i="0" u="none" strike="noStrike" noProof="0"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Malgun Gothic"/>
                          <a:ea typeface="Malgun Gothic"/>
                        </a:rPr>
                        <a:t> 관리자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342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소개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i="0">
                          <a:latin typeface="나눔"/>
                        </a:rPr>
                        <a:t>소개 리스트</a:t>
                      </a:r>
                      <a:endParaRPr lang="ko-KR" altLang="en-US" sz="900" i="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/serviceInfo</a:t>
                      </a:r>
                      <a:endParaRPr lang="ko-KR" altLang="en-US" sz="9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i="0" dirty="0">
                          <a:latin typeface="나눔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900" b="0" i="0" u="none" strike="noStrike" noProof="0"/>
                        <a:t>URI</a:t>
                      </a:r>
                      <a:r>
                        <a:rPr lang="ko-KR" sz="900" b="0" i="0" u="none" strike="noStrike" noProof="0"/>
                        <a:t>: /</a:t>
                      </a:r>
                      <a:r>
                        <a:rPr lang="en-US" altLang="ko-KR" sz="900" b="0" i="0" u="none" strike="noStrike" noProof="0" dirty="0"/>
                        <a:t>serviceInfo</a:t>
                      </a:r>
                      <a:r>
                        <a:rPr lang="ko-KR" sz="900" b="0" i="0" u="none" strike="noStrike" noProof="0" dirty="0"/>
                        <a:t> (get)</a:t>
                      </a:r>
                      <a:endParaRPr lang="ko-KR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>
                          <a:latin typeface="Malgun Gothic"/>
                          <a:ea typeface="Malgun Gothic"/>
                        </a:rPr>
                        <a:t>자사</a:t>
                      </a:r>
                      <a:r>
                        <a:rPr lang="en-US" altLang="ko-KR" sz="900" b="0" i="0" u="none" strike="noStrike" noProof="0"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Malgun Gothic"/>
                          <a:ea typeface="Malgun Gothic"/>
                        </a:rPr>
                        <a:t> 타사</a:t>
                      </a:r>
                      <a:r>
                        <a:rPr lang="en-US" altLang="ko-KR" sz="900" b="0" i="0" u="none" strike="noStrike" noProof="0"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altLang="en-US" sz="900" b="0" i="0" u="none" strike="noStrike" noProof="0">
                          <a:latin typeface="Malgun Gothic"/>
                          <a:ea typeface="Malgun Gothic"/>
                        </a:rPr>
                        <a:t> 관리자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9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66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69327B9-A290-4B52-A2B0-4616C8B7D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76348"/>
              </p:ext>
            </p:extLst>
          </p:nvPr>
        </p:nvGraphicFramePr>
        <p:xfrm>
          <a:off x="353719" y="1298383"/>
          <a:ext cx="11641847" cy="519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13">
                  <a:extLst>
                    <a:ext uri="{9D8B030D-6E8A-4147-A177-3AD203B41FA5}">
                      <a16:colId xmlns:a16="http://schemas.microsoft.com/office/drawing/2014/main" val="1306870946"/>
                    </a:ext>
                  </a:extLst>
                </a:gridCol>
                <a:gridCol w="1606247">
                  <a:extLst>
                    <a:ext uri="{9D8B030D-6E8A-4147-A177-3AD203B41FA5}">
                      <a16:colId xmlns:a16="http://schemas.microsoft.com/office/drawing/2014/main" val="2151973526"/>
                    </a:ext>
                  </a:extLst>
                </a:gridCol>
                <a:gridCol w="4160762">
                  <a:extLst>
                    <a:ext uri="{9D8B030D-6E8A-4147-A177-3AD203B41FA5}">
                      <a16:colId xmlns:a16="http://schemas.microsoft.com/office/drawing/2014/main" val="3664047436"/>
                    </a:ext>
                  </a:extLst>
                </a:gridCol>
                <a:gridCol w="2211154">
                  <a:extLst>
                    <a:ext uri="{9D8B030D-6E8A-4147-A177-3AD203B41FA5}">
                      <a16:colId xmlns:a16="http://schemas.microsoft.com/office/drawing/2014/main" val="2870670714"/>
                    </a:ext>
                  </a:extLst>
                </a:gridCol>
                <a:gridCol w="2328371">
                  <a:extLst>
                    <a:ext uri="{9D8B030D-6E8A-4147-A177-3AD203B41FA5}">
                      <a16:colId xmlns:a16="http://schemas.microsoft.com/office/drawing/2014/main" val="3542769285"/>
                    </a:ext>
                  </a:extLst>
                </a:gridCol>
              </a:tblGrid>
              <a:tr h="235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"/>
                        </a:rPr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"/>
                        </a:rPr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"/>
                        </a:rPr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05554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latin typeface="나눔"/>
                        </a:rPr>
                        <a:t>get</a:t>
                      </a:r>
                      <a:r>
                        <a:rPr lang="ko-KR" altLang="en-US" sz="1100" dirty="0">
                          <a:latin typeface="나눔"/>
                        </a:rPr>
                        <a:t>("/")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"/>
                        </a:rPr>
                        <a:t>공지사항 CRUD,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관리자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  사용자의 값을 받아와서 로그인 이후 공지사항을 받아와서 출력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회원이 로그인 상태여야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483216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공지사항 세부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 err="1">
                          <a:latin typeface="나눔"/>
                        </a:rPr>
                        <a:t>get</a:t>
                      </a:r>
                      <a:r>
                        <a:rPr lang="ko-KR" altLang="en-US" sz="1100" dirty="0">
                          <a:latin typeface="나눔"/>
                        </a:rPr>
                        <a:t>("/:</a:t>
                      </a:r>
                      <a:r>
                        <a:rPr lang="ko-KR" altLang="en-US" sz="1100" dirty="0" err="1">
                          <a:latin typeface="나눔"/>
                        </a:rPr>
                        <a:t>id</a:t>
                      </a:r>
                      <a:r>
                        <a:rPr lang="ko-KR" altLang="en-US" sz="1100" dirty="0">
                          <a:latin typeface="나눔"/>
                        </a:rPr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공지사항 세부내용 및 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댓글 입력 시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본문에 추가되기.</a:t>
                      </a:r>
                    </a:p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//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3454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"/>
                        </a:rPr>
                        <a:t>FAQ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err="1"/>
                        <a:t>get</a:t>
                      </a:r>
                      <a:r>
                        <a:rPr lang="en-US" altLang="ko-KR" sz="1100" b="0" i="0" u="none" strike="noStrike" noProof="0" dirty="0"/>
                        <a:t>("/</a:t>
                      </a:r>
                      <a:r>
                        <a:rPr lang="en-US" altLang="ko-KR" sz="1100" b="0" i="0" u="none" strike="noStrike" noProof="0" err="1"/>
                        <a:t>faq</a:t>
                      </a:r>
                      <a:r>
                        <a:rPr lang="en-US" altLang="ko-KR" sz="1100" b="0" i="0" u="none" strike="noStrike" noProof="0" dirty="0"/>
                        <a:t>")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"/>
                        </a:rPr>
                        <a:t>평소에 자주 묻는 질문 나열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/>
                        <a:t>//</a:t>
                      </a:r>
                      <a:endParaRPr lang="ko-KR" sz="1100" b="0" i="0" u="none" strike="noStrike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20330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"/>
                        </a:rPr>
                        <a:t>문의하기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err="1"/>
                        <a:t>get</a:t>
                      </a:r>
                      <a:r>
                        <a:rPr lang="en-US" altLang="ko-KR" sz="1100" b="0" i="0" u="none" strike="noStrike" noProof="0" dirty="0"/>
                        <a:t>("/inquiry")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"/>
                        </a:rPr>
                        <a:t>사용자의 이전 문의 사항을 나열하여 보여주는 테이블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"/>
                      </a:endParaRPr>
                    </a:p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4229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문의하기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/>
                        <a:t>get("/</a:t>
                      </a:r>
                      <a:r>
                        <a:rPr lang="en-US" altLang="ko-KR" sz="1100" b="0" i="0" u="none" strike="noStrike" noProof="0" dirty="0" err="1"/>
                        <a:t>inquiryWrite</a:t>
                      </a:r>
                      <a:r>
                        <a:rPr lang="en-US" altLang="ko-KR" sz="1100" b="0" i="0" u="none" strike="noStrike" noProof="0" dirty="0"/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사용자의 문의사항을 받을 수 있는 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845305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문의하기 세부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latin typeface="맑은 고딕"/>
                        </a:rPr>
                        <a:t>get("/</a:t>
                      </a:r>
                      <a:r>
                        <a:rPr lang="en-US" sz="1100" b="0" i="0" u="none" strike="noStrike" noProof="0" dirty="0" err="1">
                          <a:latin typeface="맑은 고딕"/>
                        </a:rPr>
                        <a:t>inquiryDetail</a:t>
                      </a:r>
                      <a:r>
                        <a:rPr lang="en-US" sz="1100" b="0" i="0" u="none" strike="noStrike" noProof="0" dirty="0">
                          <a:latin typeface="맑은 고딕"/>
                        </a:rPr>
                        <a:t>")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522591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배송확인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err="1"/>
                        <a:t>get</a:t>
                      </a:r>
                      <a:r>
                        <a:rPr lang="en-US" altLang="ko-KR" sz="1100" b="0" i="0" u="none" strike="noStrike" noProof="0" dirty="0"/>
                        <a:t>("/</a:t>
                      </a:r>
                      <a:r>
                        <a:rPr lang="en-US" altLang="ko-KR" sz="1100" b="0" i="0" u="none" strike="noStrike" noProof="0" err="1"/>
                        <a:t>deliveryConf</a:t>
                      </a:r>
                      <a:r>
                        <a:rPr lang="en-US" altLang="ko-KR" sz="1100" b="0" i="0" u="none" strike="noStrike" noProof="0" dirty="0"/>
                        <a:t>")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회원번호를 통한 운송서비스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 err="1">
                          <a:latin typeface="나눔"/>
                        </a:rPr>
                        <a:t>Javascript</a:t>
                      </a:r>
                      <a:r>
                        <a:rPr lang="ko-KR" altLang="en-US" sz="1100" dirty="0">
                          <a:latin typeface="나눔"/>
                        </a:rPr>
                        <a:t>(1,2)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  1)클릭 시 세부내용 표시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  2)운송상태 정보를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632889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반품신청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err="1"/>
                        <a:t>get</a:t>
                      </a:r>
                      <a:r>
                        <a:rPr lang="en-US" altLang="ko-KR" sz="1100" b="0" i="0" u="none" strike="noStrike" noProof="0" dirty="0"/>
                        <a:t>("/</a:t>
                      </a:r>
                      <a:r>
                        <a:rPr lang="en-US" altLang="ko-KR" sz="1100" b="0" i="0" u="none" strike="noStrike" noProof="0" err="1"/>
                        <a:t>refundForm</a:t>
                      </a:r>
                      <a:r>
                        <a:rPr lang="en-US" altLang="ko-KR" sz="1100" b="0" i="0" u="none" strike="noStrike" noProof="0" dirty="0"/>
                        <a:t>")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사용자의 변심 또는 배송문제 또는 제품문제로 인한 반품신청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342"/>
                  </a:ext>
                </a:extLst>
              </a:tr>
              <a:tr h="4022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err="1"/>
                        <a:t>get</a:t>
                      </a:r>
                      <a:r>
                        <a:rPr lang="en-US" altLang="ko-KR" sz="1100" b="0" i="0" u="none" strike="noStrike" noProof="0" dirty="0"/>
                        <a:t>("/</a:t>
                      </a:r>
                      <a:r>
                        <a:rPr lang="en-US" altLang="ko-KR" sz="1100" b="0" i="0" u="none" strike="noStrike" noProof="0" err="1"/>
                        <a:t>serviceInfo</a:t>
                      </a:r>
                      <a:r>
                        <a:rPr lang="en-US" altLang="ko-KR" sz="1100" b="0" i="0" u="none" strike="noStrike" noProof="0" dirty="0"/>
                        <a:t>")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661555"/>
                  </a:ext>
                </a:extLst>
              </a:tr>
              <a:tr h="7160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서비스부</a:t>
                      </a:r>
                      <a:endParaRPr lang="ko-KR" sz="1100" dirty="0"/>
                    </a:p>
                    <a:p>
                      <a:pPr lvl="0" algn="ctr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업무상태</a:t>
                      </a:r>
                      <a:endParaRPr lang="ko-KR" sz="1100" dirty="0"/>
                    </a:p>
                    <a:p>
                      <a:pPr lvl="0" algn="ctr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err="1"/>
                        <a:t>get</a:t>
                      </a:r>
                      <a:r>
                        <a:rPr lang="en-US" altLang="ko-KR" sz="1100" b="0" i="0" u="none" strike="noStrike" noProof="0" dirty="0"/>
                        <a:t>("/</a:t>
                      </a:r>
                      <a:r>
                        <a:rPr lang="en-US" altLang="ko-KR" sz="1100" b="0" i="0" u="none" strike="noStrike" noProof="0" err="1"/>
                        <a:t>engineerList</a:t>
                      </a:r>
                      <a:r>
                        <a:rPr lang="en-US" altLang="ko-KR" sz="1100" b="0" i="0" u="none" strike="noStrike" noProof="0" dirty="0"/>
                        <a:t>")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dirty="0">
                          <a:latin typeface="나눔"/>
                        </a:rPr>
                        <a:t>현재 직원들의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100" dirty="0">
                        <a:latin typeface="나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/>
                        <a:t>//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6251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739500-FC96-49F1-998C-60B9E3EC95CA}"/>
              </a:ext>
            </a:extLst>
          </p:cNvPr>
          <p:cNvSpPr/>
          <p:nvPr/>
        </p:nvSpPr>
        <p:spPr>
          <a:xfrm>
            <a:off x="365276" y="443896"/>
            <a:ext cx="2116666" cy="628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관 리 자</a:t>
            </a:r>
          </a:p>
        </p:txBody>
      </p:sp>
    </p:spTree>
    <p:extLst>
      <p:ext uri="{BB962C8B-B14F-4D97-AF65-F5344CB8AC3E}">
        <p14:creationId xmlns:p14="http://schemas.microsoft.com/office/powerpoint/2010/main" val="219278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464</cp:revision>
  <dcterms:created xsi:type="dcterms:W3CDTF">2012-07-30T17:18:39Z</dcterms:created>
  <dcterms:modified xsi:type="dcterms:W3CDTF">2019-07-10T09:17:43Z</dcterms:modified>
</cp:coreProperties>
</file>