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73E4C-71C3-416E-AC7C-3B41FE844BA5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06132-B51E-48F4-9FE2-E6DF68D5F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642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06132-B51E-48F4-9FE2-E6DF68D5F42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63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5BD1-1766-4A9C-B813-A9BE0968DF46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2B1752D-CA26-41BC-8B49-18C194199F3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70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5BD1-1766-4A9C-B813-A9BE0968DF46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752D-CA26-41BC-8B49-18C194199F3E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89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5BD1-1766-4A9C-B813-A9BE0968DF46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752D-CA26-41BC-8B49-18C194199F3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73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5BD1-1766-4A9C-B813-A9BE0968DF46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752D-CA26-41BC-8B49-18C194199F3E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68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5BD1-1766-4A9C-B813-A9BE0968DF46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752D-CA26-41BC-8B49-18C194199F3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063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5BD1-1766-4A9C-B813-A9BE0968DF46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752D-CA26-41BC-8B49-18C194199F3E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55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5BD1-1766-4A9C-B813-A9BE0968DF46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752D-CA26-41BC-8B49-18C194199F3E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66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5BD1-1766-4A9C-B813-A9BE0968DF46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752D-CA26-41BC-8B49-18C194199F3E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27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5BD1-1766-4A9C-B813-A9BE0968DF46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752D-CA26-41BC-8B49-18C194199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48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5BD1-1766-4A9C-B813-A9BE0968DF46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752D-CA26-41BC-8B49-18C194199F3E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2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6515BD1-1766-4A9C-B813-A9BE0968DF46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752D-CA26-41BC-8B49-18C194199F3E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06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15BD1-1766-4A9C-B813-A9BE0968DF46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2B1752D-CA26-41BC-8B49-18C194199F3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57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bg.wikipedia.org/wiki/%D0%98%D0%BD%D1%81%D1%82%D0%B0%D0%B3%D1%80%D0%B0%D0%BC" TargetMode="External"/><Relationship Id="rId13" Type="http://schemas.openxmlformats.org/officeDocument/2006/relationships/image" Target="../media/image9.png"/><Relationship Id="rId3" Type="http://schemas.openxmlformats.org/officeDocument/2006/relationships/hyperlink" Target="mailto:girwarsinghrathore4@gmail.com" TargetMode="External"/><Relationship Id="rId7" Type="http://schemas.openxmlformats.org/officeDocument/2006/relationships/image" Target="../media/image7.png"/><Relationship Id="rId12" Type="http://schemas.openxmlformats.org/officeDocument/2006/relationships/hyperlink" Target="https://www.linkedin.com/in/ravindra-singh-483300288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instagram.com/ravindra_banna_sa_1234/" TargetMode="External"/><Relationship Id="rId11" Type="http://schemas.openxmlformats.org/officeDocument/2006/relationships/hyperlink" Target="https://blog.kagesenshi.org/2021/02/migrate-to-github.html" TargetMode="External"/><Relationship Id="rId5" Type="http://schemas.openxmlformats.org/officeDocument/2006/relationships/hyperlink" Target="https://www.navigaweb.net/2012/02/aprire-i-link-mailto-con-gmail-e-il.html" TargetMode="External"/><Relationship Id="rId15" Type="http://schemas.openxmlformats.org/officeDocument/2006/relationships/hyperlink" Target="https://creativecommons.org/licenses/by/3.0/" TargetMode="External"/><Relationship Id="rId10" Type="http://schemas.openxmlformats.org/officeDocument/2006/relationships/image" Target="../media/image8.jpg"/><Relationship Id="rId4" Type="http://schemas.openxmlformats.org/officeDocument/2006/relationships/image" Target="../media/image6.jpg"/><Relationship Id="rId9" Type="http://schemas.openxmlformats.org/officeDocument/2006/relationships/hyperlink" Target="https://github.com/Girwarbanna" TargetMode="External"/><Relationship Id="rId14" Type="http://schemas.openxmlformats.org/officeDocument/2006/relationships/hyperlink" Target="https://www.katewinterevaluation.com/linkedin-log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77C9AC3-36CF-307A-80DF-FC042C4F1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942" y="422787"/>
            <a:ext cx="11139948" cy="5997678"/>
          </a:xfrm>
          <a:solidFill>
            <a:srgbClr val="002060"/>
          </a:solidFill>
        </p:spPr>
        <p:txBody>
          <a:bodyPr>
            <a:normAutofit fontScale="92500"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IPL ANALYSIS 2008 – 2025</a:t>
            </a:r>
          </a:p>
          <a:p>
            <a:pPr algn="l"/>
            <a:r>
              <a:rPr lang="en-US" b="1" dirty="0">
                <a:solidFill>
                  <a:srgbClr val="FFFF00"/>
                </a:solidFill>
              </a:rPr>
              <a:t>BUSINESS REQUIREMENTS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The objective of this project is to create an interactive Power BI dashboard that provides insights into the performance of teams across IPL seasons from 2008 to 2025. </a:t>
            </a:r>
          </a:p>
          <a:p>
            <a:pPr algn="l"/>
            <a:r>
              <a:rPr lang="en-US" dirty="0">
                <a:solidFill>
                  <a:srgbClr val="FFC000"/>
                </a:solidFill>
              </a:rPr>
              <a:t>Primary KPI’s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The objective of this project is to create an interactive Power BI dashboard that provides insights into the performance of teams across IPL seasons from 2008 to 2025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A key business requirement is to enable users to select any season using a slicer/filter and instantly view:</a:t>
            </a:r>
          </a:p>
          <a:p>
            <a:pPr algn="l"/>
            <a:r>
              <a:rPr lang="en-US" sz="2000" dirty="0">
                <a:solidFill>
                  <a:srgbClr val="FFFF00"/>
                </a:solidFill>
              </a:rPr>
              <a:t>The Winner Team of the selected season along with its dynamically displayed team logo</a:t>
            </a:r>
          </a:p>
          <a:p>
            <a:pPr algn="l"/>
            <a:r>
              <a:rPr lang="en-US" sz="2000" dirty="0">
                <a:solidFill>
                  <a:srgbClr val="FFFF00"/>
                </a:solidFill>
              </a:rPr>
              <a:t>The Runner-Up Team of the selected </a:t>
            </a:r>
            <a:r>
              <a:rPr lang="en-US" sz="2000" dirty="0" err="1">
                <a:solidFill>
                  <a:srgbClr val="FFFF00"/>
                </a:solidFill>
              </a:rPr>
              <a:t>seasen</a:t>
            </a:r>
            <a:r>
              <a:rPr lang="en-US" sz="2000" dirty="0">
                <a:solidFill>
                  <a:srgbClr val="FFFF00"/>
                </a:solidFill>
              </a:rPr>
              <a:t> along with its dynamically displayed team logo</a:t>
            </a:r>
            <a:endParaRPr lang="en-IN" sz="2000" dirty="0">
              <a:solidFill>
                <a:srgbClr val="FFFF00"/>
              </a:solidFill>
            </a:endParaRPr>
          </a:p>
        </p:txBody>
      </p:sp>
      <p:pic>
        <p:nvPicPr>
          <p:cNvPr id="7" name="Picture 6" descr="A yellow logo with a white background&#10;&#10;AI-generated content may be incorrect.">
            <a:extLst>
              <a:ext uri="{FF2B5EF4-FFF2-40B4-BE49-F238E27FC236}">
                <a16:creationId xmlns:a16="http://schemas.microsoft.com/office/drawing/2014/main" id="{FF9EF2B3-256B-3219-AE32-1F194D4F6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63" b="95489" l="9940" r="89458">
                        <a14:foregroundMark x1="18072" y1="9774" x2="16867" y2="38722"/>
                        <a14:foregroundMark x1="19578" y1="7143" x2="21988" y2="5639"/>
                        <a14:foregroundMark x1="15964" y1="59774" x2="17169" y2="77068"/>
                        <a14:foregroundMark x1="31325" y1="54511" x2="31325" y2="81955"/>
                        <a14:foregroundMark x1="46084" y1="47368" x2="46084" y2="77444"/>
                        <a14:foregroundMark x1="62349" y1="43233" x2="63554" y2="82707"/>
                        <a14:foregroundMark x1="60241" y1="95489" x2="63253" y2="95113"/>
                        <a14:foregroundMark x1="72892" y1="83835" x2="76205" y2="84211"/>
                        <a14:foregroundMark x1="78012" y1="85338" x2="79217" y2="849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348" y="437535"/>
            <a:ext cx="829310" cy="66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5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E6F86-744B-9DA8-9C9E-725905F7A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3F07622-1130-047A-5097-9D9A6B974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942" y="422787"/>
            <a:ext cx="11139948" cy="5997678"/>
          </a:xfrm>
          <a:solidFill>
            <a:srgbClr val="002060"/>
          </a:solidFill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IPL ANALYSIS 2008 – 2025</a:t>
            </a:r>
          </a:p>
          <a:p>
            <a:pPr algn="l"/>
            <a:r>
              <a:rPr lang="en-US" b="1" dirty="0">
                <a:solidFill>
                  <a:srgbClr val="FFFF00"/>
                </a:solidFill>
                <a:latin typeface="Algerian" panose="04020705040A02060702" pitchFamily="82" charset="0"/>
              </a:rPr>
              <a:t>	BUSINESS REQUIREMENTS</a:t>
            </a:r>
          </a:p>
          <a:p>
            <a:pPr algn="l"/>
            <a:r>
              <a:rPr lang="en-US" dirty="0">
                <a:solidFill>
                  <a:srgbClr val="FFC000"/>
                </a:solidFill>
              </a:rPr>
              <a:t>	Secondary KPI’s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	</a:t>
            </a:r>
            <a:r>
              <a:rPr lang="en-US" sz="1600" dirty="0">
                <a:solidFill>
                  <a:schemeClr val="bg1"/>
                </a:solidFill>
              </a:rPr>
              <a:t>A key business requirement is to enable users to select any season using a slicer/filter and instantly view:</a:t>
            </a:r>
          </a:p>
          <a:p>
            <a:pPr algn="l"/>
            <a:endParaRPr lang="en-US" sz="1600" dirty="0">
              <a:solidFill>
                <a:schemeClr val="bg1"/>
              </a:solidFill>
            </a:endParaRPr>
          </a:p>
          <a:p>
            <a:pPr marL="1257300" lvl="2" indent="-342900"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FF00"/>
                </a:solidFill>
              </a:rPr>
              <a:t>Total Sixes</a:t>
            </a:r>
          </a:p>
          <a:p>
            <a:pPr marL="1257300" lvl="2" indent="-342900"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FF00"/>
                </a:solidFill>
              </a:rPr>
              <a:t>Total Fours</a:t>
            </a:r>
          </a:p>
          <a:p>
            <a:pPr marL="1257300" lvl="2" indent="-342900"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FF00"/>
                </a:solidFill>
              </a:rPr>
              <a:t>Total Matches Played</a:t>
            </a:r>
          </a:p>
          <a:p>
            <a:pPr marL="1257300" lvl="2" indent="-342900"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FF00"/>
                </a:solidFill>
              </a:rPr>
              <a:t>Total Teams Participated</a:t>
            </a:r>
          </a:p>
          <a:p>
            <a:pPr marL="1257300" lvl="2" indent="-342900"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FF00"/>
                </a:solidFill>
              </a:rPr>
              <a:t>Total Centuries</a:t>
            </a:r>
          </a:p>
          <a:p>
            <a:pPr marL="1257300" lvl="2" indent="-342900"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FF00"/>
                </a:solidFill>
              </a:rPr>
              <a:t>Total Half-Centuries</a:t>
            </a:r>
          </a:p>
          <a:p>
            <a:pPr marL="1257300" lvl="2" indent="-342900" algn="l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FF00"/>
                </a:solidFill>
              </a:rPr>
              <a:t>Total Venues Used</a:t>
            </a:r>
            <a:endParaRPr lang="en-IN" sz="2400" dirty="0">
              <a:solidFill>
                <a:srgbClr val="FFFF00"/>
              </a:solidFill>
            </a:endParaRPr>
          </a:p>
        </p:txBody>
      </p:sp>
      <p:pic>
        <p:nvPicPr>
          <p:cNvPr id="2" name="Picture 1" descr="A yellow logo with a white background&#10;&#10;AI-generated content may be incorrect.">
            <a:extLst>
              <a:ext uri="{FF2B5EF4-FFF2-40B4-BE49-F238E27FC236}">
                <a16:creationId xmlns:a16="http://schemas.microsoft.com/office/drawing/2014/main" id="{5107874C-7787-337E-8CF9-4D4901AE1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63" b="95489" l="9940" r="89458">
                        <a14:foregroundMark x1="18072" y1="9774" x2="16867" y2="38722"/>
                        <a14:foregroundMark x1="19578" y1="7143" x2="21988" y2="5639"/>
                        <a14:foregroundMark x1="15964" y1="59774" x2="17169" y2="77068"/>
                        <a14:foregroundMark x1="31325" y1="54511" x2="31325" y2="81955"/>
                        <a14:foregroundMark x1="46084" y1="47368" x2="46084" y2="77444"/>
                        <a14:foregroundMark x1="62349" y1="43233" x2="63554" y2="82707"/>
                        <a14:foregroundMark x1="60241" y1="95489" x2="63253" y2="95113"/>
                        <a14:foregroundMark x1="72892" y1="83835" x2="76205" y2="84211"/>
                        <a14:foregroundMark x1="78012" y1="85338" x2="79217" y2="849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188" y="422787"/>
            <a:ext cx="829310" cy="66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8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48B8B-11F0-5B4E-6971-6405D996A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BB8B9AC-D247-9C3C-C797-D54E37B80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731" y="323586"/>
            <a:ext cx="11139948" cy="5997678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IPL ANALYSIS 2008 – 2025</a:t>
            </a:r>
          </a:p>
          <a:p>
            <a:pPr algn="l"/>
            <a:r>
              <a:rPr lang="en-US" b="1" dirty="0">
                <a:solidFill>
                  <a:srgbClr val="FFFF00"/>
                </a:solidFill>
                <a:latin typeface="Algerian" panose="04020705040A02060702" pitchFamily="82" charset="0"/>
              </a:rPr>
              <a:t>	BUSINESS REQUIREMENTS</a:t>
            </a:r>
          </a:p>
          <a:p>
            <a:pPr algn="l"/>
            <a:r>
              <a:rPr lang="en-US" dirty="0">
                <a:solidFill>
                  <a:srgbClr val="FFC000"/>
                </a:solidFill>
              </a:rPr>
              <a:t>	Season Stat’s</a:t>
            </a: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	</a:t>
            </a:r>
            <a:r>
              <a:rPr lang="en-US" sz="1600" dirty="0">
                <a:solidFill>
                  <a:schemeClr val="bg1"/>
                </a:solidFill>
              </a:rPr>
              <a:t>A key business requirement is to enable users to select any season using a slicer/filter and instantly view: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22F043-09B8-956A-73B1-90D978CABACE}"/>
              </a:ext>
            </a:extLst>
          </p:cNvPr>
          <p:cNvSpPr txBox="1"/>
          <p:nvPr/>
        </p:nvSpPr>
        <p:spPr>
          <a:xfrm>
            <a:off x="1996273" y="2986240"/>
            <a:ext cx="3845728" cy="150810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Orange Cap Stats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Orange Cap Holder 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Total Runs Scored in the season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Team Name the player represented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Player Image (dynamically rendered)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34DDCE-6707-91C4-CABC-2CAE8D075C25}"/>
              </a:ext>
            </a:extLst>
          </p:cNvPr>
          <p:cNvSpPr txBox="1"/>
          <p:nvPr/>
        </p:nvSpPr>
        <p:spPr>
          <a:xfrm>
            <a:off x="6096001" y="2986239"/>
            <a:ext cx="3845727" cy="150810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Purple Cap Stats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Purple Cap Holder Name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Total Wickets in the season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Team Name the player represented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Player Image (dynamically rendered)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7C3BF-ECE8-894B-F675-082C9A2D8C44}"/>
              </a:ext>
            </a:extLst>
          </p:cNvPr>
          <p:cNvSpPr txBox="1"/>
          <p:nvPr/>
        </p:nvSpPr>
        <p:spPr>
          <a:xfrm>
            <a:off x="1996272" y="4800359"/>
            <a:ext cx="3845728" cy="150810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Total Fours in Season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Player Name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Total Fours in the season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Team Name the player represented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Player Image (dynamically rendered)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E4E15-8D8D-48B8-E59F-52A86AFB6058}"/>
              </a:ext>
            </a:extLst>
          </p:cNvPr>
          <p:cNvSpPr txBox="1"/>
          <p:nvPr/>
        </p:nvSpPr>
        <p:spPr>
          <a:xfrm>
            <a:off x="6096000" y="4787559"/>
            <a:ext cx="3845728" cy="150810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Total Sixes in Season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Player Name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Total Six’s in the season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Team Name the player represented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Player Image (dynamically rendered)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" name="Picture 6" descr="A yellow logo with a white background&#10;&#10;AI-generated content may be incorrect.">
            <a:extLst>
              <a:ext uri="{FF2B5EF4-FFF2-40B4-BE49-F238E27FC236}">
                <a16:creationId xmlns:a16="http://schemas.microsoft.com/office/drawing/2014/main" id="{DBC7B17C-B4A5-BE03-A428-71B5FF450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63" b="95489" l="9940" r="89458">
                        <a14:foregroundMark x1="18072" y1="9774" x2="16867" y2="38722"/>
                        <a14:foregroundMark x1="19578" y1="7143" x2="21988" y2="5639"/>
                        <a14:foregroundMark x1="15964" y1="59774" x2="17169" y2="77068"/>
                        <a14:foregroundMark x1="31325" y1="54511" x2="31325" y2="81955"/>
                        <a14:foregroundMark x1="46084" y1="47368" x2="46084" y2="77444"/>
                        <a14:foregroundMark x1="62349" y1="43233" x2="63554" y2="82707"/>
                        <a14:foregroundMark x1="60241" y1="95489" x2="63253" y2="95113"/>
                        <a14:foregroundMark x1="72892" y1="83835" x2="76205" y2="84211"/>
                        <a14:foregroundMark x1="78012" y1="85338" x2="79217" y2="849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154" y="323586"/>
            <a:ext cx="829310" cy="66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9107E-8FC1-B8E2-950F-1414DD085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13737DC-8247-8BDF-5DE4-4408C3AB7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942" y="422787"/>
            <a:ext cx="11139948" cy="5997678"/>
          </a:xfrm>
          <a:solidFill>
            <a:srgbClr val="002060"/>
          </a:solidFill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IPL ANALYSIS 2008 – 2025</a:t>
            </a:r>
          </a:p>
          <a:p>
            <a:pPr algn="l">
              <a:tabLst>
                <a:tab pos="538163" algn="l"/>
              </a:tabLst>
            </a:pPr>
            <a:r>
              <a:rPr lang="en-US" b="1" dirty="0">
                <a:solidFill>
                  <a:srgbClr val="FFFF00"/>
                </a:solidFill>
                <a:latin typeface="Algerian" panose="04020705040A02060702" pitchFamily="82" charset="0"/>
              </a:rPr>
              <a:t>	BUSINESS REQUIREMENTS</a:t>
            </a:r>
          </a:p>
          <a:p>
            <a:pPr algn="l">
              <a:tabLst>
                <a:tab pos="538163" algn="l"/>
              </a:tabLst>
            </a:pPr>
            <a:r>
              <a:rPr lang="en-US" dirty="0">
                <a:solidFill>
                  <a:srgbClr val="FFC000"/>
                </a:solidFill>
              </a:rPr>
              <a:t>	Points Table</a:t>
            </a:r>
          </a:p>
          <a:p>
            <a:pPr algn="l">
              <a:tabLst>
                <a:tab pos="538163" algn="l"/>
              </a:tabLst>
            </a:pPr>
            <a:r>
              <a:rPr lang="en-US" sz="1800" dirty="0">
                <a:solidFill>
                  <a:schemeClr val="bg1"/>
                </a:solidFill>
              </a:rPr>
              <a:t>	</a:t>
            </a:r>
            <a:r>
              <a:rPr lang="en-US" sz="1400" dirty="0">
                <a:solidFill>
                  <a:schemeClr val="bg1"/>
                </a:solidFill>
              </a:rPr>
              <a:t>When a specific season is selected via a slicer/filter, display a Points Table that includes the following dynamic fields for each team:</a:t>
            </a:r>
          </a:p>
          <a:p>
            <a:pPr algn="l">
              <a:tabLst>
                <a:tab pos="538163" algn="l"/>
              </a:tabLst>
            </a:pPr>
            <a:r>
              <a:rPr lang="en-US" sz="1800" dirty="0">
                <a:solidFill>
                  <a:schemeClr val="bg1"/>
                </a:solidFill>
              </a:rPr>
              <a:t>	</a:t>
            </a:r>
            <a:r>
              <a:rPr lang="en-US" sz="1800" dirty="0">
                <a:highlight>
                  <a:srgbClr val="FF0000"/>
                </a:highlight>
              </a:rPr>
              <a:t>Logo | Team Name | Matches Played | Won |Lost |No Result | Tie |Total Points</a:t>
            </a:r>
          </a:p>
          <a:p>
            <a:pPr algn="l">
              <a:tabLst>
                <a:tab pos="538163" algn="l"/>
              </a:tabLst>
            </a:pPr>
            <a:endParaRPr lang="en-US" sz="1800" dirty="0">
              <a:solidFill>
                <a:schemeClr val="bg1"/>
              </a:solidFill>
            </a:endParaRPr>
          </a:p>
          <a:p>
            <a:pPr marL="355600" lvl="2" indent="-173038" algn="l">
              <a:buFont typeface="Wingdings" panose="05000000000000000000" pitchFamily="2" charset="2"/>
              <a:buChar char="ü"/>
              <a:tabLst>
                <a:tab pos="447675" algn="l"/>
              </a:tabLst>
            </a:pPr>
            <a:r>
              <a:rPr lang="en-US" dirty="0">
                <a:solidFill>
                  <a:schemeClr val="bg1"/>
                </a:solidFill>
              </a:rPr>
              <a:t>Logo: Dynamic team logo</a:t>
            </a:r>
          </a:p>
          <a:p>
            <a:pPr marL="355600" lvl="2" indent="-173038" algn="l">
              <a:buFont typeface="Wingdings" panose="05000000000000000000" pitchFamily="2" charset="2"/>
              <a:buChar char="ü"/>
              <a:tabLst>
                <a:tab pos="447675" algn="l"/>
              </a:tabLst>
            </a:pPr>
            <a:r>
              <a:rPr lang="en-US" dirty="0">
                <a:solidFill>
                  <a:schemeClr val="bg1"/>
                </a:solidFill>
              </a:rPr>
              <a:t>Team Name: Official name of the IPL team</a:t>
            </a:r>
          </a:p>
          <a:p>
            <a:pPr marL="355600" lvl="2" indent="-173038" algn="l">
              <a:buFont typeface="Wingdings" panose="05000000000000000000" pitchFamily="2" charset="2"/>
              <a:buChar char="ü"/>
              <a:tabLst>
                <a:tab pos="447675" algn="l"/>
              </a:tabLst>
            </a:pPr>
            <a:r>
              <a:rPr lang="en-US" dirty="0">
                <a:solidFill>
                  <a:schemeClr val="bg1"/>
                </a:solidFill>
              </a:rPr>
              <a:t>Matches Played: Total matches played by the team in the selected season</a:t>
            </a:r>
          </a:p>
          <a:p>
            <a:pPr marL="355600" lvl="2" indent="-173038" algn="l">
              <a:buFont typeface="Wingdings" panose="05000000000000000000" pitchFamily="2" charset="2"/>
              <a:buChar char="ü"/>
              <a:tabLst>
                <a:tab pos="447675" algn="l"/>
              </a:tabLst>
            </a:pPr>
            <a:r>
              <a:rPr lang="en-US" dirty="0">
                <a:solidFill>
                  <a:schemeClr val="bg1"/>
                </a:solidFill>
              </a:rPr>
              <a:t>Won: Number of matches won</a:t>
            </a:r>
          </a:p>
          <a:p>
            <a:pPr marL="355600" lvl="2" indent="-173038" algn="l">
              <a:buFont typeface="Wingdings" panose="05000000000000000000" pitchFamily="2" charset="2"/>
              <a:buChar char="ü"/>
              <a:tabLst>
                <a:tab pos="447675" algn="l"/>
              </a:tabLst>
            </a:pPr>
            <a:r>
              <a:rPr lang="en-US" dirty="0">
                <a:solidFill>
                  <a:schemeClr val="bg1"/>
                </a:solidFill>
              </a:rPr>
              <a:t>Lost: Number of matches lost</a:t>
            </a:r>
          </a:p>
          <a:p>
            <a:pPr marL="355600" lvl="2" indent="-173038" algn="l">
              <a:buFont typeface="Wingdings" panose="05000000000000000000" pitchFamily="2" charset="2"/>
              <a:buChar char="ü"/>
              <a:tabLst>
                <a:tab pos="447675" algn="l"/>
              </a:tabLst>
            </a:pPr>
            <a:r>
              <a:rPr lang="en-US" dirty="0">
                <a:solidFill>
                  <a:schemeClr val="bg1"/>
                </a:solidFill>
              </a:rPr>
              <a:t>No Result: Matches with no result (e.g., rain-affected)</a:t>
            </a:r>
          </a:p>
          <a:p>
            <a:pPr marL="355600" lvl="2" indent="-173038" algn="l">
              <a:buFont typeface="Wingdings" panose="05000000000000000000" pitchFamily="2" charset="2"/>
              <a:buChar char="ü"/>
              <a:tabLst>
                <a:tab pos="447675" algn="l"/>
              </a:tabLst>
            </a:pPr>
            <a:r>
              <a:rPr lang="en-US" dirty="0">
                <a:solidFill>
                  <a:schemeClr val="bg1"/>
                </a:solidFill>
              </a:rPr>
              <a:t>Tie: Matches that ended in a tie</a:t>
            </a:r>
          </a:p>
          <a:p>
            <a:pPr marL="355600" lvl="2" indent="-173038" algn="l">
              <a:buFont typeface="Wingdings" panose="05000000000000000000" pitchFamily="2" charset="2"/>
              <a:buChar char="ü"/>
              <a:tabLst>
                <a:tab pos="447675" algn="l"/>
              </a:tabLst>
            </a:pPr>
            <a:r>
              <a:rPr lang="en-US" dirty="0">
                <a:solidFill>
                  <a:schemeClr val="bg1"/>
                </a:solidFill>
              </a:rPr>
              <a:t>Total Points: Calculated using standard IPL points </a:t>
            </a:r>
            <a:r>
              <a:rPr lang="en-US" dirty="0" err="1">
                <a:solidFill>
                  <a:schemeClr val="bg1"/>
                </a:solidFill>
              </a:rPr>
              <a:t>rules:Total</a:t>
            </a:r>
            <a:r>
              <a:rPr lang="en-US" dirty="0">
                <a:solidFill>
                  <a:schemeClr val="bg1"/>
                </a:solidFill>
              </a:rPr>
              <a:t> Points = (Wins x2) + (Ties x1) + (No Results x 1)</a:t>
            </a:r>
            <a:endParaRPr lang="en-IN" sz="2800" dirty="0">
              <a:solidFill>
                <a:srgbClr val="FFFF00"/>
              </a:solidFill>
            </a:endParaRPr>
          </a:p>
        </p:txBody>
      </p:sp>
      <p:pic>
        <p:nvPicPr>
          <p:cNvPr id="2" name="Picture 1" descr="A yellow logo with a white background&#10;&#10;AI-generated content may be incorrect.">
            <a:extLst>
              <a:ext uri="{FF2B5EF4-FFF2-40B4-BE49-F238E27FC236}">
                <a16:creationId xmlns:a16="http://schemas.microsoft.com/office/drawing/2014/main" id="{50F3491A-241E-6747-7DAB-978D8BA74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63" b="95489" l="9940" r="89458">
                        <a14:foregroundMark x1="18072" y1="9774" x2="16867" y2="38722"/>
                        <a14:foregroundMark x1="19578" y1="7143" x2="21988" y2="5639"/>
                        <a14:foregroundMark x1="15964" y1="59774" x2="17169" y2="77068"/>
                        <a14:foregroundMark x1="31325" y1="54511" x2="31325" y2="81955"/>
                        <a14:foregroundMark x1="46084" y1="47368" x2="46084" y2="77444"/>
                        <a14:foregroundMark x1="62349" y1="43233" x2="63554" y2="82707"/>
                        <a14:foregroundMark x1="60241" y1="95489" x2="63253" y2="95113"/>
                        <a14:foregroundMark x1="72892" y1="83835" x2="76205" y2="84211"/>
                        <a14:foregroundMark x1="78012" y1="85338" x2="79217" y2="849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450" y="422787"/>
            <a:ext cx="829310" cy="66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16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FC0A4E9-32D4-DB5C-C629-41283D960DB6}"/>
              </a:ext>
            </a:extLst>
          </p:cNvPr>
          <p:cNvSpPr txBox="1"/>
          <p:nvPr/>
        </p:nvSpPr>
        <p:spPr>
          <a:xfrm>
            <a:off x="2391408" y="1590734"/>
            <a:ext cx="7405874" cy="2520012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0" rtlCol="0" anchor="ctr">
            <a:normAutofit/>
          </a:bodyPr>
          <a:lstStyle/>
          <a:p>
            <a:pPr marL="285750" indent="-285750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Power BI Projects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285341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80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6F198E-F7A1-4125-910D-641C0C2A7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92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7C3A25-D9A7-4F2D-B44C-FA8EB24C7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7"/>
            <a:ext cx="10905067" cy="556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84AB50E-46D2-16FF-0143-88E6C6354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885" y="1128098"/>
            <a:ext cx="8475596" cy="459801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8E8515E-B8C8-482A-A9B5-CE57BC080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7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6F198E-F7A1-4125-910D-641C0C2A7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C3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7C3A25-D9A7-4F2D-B44C-FA8EB24C7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7"/>
            <a:ext cx="10905067" cy="556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28317-250C-6554-56AD-EED06FC34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673" y="1128098"/>
            <a:ext cx="8360020" cy="459801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8E8515E-B8C8-482A-A9B5-CE57BC080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0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C6F198E-F7A1-4125-910D-641C0C2A7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72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7C3A25-D9A7-4F2D-B44C-FA8EB24C7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7"/>
            <a:ext cx="10905067" cy="556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3D590FA-E20F-8973-2F84-E5A777EF3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5832"/>
          <a:stretch>
            <a:fillRect/>
          </a:stretch>
        </p:blipFill>
        <p:spPr>
          <a:xfrm>
            <a:off x="1599474" y="1128098"/>
            <a:ext cx="9000417" cy="459801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8E8515E-B8C8-482A-A9B5-CE57BC080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00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05CFAD9-EABE-4F83-B098-604752164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99610E4-6194-4817-B152-498995E77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885E9F4-7DB6-4B77-B1FF-80BFCE812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15A5F60-B54E-42FF-BDBD-F2A0EFAE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PlaceHolder 1">
            <a:extLst>
              <a:ext uri="{FF2B5EF4-FFF2-40B4-BE49-F238E27FC236}">
                <a16:creationId xmlns:a16="http://schemas.microsoft.com/office/drawing/2014/main" id="{394B83E8-506A-9415-18A9-C397FA7B70AC}"/>
              </a:ext>
            </a:extLst>
          </p:cNvPr>
          <p:cNvSpPr txBox="1">
            <a:spLocks/>
          </p:cNvSpPr>
          <p:nvPr/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tabLst>
                <a:tab pos="0" algn="l"/>
              </a:tabLst>
            </a:pPr>
            <a:r>
              <a:rPr lang="en-US"/>
              <a:t>THANKS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B8198BB7-4F96-54C7-D5D3-505A6E3DE9B2}"/>
              </a:ext>
            </a:extLst>
          </p:cNvPr>
          <p:cNvSpPr txBox="1">
            <a:spLocks/>
          </p:cNvSpPr>
          <p:nvPr/>
        </p:nvSpPr>
        <p:spPr>
          <a:xfrm>
            <a:off x="1451581" y="2015734"/>
            <a:ext cx="4169336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0" algn="l"/>
              </a:tabLst>
            </a:pPr>
            <a:r>
              <a:rPr lang="en-US"/>
              <a:t>Do you have any questions?</a:t>
            </a:r>
          </a:p>
          <a:p>
            <a:pPr>
              <a:spcBef>
                <a:spcPts val="1001"/>
              </a:spcBef>
              <a:tabLst>
                <a:tab pos="0" algn="l"/>
              </a:tabLst>
            </a:pPr>
            <a:r>
              <a:rPr lang="en-US"/>
              <a:t>girwarsinghrathore4@gmail.com</a:t>
            </a:r>
          </a:p>
          <a:p>
            <a:pPr>
              <a:tabLst>
                <a:tab pos="0" algn="l"/>
              </a:tabLst>
            </a:pPr>
            <a:r>
              <a:rPr lang="en-US"/>
              <a:t>+91 7976285430</a:t>
            </a:r>
          </a:p>
          <a:p>
            <a:pPr>
              <a:tabLst>
                <a:tab pos="0" algn="l"/>
              </a:tabLst>
            </a:pPr>
            <a:r>
              <a:rPr lang="en-US"/>
              <a:t>https://github.com/Girwarbanna</a:t>
            </a:r>
          </a:p>
        </p:txBody>
      </p:sp>
      <p:pic>
        <p:nvPicPr>
          <p:cNvPr id="18" name="Picture 17" descr="A white and red envelope with a red stripe&#10;&#10;AI-generated content may be incorrect.">
            <a:hlinkClick r:id="rId3"/>
            <a:extLst>
              <a:ext uri="{FF2B5EF4-FFF2-40B4-BE49-F238E27FC236}">
                <a16:creationId xmlns:a16="http://schemas.microsoft.com/office/drawing/2014/main" id="{4A756D1B-6AD6-F1D6-51BE-82530F69AC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134712" y="2015733"/>
            <a:ext cx="2338804" cy="1643010"/>
          </a:xfrm>
          <a:prstGeom prst="rect">
            <a:avLst/>
          </a:prstGeom>
        </p:spPr>
      </p:pic>
      <p:pic>
        <p:nvPicPr>
          <p:cNvPr id="9" name="Picture 8" descr="A logo of a camera&#10;&#10;AI-generated content may be incorrect.">
            <a:hlinkClick r:id="rId6"/>
            <a:extLst>
              <a:ext uri="{FF2B5EF4-FFF2-40B4-BE49-F238E27FC236}">
                <a16:creationId xmlns:a16="http://schemas.microsoft.com/office/drawing/2014/main" id="{2F1BA4BC-4FF0-9B14-E22A-542A3EA35E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037979" y="2015733"/>
            <a:ext cx="1643010" cy="1643010"/>
          </a:xfrm>
          <a:prstGeom prst="rect">
            <a:avLst/>
          </a:prstGeom>
        </p:spPr>
      </p:pic>
      <p:pic>
        <p:nvPicPr>
          <p:cNvPr id="15" name="Picture 14" descr="A logo for a company">
            <a:hlinkClick r:id="rId9"/>
            <a:extLst>
              <a:ext uri="{FF2B5EF4-FFF2-40B4-BE49-F238E27FC236}">
                <a16:creationId xmlns:a16="http://schemas.microsoft.com/office/drawing/2014/main" id="{B6585CB0-E0D0-BC8E-D157-01621B2896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108443" y="3972275"/>
            <a:ext cx="2391342" cy="1345129"/>
          </a:xfrm>
          <a:prstGeom prst="rect">
            <a:avLst/>
          </a:prstGeom>
        </p:spPr>
      </p:pic>
      <p:pic>
        <p:nvPicPr>
          <p:cNvPr id="12" name="Picture 11" descr="A blue and white logo&#10;&#10;AI-generated content may be incorrect.">
            <a:hlinkClick r:id="rId12"/>
            <a:extLst>
              <a:ext uri="{FF2B5EF4-FFF2-40B4-BE49-F238E27FC236}">
                <a16:creationId xmlns:a16="http://schemas.microsoft.com/office/drawing/2014/main" id="{7B63A0EE-4367-44DE-8A2C-9D9D7ABE18A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037978" y="3823334"/>
            <a:ext cx="1643011" cy="16430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8E4D10B-0AAF-2DA0-F745-DF713046AB28}"/>
              </a:ext>
            </a:extLst>
          </p:cNvPr>
          <p:cNvSpPr txBox="1"/>
          <p:nvPr/>
        </p:nvSpPr>
        <p:spPr>
          <a:xfrm>
            <a:off x="6208773" y="5117349"/>
            <a:ext cx="229101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11" tooltip="https://blog.kagesenshi.org/2021/02/migrate-to-github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1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5427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553</TotalTime>
  <Words>474</Words>
  <Application>Microsoft Office PowerPoint</Application>
  <PresentationFormat>Widescreen</PresentationFormat>
  <Paragraphs>66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Aptos</vt:lpstr>
      <vt:lpstr>Arial</vt:lpstr>
      <vt:lpstr>Gill Sans MT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anxrymu</dc:creator>
  <cp:lastModifiedBy>anxrymu</cp:lastModifiedBy>
  <cp:revision>3</cp:revision>
  <dcterms:created xsi:type="dcterms:W3CDTF">2025-10-02T18:47:37Z</dcterms:created>
  <dcterms:modified xsi:type="dcterms:W3CDTF">2025-10-05T13:02:16Z</dcterms:modified>
</cp:coreProperties>
</file>